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63" r:id="rId2"/>
    <p:sldId id="364" r:id="rId3"/>
    <p:sldId id="365" r:id="rId4"/>
    <p:sldId id="366" r:id="rId5"/>
    <p:sldId id="3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33CC"/>
    <a:srgbClr val="FFCC99"/>
    <a:srgbClr val="FFFFCC"/>
    <a:srgbClr val="66CCFF"/>
    <a:srgbClr val="33CCFF"/>
    <a:srgbClr val="99CCFF"/>
    <a:srgbClr val="00CCFF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8" autoAdjust="0"/>
    <p:restoredTop sz="96529" autoAdjust="0"/>
  </p:normalViewPr>
  <p:slideViewPr>
    <p:cSldViewPr snapToGrid="0">
      <p:cViewPr varScale="1">
        <p:scale>
          <a:sx n="115" d="100"/>
          <a:sy n="115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4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_レディネスチェ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761" y="180550"/>
            <a:ext cx="6709483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　 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962400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_レディネスチェック解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40" y="180550"/>
            <a:ext cx="5463104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1327696" y="233844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 userDrawn="1"/>
        </p:nvSpPr>
        <p:spPr>
          <a:xfrm>
            <a:off x="401870" y="188234"/>
            <a:ext cx="92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解説</a:t>
            </a:r>
          </a:p>
        </p:txBody>
      </p:sp>
    </p:spTree>
    <p:extLst>
      <p:ext uri="{BB962C8B-B14F-4D97-AF65-F5344CB8AC3E}">
        <p14:creationId xmlns:p14="http://schemas.microsoft.com/office/powerpoint/2010/main" val="83497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233844"/>
            <a:ext cx="432000" cy="432000"/>
          </a:xfrm>
          <a:solidFill>
            <a:srgbClr val="002060"/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827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20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22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88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22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63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4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72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_st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26984"/>
            </a:avLst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3872643"/>
            <a:ext cx="9144000" cy="29886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弦 3"/>
          <p:cNvSpPr/>
          <p:nvPr userDrawn="1"/>
        </p:nvSpPr>
        <p:spPr>
          <a:xfrm>
            <a:off x="5713356" y="0"/>
            <a:ext cx="6861288" cy="6861288"/>
          </a:xfrm>
          <a:prstGeom prst="chord">
            <a:avLst>
              <a:gd name="adj1" fmla="val 5384783"/>
              <a:gd name="adj2" fmla="val 1620888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002060"/>
                </a:solidFill>
                <a:effectLst>
                  <a:outerShdw blurRad="38100" dist="50800" dir="2700000" algn="tl">
                    <a:schemeClr val="tx1">
                      <a:alpha val="40000"/>
                    </a:scheme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ln w="6350">
                  <a:noFill/>
                </a:ln>
                <a:solidFill>
                  <a:schemeClr val="bg1"/>
                </a:solidFill>
                <a:effectLst/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3270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2023/3/2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6" r:id="rId9"/>
    <p:sldLayoutId id="2147483675" r:id="rId10"/>
    <p:sldLayoutId id="2147483678" r:id="rId11"/>
    <p:sldLayoutId id="2147483677" r:id="rId12"/>
    <p:sldLayoutId id="2147483673" r:id="rId13"/>
    <p:sldLayoutId id="2147483668" r:id="rId14"/>
    <p:sldLayoutId id="2147483669" r:id="rId15"/>
    <p:sldLayoutId id="2147483670" r:id="rId16"/>
    <p:sldLayoutId id="214748367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5.png"/><Relationship Id="rId7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4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2274B3A-0528-4658-AD34-DBB5243F7B06}"/>
              </a:ext>
            </a:extLst>
          </p:cNvPr>
          <p:cNvSpPr/>
          <p:nvPr/>
        </p:nvSpPr>
        <p:spPr>
          <a:xfrm>
            <a:off x="3907067" y="4565016"/>
            <a:ext cx="324000" cy="360000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17D53EE-CDF8-4A10-B60A-FCE90D38B269}"/>
              </a:ext>
            </a:extLst>
          </p:cNvPr>
          <p:cNvSpPr/>
          <p:nvPr/>
        </p:nvSpPr>
        <p:spPr>
          <a:xfrm>
            <a:off x="2494319" y="4565016"/>
            <a:ext cx="324000" cy="36000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p.61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</p:spPr>
            <p:txBody>
              <a:bodyPr/>
              <a:lstStyle/>
              <a:p>
                <a:r>
                  <a:rPr lang="ja-JP" altLang="en-US" dirty="0"/>
                  <a:t>関数</a:t>
                </a:r>
                <a:r>
                  <a:rPr kumimoji="1"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en-US" altLang="ja-JP" sz="2400" b="1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ja-JP" sz="2400" b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solidFill>
                      <a:srgbClr val="7030A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:endParaRPr kumimoji="1" lang="ja-JP" altLang="en-US" sz="1800" dirty="0">
                  <a:solidFill>
                    <a:srgbClr val="7030A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  <a:blipFill>
                <a:blip r:embed="rId2"/>
                <a:stretch>
                  <a:fillRect l="-2017" t="-1363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C2FEC14-C3E9-406F-995C-AEC3AFC5585A}"/>
                  </a:ext>
                </a:extLst>
              </p:cNvPr>
              <p:cNvSpPr txBox="1"/>
              <p:nvPr/>
            </p:nvSpPr>
            <p:spPr>
              <a:xfrm>
                <a:off x="337581" y="877063"/>
                <a:ext cx="8497363" cy="529056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 marL="354013" indent="-354013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ja-JP" altLang="ja-JP" sz="2800" kern="100" dirty="0" smtClean="0">
                        <a:solidFill>
                          <a:srgbClr val="7030A0"/>
                        </a:solidFill>
                        <a:latin typeface="+mn-ea"/>
                        <a:cs typeface="Times New Roman" panose="02020603050405020304" pitchFamily="18" charset="0"/>
                      </a:rPr>
                      <m:t>●</m:t>
                    </m:r>
                    <m:r>
                      <a:rPr lang="en-US" altLang="ja-JP" sz="2800" b="0" i="1" kern="100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800" dirty="0"/>
                  <a:t>次関数のグラフをかいて変化の様子をみてみよう。</a:t>
                </a:r>
                <a:endParaRPr lang="en-US" altLang="ja-JP" sz="28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C2FEC14-C3E9-406F-995C-AEC3AFC55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81" y="877063"/>
                <a:ext cx="8497363" cy="529056"/>
              </a:xfrm>
              <a:prstGeom prst="rect">
                <a:avLst/>
              </a:prstGeom>
              <a:blipFill>
                <a:blip r:embed="rId3"/>
                <a:stretch>
                  <a:fillRect t="-16092" r="-574" b="-2643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コンテンツ プレースホルダー 2">
                <a:extLst>
                  <a:ext uri="{FF2B5EF4-FFF2-40B4-BE49-F238E27FC236}">
                    <a16:creationId xmlns:a16="http://schemas.microsoft.com/office/drawing/2014/main" id="{B21AD5FD-64A8-4433-88AA-890F404E9A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0660" y="1391802"/>
                <a:ext cx="7696058" cy="3295852"/>
              </a:xfrm>
            </p:spPr>
            <p:txBody>
              <a:bodyPr wrap="none">
                <a:noAutofit/>
              </a:bodyPr>
              <a:lstStyle/>
              <a:p>
                <a:pPr marL="379730" marR="1733550" indent="-37973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altLang="ja-JP" i="1" kern="100" smtClean="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14:m>
                  <m:oMath xmlns:m="http://schemas.openxmlformats.org/officeDocument/2006/math">
                    <m:r>
                      <a:rPr lang="ja-JP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+3 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について，</a:t>
                </a:r>
                <a14:m>
                  <m:oMath xmlns:m="http://schemas.openxmlformats.org/officeDocument/2006/math"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の値に対応する</a:t>
                </a:r>
                <a:endParaRPr lang="en-US" altLang="ja-JP" kern="100" dirty="0"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379730" marR="1733550" indent="-37973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ja-JP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の値を求めて表をつくると，次のようになる。</a:t>
                </a:r>
                <a:endParaRPr lang="en-US" altLang="ja-JP" kern="100" dirty="0"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379730" marR="1733550" indent="-379730">
                  <a:spcAft>
                    <a:spcPts val="0"/>
                  </a:spcAft>
                </a:pPr>
                <a:endParaRPr lang="en-US" altLang="ja-JP" kern="100" dirty="0"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L="379730" marR="1733550" indent="-379730">
                  <a:spcAft>
                    <a:spcPts val="0"/>
                  </a:spcAft>
                </a:pPr>
                <a:endParaRPr lang="en-US" altLang="ja-JP" kern="100" dirty="0"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r>
                  <a:rPr lang="ja-JP" altLang="ja-JP" dirty="0"/>
                  <a:t>この表をもとにしてグラフを</a:t>
                </a:r>
                <a:endParaRPr lang="en-US" altLang="ja-JP" dirty="0"/>
              </a:p>
              <a:p>
                <a:r>
                  <a:rPr lang="ja-JP" altLang="ja-JP" dirty="0"/>
                  <a:t>かくと，右の図のような</a:t>
                </a:r>
              </a:p>
              <a:p>
                <a:pPr indent="354013"/>
                <a:r>
                  <a:rPr lang="ja-JP" altLang="ja-JP" dirty="0"/>
                  <a:t>傾き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2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/>
                  <a:t>，</a:t>
                </a:r>
                <a:r>
                  <a:rPr lang="ja-JP" altLang="ja-JP" dirty="0"/>
                  <a:t>切片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3 </m:t>
                    </m:r>
                  </m:oMath>
                </a14:m>
                <a:r>
                  <a:rPr lang="ja-JP" altLang="en-US" dirty="0"/>
                  <a:t> </a:t>
                </a:r>
                <a:r>
                  <a:rPr lang="ja-JP" altLang="ja-JP" dirty="0"/>
                  <a:t>の直線</a:t>
                </a:r>
              </a:p>
              <a:p>
                <a:r>
                  <a:rPr lang="ja-JP" altLang="ja-JP" dirty="0"/>
                  <a:t>となる。</a:t>
                </a:r>
                <a:endParaRPr lang="ja-JP" altLang="en-US" dirty="0"/>
              </a:p>
            </p:txBody>
          </p:sp>
        </mc:Choice>
        <mc:Fallback xmlns="">
          <p:sp>
            <p:nvSpPr>
              <p:cNvPr id="15" name="コンテンツ プレースホルダー 2">
                <a:extLst>
                  <a:ext uri="{FF2B5EF4-FFF2-40B4-BE49-F238E27FC236}">
                    <a16:creationId xmlns:a16="http://schemas.microsoft.com/office/drawing/2014/main" id="{B21AD5FD-64A8-4433-88AA-890F404E9A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0660" y="1391802"/>
                <a:ext cx="7696058" cy="3295852"/>
              </a:xfrm>
              <a:blipFill>
                <a:blip r:embed="rId4"/>
                <a:stretch>
                  <a:fillRect l="-1584" t="-1294" r="-317" b="-292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2375FC-FC63-4835-AF7C-7D079A83021B}"/>
              </a:ext>
            </a:extLst>
          </p:cNvPr>
          <p:cNvSpPr txBox="1"/>
          <p:nvPr/>
        </p:nvSpPr>
        <p:spPr>
          <a:xfrm>
            <a:off x="337581" y="1460692"/>
            <a:ext cx="855321" cy="461665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</a:ln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例２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表 17">
                <a:extLst>
                  <a:ext uri="{FF2B5EF4-FFF2-40B4-BE49-F238E27FC236}">
                    <a16:creationId xmlns:a16="http://schemas.microsoft.com/office/drawing/2014/main" id="{0519626D-02F2-4FA5-B489-86D3DB81ACD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66191577"/>
                  </p:ext>
                </p:extLst>
              </p:nvPr>
            </p:nvGraphicFramePr>
            <p:xfrm>
              <a:off x="1362269" y="2556928"/>
              <a:ext cx="4315290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1529">
                      <a:extLst>
                        <a:ext uri="{9D8B030D-6E8A-4147-A177-3AD203B41FA5}">
                          <a16:colId xmlns:a16="http://schemas.microsoft.com/office/drawing/2014/main" val="4043083235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4969501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501498458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514087259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199960943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4013596308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3082739917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406380485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116868366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97161503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ja-JP" sz="2000" kern="100" dirty="0">
                              <a:solidFill>
                                <a:schemeClr val="tx1"/>
                              </a:solidFill>
                              <a:effectLst/>
                              <a:latin typeface="+mj-ea"/>
                              <a:ea typeface="+mn-ea"/>
                              <a:cs typeface="+mn-cs"/>
                            </a:rPr>
                            <a:t>…</a:t>
                          </a:r>
                          <a:endParaRPr kumimoji="1" lang="ja-JP" altLang="en-US" sz="2000" kern="1200" dirty="0">
                            <a:solidFill>
                              <a:schemeClr val="tx1"/>
                            </a:solidFill>
                            <a:latin typeface="+mj-ea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ja-JP" altLang="en-US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000" kern="10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ja-JP" altLang="en-US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000" kern="10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ja-JP" altLang="en-US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0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n-ea"/>
                              <a:ea typeface="+mn-ea"/>
                            </a:rPr>
                            <a:t>…</a:t>
                          </a:r>
                          <a:endParaRPr kumimoji="1" lang="ja-JP" altLang="en-US" sz="2000" dirty="0">
                            <a:latin typeface="+mn-ea"/>
                            <a:ea typeface="+mn-ea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114175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kumimoji="1" lang="ja-JP" altLang="en-US" sz="2000" dirty="0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j-ea"/>
                              <a:ea typeface="+mj-ea"/>
                            </a:rPr>
                            <a:t>…</a:t>
                          </a:r>
                          <a:endParaRPr kumimoji="1" lang="ja-JP" altLang="en-US" sz="2000" dirty="0">
                            <a:latin typeface="+mj-ea"/>
                            <a:ea typeface="+mj-ea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ja-JP" altLang="en-US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000" kern="10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ja-JP" altLang="en-US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ja-JP" sz="2000" kern="10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ja-JP" sz="2000" kern="1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ja-JP" altLang="ja-JP" sz="2000" kern="100" dirty="0">
                            <a:effectLst/>
                            <a:latin typeface="Century" panose="02040604050505020304" pitchFamily="18" charset="0"/>
                            <a:ea typeface="ＭＳ 明朝" panose="02020609040205080304" pitchFamily="17" charset="-128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n-ea"/>
                              <a:ea typeface="+mn-ea"/>
                            </a:rPr>
                            <a:t>…</a:t>
                          </a:r>
                          <a:endParaRPr kumimoji="1" lang="ja-JP" altLang="en-US" sz="2000" dirty="0">
                            <a:latin typeface="+mn-ea"/>
                            <a:ea typeface="+mn-ea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2789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表 17">
                <a:extLst>
                  <a:ext uri="{FF2B5EF4-FFF2-40B4-BE49-F238E27FC236}">
                    <a16:creationId xmlns:a16="http://schemas.microsoft.com/office/drawing/2014/main" id="{0519626D-02F2-4FA5-B489-86D3DB81ACD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66191577"/>
                  </p:ext>
                </p:extLst>
              </p:nvPr>
            </p:nvGraphicFramePr>
            <p:xfrm>
              <a:off x="1362269" y="2556928"/>
              <a:ext cx="4315290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31529">
                      <a:extLst>
                        <a:ext uri="{9D8B030D-6E8A-4147-A177-3AD203B41FA5}">
                          <a16:colId xmlns:a16="http://schemas.microsoft.com/office/drawing/2014/main" val="4043083235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4969501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501498458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514087259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199960943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4013596308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3082739917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2406380485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1168683662"/>
                        </a:ext>
                      </a:extLst>
                    </a:gridCol>
                    <a:gridCol w="431529">
                      <a:extLst>
                        <a:ext uri="{9D8B030D-6E8A-4147-A177-3AD203B41FA5}">
                          <a16:colId xmlns:a16="http://schemas.microsoft.com/office/drawing/2014/main" val="97161503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408" t="-11290" r="-901408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ja-JP" sz="2000" kern="100" dirty="0">
                              <a:solidFill>
                                <a:schemeClr val="tx1"/>
                              </a:solidFill>
                              <a:effectLst/>
                              <a:latin typeface="+mj-ea"/>
                              <a:ea typeface="+mn-ea"/>
                              <a:cs typeface="+mn-cs"/>
                            </a:rPr>
                            <a:t>…</a:t>
                          </a:r>
                          <a:endParaRPr kumimoji="1" lang="ja-JP" altLang="en-US" sz="2000" kern="1200" dirty="0">
                            <a:solidFill>
                              <a:schemeClr val="tx1"/>
                            </a:solidFill>
                            <a:latin typeface="+mj-ea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5"/>
                          <a:stretch>
                            <a:fillRect l="-201408" t="-11290" r="-701408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301408" t="-11290" r="-601408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401408" t="-11290" r="-501408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508571" t="-11290" r="-408571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600000" t="-11290" r="-302817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700000" t="-11290" r="-202817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800000" t="-11290" r="-102817" b="-1290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n-ea"/>
                              <a:ea typeface="+mn-ea"/>
                            </a:rPr>
                            <a:t>…</a:t>
                          </a:r>
                          <a:endParaRPr kumimoji="1" lang="ja-JP" altLang="en-US" sz="2000" dirty="0">
                            <a:latin typeface="+mn-ea"/>
                            <a:ea typeface="+mn-ea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114175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408" t="-113115" r="-901408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j-ea"/>
                              <a:ea typeface="+mj-ea"/>
                            </a:rPr>
                            <a:t>…</a:t>
                          </a:r>
                          <a:endParaRPr kumimoji="1" lang="ja-JP" altLang="en-US" sz="2000" dirty="0">
                            <a:latin typeface="+mj-ea"/>
                            <a:ea typeface="+mj-ea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5"/>
                          <a:stretch>
                            <a:fillRect l="-201408" t="-113115" r="-701408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301408" t="-113115" r="-601408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401408" t="-113115" r="-501408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508571" t="-113115" r="-408571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600000" t="-113115" r="-302817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700000" t="-113115" r="-202817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0" marR="0" marT="0" marB="0" anchor="ctr">
                        <a:blipFill>
                          <a:blip r:embed="rId5"/>
                          <a:stretch>
                            <a:fillRect l="-800000" t="-113115" r="-102817" b="-311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ja-JP" altLang="ja-JP" sz="2000" kern="100" dirty="0">
                              <a:effectLst/>
                              <a:latin typeface="+mn-ea"/>
                              <a:ea typeface="+mn-ea"/>
                            </a:rPr>
                            <a:t>…</a:t>
                          </a:r>
                          <a:endParaRPr kumimoji="1" lang="ja-JP" altLang="en-US" sz="2000" dirty="0">
                            <a:latin typeface="+mn-ea"/>
                            <a:ea typeface="+mn-ea"/>
                          </a:endParaRPr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27890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98E511A9-865C-4F83-8973-84F3FB8FF3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829" y="2469096"/>
            <a:ext cx="2932182" cy="3578360"/>
          </a:xfrm>
          <a:prstGeom prst="rect">
            <a:avLst/>
          </a:prstGeom>
        </p:spPr>
      </p:pic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08FA28C-D749-42B4-8028-703D629E7600}"/>
              </a:ext>
            </a:extLst>
          </p:cNvPr>
          <p:cNvCxnSpPr/>
          <p:nvPr/>
        </p:nvCxnSpPr>
        <p:spPr>
          <a:xfrm>
            <a:off x="1810132" y="2557008"/>
            <a:ext cx="0" cy="741600"/>
          </a:xfrm>
          <a:prstGeom prst="line">
            <a:avLst/>
          </a:prstGeom>
          <a:ln w="3175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03EA61-AC0A-48D5-BFF9-E20BBB6A1FB9}"/>
              </a:ext>
            </a:extLst>
          </p:cNvPr>
          <p:cNvSpPr txBox="1"/>
          <p:nvPr/>
        </p:nvSpPr>
        <p:spPr>
          <a:xfrm>
            <a:off x="1609599" y="4395632"/>
            <a:ext cx="5907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dirty="0"/>
              <a:t>かたむ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00AAF3-2C36-4B38-AA7F-38BC5DFAD357}"/>
              </a:ext>
            </a:extLst>
          </p:cNvPr>
          <p:cNvSpPr txBox="1"/>
          <p:nvPr/>
        </p:nvSpPr>
        <p:spPr>
          <a:xfrm>
            <a:off x="3021790" y="4395632"/>
            <a:ext cx="82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dirty="0"/>
              <a:t>せっぺん</a:t>
            </a:r>
          </a:p>
        </p:txBody>
      </p:sp>
    </p:spTree>
    <p:extLst>
      <p:ext uri="{BB962C8B-B14F-4D97-AF65-F5344CB8AC3E}">
        <p14:creationId xmlns:p14="http://schemas.microsoft.com/office/powerpoint/2010/main" val="27403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コンテンツ プレースホルダー 2">
                <a:extLst>
                  <a:ext uri="{FF2B5EF4-FFF2-40B4-BE49-F238E27FC236}">
                    <a16:creationId xmlns:a16="http://schemas.microsoft.com/office/drawing/2014/main" id="{CDEF1051-08F8-45EC-B1EC-E48BAF8E3B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1761" y="869864"/>
                <a:ext cx="7860053" cy="3214595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　</a:t>
                </a:r>
                <a:r>
                  <a:rPr lang="ja-JP" altLang="ja-JP" dirty="0"/>
                  <a:t>一般に，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次関数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のグラフについて，次のようにまとめられる。</a:t>
                </a:r>
              </a:p>
              <a:p>
                <a:endParaRPr lang="ja-JP" altLang="ja-JP" kern="100" dirty="0"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コンテンツ プレースホルダー 2">
                <a:extLst>
                  <a:ext uri="{FF2B5EF4-FFF2-40B4-BE49-F238E27FC236}">
                    <a16:creationId xmlns:a16="http://schemas.microsoft.com/office/drawing/2014/main" id="{CDEF1051-08F8-45EC-B1EC-E48BAF8E3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61" y="869864"/>
                <a:ext cx="7860053" cy="3214595"/>
              </a:xfrm>
              <a:prstGeom prst="rect">
                <a:avLst/>
              </a:prstGeom>
              <a:blipFill>
                <a:blip r:embed="rId2"/>
                <a:stretch>
                  <a:fillRect l="-1550" t="-15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0091C48-C9C6-4D7F-8183-3A64684B4CE5}"/>
              </a:ext>
            </a:extLst>
          </p:cNvPr>
          <p:cNvSpPr>
            <a:spLocks noChangeAspect="1"/>
          </p:cNvSpPr>
          <p:nvPr/>
        </p:nvSpPr>
        <p:spPr>
          <a:xfrm>
            <a:off x="6646476" y="3818721"/>
            <a:ext cx="288000" cy="319998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Cambria Math" panose="02040503050406030204" pitchFamily="18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9670F74-A442-4A4C-BF35-BA9DAABEC922}"/>
              </a:ext>
            </a:extLst>
          </p:cNvPr>
          <p:cNvSpPr>
            <a:spLocks noChangeAspect="1"/>
          </p:cNvSpPr>
          <p:nvPr/>
        </p:nvSpPr>
        <p:spPr>
          <a:xfrm>
            <a:off x="7718980" y="3819865"/>
            <a:ext cx="288000" cy="319998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00C9D3CE-15B1-4A8F-9C66-F1FB0BE67039}"/>
                  </a:ext>
                </a:extLst>
              </p:cNvPr>
              <p:cNvSpPr/>
              <p:nvPr/>
            </p:nvSpPr>
            <p:spPr>
              <a:xfrm>
                <a:off x="5957141" y="2670910"/>
                <a:ext cx="2124000" cy="1476000"/>
              </a:xfrm>
              <a:prstGeom prst="rect">
                <a:avLst/>
              </a:prstGeom>
              <a:noFill/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400" i="1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𝑦</m:t>
                      </m:r>
                      <m:r>
                        <a:rPr lang="en-US" altLang="ja-JP" sz="2400" i="1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r>
                        <a:rPr lang="en-US" altLang="ja-JP" sz="2400" i="1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𝑎𝑥</m:t>
                      </m:r>
                      <m:r>
                        <a:rPr lang="en-US" altLang="ja-JP" sz="2400" i="1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+</m:t>
                      </m:r>
                      <m:r>
                        <a:rPr lang="en-US" altLang="ja-JP" sz="2400" i="1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ja-JP" altLang="ja-JP" sz="2400" kern="100" dirty="0"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endParaRPr>
              </a:p>
              <a:p>
                <a:pPr indent="503238">
                  <a:lnSpc>
                    <a:spcPts val="3000"/>
                  </a:lnSpc>
                  <a:tabLst>
                    <a:tab pos="1200150" algn="l"/>
                  </a:tabLst>
                </a:pPr>
                <a:r>
                  <a:rPr lang="ja-JP" altLang="ja-JP" sz="2400" kern="100" dirty="0">
                    <a:solidFill>
                      <a:schemeClr val="tx1"/>
                    </a:solidFill>
                    <a:latin typeface="+mn-ea"/>
                    <a:cs typeface="Times New Roman" panose="02020603050405020304" pitchFamily="18" charset="0"/>
                  </a:rPr>
                  <a:t>↓</a:t>
                </a:r>
                <a:r>
                  <a:rPr lang="en-US" altLang="ja-JP" sz="2400" kern="100" dirty="0">
                    <a:solidFill>
                      <a:schemeClr val="tx1"/>
                    </a:solidFill>
                    <a:latin typeface="+mn-ea"/>
                    <a:cs typeface="Times New Roman" panose="02020603050405020304" pitchFamily="18" charset="0"/>
                  </a:rPr>
                  <a:t>	</a:t>
                </a:r>
                <a:r>
                  <a:rPr lang="ja-JP" altLang="ja-JP" sz="2400" kern="100" dirty="0">
                    <a:solidFill>
                      <a:schemeClr val="tx1"/>
                    </a:solidFill>
                    <a:latin typeface="+mn-ea"/>
                    <a:cs typeface="Times New Roman" panose="02020603050405020304" pitchFamily="18" charset="0"/>
                  </a:rPr>
                  <a:t>↓</a:t>
                </a:r>
              </a:p>
              <a:p>
                <a:pPr>
                  <a:lnSpc>
                    <a:spcPts val="3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400" i="1" kern="1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altLang="ja-JP" sz="2400" i="1" kern="1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  <m:r>
                        <a:rPr lang="en-US" altLang="ja-JP" sz="2400" i="1" kern="1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ja-JP" sz="2400" i="1" kern="1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</m:t>
                      </m:r>
                    </m:oMath>
                  </m:oMathPara>
                </a14:m>
                <a:endParaRPr lang="ja-JP" altLang="ja-JP" sz="2400" kern="100" dirty="0"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endParaRPr>
              </a:p>
              <a:p>
                <a:pPr>
                  <a:lnSpc>
                    <a:spcPts val="3000"/>
                  </a:lnSpc>
                </a:pPr>
                <a:r>
                  <a:rPr lang="ja-JP" altLang="ja-JP" sz="2400" kern="100" dirty="0">
                    <a:solidFill>
                      <a:schemeClr val="tx1"/>
                    </a:solidFill>
                    <a:latin typeface="+mn-ea"/>
                    <a:cs typeface="Times New Roman" panose="02020603050405020304" pitchFamily="18" charset="0"/>
                  </a:rPr>
                  <a:t>傾き </a:t>
                </a:r>
                <a14:m>
                  <m:oMath xmlns:m="http://schemas.openxmlformats.org/officeDocument/2006/math">
                    <m:r>
                      <a:rPr lang="en-US" altLang="ja-JP" sz="2400" kern="1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ja-JP" altLang="ja-JP" sz="2400" kern="100" dirty="0">
                    <a:solidFill>
                      <a:schemeClr val="tx1"/>
                    </a:solidFill>
                    <a:latin typeface="+mn-ea"/>
                    <a:cs typeface="Times New Roman" panose="02020603050405020304" pitchFamily="18" charset="0"/>
                  </a:rPr>
                  <a:t>　切片 </a:t>
                </a:r>
                <a14:m>
                  <m:oMath xmlns:m="http://schemas.openxmlformats.org/officeDocument/2006/math">
                    <m:r>
                      <a:rPr lang="en-US" altLang="ja-JP" sz="2400" kern="10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endParaRPr lang="ja-JP" altLang="ja-JP" sz="2400" kern="100" dirty="0">
                  <a:solidFill>
                    <a:schemeClr val="tx1"/>
                  </a:solidFill>
                  <a:latin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00C9D3CE-15B1-4A8F-9C66-F1FB0BE670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141" y="2670910"/>
                <a:ext cx="2124000" cy="1476000"/>
              </a:xfrm>
              <a:prstGeom prst="rect">
                <a:avLst/>
              </a:prstGeom>
              <a:blipFill>
                <a:blip r:embed="rId3"/>
                <a:stretch>
                  <a:fillRect l="-3977" b="-11020"/>
                </a:stretch>
              </a:blipFill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p.61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</p:spPr>
            <p:txBody>
              <a:bodyPr/>
              <a:lstStyle/>
              <a:p>
                <a:r>
                  <a:rPr lang="ja-JP" altLang="en-US" dirty="0"/>
                  <a:t>関数</a:t>
                </a:r>
                <a:r>
                  <a:rPr kumimoji="1"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en-US" altLang="ja-JP" sz="2400" b="1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ja-JP" sz="2400" b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solidFill>
                      <a:srgbClr val="7030A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:endParaRPr kumimoji="1" lang="ja-JP" altLang="en-US" sz="1800" dirty="0">
                  <a:solidFill>
                    <a:srgbClr val="7030A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  <a:blipFill>
                <a:blip r:embed="rId4"/>
                <a:stretch>
                  <a:fillRect l="-2017" t="-1363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9F2D7B0-3EAF-4DB8-849F-9135B16D71B0}"/>
                  </a:ext>
                </a:extLst>
              </p:cNvPr>
              <p:cNvSpPr txBox="1"/>
              <p:nvPr/>
            </p:nvSpPr>
            <p:spPr>
              <a:xfrm>
                <a:off x="258234" y="1995973"/>
                <a:ext cx="3625456" cy="523220"/>
              </a:xfrm>
              <a:prstGeom prst="rect">
                <a:avLst/>
              </a:prstGeom>
              <a:solidFill>
                <a:srgbClr val="FF9933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𝒂𝒙</m:t>
                    </m:r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altLang="ja-JP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800" dirty="0">
                    <a:solidFill>
                      <a:schemeClr val="bg1"/>
                    </a:solidFill>
                  </a:rPr>
                  <a:t>のグラフ</a:t>
                </a:r>
                <a:endParaRPr kumimoji="1" lang="ja-JP" altLang="en-US" sz="2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9F2D7B0-3EAF-4DB8-849F-9135B16D7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34" y="1995973"/>
                <a:ext cx="3625456" cy="523220"/>
              </a:xfrm>
              <a:prstGeom prst="rect">
                <a:avLst/>
              </a:prstGeom>
              <a:blipFill>
                <a:blip r:embed="rId5"/>
                <a:stretch>
                  <a:fillRect t="-13953" b="-290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1E22CA24-3FE8-4748-93DE-603AFA8E5971}"/>
                  </a:ext>
                </a:extLst>
              </p:cNvPr>
              <p:cNvSpPr txBox="1"/>
              <p:nvPr/>
            </p:nvSpPr>
            <p:spPr>
              <a:xfrm>
                <a:off x="275820" y="2519192"/>
                <a:ext cx="5257235" cy="4104964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</a:ln>
            </p:spPr>
            <p:txBody>
              <a:bodyPr wrap="square" lIns="180000" tIns="72000" rIns="180000" bIns="72000" rtlCol="0">
                <a:noAutofit/>
              </a:bodyPr>
              <a:lstStyle/>
              <a:p>
                <a:pPr>
                  <a:lnSpc>
                    <a:spcPts val="4000"/>
                  </a:lnSpc>
                </a:pP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800" dirty="0"/>
                  <a:t>次関数</a:t>
                </a:r>
                <a14:m>
                  <m:oMath xmlns:m="http://schemas.openxmlformats.org/officeDocument/2006/math">
                    <m:r>
                      <a:rPr lang="ja-JP" altLang="ja-JP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800" dirty="0"/>
                  <a:t>のグラフは，</a:t>
                </a:r>
              </a:p>
              <a:p>
                <a:pPr>
                  <a:lnSpc>
                    <a:spcPts val="4000"/>
                  </a:lnSpc>
                </a:pPr>
                <a:r>
                  <a:rPr lang="ja-JP" altLang="ja-JP" sz="2800" dirty="0"/>
                  <a:t>傾き</a:t>
                </a:r>
                <a14:m>
                  <m:oMath xmlns:m="http://schemas.openxmlformats.org/officeDocument/2006/math">
                    <m:r>
                      <a:rPr lang="ja-JP" altLang="ja-JP" sz="28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ja-JP" altLang="en-US" sz="28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ja-JP" altLang="ja-JP" sz="2800" dirty="0"/>
                  <a:t>切片</a:t>
                </a:r>
                <a14:m>
                  <m:oMath xmlns:m="http://schemas.openxmlformats.org/officeDocument/2006/math">
                    <m:r>
                      <a:rPr lang="ja-JP" altLang="ja-JP" sz="28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800" dirty="0"/>
                  <a:t>の直線である。</a:t>
                </a:r>
                <a:endParaRPr kumimoji="1" lang="en-US" altLang="ja-JP" sz="28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>
                  <a:lnSpc>
                    <a:spcPts val="4000"/>
                  </a:lnSpc>
                </a:pPr>
                <a:endParaRPr kumimoji="1" lang="en-US" altLang="ja-JP" sz="28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>
                  <a:lnSpc>
                    <a:spcPts val="4000"/>
                  </a:lnSpc>
                </a:pPr>
                <a:endParaRPr lang="en-US" altLang="ja-JP" sz="2800" dirty="0"/>
              </a:p>
              <a:p>
                <a:pPr>
                  <a:lnSpc>
                    <a:spcPts val="4000"/>
                  </a:lnSpc>
                </a:pPr>
                <a:endParaRPr lang="en-US" altLang="ja-JP" sz="2800" dirty="0"/>
              </a:p>
              <a:p>
                <a:pPr>
                  <a:lnSpc>
                    <a:spcPts val="4000"/>
                  </a:lnSpc>
                </a:pPr>
                <a:endParaRPr lang="ja-JP" altLang="ja-JP" sz="2800" dirty="0"/>
              </a:p>
            </p:txBody>
          </p:sp>
        </mc:Choice>
        <mc:Fallback xmlns="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1E22CA24-3FE8-4748-93DE-603AFA8E5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20" y="2519192"/>
                <a:ext cx="5257235" cy="4104964"/>
              </a:xfrm>
              <a:prstGeom prst="rect">
                <a:avLst/>
              </a:prstGeom>
              <a:blipFill>
                <a:blip r:embed="rId6"/>
                <a:stretch>
                  <a:fillRect l="-345" r="-4718"/>
                </a:stretch>
              </a:blipFill>
              <a:ln w="38100">
                <a:solidFill>
                  <a:srgbClr val="FF9900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図 20">
            <a:extLst>
              <a:ext uri="{FF2B5EF4-FFF2-40B4-BE49-F238E27FC236}">
                <a16:creationId xmlns:a16="http://schemas.microsoft.com/office/drawing/2014/main" id="{D10C4624-CF0C-4F87-BA9C-0CC447565FA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16" y="3744663"/>
            <a:ext cx="2182372" cy="264567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53443FA-1A6E-4D5B-8E0F-D65CCC17EC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897" y="3744663"/>
            <a:ext cx="2194564" cy="26456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31D60BDC-53D5-4D31-9458-BD11CB89BFC1}"/>
                  </a:ext>
                </a:extLst>
              </p:cNvPr>
              <p:cNvSpPr/>
              <p:nvPr/>
            </p:nvSpPr>
            <p:spPr>
              <a:xfrm>
                <a:off x="5957140" y="4309832"/>
                <a:ext cx="3024000" cy="2340000"/>
              </a:xfrm>
              <a:prstGeom prst="rect">
                <a:avLst/>
              </a:prstGeom>
              <a:noFill/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3000"/>
                  </a:lnSpc>
                </a:pPr>
                <a14:m>
                  <m:oMath xmlns:m="http://schemas.openxmlformats.org/officeDocument/2006/math">
                    <m:r>
                      <a:rPr lang="ja-JP" alt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のとき，</a:t>
                </a: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の値が増加すると</a:t>
                </a:r>
                <a14:m>
                  <m:oMath xmlns:m="http://schemas.openxmlformats.org/officeDocument/2006/math">
                    <m:r>
                      <a:rPr lang="ja-JP" altLang="ja-JP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4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の値も増加する。</a:t>
                </a:r>
                <a: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  <a:t/>
                </a:r>
                <a:b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</a:br>
                <a14:m>
                  <m:oMath xmlns:m="http://schemas.openxmlformats.org/officeDocument/2006/math">
                    <m:r>
                      <a:rPr lang="en-US" altLang="ja-JP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のとき，</a:t>
                </a: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の値が増加すると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ja-JP" sz="2400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ja-JP" altLang="ja-JP" sz="2400" dirty="0">
                    <a:solidFill>
                      <a:schemeClr val="tx1"/>
                    </a:solidFill>
                    <a:latin typeface="+mn-ea"/>
                  </a:rPr>
                  <a:t>の値は減少する。</a:t>
                </a:r>
              </a:p>
            </p:txBody>
          </p:sp>
        </mc:Choice>
        <mc:Fallback xmlns=""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31D60BDC-53D5-4D31-9458-BD11CB89B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140" y="4309832"/>
                <a:ext cx="3024000" cy="2340000"/>
              </a:xfrm>
              <a:prstGeom prst="rect">
                <a:avLst/>
              </a:prstGeom>
              <a:blipFill>
                <a:blip r:embed="rId9"/>
                <a:stretch>
                  <a:fillRect l="-2806" t="-2842" r="-802" b="-5168"/>
                </a:stretch>
              </a:blipFill>
              <a:ln w="19050"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796E8D99-55F3-49D8-8D1F-6AD8F334F082}"/>
              </a:ext>
            </a:extLst>
          </p:cNvPr>
          <p:cNvSpPr/>
          <p:nvPr/>
        </p:nvSpPr>
        <p:spPr>
          <a:xfrm rot="16200000">
            <a:off x="5596992" y="4412596"/>
            <a:ext cx="383480" cy="318155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>
            <a:extLst>
              <a:ext uri="{FF2B5EF4-FFF2-40B4-BE49-F238E27FC236}">
                <a16:creationId xmlns:a16="http://schemas.microsoft.com/office/drawing/2014/main" id="{4E8FF4F8-093A-453C-A790-F7DDA3E458A5}"/>
              </a:ext>
            </a:extLst>
          </p:cNvPr>
          <p:cNvSpPr/>
          <p:nvPr/>
        </p:nvSpPr>
        <p:spPr>
          <a:xfrm rot="16200000">
            <a:off x="5596992" y="2726868"/>
            <a:ext cx="383480" cy="318155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4A0A2CCF-DA13-4F64-BC96-CB86E362A329}"/>
              </a:ext>
            </a:extLst>
          </p:cNvPr>
          <p:cNvCxnSpPr/>
          <p:nvPr/>
        </p:nvCxnSpPr>
        <p:spPr>
          <a:xfrm flipV="1">
            <a:off x="2907971" y="3693469"/>
            <a:ext cx="0" cy="2736000"/>
          </a:xfrm>
          <a:prstGeom prst="line">
            <a:avLst/>
          </a:prstGeom>
          <a:ln w="38100" cap="flat">
            <a:solidFill>
              <a:srgbClr val="FF9900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8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コンテンツ プレースホルダー 2">
                <a:extLst>
                  <a:ext uri="{FF2B5EF4-FFF2-40B4-BE49-F238E27FC236}">
                    <a16:creationId xmlns:a16="http://schemas.microsoft.com/office/drawing/2014/main" id="{D89BC3DE-66B7-4C06-BF45-D51FC1F8B5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0660" y="873631"/>
                <a:ext cx="7622899" cy="4762059"/>
              </a:xfrm>
            </p:spPr>
            <p:txBody>
              <a:bodyPr wrap="none"/>
              <a:lstStyle/>
              <a:p>
                <a:r>
                  <a:rPr lang="ja-JP" altLang="ja-JP" dirty="0"/>
                  <a:t>次の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次関数のグラフの傾きと切片を求め，</a:t>
                </a:r>
                <a:endParaRPr lang="en-US" altLang="ja-JP" dirty="0"/>
              </a:p>
              <a:p>
                <a:r>
                  <a:rPr lang="ja-JP" altLang="ja-JP" dirty="0"/>
                  <a:t>そのグラフをかきなさい。</a:t>
                </a:r>
              </a:p>
              <a:p>
                <a:pPr>
                  <a:tabLst>
                    <a:tab pos="3470275" algn="l"/>
                    <a:tab pos="3852863" algn="l"/>
                  </a:tabLst>
                </a:pPr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altLang="ja-JP" dirty="0"/>
                  <a:t>	</a:t>
                </a:r>
              </a:p>
              <a:p>
                <a:pPr>
                  <a:tabLst>
                    <a:tab pos="3470275" algn="l"/>
                    <a:tab pos="3852863" algn="l"/>
                  </a:tabLst>
                </a:pPr>
                <a:endParaRPr lang="en-US" altLang="ja-JP" dirty="0"/>
              </a:p>
              <a:p>
                <a:pPr>
                  <a:tabLst>
                    <a:tab pos="3470275" algn="l"/>
                    <a:tab pos="3852863" algn="l"/>
                  </a:tabLst>
                </a:pPr>
                <a:endParaRPr lang="en-US" altLang="ja-JP" dirty="0"/>
              </a:p>
              <a:p>
                <a:pPr>
                  <a:tabLst>
                    <a:tab pos="3470275" algn="l"/>
                    <a:tab pos="3852863" algn="l"/>
                  </a:tabLst>
                </a:pPr>
                <a:endParaRPr lang="en-US" altLang="ja-JP" dirty="0"/>
              </a:p>
              <a:p>
                <a:pPr>
                  <a:spcBef>
                    <a:spcPts val="3000"/>
                  </a:spcBef>
                  <a:tabLst>
                    <a:tab pos="3470275" algn="l"/>
                    <a:tab pos="3852863" algn="l"/>
                  </a:tabLst>
                </a:pP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altLang="ja-JP" dirty="0"/>
                  <a:t>    </a:t>
                </a:r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</p:txBody>
          </p:sp>
        </mc:Choice>
        <mc:Fallback xmlns="">
          <p:sp>
            <p:nvSpPr>
              <p:cNvPr id="15" name="コンテンツ プレースホルダー 2">
                <a:extLst>
                  <a:ext uri="{FF2B5EF4-FFF2-40B4-BE49-F238E27FC236}">
                    <a16:creationId xmlns:a16="http://schemas.microsoft.com/office/drawing/2014/main" id="{D89BC3DE-66B7-4C06-BF45-D51FC1F8B5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0660" y="873631"/>
                <a:ext cx="7622899" cy="4762059"/>
              </a:xfrm>
              <a:blipFill>
                <a:blip r:embed="rId2"/>
                <a:stretch>
                  <a:fillRect l="-1599" t="-89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図 4">
            <a:extLst>
              <a:ext uri="{FF2B5EF4-FFF2-40B4-BE49-F238E27FC236}">
                <a16:creationId xmlns:a16="http://schemas.microsoft.com/office/drawing/2014/main" id="{EB16857A-8B20-45B3-A591-B848C0B680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024" y="4869914"/>
            <a:ext cx="1601250" cy="1800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8DEC199-CBB7-4012-B5AD-9BDCCCE1C2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24" y="2457000"/>
            <a:ext cx="1603125" cy="1800000"/>
          </a:xfrm>
          <a:prstGeom prst="rect">
            <a:avLst/>
          </a:prstGeom>
        </p:spPr>
      </p:pic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p.61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</p:spPr>
            <p:txBody>
              <a:bodyPr/>
              <a:lstStyle/>
              <a:p>
                <a:r>
                  <a:rPr lang="ja-JP" altLang="en-US" dirty="0"/>
                  <a:t>関数</a:t>
                </a:r>
                <a:r>
                  <a:rPr kumimoji="1"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en-US" altLang="ja-JP" sz="2400" b="1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ja-JP" sz="2400" b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dirty="0">
                    <a:solidFill>
                      <a:srgbClr val="7030A0"/>
                    </a:solidFill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:endParaRPr kumimoji="1" lang="ja-JP" altLang="en-US" sz="1800" dirty="0">
                  <a:solidFill>
                    <a:srgbClr val="7030A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  <a:blipFill>
                <a:blip r:embed="rId5"/>
                <a:stretch>
                  <a:fillRect l="-2017" t="-1363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FB1D21-815E-4243-A3AD-8180E0ECCBDC}"/>
              </a:ext>
            </a:extLst>
          </p:cNvPr>
          <p:cNvSpPr txBox="1"/>
          <p:nvPr/>
        </p:nvSpPr>
        <p:spPr>
          <a:xfrm>
            <a:off x="337581" y="956838"/>
            <a:ext cx="855321" cy="461665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rgbClr val="7030A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問３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FFF5511-E06F-442F-8442-020C718C2B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024" y="2457000"/>
            <a:ext cx="1601251" cy="1800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BD60F10-9006-4471-9946-68F43498A9E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124" y="4869915"/>
            <a:ext cx="1612701" cy="18100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FDDACACD-7C57-4C93-9B8B-EB555F2E19D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96408" y="1893557"/>
                <a:ext cx="2880000" cy="593797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tabLst>
                    <a:tab pos="3852863" algn="l"/>
                  </a:tabLst>
                </a:pPr>
                <a:r>
                  <a:rPr lang="ja-JP" altLang="ja-JP" b="1" dirty="0">
                    <a:solidFill>
                      <a:srgbClr val="FF0000"/>
                    </a:solidFill>
                  </a:rPr>
                  <a:t>傾き </a:t>
                </a:r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ja-JP" altLang="ja-JP" b="1" dirty="0">
                    <a:solidFill>
                      <a:srgbClr val="FF0000"/>
                    </a:solidFill>
                  </a:rPr>
                  <a:t>，切片 </a:t>
                </a:r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ja-JP" altLang="ja-JP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FDDACACD-7C57-4C93-9B8B-EB555F2E19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08" y="1893557"/>
                <a:ext cx="2880000" cy="593797"/>
              </a:xfrm>
              <a:prstGeom prst="rect">
                <a:avLst/>
              </a:prstGeom>
              <a:blipFill>
                <a:blip r:embed="rId8"/>
                <a:stretch>
                  <a:fillRect l="-4228" t="-8247" b="-1958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コンテンツ プレースホルダー 2">
                <a:extLst>
                  <a:ext uri="{FF2B5EF4-FFF2-40B4-BE49-F238E27FC236}">
                    <a16:creationId xmlns:a16="http://schemas.microsoft.com/office/drawing/2014/main" id="{D2CC0C7C-BBBC-4FC9-8706-CDB9C14B58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96408" y="4316490"/>
                <a:ext cx="2880000" cy="593797"/>
              </a:xfrm>
              <a:prstGeom prst="rect">
                <a:avLst/>
              </a:prstGeom>
            </p:spPr>
            <p:txBody>
              <a:bodyPr vert="horz" wrap="none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tabLst>
                    <a:tab pos="3852863" algn="l"/>
                  </a:tabLst>
                </a:pPr>
                <a:r>
                  <a:rPr lang="ja-JP" altLang="ja-JP" b="1" dirty="0">
                    <a:solidFill>
                      <a:srgbClr val="FF0000"/>
                    </a:solidFill>
                  </a:rPr>
                  <a:t>傾き </a:t>
                </a:r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ja-JP" altLang="ja-JP" b="1" dirty="0">
                    <a:solidFill>
                      <a:srgbClr val="FF0000"/>
                    </a:solidFill>
                  </a:rPr>
                  <a:t>，切片 </a:t>
                </a:r>
                <a14:m>
                  <m:oMath xmlns:m="http://schemas.openxmlformats.org/officeDocument/2006/math">
                    <m:r>
                      <a:rPr lang="en-US" altLang="ja-JP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ja-JP" altLang="ja-JP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コンテンツ プレースホルダー 2">
                <a:extLst>
                  <a:ext uri="{FF2B5EF4-FFF2-40B4-BE49-F238E27FC236}">
                    <a16:creationId xmlns:a16="http://schemas.microsoft.com/office/drawing/2014/main" id="{D2CC0C7C-BBBC-4FC9-8706-CDB9C14B5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408" y="4316490"/>
                <a:ext cx="2880000" cy="593797"/>
              </a:xfrm>
              <a:prstGeom prst="rect">
                <a:avLst/>
              </a:prstGeom>
              <a:blipFill>
                <a:blip r:embed="rId9"/>
                <a:stretch>
                  <a:fillRect l="-4228" t="-7216" b="-1958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90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２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p.62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b="1" i="1" kern="100" smtClean="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b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次関数とそのグラフ</a:t>
                </a:r>
                <a:r>
                  <a:rPr kumimoji="1" lang="ja-JP" altLang="en-US" dirty="0">
                    <a:latin typeface="+mn-ea"/>
                    <a:ea typeface="+mn-ea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400" b="1" i="1" kern="1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b="1" kern="10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solidFill>
                      <a:srgbClr val="7030A0"/>
                    </a:solidFill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:endParaRPr kumimoji="1" lang="ja-JP" altLang="en-US" dirty="0">
                  <a:solidFill>
                    <a:srgbClr val="7030A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  <a:blipFill>
                <a:blip r:embed="rId2"/>
                <a:stretch>
                  <a:fillRect t="-1363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D828FBFB-7D30-447B-8681-8DBF481DA3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0660" y="873632"/>
                <a:ext cx="6109854" cy="3295852"/>
              </a:xfrm>
            </p:spPr>
            <p:txBody>
              <a:bodyPr wrap="square"/>
              <a:lstStyle/>
              <a:p>
                <a:pPr marR="1466850" algn="just">
                  <a:spcAft>
                    <a:spcPts val="0"/>
                  </a:spcAft>
                </a:pPr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高い所から物を落とすとき，落ち始めてから</a:t>
                </a:r>
                <a14:m>
                  <m:oMath xmlns:m="http://schemas.openxmlformats.org/officeDocument/2006/math">
                    <m:r>
                      <a:rPr lang="ja-JP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秒間に落ちる距離を</a:t>
                </a:r>
                <a14:m>
                  <m:oMath xmlns:m="http://schemas.openxmlformats.org/officeDocument/2006/math">
                    <m:r>
                      <a:rPr lang="ja-JP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ja-JP" i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m:rPr>
                        <m:sty m:val="p"/>
                      </m:rP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m</m:t>
                    </m:r>
                    <m:r>
                      <a:rPr lang="en-US" altLang="ja-JP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とすると</a:t>
                </a:r>
              </a:p>
              <a:p>
                <a:pPr marR="1466850" algn="just">
                  <a:spcAft>
                    <a:spcPts val="0"/>
                  </a:spcAft>
                </a:pPr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　　</a:t>
                </a:r>
                <a14:m>
                  <m:oMath xmlns:m="http://schemas.openxmlformats.org/officeDocument/2006/math">
                    <m:r>
                      <a:rPr lang="en-US" altLang="ja-JP" i="1" kern="100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ja-JP" kern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=4.9</m:t>
                    </m:r>
                    <m:sSup>
                      <m:sSupPr>
                        <m:ctrlPr>
                          <a:rPr lang="ja-JP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ja-JP" i="1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kern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+mn-ea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kern="100" dirty="0">
                  <a:effectLst/>
                  <a:latin typeface="+mn-ea"/>
                  <a:ea typeface="+mn-ea"/>
                  <a:cs typeface="Times New Roman" panose="02020603050405020304" pitchFamily="18" charset="0"/>
                </a:endParaRPr>
              </a:p>
              <a:p>
                <a:pPr marR="1466850" algn="just">
                  <a:spcAft>
                    <a:spcPts val="0"/>
                  </a:spcAft>
                </a:pPr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という関係がある。</a:t>
                </a:r>
              </a:p>
            </p:txBody>
          </p:sp>
        </mc:Choice>
        <mc:Fallback xmlns="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D828FBFB-7D30-447B-8681-8DBF481DA3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0660" y="873632"/>
                <a:ext cx="6109854" cy="3295852"/>
              </a:xfrm>
              <a:blipFill>
                <a:blip r:embed="rId3"/>
                <a:stretch>
                  <a:fillRect l="-1994" t="-129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6EE6FE5-BBD9-42FF-88A7-BE62578CB84D}"/>
              </a:ext>
            </a:extLst>
          </p:cNvPr>
          <p:cNvSpPr txBox="1"/>
          <p:nvPr/>
        </p:nvSpPr>
        <p:spPr>
          <a:xfrm>
            <a:off x="337581" y="956838"/>
            <a:ext cx="855321" cy="461665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</a:ln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例３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F806843-C908-44B8-9E70-4EFC62D956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281" y="1187670"/>
            <a:ext cx="2084836" cy="2066548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0C717-43B6-4546-89C6-E1D6BEEACF93}"/>
              </a:ext>
            </a:extLst>
          </p:cNvPr>
          <p:cNvSpPr/>
          <p:nvPr/>
        </p:nvSpPr>
        <p:spPr>
          <a:xfrm>
            <a:off x="5321808" y="3363844"/>
            <a:ext cx="3562607" cy="1611280"/>
          </a:xfrm>
          <a:prstGeom prst="rect">
            <a:avLst/>
          </a:prstGeom>
          <a:noFill/>
          <a:ln w="1905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4013" indent="-354013">
              <a:lnSpc>
                <a:spcPts val="3500"/>
              </a:lnSpc>
            </a:pPr>
            <a:r>
              <a:rPr lang="ja-JP" altLang="ja-JP" sz="2800" dirty="0">
                <a:solidFill>
                  <a:srgbClr val="009900"/>
                </a:solidFill>
              </a:rPr>
              <a:t>●</a:t>
            </a:r>
            <a:r>
              <a:rPr lang="ja-JP" altLang="ja-JP" sz="2800" dirty="0">
                <a:solidFill>
                  <a:schemeClr val="tx1"/>
                </a:solidFill>
              </a:rPr>
              <a:t>物が落ちる距離は，落ち始めてからの時間によって決まる。</a:t>
            </a:r>
          </a:p>
        </p:txBody>
      </p:sp>
    </p:spTree>
    <p:extLst>
      <p:ext uri="{BB962C8B-B14F-4D97-AF65-F5344CB8AC3E}">
        <p14:creationId xmlns:p14="http://schemas.microsoft.com/office/powerpoint/2010/main" val="67190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p.62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b="1" i="1" kern="100" smtClean="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b="1" kern="100">
                        <a:effectLst/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kern="100" dirty="0">
                    <a:effectLst/>
                    <a:latin typeface="+mn-ea"/>
                    <a:ea typeface="+mn-ea"/>
                    <a:cs typeface="Times New Roman" panose="02020603050405020304" pitchFamily="18" charset="0"/>
                  </a:rPr>
                  <a:t>次関数とそのグラフ</a:t>
                </a:r>
                <a:r>
                  <a:rPr kumimoji="1" lang="ja-JP" altLang="en-US" dirty="0">
                    <a:latin typeface="+mn-ea"/>
                    <a:ea typeface="+mn-ea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400" b="1" i="1" kern="10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altLang="ja-JP" sz="2400" b="1" kern="10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+mn-ea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ja-JP" altLang="ja-JP" sz="2400" kern="100" dirty="0">
                    <a:solidFill>
                      <a:srgbClr val="7030A0"/>
                    </a:solidFill>
                    <a:latin typeface="+mn-ea"/>
                    <a:ea typeface="+mn-ea"/>
                    <a:cs typeface="Times New Roman" panose="02020603050405020304" pitchFamily="18" charset="0"/>
                  </a:rPr>
                  <a:t>次関数</a:t>
                </a:r>
                <a:endParaRPr kumimoji="1" lang="ja-JP" altLang="en-US" dirty="0">
                  <a:solidFill>
                    <a:srgbClr val="7030A0"/>
                  </a:solidFill>
                  <a:latin typeface="+mn-ea"/>
                  <a:ea typeface="+mn-ea"/>
                </a:endParaRPr>
              </a:p>
            </p:txBody>
          </p:sp>
        </mc:Choice>
        <mc:Fallback xmlns="">
          <p:sp>
            <p:nvSpPr>
              <p:cNvPr id="10" name="タイトル 1">
                <a:extLst>
                  <a:ext uri="{FF2B5EF4-FFF2-40B4-BE49-F238E27FC236}">
                    <a16:creationId xmlns:a16="http://schemas.microsoft.com/office/drawing/2014/main" id="{1496ECE6-4AC1-4FEE-B8BA-FF12DD1E2C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2862" y="180550"/>
                <a:ext cx="6348382" cy="538589"/>
              </a:xfrm>
              <a:blipFill>
                <a:blip r:embed="rId2"/>
                <a:stretch>
                  <a:fillRect t="-13636" b="-27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D828FBFB-7D30-447B-8681-8DBF481DA3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0660" y="873632"/>
                <a:ext cx="6137846" cy="3295852"/>
              </a:xfrm>
            </p:spPr>
            <p:txBody>
              <a:bodyPr wrap="square"/>
              <a:lstStyle/>
              <a:p>
                <a:r>
                  <a:rPr lang="ja-JP" altLang="ja-JP" dirty="0"/>
                  <a:t>縦が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sty m:val="p"/>
                      </m:rPr>
                      <a:rPr lang="en-US" altLang="ja-JP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ja-JP" altLang="ja-JP" dirty="0"/>
                  <a:t>，横が</a:t>
                </a:r>
                <a14:m>
                  <m:oMath xmlns:m="http://schemas.openxmlformats.org/officeDocument/2006/math">
                    <m:r>
                      <a:rPr lang="ja-JP" altLang="ja-JP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  <m:r>
                      <m:rPr>
                        <m:sty m:val="p"/>
                      </m:rPr>
                      <a:rPr lang="en-US" altLang="ja-JP">
                        <a:latin typeface="Cambria Math" panose="02040503050406030204" pitchFamily="18" charset="0"/>
                      </a:rPr>
                      <m:t>cm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</a:t>
                </a:r>
                <a:endParaRPr lang="en-US" altLang="ja-JP" dirty="0"/>
              </a:p>
              <a:p>
                <a:r>
                  <a:rPr lang="ja-JP" altLang="ja-JP" dirty="0"/>
                  <a:t>長方形の面積を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cm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とすると</a:t>
                </a:r>
              </a:p>
              <a:p>
                <a:r>
                  <a:rPr lang="ja-JP" altLang="ja-JP" dirty="0"/>
                  <a:t>　　</a:t>
                </a:r>
                <a14:m>
                  <m:oMath xmlns:m="http://schemas.openxmlformats.org/officeDocument/2006/math">
                    <m:r>
                      <a:rPr lang="en-US" altLang="ja-JP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ja-JP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d>
                  </m:oMath>
                </a14:m>
                <a:endParaRPr lang="ja-JP" altLang="ja-JP" dirty="0"/>
              </a:p>
              <a:p>
                <a:r>
                  <a:rPr lang="ja-JP" altLang="ja-JP" dirty="0"/>
                  <a:t>すなわち</a:t>
                </a:r>
              </a:p>
              <a:p>
                <a:r>
                  <a:rPr lang="ja-JP" altLang="ja-JP" dirty="0"/>
                  <a:t>　　</a:t>
                </a:r>
                <a14:m>
                  <m:oMath xmlns:m="http://schemas.openxmlformats.org/officeDocument/2006/math">
                    <m:r>
                      <a:rPr lang="en-US" altLang="ja-JP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ja-JP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altLang="ja-JP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ja-JP" altLang="ja-JP" dirty="0"/>
              </a:p>
              <a:p>
                <a:r>
                  <a:rPr lang="ja-JP" altLang="ja-JP" dirty="0"/>
                  <a:t>と表される。</a:t>
                </a:r>
              </a:p>
            </p:txBody>
          </p:sp>
        </mc:Choice>
        <mc:Fallback xmlns="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D828FBFB-7D30-447B-8681-8DBF481DA3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0660" y="873632"/>
                <a:ext cx="6137846" cy="3295852"/>
              </a:xfrm>
              <a:blipFill>
                <a:blip r:embed="rId3"/>
                <a:stretch>
                  <a:fillRect l="-1986" t="-129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6EE6FE5-BBD9-42FF-88A7-BE62578CB84D}"/>
              </a:ext>
            </a:extLst>
          </p:cNvPr>
          <p:cNvSpPr txBox="1"/>
          <p:nvPr/>
        </p:nvSpPr>
        <p:spPr>
          <a:xfrm>
            <a:off x="337581" y="956838"/>
            <a:ext cx="855321" cy="461665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</a:ln>
        </p:spPr>
        <p:txBody>
          <a:bodyPr wrap="non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例４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585B5DC-D926-4F68-BD97-6E4FB6D5EC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213" y="1173025"/>
            <a:ext cx="2462790" cy="1694692"/>
          </a:xfrm>
          <a:prstGeom prst="rect">
            <a:avLst/>
          </a:prstGeom>
        </p:spPr>
      </p:pic>
      <p:sp>
        <p:nvSpPr>
          <p:cNvPr id="11" name="テキスト プレースホルダー 5">
            <a:extLst>
              <a:ext uri="{FF2B5EF4-FFF2-40B4-BE49-F238E27FC236}">
                <a16:creationId xmlns:a16="http://schemas.microsoft.com/office/drawing/2014/main" id="{2073FF21-3A7A-4BBA-9A4D-B0EAD6DCCC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7581" y="233844"/>
            <a:ext cx="432000" cy="432000"/>
          </a:xfrm>
        </p:spPr>
        <p:txBody>
          <a:bodyPr/>
          <a:lstStyle/>
          <a:p>
            <a:r>
              <a:rPr kumimoji="1" lang="ja-JP" altLang="en-US" dirty="0"/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350285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4449</TotalTime>
  <Words>426</Words>
  <Application>Microsoft Office PowerPoint</Application>
  <PresentationFormat>画面に合わせる (4:3)</PresentationFormat>
  <Paragraphs>82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HGPｺﾞｼｯｸE</vt:lpstr>
      <vt:lpstr>HGSｺﾞｼｯｸE</vt:lpstr>
      <vt:lpstr>ＭＳ Ｐゴシック</vt:lpstr>
      <vt:lpstr>ＭＳ 明朝</vt:lpstr>
      <vt:lpstr>游ゴシック</vt:lpstr>
      <vt:lpstr>Arial</vt:lpstr>
      <vt:lpstr>Cambria Math</vt:lpstr>
      <vt:lpstr>Century</vt:lpstr>
      <vt:lpstr>Times New Roman</vt:lpstr>
      <vt:lpstr>Office テーマ</vt:lpstr>
      <vt:lpstr>関数　1 次関数</vt:lpstr>
      <vt:lpstr>関数　1 次関数</vt:lpstr>
      <vt:lpstr>関数　1 次関数</vt:lpstr>
      <vt:lpstr>2 次関数とそのグラフ　2 次関数</vt:lpstr>
      <vt:lpstr>2 次関数とそのグラフ　2 次関数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関数　1 次関数</dc:title>
  <dc:creator>東京書籍株式会社</dc:creator>
  <cp:lastModifiedBy>長 秀治</cp:lastModifiedBy>
  <cp:revision>1</cp:revision>
  <dcterms:created xsi:type="dcterms:W3CDTF">2021-01-13T07:09:34Z</dcterms:created>
  <dcterms:modified xsi:type="dcterms:W3CDTF">2023-03-02T10:28:57Z</dcterms:modified>
</cp:coreProperties>
</file>