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99" r:id="rId2"/>
    <p:sldId id="300" r:id="rId3"/>
    <p:sldId id="416" r:id="rId4"/>
    <p:sldId id="301" r:id="rId5"/>
  </p:sldIdLst>
  <p:sldSz cx="9144000" cy="6858000" type="screen4x3"/>
  <p:notesSz cx="9931400" cy="6870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 Inc." initials="HI" lastIdx="1" clrIdx="0">
    <p:extLst>
      <p:ext uri="{19B8F6BF-5375-455C-9EA6-DF929625EA0E}">
        <p15:presenceInfo xmlns:p15="http://schemas.microsoft.com/office/powerpoint/2012/main" userId="HP Inc." providerId="None"/>
      </p:ext>
    </p:extLst>
  </p:cmAuthor>
  <p:cmAuthor id="2" name="mitsu210608@hotmail.com" initials="m" lastIdx="2" clrIdx="1">
    <p:extLst>
      <p:ext uri="{19B8F6BF-5375-455C-9EA6-DF929625EA0E}">
        <p15:presenceInfo xmlns:p15="http://schemas.microsoft.com/office/powerpoint/2012/main" userId="eead239be3419dc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B6E5"/>
    <a:srgbClr val="3A8F98"/>
    <a:srgbClr val="AFD2A1"/>
    <a:srgbClr val="2683C6"/>
    <a:srgbClr val="FFE7A9"/>
    <a:srgbClr val="7E8928"/>
    <a:srgbClr val="BDD8A2"/>
    <a:srgbClr val="9DDCF6"/>
    <a:srgbClr val="9BDBF6"/>
    <a:srgbClr val="4D7B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4" d="100"/>
          <a:sy n="124" d="100"/>
        </p:scale>
        <p:origin x="495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607" cy="344728"/>
          </a:xfrm>
          <a:prstGeom prst="rect">
            <a:avLst/>
          </a:prstGeom>
        </p:spPr>
        <p:txBody>
          <a:bodyPr vert="horz" lIns="96012" tIns="48006" rIns="96012" bIns="4800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5495" y="1"/>
            <a:ext cx="4303607" cy="344728"/>
          </a:xfrm>
          <a:prstGeom prst="rect">
            <a:avLst/>
          </a:prstGeom>
        </p:spPr>
        <p:txBody>
          <a:bodyPr vert="horz" lIns="96012" tIns="48006" rIns="96012" bIns="48006" rtlCol="0"/>
          <a:lstStyle>
            <a:lvl1pPr algn="r">
              <a:defRPr sz="1300"/>
            </a:lvl1pPr>
          </a:lstStyle>
          <a:p>
            <a:fld id="{A89E88C6-B4E7-4F4D-93BF-1EA23A7C636A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25973"/>
            <a:ext cx="4303607" cy="344727"/>
          </a:xfrm>
          <a:prstGeom prst="rect">
            <a:avLst/>
          </a:prstGeom>
        </p:spPr>
        <p:txBody>
          <a:bodyPr vert="horz" lIns="96012" tIns="48006" rIns="96012" bIns="4800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5495" y="6525973"/>
            <a:ext cx="4303607" cy="344727"/>
          </a:xfrm>
          <a:prstGeom prst="rect">
            <a:avLst/>
          </a:prstGeom>
        </p:spPr>
        <p:txBody>
          <a:bodyPr vert="horz" lIns="96012" tIns="48006" rIns="96012" bIns="48006" rtlCol="0" anchor="b"/>
          <a:lstStyle>
            <a:lvl1pPr algn="r">
              <a:defRPr sz="1300"/>
            </a:lvl1pPr>
          </a:lstStyle>
          <a:p>
            <a:fld id="{E26BB9E3-BDA2-47BD-BDF7-E5BFD8ED8A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269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607" cy="344728"/>
          </a:xfrm>
          <a:prstGeom prst="rect">
            <a:avLst/>
          </a:prstGeom>
        </p:spPr>
        <p:txBody>
          <a:bodyPr vert="horz" lIns="96012" tIns="48006" rIns="96012" bIns="4800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5495" y="1"/>
            <a:ext cx="4303607" cy="344728"/>
          </a:xfrm>
          <a:prstGeom prst="rect">
            <a:avLst/>
          </a:prstGeom>
        </p:spPr>
        <p:txBody>
          <a:bodyPr vert="horz" lIns="96012" tIns="48006" rIns="96012" bIns="48006" rtlCol="0"/>
          <a:lstStyle>
            <a:lvl1pPr algn="r">
              <a:defRPr sz="1300"/>
            </a:lvl1pPr>
          </a:lstStyle>
          <a:p>
            <a:fld id="{6F97EFD7-0937-4685-B885-B42435DBB6E4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9475" y="858838"/>
            <a:ext cx="3092450" cy="2319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12" tIns="48006" rIns="96012" bIns="4800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140" y="3306524"/>
            <a:ext cx="7945120" cy="2705339"/>
          </a:xfrm>
          <a:prstGeom prst="rect">
            <a:avLst/>
          </a:prstGeom>
        </p:spPr>
        <p:txBody>
          <a:bodyPr vert="horz" lIns="96012" tIns="48006" rIns="96012" bIns="4800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25973"/>
            <a:ext cx="4303607" cy="344727"/>
          </a:xfrm>
          <a:prstGeom prst="rect">
            <a:avLst/>
          </a:prstGeom>
        </p:spPr>
        <p:txBody>
          <a:bodyPr vert="horz" lIns="96012" tIns="48006" rIns="96012" bIns="4800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5495" y="6525973"/>
            <a:ext cx="4303607" cy="344727"/>
          </a:xfrm>
          <a:prstGeom prst="rect">
            <a:avLst/>
          </a:prstGeom>
        </p:spPr>
        <p:txBody>
          <a:bodyPr vert="horz" lIns="96012" tIns="48006" rIns="96012" bIns="48006" rtlCol="0" anchor="b"/>
          <a:lstStyle>
            <a:lvl1pPr algn="r">
              <a:defRPr sz="1300"/>
            </a:lvl1pPr>
          </a:lstStyle>
          <a:p>
            <a:fld id="{9757A731-7A63-43D5-8025-99B268F6C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029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84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7796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920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220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588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22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477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57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631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78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04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5" name="直線コネクタ 4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72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章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つの角を切り取った四角形 6"/>
          <p:cNvSpPr/>
          <p:nvPr userDrawn="1"/>
        </p:nvSpPr>
        <p:spPr>
          <a:xfrm flipV="1">
            <a:off x="-46593" y="-46592"/>
            <a:ext cx="9144000" cy="3669248"/>
          </a:xfrm>
          <a:prstGeom prst="snip1Rect">
            <a:avLst>
              <a:gd name="adj" fmla="val 26984"/>
            </a:avLst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dist="63500" dir="2700000" algn="tl" rotWithShape="0">
              <a:schemeClr val="tx2">
                <a:lumMod val="20000"/>
                <a:lumOff val="8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09953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 algn="r">
              <a:buNone/>
              <a:defRPr sz="440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8711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>
            <a:normAutofit/>
          </a:bodyPr>
          <a:lstStyle>
            <a:lvl1pPr fontAlgn="ctr"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761" y="873632"/>
            <a:ext cx="8200478" cy="5303332"/>
          </a:xfrm>
        </p:spPr>
        <p:txBody>
          <a:bodyPr>
            <a:noAutofit/>
          </a:bodyPr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3" hasCustomPrompt="1"/>
          </p:nvPr>
        </p:nvSpPr>
        <p:spPr>
          <a:xfrm>
            <a:off x="337581" y="233844"/>
            <a:ext cx="432000" cy="432000"/>
          </a:xfrm>
          <a:solidFill>
            <a:schemeClr val="accent6">
              <a:lumMod val="50000"/>
            </a:schemeClr>
          </a:solidFill>
        </p:spPr>
        <p:txBody>
          <a:bodyPr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82232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680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10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75" r:id="rId9"/>
    <p:sldLayoutId id="2147483673" r:id="rId10"/>
    <p:sldLayoutId id="2147483668" r:id="rId11"/>
    <p:sldLayoutId id="2147483669" r:id="rId12"/>
    <p:sldLayoutId id="2147483670" r:id="rId13"/>
    <p:sldLayoutId id="214748367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7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6" Type="http://schemas.openxmlformats.org/officeDocument/2006/relationships/slide" Target="slide1.xml"/><Relationship Id="rId5" Type="http://schemas.openxmlformats.org/officeDocument/2006/relationships/image" Target="../media/image2.png"/><Relationship Id="rId4" Type="http://schemas.openxmlformats.org/officeDocument/2006/relationships/image" Target="../media/image4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0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１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p.84</a:t>
            </a:r>
            <a:r>
              <a:rPr lang="ja-JP" altLang="en-US" dirty="0"/>
              <a:t>）</a:t>
            </a:r>
          </a:p>
        </p:txBody>
      </p:sp>
      <p:sp>
        <p:nvSpPr>
          <p:cNvPr id="9" name="タイトル 3">
            <a:extLst>
              <a:ext uri="{FF2B5EF4-FFF2-40B4-BE49-F238E27FC236}">
                <a16:creationId xmlns:a16="http://schemas.microsoft.com/office/drawing/2014/main" id="{3D821059-CF64-49A9-9C57-D766D156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>
            <a:normAutofit/>
          </a:bodyPr>
          <a:lstStyle/>
          <a:p>
            <a:r>
              <a:rPr lang="en-US" altLang="ja-JP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altLang="ja-JP" dirty="0"/>
              <a:t> </a:t>
            </a:r>
            <a:r>
              <a:rPr lang="ja-JP" altLang="en-US" dirty="0"/>
              <a:t>次</a:t>
            </a:r>
            <a:r>
              <a:rPr lang="ja-JP" altLang="en-US" dirty="0" smtClean="0"/>
              <a:t>関数</a:t>
            </a:r>
            <a:endParaRPr kumimoji="1" lang="ja-JP" altLang="en-US" sz="2000" dirty="0">
              <a:solidFill>
                <a:schemeClr val="accent6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CC6C82B-D294-43B9-935C-1B0BC7329F17}"/>
              </a:ext>
            </a:extLst>
          </p:cNvPr>
          <p:cNvSpPr txBox="1"/>
          <p:nvPr/>
        </p:nvSpPr>
        <p:spPr>
          <a:xfrm>
            <a:off x="472821" y="1571773"/>
            <a:ext cx="130297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 anchor="ctr">
            <a:noAutofit/>
          </a:bodyPr>
          <a:lstStyle/>
          <a:p>
            <a:pPr algn="ctr" fontAlgn="ctr"/>
            <a:r>
              <a:rPr kumimoji="1" lang="ja-JP" altLang="en-US" sz="2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考察１</a:t>
            </a:r>
            <a:r>
              <a:rPr kumimoji="1" lang="en-US" altLang="ja-JP" sz="2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-</a:t>
            </a:r>
            <a:r>
              <a:rPr kumimoji="1" lang="ja-JP" altLang="en-US" sz="2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２</a:t>
            </a:r>
            <a:endParaRPr kumimoji="1" lang="en-US" altLang="ja-JP" sz="24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コンテンツ プレースホルダー 4">
                <a:extLst>
                  <a:ext uri="{FF2B5EF4-FFF2-40B4-BE49-F238E27FC236}">
                    <a16:creationId xmlns:a16="http://schemas.microsoft.com/office/drawing/2014/main" id="{704325E2-503A-4E3C-B944-D55D9B17423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71761" y="2033438"/>
                <a:ext cx="8331580" cy="4383024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ja-JP" sz="2800" smtClean="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2 </m:t>
                    </m:r>
                  </m:oMath>
                </a14:m>
                <a:r>
                  <a:rPr lang="ja-JP" altLang="ja-JP" sz="28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次関数</a:t>
                </a:r>
                <a14:m>
                  <m:oMath xmlns:m="http://schemas.openxmlformats.org/officeDocument/2006/math">
                    <m:r>
                      <a:rPr lang="ja-JP" altLang="ja-JP" sz="28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ja-JP" sz="2800" i="1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sz="2800" i="1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=2</m:t>
                    </m:r>
                    <m:sSup>
                      <m:sSupPr>
                        <m:ctrlPr>
                          <a:rPr lang="ja-JP" altLang="ja-JP" sz="28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sz="28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800" i="1">
                                <a:effectLst/>
                                <a:latin typeface="Cambria Math" panose="02040503050406030204" pitchFamily="18" charset="0"/>
                                <a:ea typeface="ＭＳ Ｐゴシック" panose="020B0600070205080204" pitchFamily="50" charset="-128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altLang="ja-JP" sz="2800" i="1">
                                <a:effectLst/>
                                <a:latin typeface="Cambria Math" panose="02040503050406030204" pitchFamily="18" charset="0"/>
                                <a:ea typeface="ＭＳ Ｐゴシック" panose="020B0600070205080204" pitchFamily="50" charset="-128"/>
                                <a:cs typeface="Times New Roman" panose="02020603050405020304" pitchFamily="18" charset="0"/>
                              </a:rPr>
                              <m:t>−3</m:t>
                            </m:r>
                          </m:e>
                        </m:d>
                      </m:e>
                      <m:sup>
                        <m:r>
                          <a:rPr lang="en-US" altLang="ja-JP" sz="2800" i="1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800" i="1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8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のグラフはどのような</a:t>
                </a:r>
                <a:r>
                  <a:rPr lang="ja-JP" altLang="ja-JP" sz="2800" dirty="0" smtClean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グラフだろう</a:t>
                </a:r>
                <a:r>
                  <a:rPr lang="ja-JP" altLang="ja-JP" sz="28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か。</a:t>
                </a:r>
                <a:endParaRPr lang="en-US" altLang="ja-JP" sz="2800" dirty="0">
                  <a:effectLst/>
                  <a:ea typeface="ＭＳ Ｐゴシック" panose="020B0600070205080204" pitchFamily="50" charset="-128"/>
                  <a:cs typeface="Times New Roman" panose="02020603050405020304" pitchFamily="18" charset="0"/>
                </a:endParaRPr>
              </a:p>
              <a:p>
                <a:pPr marL="666750" indent="-200025" algn="just">
                  <a:tabLst>
                    <a:tab pos="5254625" algn="r"/>
                  </a:tabLst>
                </a:pPr>
                <a:endParaRPr lang="en-US" altLang="ja-JP" sz="2800" kern="100" dirty="0">
                  <a:effectLst/>
                  <a:latin typeface="ＭＳ Ｐゴシック" panose="020B0600070205080204" pitchFamily="50" charset="-128"/>
                  <a:ea typeface="ＭＳ 明朝" panose="02020609040205080304" pitchFamily="17" charset="-128"/>
                  <a:cs typeface="ＭＳ 明朝" panose="02020609040205080304" pitchFamily="17" charset="-128"/>
                </a:endParaRPr>
              </a:p>
              <a:p>
                <a:pPr algn="just">
                  <a:tabLst>
                    <a:tab pos="5254625" algn="r"/>
                  </a:tabLst>
                </a:pPr>
                <a:r>
                  <a:rPr lang="en-US" altLang="ja-JP" b="1" kern="100" dirty="0">
                    <a:ln>
                      <a:solidFill>
                        <a:schemeClr val="accent3">
                          <a:lumMod val="75000"/>
                        </a:schemeClr>
                      </a:solidFill>
                    </a:ln>
                    <a:solidFill>
                      <a:schemeClr val="accent3">
                        <a:lumMod val="75000"/>
                      </a:schemeClr>
                    </a:solidFill>
                    <a:latin typeface="+mn-ea"/>
                    <a:cs typeface="ＭＳ 明朝" panose="02020609040205080304" pitchFamily="17" charset="-128"/>
                  </a:rPr>
                  <a:t>&gt;</a:t>
                </a:r>
                <a:r>
                  <a:rPr lang="en-US" altLang="ja-JP" b="1" kern="100" dirty="0">
                    <a:ln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</a:ln>
                    <a:solidFill>
                      <a:schemeClr val="accent3">
                        <a:lumMod val="40000"/>
                        <a:lumOff val="60000"/>
                      </a:schemeClr>
                    </a:solidFill>
                    <a:latin typeface="+mn-ea"/>
                    <a:cs typeface="ＭＳ 明朝" panose="02020609040205080304" pitchFamily="17" charset="-128"/>
                  </a:rPr>
                  <a:t>&gt;</a:t>
                </a:r>
                <a:r>
                  <a:rPr lang="en-US" altLang="ja-JP" kern="100" dirty="0">
                    <a:latin typeface="+mn-ea"/>
                    <a:cs typeface="ＭＳ 明朝" panose="02020609040205080304" pitchFamily="17" charset="-128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i="1" kern="100">
                        <a:latin typeface="Cambria Math" panose="02040503050406030204" pitchFamily="18" charset="0"/>
                        <a:cs typeface="ＭＳ 明朝" panose="02020609040205080304" pitchFamily="17" charset="-128"/>
                      </a:rPr>
                      <m:t>𝑥</m:t>
                    </m:r>
                    <m:r>
                      <a:rPr lang="en-US" altLang="ja-JP" kern="100">
                        <a:latin typeface="Cambria Math" panose="02040503050406030204" pitchFamily="18" charset="0"/>
                        <a:cs typeface="ＭＳ 明朝" panose="02020609040205080304" pitchFamily="17" charset="-128"/>
                      </a:rPr>
                      <m:t> </m:t>
                    </m:r>
                  </m:oMath>
                </a14:m>
                <a:r>
                  <a:rPr lang="ja-JP" altLang="ja-JP" kern="100" dirty="0">
                    <a:latin typeface="ＭＳ 明朝" panose="02020609040205080304" pitchFamily="17" charset="-128"/>
                    <a:cs typeface="ＭＳ 明朝" panose="02020609040205080304" pitchFamily="17" charset="-128"/>
                  </a:rPr>
                  <a:t>の値に対する</a:t>
                </a:r>
                <a14:m>
                  <m:oMath xmlns:m="http://schemas.openxmlformats.org/officeDocument/2006/math">
                    <m:r>
                      <a:rPr lang="ja-JP" altLang="ja-JP" kern="100">
                        <a:latin typeface="Cambria Math" panose="02040503050406030204" pitchFamily="18" charset="0"/>
                        <a:ea typeface="Cambria Math" panose="02040503050406030204" pitchFamily="18" charset="0"/>
                        <a:cs typeface="ＭＳ 明朝" panose="02020609040205080304" pitchFamily="17" charset="-128"/>
                      </a:rPr>
                      <m:t> </m:t>
                    </m:r>
                    <m:r>
                      <a:rPr lang="en-US" altLang="ja-JP" i="1" kern="100">
                        <a:latin typeface="Cambria Math" panose="02040503050406030204" pitchFamily="18" charset="0"/>
                        <a:ea typeface="Cambria Math" panose="02040503050406030204" pitchFamily="18" charset="0"/>
                        <a:cs typeface="ＭＳ 明朝" panose="02020609040205080304" pitchFamily="17" charset="-128"/>
                      </a:rPr>
                      <m:t>𝑦</m:t>
                    </m:r>
                    <m:r>
                      <a:rPr lang="en-US" altLang="ja-JP" kern="100">
                        <a:latin typeface="Cambria Math" panose="02040503050406030204" pitchFamily="18" charset="0"/>
                        <a:ea typeface="Cambria Math" panose="02040503050406030204" pitchFamily="18" charset="0"/>
                        <a:cs typeface="ＭＳ 明朝" panose="02020609040205080304" pitchFamily="17" charset="-128"/>
                      </a:rPr>
                      <m:t> </m:t>
                    </m:r>
                  </m:oMath>
                </a14:m>
                <a:r>
                  <a:rPr lang="ja-JP" altLang="ja-JP" kern="100" dirty="0">
                    <a:latin typeface="ＭＳ 明朝" panose="02020609040205080304" pitchFamily="17" charset="-128"/>
                    <a:cs typeface="ＭＳ 明朝" panose="02020609040205080304" pitchFamily="17" charset="-128"/>
                  </a:rPr>
                  <a:t>の値を調べ，グラフの形を予想</a:t>
                </a:r>
                <a:endParaRPr lang="en-US" altLang="ja-JP" kern="100" dirty="0">
                  <a:latin typeface="ＭＳ 明朝" panose="02020609040205080304" pitchFamily="17" charset="-128"/>
                  <a:cs typeface="ＭＳ 明朝" panose="02020609040205080304" pitchFamily="17" charset="-128"/>
                </a:endParaRPr>
              </a:p>
              <a:p>
                <a:pPr indent="450850" algn="just">
                  <a:tabLst>
                    <a:tab pos="450850" algn="l"/>
                    <a:tab pos="5254625" algn="r"/>
                  </a:tabLst>
                </a:pPr>
                <a:r>
                  <a:rPr lang="ja-JP" altLang="ja-JP" kern="100" dirty="0">
                    <a:latin typeface="ＭＳ 明朝" panose="02020609040205080304" pitchFamily="17" charset="-128"/>
                    <a:cs typeface="ＭＳ 明朝" panose="02020609040205080304" pitchFamily="17" charset="-128"/>
                  </a:rPr>
                  <a:t>してみよう。</a:t>
                </a:r>
                <a:r>
                  <a:rPr lang="en-US" altLang="ja-JP" sz="2800" kern="100" dirty="0">
                    <a:effectLst/>
                    <a:latin typeface="ＭＳ Ｐゴシック" panose="020B0600070205080204" pitchFamily="50" charset="-128"/>
                    <a:ea typeface="ＭＳ 明朝" panose="02020609040205080304" pitchFamily="17" charset="-128"/>
                    <a:cs typeface="ＭＳ 明朝" panose="02020609040205080304" pitchFamily="17" charset="-128"/>
                  </a:rPr>
                  <a:t>	</a:t>
                </a:r>
              </a:p>
              <a:p>
                <a:pPr algn="just">
                  <a:tabLst>
                    <a:tab pos="5254625" algn="r"/>
                  </a:tabLst>
                </a:pPr>
                <a:r>
                  <a:rPr lang="en-US" altLang="ja-JP" b="1" dirty="0">
                    <a:ln>
                      <a:solidFill>
                        <a:schemeClr val="accent3">
                          <a:lumMod val="75000"/>
                        </a:schemeClr>
                      </a:solidFill>
                    </a:ln>
                    <a:solidFill>
                      <a:schemeClr val="accent3">
                        <a:lumMod val="75000"/>
                      </a:schemeClr>
                    </a:solidFill>
                    <a:latin typeface="+mn-ea"/>
                    <a:cs typeface="Times New Roman" panose="02020603050405020304" pitchFamily="18" charset="0"/>
                  </a:rPr>
                  <a:t>&gt;&gt;</a:t>
                </a:r>
                <a:endParaRPr lang="ja-JP" altLang="en-US" sz="2800" dirty="0"/>
              </a:p>
            </p:txBody>
          </p:sp>
        </mc:Choice>
        <mc:Fallback xmlns="">
          <p:sp>
            <p:nvSpPr>
              <p:cNvPr id="14" name="コンテンツ プレースホルダー 4">
                <a:extLst>
                  <a:ext uri="{FF2B5EF4-FFF2-40B4-BE49-F238E27FC236}">
                    <a16:creationId xmlns:a16="http://schemas.microsoft.com/office/drawing/2014/main" id="{704325E2-503A-4E3C-B944-D55D9B17423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1761" y="2033438"/>
                <a:ext cx="8331580" cy="4383024"/>
              </a:xfrm>
              <a:blipFill>
                <a:blip r:embed="rId2"/>
                <a:stretch>
                  <a:fillRect l="-1463" t="-111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AA56159A-C6D0-4474-8EAA-9EEAACCC0348}"/>
                  </a:ext>
                </a:extLst>
              </p:cNvPr>
              <p:cNvSpPr txBox="1"/>
              <p:nvPr/>
            </p:nvSpPr>
            <p:spPr>
              <a:xfrm>
                <a:off x="940919" y="4542578"/>
                <a:ext cx="7543497" cy="15808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dist">
                  <a:lnSpc>
                    <a:spcPts val="4000"/>
                  </a:lnSpc>
                </a:pPr>
                <a14:m>
                  <m:oMath xmlns:m="http://schemas.openxmlformats.org/officeDocument/2006/math">
                    <m:r>
                      <a:rPr lang="en-US" altLang="ja-JP" sz="2800" i="1" smtClean="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sz="2800" i="1" smtClean="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=2</m:t>
                    </m:r>
                    <m:sSup>
                      <m:sSupPr>
                        <m:ctrlPr>
                          <a:rPr lang="ja-JP" altLang="ja-JP" sz="28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800" i="1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sz="2800" i="1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800" i="1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8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と</a:t>
                </a:r>
                <a14:m>
                  <m:oMath xmlns:m="http://schemas.openxmlformats.org/officeDocument/2006/math">
                    <m:r>
                      <a:rPr lang="ja-JP" altLang="ja-JP" sz="28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ja-JP" sz="2800" i="1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sz="2800" i="1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=2</m:t>
                    </m:r>
                    <m:sSup>
                      <m:sSupPr>
                        <m:ctrlPr>
                          <a:rPr lang="ja-JP" altLang="ja-JP" sz="28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sz="28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800" i="1">
                                <a:effectLst/>
                                <a:latin typeface="Cambria Math" panose="02040503050406030204" pitchFamily="18" charset="0"/>
                                <a:ea typeface="ＭＳ Ｐゴシック" panose="020B0600070205080204" pitchFamily="50" charset="-128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altLang="ja-JP" sz="2800" i="1">
                                <a:effectLst/>
                                <a:latin typeface="Cambria Math" panose="02040503050406030204" pitchFamily="18" charset="0"/>
                                <a:ea typeface="ＭＳ Ｐゴシック" panose="020B0600070205080204" pitchFamily="50" charset="-128"/>
                                <a:cs typeface="Times New Roman" panose="02020603050405020304" pitchFamily="18" charset="0"/>
                              </a:rPr>
                              <m:t>−3</m:t>
                            </m:r>
                          </m:e>
                        </m:d>
                      </m:e>
                      <m:sup>
                        <m:r>
                          <a:rPr lang="en-US" altLang="ja-JP" sz="2800" i="1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800" i="1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8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のグラフはどのような</a:t>
                </a:r>
                <a:endParaRPr lang="en-US" altLang="ja-JP" sz="2800" dirty="0">
                  <a:effectLst/>
                  <a:ea typeface="ＭＳ Ｐゴシック" panose="020B0600070205080204" pitchFamily="50" charset="-128"/>
                  <a:cs typeface="Times New Roman" panose="02020603050405020304" pitchFamily="18" charset="0"/>
                </a:endParaRPr>
              </a:p>
              <a:p>
                <a:pPr algn="dist">
                  <a:lnSpc>
                    <a:spcPts val="4000"/>
                  </a:lnSpc>
                </a:pPr>
                <a:r>
                  <a:rPr lang="ja-JP" altLang="ja-JP" sz="28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関係になっているか考えてみよう。また，グラフの</a:t>
                </a:r>
                <a:endParaRPr lang="en-US" altLang="ja-JP" sz="2800" dirty="0">
                  <a:effectLst/>
                  <a:ea typeface="ＭＳ Ｐゴシック" panose="020B0600070205080204" pitchFamily="50" charset="-128"/>
                  <a:cs typeface="Times New Roman" panose="02020603050405020304" pitchFamily="18" charset="0"/>
                </a:endParaRPr>
              </a:p>
              <a:p>
                <a:pPr>
                  <a:lnSpc>
                    <a:spcPts val="4000"/>
                  </a:lnSpc>
                </a:pPr>
                <a:r>
                  <a:rPr lang="ja-JP" altLang="ja-JP" sz="28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軸や頂点を調べてみよう。</a:t>
                </a:r>
                <a:endParaRPr lang="ja-JP" altLang="en-US" sz="2800" dirty="0"/>
              </a:p>
            </p:txBody>
          </p:sp>
        </mc:Choice>
        <mc:Fallback xmlns="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AA56159A-C6D0-4474-8EAA-9EEAACCC0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19" y="4542578"/>
                <a:ext cx="7543497" cy="1580882"/>
              </a:xfrm>
              <a:prstGeom prst="rect">
                <a:avLst/>
              </a:prstGeom>
              <a:blipFill>
                <a:blip r:embed="rId3"/>
                <a:stretch>
                  <a:fillRect l="-1616" t="-2692" r="-1616" b="-846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正方形/長方形 1"/>
              <p:cNvSpPr/>
              <p:nvPr/>
            </p:nvSpPr>
            <p:spPr>
              <a:xfrm>
                <a:off x="337581" y="890719"/>
                <a:ext cx="4129977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800" dirty="0" smtClean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【</a:t>
                </a:r>
                <a14:m>
                  <m:oMath xmlns:m="http://schemas.openxmlformats.org/officeDocument/2006/math">
                    <m:r>
                      <a:rPr lang="en-US" altLang="ja-JP" sz="28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sz="28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28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sSup>
                      <m:sSupPr>
                        <m:ctrlPr>
                          <a:rPr lang="ja-JP" altLang="ja-JP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8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altLang="ja-JP" sz="28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ja-JP" sz="28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</m:e>
                        </m:d>
                      </m:e>
                      <m:sup>
                        <m:r>
                          <a:rPr lang="en-US" altLang="ja-JP" sz="28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800" dirty="0" smtClean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のグラフ</a:t>
                </a:r>
                <a:r>
                  <a:rPr lang="en-US" altLang="ja-JP" sz="2800" dirty="0" smtClean="0">
                    <a:solidFill>
                      <a:schemeClr val="tx1"/>
                    </a:solidFill>
                    <a:cs typeface="Times New Roman" panose="02020603050405020304" pitchFamily="18" charset="0"/>
                  </a:rPr>
                  <a:t>】</a:t>
                </a:r>
                <a:endParaRPr lang="ja-JP" alt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正方形/長方形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581" y="890719"/>
                <a:ext cx="4129977" cy="532966"/>
              </a:xfrm>
              <a:prstGeom prst="rect">
                <a:avLst/>
              </a:prstGeom>
              <a:blipFill>
                <a:blip r:embed="rId4"/>
                <a:stretch>
                  <a:fillRect l="-2950" t="-14773" r="-737" b="-25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3112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5A6F967F-6F5A-4AEA-802F-FAB2B9F9629B}"/>
              </a:ext>
            </a:extLst>
          </p:cNvPr>
          <p:cNvSpPr/>
          <p:nvPr/>
        </p:nvSpPr>
        <p:spPr>
          <a:xfrm>
            <a:off x="704850" y="5662901"/>
            <a:ext cx="180975" cy="267494"/>
          </a:xfrm>
          <a:prstGeom prst="rect">
            <a:avLst/>
          </a:prstGeom>
          <a:solidFill>
            <a:srgbClr val="9DD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DDCF6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6D7278EB-50FB-4EAF-84E3-FF03D0573635}"/>
              </a:ext>
            </a:extLst>
          </p:cNvPr>
          <p:cNvSpPr/>
          <p:nvPr/>
        </p:nvSpPr>
        <p:spPr>
          <a:xfrm>
            <a:off x="4152901" y="5262850"/>
            <a:ext cx="171449" cy="267494"/>
          </a:xfrm>
          <a:prstGeom prst="rect">
            <a:avLst/>
          </a:prstGeom>
          <a:solidFill>
            <a:srgbClr val="9DD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DDCF6"/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2A8FE233-1584-410B-9BC4-63A0EA65F6F7}"/>
              </a:ext>
            </a:extLst>
          </p:cNvPr>
          <p:cNvSpPr/>
          <p:nvPr/>
        </p:nvSpPr>
        <p:spPr>
          <a:xfrm>
            <a:off x="2243137" y="4480956"/>
            <a:ext cx="185737" cy="267494"/>
          </a:xfrm>
          <a:prstGeom prst="rect">
            <a:avLst/>
          </a:prstGeom>
          <a:solidFill>
            <a:srgbClr val="9DD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DDCF6"/>
              </a:solidFill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1AA65EB7-9F41-4CE6-9CEE-2DDB9A3EEB94}"/>
              </a:ext>
            </a:extLst>
          </p:cNvPr>
          <p:cNvSpPr/>
          <p:nvPr/>
        </p:nvSpPr>
        <p:spPr>
          <a:xfrm>
            <a:off x="3299669" y="3700753"/>
            <a:ext cx="191244" cy="267494"/>
          </a:xfrm>
          <a:prstGeom prst="rect">
            <a:avLst/>
          </a:prstGeom>
          <a:solidFill>
            <a:srgbClr val="9DD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DDCF6"/>
              </a:solidFill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78165867-1A7C-4D6E-B323-2DBEF79B21FE}"/>
              </a:ext>
            </a:extLst>
          </p:cNvPr>
          <p:cNvSpPr/>
          <p:nvPr/>
        </p:nvSpPr>
        <p:spPr>
          <a:xfrm>
            <a:off x="933421" y="3295253"/>
            <a:ext cx="190530" cy="267494"/>
          </a:xfrm>
          <a:prstGeom prst="rect">
            <a:avLst/>
          </a:prstGeom>
          <a:solidFill>
            <a:srgbClr val="9DD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DDCF6"/>
              </a:solidFill>
            </a:endParaRP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１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p.84</a:t>
            </a:r>
            <a:r>
              <a:rPr lang="ja-JP" altLang="en-US" dirty="0"/>
              <a:t>）</a:t>
            </a:r>
          </a:p>
        </p:txBody>
      </p:sp>
      <p:sp>
        <p:nvSpPr>
          <p:cNvPr id="9" name="タイトル 3">
            <a:extLst>
              <a:ext uri="{FF2B5EF4-FFF2-40B4-BE49-F238E27FC236}">
                <a16:creationId xmlns:a16="http://schemas.microsoft.com/office/drawing/2014/main" id="{3D821059-CF64-49A9-9C57-D766D156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>
            <a:normAutofit/>
          </a:bodyPr>
          <a:lstStyle/>
          <a:p>
            <a:r>
              <a:rPr lang="en-US" altLang="ja-JP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altLang="ja-JP" dirty="0"/>
              <a:t> </a:t>
            </a:r>
            <a:r>
              <a:rPr lang="ja-JP" altLang="en-US" dirty="0"/>
              <a:t>次</a:t>
            </a:r>
            <a:r>
              <a:rPr lang="ja-JP" altLang="en-US" dirty="0" smtClean="0"/>
              <a:t>関数</a:t>
            </a:r>
            <a:endParaRPr kumimoji="1" lang="ja-JP" altLang="en-US" sz="2000" dirty="0">
              <a:solidFill>
                <a:schemeClr val="accent6"/>
              </a:solidFill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25F9654-F398-42DB-A78D-EF2F4A9EA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581" y="898427"/>
            <a:ext cx="6333756" cy="171907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48BC725B-2150-4546-9A1A-F2D6CD6CA7A7}"/>
                  </a:ext>
                </a:extLst>
              </p:cNvPr>
              <p:cNvSpPr txBox="1"/>
              <p:nvPr/>
            </p:nvSpPr>
            <p:spPr>
              <a:xfrm>
                <a:off x="125161" y="2796791"/>
                <a:ext cx="5533093" cy="323877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dist">
                  <a:lnSpc>
                    <a:spcPts val="3100"/>
                  </a:lnSpc>
                </a:pPr>
                <a:r>
                  <a:rPr lang="ja-JP" altLang="ja-JP" sz="24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上の表から，同じ</a:t>
                </a:r>
                <a14:m>
                  <m:oMath xmlns:m="http://schemas.openxmlformats.org/officeDocument/2006/math">
                    <m:r>
                      <a:rPr lang="ja-JP" altLang="ja-JP" sz="24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ja-JP" sz="2400" i="1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sz="2400" i="1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4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の値をとる</a:t>
                </a:r>
                <a14:m>
                  <m:oMath xmlns:m="http://schemas.openxmlformats.org/officeDocument/2006/math">
                    <m:r>
                      <a:rPr lang="ja-JP" altLang="ja-JP" sz="24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ja-JP" sz="2400" i="1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ja-JP" sz="2400" i="1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4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の値が右に</a:t>
                </a:r>
                <a14:m>
                  <m:oMath xmlns:m="http://schemas.openxmlformats.org/officeDocument/2006/math">
                    <m:r>
                      <a:rPr lang="en-US" altLang="ja-JP" sz="24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 3 </m:t>
                    </m:r>
                  </m:oMath>
                </a14:m>
                <a:r>
                  <a:rPr lang="ja-JP" altLang="ja-JP" sz="2400" dirty="0"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だけずれている</a:t>
                </a:r>
                <a:r>
                  <a:rPr lang="ja-JP" altLang="ja-JP" sz="2400" dirty="0"/>
                  <a:t>ことが分かる。</a:t>
                </a:r>
                <a:endParaRPr lang="en-US" altLang="ja-JP" sz="2400" dirty="0"/>
              </a:p>
              <a:p>
                <a:pPr algn="dist">
                  <a:lnSpc>
                    <a:spcPts val="3100"/>
                  </a:lnSpc>
                </a:pPr>
                <a:r>
                  <a:rPr lang="ja-JP" altLang="ja-JP" sz="24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したがって，</a:t>
                </a:r>
                <a14:m>
                  <m:oMath xmlns:m="http://schemas.openxmlformats.org/officeDocument/2006/math">
                    <m:r>
                      <a:rPr lang="en-US" altLang="ja-JP" sz="24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sz="24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=2</m:t>
                    </m:r>
                    <m:sSup>
                      <m:sSupPr>
                        <m:ctrlPr>
                          <a:rPr lang="ja-JP" altLang="ja-JP" sz="2400" i="1" kern="10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sz="2400" i="1" kern="10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400" i="1" kern="100">
                                <a:effectLst/>
                                <a:latin typeface="Cambria Math" panose="02040503050406030204" pitchFamily="18" charset="0"/>
                                <a:ea typeface="ＭＳ Ｐゴシック" panose="020B0600070205080204" pitchFamily="50" charset="-128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altLang="ja-JP" sz="2400" i="1" kern="100">
                                <a:effectLst/>
                                <a:latin typeface="Cambria Math" panose="02040503050406030204" pitchFamily="18" charset="0"/>
                                <a:ea typeface="ＭＳ Ｐゴシック" panose="020B0600070205080204" pitchFamily="50" charset="-128"/>
                                <a:cs typeface="Times New Roman" panose="02020603050405020304" pitchFamily="18" charset="0"/>
                              </a:rPr>
                              <m:t>−3</m:t>
                            </m:r>
                          </m:e>
                        </m:d>
                      </m:e>
                      <m:sup>
                        <m:r>
                          <a:rPr lang="en-US" altLang="ja-JP" sz="24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4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4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のグラフは，</a:t>
                </a:r>
                <a:endParaRPr lang="en-US" altLang="ja-JP" sz="2400" kern="100" dirty="0">
                  <a:effectLst/>
                  <a:latin typeface="ＭＳ 明朝" panose="02020609040205080304" pitchFamily="17" charset="-128"/>
                  <a:ea typeface="ＭＳ Ｐゴシック" panose="020B0600070205080204" pitchFamily="50" charset="-128"/>
                  <a:cs typeface="Times New Roman" panose="02020603050405020304" pitchFamily="18" charset="0"/>
                </a:endParaRPr>
              </a:p>
              <a:p>
                <a:pPr>
                  <a:lnSpc>
                    <a:spcPts val="3100"/>
                  </a:lnSpc>
                </a:pPr>
                <a14:m>
                  <m:oMath xmlns:m="http://schemas.openxmlformats.org/officeDocument/2006/math">
                    <m:r>
                      <a:rPr lang="en-US" altLang="ja-JP" sz="24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sz="24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=2</m:t>
                    </m:r>
                    <m:sSup>
                      <m:sSupPr>
                        <m:ctrlPr>
                          <a:rPr lang="ja-JP" altLang="ja-JP" sz="2400" i="1" kern="10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sz="24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sz="24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4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4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のグラフを</a:t>
                </a:r>
                <a:endParaRPr lang="ja-JP" altLang="ja-JP" sz="2400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marL="533400">
                  <a:lnSpc>
                    <a:spcPts val="3100"/>
                  </a:lnSpc>
                </a:pPr>
                <a14:m>
                  <m:oMath xmlns:m="http://schemas.openxmlformats.org/officeDocument/2006/math">
                    <m:r>
                      <a:rPr lang="en-US" altLang="ja-JP" sz="24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ja-JP" sz="24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4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軸方向に</a:t>
                </a:r>
                <a14:m>
                  <m:oMath xmlns:m="http://schemas.openxmlformats.org/officeDocument/2006/math">
                    <m:r>
                      <a:rPr lang="en-US" altLang="ja-JP" sz="2400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 3</m:t>
                    </m:r>
                  </m:oMath>
                </a14:m>
                <a:endParaRPr lang="ja-JP" altLang="ja-JP" sz="2400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>
                  <a:lnSpc>
                    <a:spcPts val="3100"/>
                  </a:lnSpc>
                </a:pPr>
                <a:r>
                  <a:rPr lang="ja-JP" altLang="ja-JP" sz="24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だけ平行移動した放物線である。</a:t>
                </a:r>
                <a:endParaRPr lang="en-US" altLang="ja-JP" sz="2400" kern="100" dirty="0">
                  <a:effectLst/>
                  <a:latin typeface="ＭＳ 明朝" panose="02020609040205080304" pitchFamily="17" charset="-128"/>
                  <a:ea typeface="ＭＳ Ｐゴシック" panose="020B0600070205080204" pitchFamily="50" charset="-128"/>
                  <a:cs typeface="Times New Roman" panose="02020603050405020304" pitchFamily="18" charset="0"/>
                </a:endParaRPr>
              </a:p>
              <a:p>
                <a:pPr algn="dist">
                  <a:lnSpc>
                    <a:spcPts val="3100"/>
                  </a:lnSpc>
                </a:pPr>
                <a:r>
                  <a:rPr lang="ja-JP" altLang="ja-JP" sz="24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この放物線の軸は直線</a:t>
                </a:r>
                <a14:m>
                  <m:oMath xmlns:m="http://schemas.openxmlformats.org/officeDocument/2006/math">
                    <m:r>
                      <a:rPr lang="ja-JP" altLang="ja-JP" sz="2400" kern="1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ja-JP" sz="2400" i="1" kern="1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ja-JP" sz="2400" i="1" kern="1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=3</m:t>
                    </m:r>
                  </m:oMath>
                </a14:m>
                <a:r>
                  <a:rPr lang="ja-JP" altLang="ja-JP" sz="24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，頂点は</a:t>
                </a:r>
                <a:endParaRPr lang="en-US" altLang="ja-JP" sz="2400" kern="100" dirty="0">
                  <a:effectLst/>
                  <a:latin typeface="ＭＳ 明朝" panose="02020609040205080304" pitchFamily="17" charset="-128"/>
                  <a:ea typeface="ＭＳ Ｐゴシック" panose="020B0600070205080204" pitchFamily="50" charset="-128"/>
                  <a:cs typeface="Times New Roman" panose="02020603050405020304" pitchFamily="18" charset="0"/>
                </a:endParaRPr>
              </a:p>
              <a:p>
                <a:pPr>
                  <a:lnSpc>
                    <a:spcPts val="3100"/>
                  </a:lnSpc>
                </a:pPr>
                <a:r>
                  <a:rPr lang="ja-JP" altLang="ja-JP" sz="24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点</a:t>
                </a:r>
                <a14:m>
                  <m:oMath xmlns:m="http://schemas.openxmlformats.org/officeDocument/2006/math">
                    <m:r>
                      <a:rPr lang="ja-JP" altLang="ja-JP" sz="2400" kern="1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ja-JP" altLang="ja-JP" sz="2400" i="1" kern="10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ja-JP" sz="24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en-US" altLang="ja-JP" sz="2400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altLang="ja-JP" sz="24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</m:d>
                    <m:r>
                      <a:rPr lang="en-US" altLang="ja-JP" sz="24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4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である。</a:t>
                </a:r>
                <a:endParaRPr lang="ja-JP" altLang="ja-JP" sz="2400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48BC725B-2150-4546-9A1A-F2D6CD6CA7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161" y="2796791"/>
                <a:ext cx="5533093" cy="3238772"/>
              </a:xfrm>
              <a:prstGeom prst="rect">
                <a:avLst/>
              </a:prstGeom>
              <a:blipFill>
                <a:blip r:embed="rId4"/>
                <a:stretch>
                  <a:fillRect l="-1764" t="-2260" r="-1764" b="-301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図 11">
            <a:extLst>
              <a:ext uri="{FF2B5EF4-FFF2-40B4-BE49-F238E27FC236}">
                <a16:creationId xmlns:a16="http://schemas.microsoft.com/office/drawing/2014/main" id="{98256532-EA58-4BB6-A884-AA811B8B9F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185" y="2796791"/>
            <a:ext cx="3279654" cy="3127254"/>
          </a:xfrm>
          <a:prstGeom prst="rect">
            <a:avLst/>
          </a:prstGeom>
        </p:spPr>
      </p:pic>
      <p:pic>
        <p:nvPicPr>
          <p:cNvPr id="18" name="図 17">
            <a:hlinkClick r:id="rId6" action="ppaction://hlinksldjump"/>
            <a:extLst>
              <a:ext uri="{FF2B5EF4-FFF2-40B4-BE49-F238E27FC236}">
                <a16:creationId xmlns:a16="http://schemas.microsoft.com/office/drawing/2014/main" id="{E4FD19B6-6070-45D2-A715-7D39A49C78F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251383" y="6021360"/>
            <a:ext cx="648000" cy="648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66B6DFD2-4A51-4051-80FD-4A3533D651CF}"/>
                  </a:ext>
                </a:extLst>
              </p:cNvPr>
              <p:cNvSpPr txBox="1"/>
              <p:nvPr/>
            </p:nvSpPr>
            <p:spPr>
              <a:xfrm>
                <a:off x="125161" y="5993216"/>
                <a:ext cx="6641399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1082675" algn="just"/>
                <a:r>
                  <a:rPr lang="ja-JP" altLang="ja-JP" sz="24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点</a:t>
                </a:r>
                <a14:m>
                  <m:oMath xmlns:m="http://schemas.openxmlformats.org/officeDocument/2006/math">
                    <m:r>
                      <a:rPr lang="ja-JP" altLang="ja-JP" sz="2400" kern="1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ja-JP" altLang="ja-JP" sz="2400" i="1" kern="10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ja-JP" sz="24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en-US" altLang="ja-JP" sz="2400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altLang="ja-JP" sz="24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</m:d>
                    <m:r>
                      <a:rPr lang="en-US" altLang="ja-JP" sz="2400" b="1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4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を通り，</a:t>
                </a:r>
                <a14:m>
                  <m:oMath xmlns:m="http://schemas.openxmlformats.org/officeDocument/2006/math">
                    <m:r>
                      <a:rPr lang="en-US" altLang="ja-JP" sz="24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sz="2400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4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軸に平行な直線を</a:t>
                </a:r>
                <a:endParaRPr lang="en-US" altLang="ja-JP" sz="2400" kern="100" dirty="0">
                  <a:effectLst/>
                  <a:latin typeface="ＭＳ 明朝" panose="02020609040205080304" pitchFamily="17" charset="-128"/>
                  <a:ea typeface="ＭＳ Ｐゴシック" panose="020B0600070205080204" pitchFamily="50" charset="-128"/>
                  <a:cs typeface="Times New Roman" panose="02020603050405020304" pitchFamily="18" charset="0"/>
                </a:endParaRPr>
              </a:p>
              <a:p>
                <a:pPr marL="36000" indent="1074738" algn="just"/>
                <a:r>
                  <a:rPr lang="ja-JP" altLang="ja-JP" sz="24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直線</a:t>
                </a:r>
                <a14:m>
                  <m:oMath xmlns:m="http://schemas.openxmlformats.org/officeDocument/2006/math">
                    <m:r>
                      <a:rPr lang="ja-JP" altLang="ja-JP" sz="2400" kern="1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ja-JP" sz="2400" i="1" kern="1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ja-JP" sz="2400" i="1" kern="1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2400" i="1" kern="1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en-US" altLang="ja-JP" sz="2400" b="1" kern="10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4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と表す。</a:t>
                </a:r>
                <a:endParaRPr lang="ja-JP" altLang="ja-JP" sz="2400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66B6DFD2-4A51-4051-80FD-4A3533D651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161" y="5993216"/>
                <a:ext cx="6641399" cy="830997"/>
              </a:xfrm>
              <a:prstGeom prst="rect">
                <a:avLst/>
              </a:prstGeom>
              <a:blipFill>
                <a:blip r:embed="rId8"/>
                <a:stretch>
                  <a:fillRect t="-8088" b="-1397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04AB1FF7-F9AD-49F2-B270-922BA0B292B8}"/>
              </a:ext>
            </a:extLst>
          </p:cNvPr>
          <p:cNvGrpSpPr/>
          <p:nvPr/>
        </p:nvGrpSpPr>
        <p:grpSpPr>
          <a:xfrm>
            <a:off x="125161" y="5988512"/>
            <a:ext cx="1107996" cy="461665"/>
            <a:chOff x="471761" y="5822733"/>
            <a:chExt cx="1107996" cy="461665"/>
          </a:xfrm>
        </p:grpSpPr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E0E2A4CB-E5D2-43A3-A71C-3D47D1F7941A}"/>
                </a:ext>
              </a:extLst>
            </p:cNvPr>
            <p:cNvSpPr txBox="1"/>
            <p:nvPr/>
          </p:nvSpPr>
          <p:spPr>
            <a:xfrm>
              <a:off x="471761" y="5822733"/>
              <a:ext cx="11079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400" dirty="0">
                  <a:solidFill>
                    <a:schemeClr val="accent3">
                      <a:lumMod val="75000"/>
                    </a:schemeClr>
                  </a:solidFill>
                </a:rPr>
                <a:t>□</a:t>
              </a:r>
              <a:r>
                <a:rPr kumimoji="1" lang="ja-JP" altLang="en-US" sz="2400" dirty="0"/>
                <a:t>注意</a:t>
              </a:r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4E128B03-5817-4EC2-9A57-D0329FCD2DC0}"/>
                </a:ext>
              </a:extLst>
            </p:cNvPr>
            <p:cNvCxnSpPr>
              <a:cxnSpLocks/>
            </p:cNvCxnSpPr>
            <p:nvPr/>
          </p:nvCxnSpPr>
          <p:spPr>
            <a:xfrm>
              <a:off x="604273" y="6234376"/>
              <a:ext cx="866278" cy="0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551803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6017D63-CBB5-4C33-9C78-0735DAE2810E}"/>
              </a:ext>
            </a:extLst>
          </p:cNvPr>
          <p:cNvSpPr/>
          <p:nvPr/>
        </p:nvSpPr>
        <p:spPr>
          <a:xfrm>
            <a:off x="5765092" y="2562572"/>
            <a:ext cx="242600" cy="360000"/>
          </a:xfrm>
          <a:prstGeom prst="rect">
            <a:avLst/>
          </a:prstGeom>
          <a:solidFill>
            <a:srgbClr val="9DD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DDCF6"/>
              </a:solidFill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78165867-1A7C-4D6E-B323-2DBEF79B21FE}"/>
              </a:ext>
            </a:extLst>
          </p:cNvPr>
          <p:cNvSpPr/>
          <p:nvPr/>
        </p:nvSpPr>
        <p:spPr>
          <a:xfrm>
            <a:off x="2851120" y="1516380"/>
            <a:ext cx="228629" cy="388619"/>
          </a:xfrm>
          <a:prstGeom prst="rect">
            <a:avLst/>
          </a:prstGeom>
          <a:solidFill>
            <a:srgbClr val="9DD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DDCF6"/>
              </a:solidFill>
            </a:endParaRP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１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p.84</a:t>
            </a:r>
            <a:r>
              <a:rPr lang="ja-JP" altLang="en-US" dirty="0"/>
              <a:t>）</a:t>
            </a:r>
          </a:p>
        </p:txBody>
      </p:sp>
      <p:sp>
        <p:nvSpPr>
          <p:cNvPr id="9" name="タイトル 3">
            <a:extLst>
              <a:ext uri="{FF2B5EF4-FFF2-40B4-BE49-F238E27FC236}">
                <a16:creationId xmlns:a16="http://schemas.microsoft.com/office/drawing/2014/main" id="{3D821059-CF64-49A9-9C57-D766D156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>
            <a:normAutofit/>
          </a:bodyPr>
          <a:lstStyle/>
          <a:p>
            <a:r>
              <a:rPr lang="en-US" altLang="ja-JP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altLang="ja-JP" dirty="0"/>
              <a:t> </a:t>
            </a:r>
            <a:r>
              <a:rPr lang="ja-JP" altLang="en-US" dirty="0"/>
              <a:t>次</a:t>
            </a:r>
            <a:r>
              <a:rPr lang="ja-JP" altLang="en-US" dirty="0" smtClean="0"/>
              <a:t>関数</a:t>
            </a:r>
            <a:endParaRPr kumimoji="1" lang="ja-JP" altLang="en-US" sz="2000" dirty="0">
              <a:solidFill>
                <a:schemeClr val="accent6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5E00837-627C-41A8-990E-1B563000D49A}"/>
              </a:ext>
            </a:extLst>
          </p:cNvPr>
          <p:cNvSpPr/>
          <p:nvPr/>
        </p:nvSpPr>
        <p:spPr>
          <a:xfrm>
            <a:off x="3600420" y="1036319"/>
            <a:ext cx="232440" cy="360000"/>
          </a:xfrm>
          <a:prstGeom prst="rect">
            <a:avLst/>
          </a:prstGeom>
          <a:solidFill>
            <a:srgbClr val="9DD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DDCF6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F4C84668-91EA-4F15-9DE9-784666A219EB}"/>
              </a:ext>
            </a:extLst>
          </p:cNvPr>
          <p:cNvSpPr/>
          <p:nvPr/>
        </p:nvSpPr>
        <p:spPr>
          <a:xfrm>
            <a:off x="3586449" y="2562572"/>
            <a:ext cx="238791" cy="360000"/>
          </a:xfrm>
          <a:prstGeom prst="rect">
            <a:avLst/>
          </a:prstGeom>
          <a:solidFill>
            <a:srgbClr val="9DD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DDCF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8083F3A1-6843-43AC-8601-194FDBF1917A}"/>
                  </a:ext>
                </a:extLst>
              </p:cNvPr>
              <p:cNvSpPr txBox="1"/>
              <p:nvPr/>
            </p:nvSpPr>
            <p:spPr>
              <a:xfrm>
                <a:off x="471599" y="874801"/>
                <a:ext cx="8672401" cy="21441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33350" algn="just">
                  <a:lnSpc>
                    <a:spcPts val="4000"/>
                  </a:lnSpc>
                </a:pPr>
                <a:r>
                  <a:rPr lang="ja-JP" altLang="ja-JP" sz="28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一般に，</a:t>
                </a:r>
                <a14:m>
                  <m:oMath xmlns:m="http://schemas.openxmlformats.org/officeDocument/2006/math"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𝑎</m:t>
                    </m:r>
                    <m:sSup>
                      <m:sSupPr>
                        <m:ctrlPr>
                          <a:rPr lang="ja-JP" altLang="ja-JP" sz="2800" i="1" kern="10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sz="2800" i="1" kern="10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800" i="1" kern="100">
                                <a:effectLst/>
                                <a:latin typeface="Cambria Math" panose="02040503050406030204" pitchFamily="18" charset="0"/>
                                <a:ea typeface="ＭＳ Ｐゴシック" panose="020B0600070205080204" pitchFamily="50" charset="-128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altLang="ja-JP" sz="2800" i="1" kern="100">
                                <a:effectLst/>
                                <a:latin typeface="Cambria Math" panose="02040503050406030204" pitchFamily="18" charset="0"/>
                                <a:ea typeface="ＭＳ Ｐゴシック" panose="020B0600070205080204" pitchFamily="50" charset="-128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ja-JP" sz="2800" i="1" kern="100">
                                <a:effectLst/>
                                <a:latin typeface="Cambria Math" panose="02040503050406030204" pitchFamily="18" charset="0"/>
                                <a:ea typeface="ＭＳ Ｐゴシック" panose="020B0600070205080204" pitchFamily="50" charset="-128"/>
                                <a:cs typeface="Times New Roman" panose="02020603050405020304" pitchFamily="18" charset="0"/>
                              </a:rPr>
                              <m:t>𝑝</m:t>
                            </m:r>
                          </m:e>
                        </m:d>
                      </m:e>
                      <m:sup>
                        <m:r>
                          <a:rPr lang="en-US" altLang="ja-JP" sz="28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8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のグラフは，</a:t>
                </a:r>
                <a14:m>
                  <m:oMath xmlns:m="http://schemas.openxmlformats.org/officeDocument/2006/math"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sz="2800" i="1" kern="10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sz="28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𝑎𝑥</m:t>
                        </m:r>
                      </m:e>
                      <m:sup>
                        <m:r>
                          <a:rPr lang="en-US" altLang="ja-JP" sz="28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8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のグラフを</a:t>
                </a:r>
                <a:endParaRPr lang="ja-JP" altLang="ja-JP" sz="2800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marL="533400" algn="just">
                  <a:lnSpc>
                    <a:spcPts val="4000"/>
                  </a:lnSpc>
                </a:pPr>
                <a14:m>
                  <m:oMath xmlns:m="http://schemas.openxmlformats.org/officeDocument/2006/math">
                    <m:r>
                      <a:rPr lang="en-US" altLang="ja-JP" sz="2800" b="1" i="1" kern="100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altLang="ja-JP" sz="2800" b="1" i="1" kern="100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800" b="1" kern="100" dirty="0">
                    <a:solidFill>
                      <a:srgbClr val="FF0000"/>
                    </a:solidFill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軸方向に</a:t>
                </a:r>
                <a14:m>
                  <m:oMath xmlns:m="http://schemas.openxmlformats.org/officeDocument/2006/math">
                    <m:r>
                      <a:rPr lang="ja-JP" altLang="ja-JP" sz="2800" b="1" kern="10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ja-JP" sz="2800" b="1" i="1" kern="10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𝒑</m:t>
                    </m:r>
                    <m:r>
                      <a:rPr lang="en-US" altLang="ja-JP" sz="2800" b="1" i="1" kern="10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800" b="1" kern="100" dirty="0">
                    <a:solidFill>
                      <a:srgbClr val="FF0000"/>
                    </a:solidFill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だけ平行移動</a:t>
                </a:r>
                <a:endParaRPr lang="ja-JP" altLang="ja-JP" sz="2800" b="1" kern="100" dirty="0">
                  <a:solidFill>
                    <a:srgbClr val="FF0000"/>
                  </a:solidFill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ts val="4000"/>
                  </a:lnSpc>
                </a:pPr>
                <a:r>
                  <a:rPr lang="ja-JP" altLang="ja-JP" sz="28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した放物線である。</a:t>
                </a:r>
                <a:endParaRPr lang="en-US" altLang="ja-JP" sz="2800" kern="100" dirty="0">
                  <a:effectLst/>
                  <a:latin typeface="ＭＳ 明朝" panose="02020609040205080304" pitchFamily="17" charset="-128"/>
                  <a:ea typeface="ＭＳ Ｐゴシック" panose="020B0600070205080204" pitchFamily="50" charset="-128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ts val="4000"/>
                  </a:lnSpc>
                </a:pPr>
                <a:r>
                  <a:rPr lang="ja-JP" altLang="ja-JP" sz="28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その </a:t>
                </a:r>
                <a:r>
                  <a:rPr lang="ja-JP" altLang="ja-JP" sz="2800" b="1" kern="100" dirty="0">
                    <a:solidFill>
                      <a:srgbClr val="FF0000"/>
                    </a:solidFill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軸は直線</a:t>
                </a:r>
                <a14:m>
                  <m:oMath xmlns:m="http://schemas.openxmlformats.org/officeDocument/2006/math">
                    <m:r>
                      <a:rPr lang="ja-JP" altLang="ja-JP" sz="2800" kern="10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ja-JP" sz="2800" b="1" i="1" kern="10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altLang="ja-JP" sz="2800" b="1" i="1" kern="10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2800" b="1" i="1" kern="10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𝒑</m:t>
                    </m:r>
                    <m:r>
                      <a:rPr lang="en-US" altLang="ja-JP" sz="2800" b="1" i="1" kern="100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8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，</a:t>
                </a:r>
                <a:r>
                  <a:rPr lang="ja-JP" altLang="ja-JP" sz="2800" b="1" kern="100" dirty="0">
                    <a:solidFill>
                      <a:srgbClr val="FF0000"/>
                    </a:solidFill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頂点は点</a:t>
                </a:r>
                <a14:m>
                  <m:oMath xmlns:m="http://schemas.openxmlformats.org/officeDocument/2006/math">
                    <m:r>
                      <a:rPr lang="ja-JP" altLang="ja-JP" sz="2800" kern="10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ja-JP" altLang="ja-JP" sz="2800" b="1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ja-JP" sz="2800" b="1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𝒑</m:t>
                        </m:r>
                        <m:r>
                          <a:rPr lang="en-US" altLang="ja-JP" sz="2800" b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altLang="ja-JP" sz="2800" b="1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𝟎</m:t>
                        </m:r>
                      </m:e>
                    </m:d>
                    <m:r>
                      <a:rPr lang="en-US" altLang="ja-JP" sz="2800" b="1" i="1" kern="10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8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である。</a:t>
                </a:r>
                <a:endParaRPr lang="ja-JP" altLang="ja-JP" sz="2800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8083F3A1-6843-43AC-8601-194FDBF191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599" y="874801"/>
                <a:ext cx="8672401" cy="2144177"/>
              </a:xfrm>
              <a:prstGeom prst="rect">
                <a:avLst/>
              </a:prstGeom>
              <a:blipFill>
                <a:blip r:embed="rId3"/>
                <a:stretch>
                  <a:fillRect l="-1405" t="-2279" r="-281" b="-427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メモ 2">
            <a:extLst>
              <a:ext uri="{FF2B5EF4-FFF2-40B4-BE49-F238E27FC236}">
                <a16:creationId xmlns:a16="http://schemas.microsoft.com/office/drawing/2014/main" id="{635324CA-10B3-4B0E-B09E-D88605141657}"/>
              </a:ext>
            </a:extLst>
          </p:cNvPr>
          <p:cNvSpPr/>
          <p:nvPr/>
        </p:nvSpPr>
        <p:spPr>
          <a:xfrm>
            <a:off x="1089552" y="1458689"/>
            <a:ext cx="4266101" cy="504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メモ 2">
            <a:extLst>
              <a:ext uri="{FF2B5EF4-FFF2-40B4-BE49-F238E27FC236}">
                <a16:creationId xmlns:a16="http://schemas.microsoft.com/office/drawing/2014/main" id="{1F5FAD9D-7984-4181-91C9-680419760CEC}"/>
              </a:ext>
            </a:extLst>
          </p:cNvPr>
          <p:cNvSpPr/>
          <p:nvPr/>
        </p:nvSpPr>
        <p:spPr>
          <a:xfrm>
            <a:off x="1340886" y="2460260"/>
            <a:ext cx="2558255" cy="504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メモ 2">
            <a:extLst>
              <a:ext uri="{FF2B5EF4-FFF2-40B4-BE49-F238E27FC236}">
                <a16:creationId xmlns:a16="http://schemas.microsoft.com/office/drawing/2014/main" id="{7985D8E9-417C-4FAA-9169-9DDF5F7E3BCA}"/>
              </a:ext>
            </a:extLst>
          </p:cNvPr>
          <p:cNvSpPr/>
          <p:nvPr/>
        </p:nvSpPr>
        <p:spPr>
          <a:xfrm>
            <a:off x="4060398" y="2459891"/>
            <a:ext cx="2495676" cy="504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666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１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p.84</a:t>
            </a:r>
            <a:r>
              <a:rPr lang="ja-JP" altLang="en-US" dirty="0"/>
              <a:t>）</a:t>
            </a:r>
          </a:p>
        </p:txBody>
      </p:sp>
      <p:sp>
        <p:nvSpPr>
          <p:cNvPr id="9" name="タイトル 3">
            <a:extLst>
              <a:ext uri="{FF2B5EF4-FFF2-40B4-BE49-F238E27FC236}">
                <a16:creationId xmlns:a16="http://schemas.microsoft.com/office/drawing/2014/main" id="{3D821059-CF64-49A9-9C57-D766D156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>
            <a:normAutofit/>
          </a:bodyPr>
          <a:lstStyle/>
          <a:p>
            <a:r>
              <a:rPr lang="en-US" altLang="ja-JP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altLang="ja-JP" dirty="0"/>
              <a:t> </a:t>
            </a:r>
            <a:r>
              <a:rPr lang="ja-JP" altLang="en-US" dirty="0"/>
              <a:t>次</a:t>
            </a:r>
            <a:r>
              <a:rPr lang="ja-JP" altLang="en-US" dirty="0" smtClean="0"/>
              <a:t>関数</a:t>
            </a:r>
            <a:endParaRPr kumimoji="1" lang="ja-JP" altLang="en-US" sz="2000" dirty="0">
              <a:solidFill>
                <a:schemeClr val="accent6"/>
              </a:solidFill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1DEA549C-CE8E-441D-878B-8C96D9197EE4}"/>
              </a:ext>
            </a:extLst>
          </p:cNvPr>
          <p:cNvGrpSpPr/>
          <p:nvPr/>
        </p:nvGrpSpPr>
        <p:grpSpPr>
          <a:xfrm>
            <a:off x="468923" y="956838"/>
            <a:ext cx="723979" cy="461665"/>
            <a:chOff x="468923" y="956838"/>
            <a:chExt cx="723979" cy="461665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82133CA6-8838-4C6E-AF53-0211671281EB}"/>
                </a:ext>
              </a:extLst>
            </p:cNvPr>
            <p:cNvSpPr txBox="1"/>
            <p:nvPr/>
          </p:nvSpPr>
          <p:spPr>
            <a:xfrm>
              <a:off x="472822" y="956838"/>
              <a:ext cx="72008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noAutofit/>
            </a:bodyPr>
            <a:lstStyle/>
            <a:p>
              <a:pPr algn="ctr" fontAlgn="ctr"/>
              <a:r>
                <a:rPr kumimoji="1" lang="ja-JP" altLang="en-US" sz="2400" dirty="0">
                  <a:solidFill>
                    <a:schemeClr val="accent1">
                      <a:lumMod val="75000"/>
                    </a:schemeClr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問５</a:t>
              </a:r>
            </a:p>
          </p:txBody>
        </p: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B711A715-BE18-421F-AE0D-2B88A223D792}"/>
                </a:ext>
              </a:extLst>
            </p:cNvPr>
            <p:cNvCxnSpPr/>
            <p:nvPr/>
          </p:nvCxnSpPr>
          <p:spPr>
            <a:xfrm>
              <a:off x="468923" y="1389182"/>
              <a:ext cx="720000" cy="0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211D3C20-21F0-4D0F-8217-BD69AB8BEF35}"/>
                  </a:ext>
                </a:extLst>
              </p:cNvPr>
              <p:cNvSpPr txBox="1"/>
              <p:nvPr/>
            </p:nvSpPr>
            <p:spPr>
              <a:xfrm>
                <a:off x="1296000" y="874800"/>
                <a:ext cx="7474377" cy="53851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ts val="4000"/>
                  </a:lnSpc>
                </a:pPr>
                <a:r>
                  <a:rPr lang="ja-JP" altLang="ja-JP" sz="28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次の</a:t>
                </a:r>
                <a14:m>
                  <m:oMath xmlns:m="http://schemas.openxmlformats.org/officeDocument/2006/math">
                    <m:r>
                      <a:rPr lang="en-US" altLang="ja-JP" sz="2800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 2 </m:t>
                    </m:r>
                  </m:oMath>
                </a14:m>
                <a:r>
                  <a:rPr lang="ja-JP" altLang="ja-JP" sz="28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次関数のグラフの軸と頂点を求め，</a:t>
                </a:r>
                <a:endParaRPr lang="en-US" altLang="ja-JP" sz="2800" kern="100" dirty="0">
                  <a:effectLst/>
                  <a:latin typeface="ＭＳ 明朝" panose="02020609040205080304" pitchFamily="17" charset="-128"/>
                  <a:ea typeface="ＭＳ Ｐゴシック" panose="020B0600070205080204" pitchFamily="50" charset="-128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ts val="4000"/>
                  </a:lnSpc>
                </a:pPr>
                <a:r>
                  <a:rPr lang="ja-JP" altLang="ja-JP" sz="28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そのグラフをかけ。</a:t>
                </a:r>
                <a:endParaRPr lang="ja-JP" altLang="ja-JP" sz="2800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ts val="4000"/>
                  </a:lnSpc>
                </a:pPr>
                <a:r>
                  <a:rPr lang="en-US" altLang="ja-JP" sz="2800" kern="100" dirty="0">
                    <a:effectLst/>
                    <a:latin typeface="ＭＳ Ｐゴシック" panose="020B0600070205080204" pitchFamily="50" charset="-128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(1)</a:t>
                </a:r>
                <a:r>
                  <a:rPr lang="ja-JP" altLang="ja-JP" sz="28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sz="2800" i="1" kern="10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sz="2800" i="1" kern="10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800" i="1" kern="100">
                                <a:effectLst/>
                                <a:latin typeface="Cambria Math" panose="02040503050406030204" pitchFamily="18" charset="0"/>
                                <a:ea typeface="ＭＳ Ｐゴシック" panose="020B0600070205080204" pitchFamily="50" charset="-128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altLang="ja-JP" sz="2800" i="1" kern="100">
                                <a:effectLst/>
                                <a:latin typeface="Cambria Math" panose="02040503050406030204" pitchFamily="18" charset="0"/>
                                <a:ea typeface="ＭＳ Ｐゴシック" panose="020B0600070205080204" pitchFamily="50" charset="-128"/>
                                <a:cs typeface="Times New Roman" panose="02020603050405020304" pitchFamily="18" charset="0"/>
                              </a:rPr>
                              <m:t>−2</m:t>
                            </m:r>
                          </m:e>
                        </m:d>
                      </m:e>
                      <m:sup>
                        <m:r>
                          <a:rPr lang="en-US" altLang="ja-JP" sz="28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ja-JP" sz="2800" kern="100" dirty="0">
                    <a:effectLst/>
                    <a:latin typeface="ＭＳ Ｐゴシック" panose="020B0600070205080204" pitchFamily="50" charset="-128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	</a:t>
                </a:r>
              </a:p>
              <a:p>
                <a:pPr algn="just">
                  <a:lnSpc>
                    <a:spcPts val="4000"/>
                  </a:lnSpc>
                </a:pPr>
                <a:r>
                  <a:rPr lang="ja-JP" altLang="ja-JP" sz="2800" b="1" dirty="0">
                    <a:solidFill>
                      <a:srgbClr val="FF0000"/>
                    </a:solidFill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軸は　直線 </a:t>
                </a:r>
                <a14:m>
                  <m:oMath xmlns:m="http://schemas.openxmlformats.org/officeDocument/2006/math">
                    <m:r>
                      <a:rPr lang="en-US" altLang="ja-JP" sz="28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altLang="ja-JP" sz="28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ja-JP" sz="28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r>
                  <a:rPr lang="ja-JP" altLang="ja-JP" sz="2800" b="1" dirty="0">
                    <a:solidFill>
                      <a:srgbClr val="FF0000"/>
                    </a:solidFill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，</a:t>
                </a:r>
                <a:endParaRPr lang="en-US" altLang="ja-JP" sz="2800" b="1" dirty="0">
                  <a:solidFill>
                    <a:srgbClr val="FF0000"/>
                  </a:solidFill>
                  <a:effectLst/>
                  <a:ea typeface="ＭＳ Ｐゴシック" panose="020B0600070205080204" pitchFamily="50" charset="-128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ts val="4000"/>
                  </a:lnSpc>
                </a:pPr>
                <a:r>
                  <a:rPr lang="ja-JP" altLang="ja-JP" sz="2800" b="1" dirty="0">
                    <a:solidFill>
                      <a:srgbClr val="FF0000"/>
                    </a:solidFill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頂点は　点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ja-JP" altLang="ja-JP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ja-JP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altLang="ja-JP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𝟎</m:t>
                        </m:r>
                      </m:e>
                    </m:d>
                  </m:oMath>
                </a14:m>
                <a:endParaRPr lang="en-US" altLang="ja-JP" sz="2800" kern="100" dirty="0">
                  <a:effectLst/>
                  <a:latin typeface="ＭＳ Ｐゴシック" panose="020B0600070205080204" pitchFamily="50" charset="-128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ts val="4000"/>
                  </a:lnSpc>
                </a:pPr>
                <a:endParaRPr lang="en-US" altLang="ja-JP" sz="2800" kern="100" dirty="0">
                  <a:latin typeface="ＭＳ Ｐゴシック" panose="020B0600070205080204" pitchFamily="50" charset="-128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ts val="4000"/>
                  </a:lnSpc>
                  <a:spcBef>
                    <a:spcPts val="1800"/>
                  </a:spcBef>
                </a:pPr>
                <a:r>
                  <a:rPr lang="en-US" altLang="ja-JP" sz="2800" kern="100" dirty="0">
                    <a:effectLst/>
                    <a:latin typeface="ＭＳ Ｐゴシック" panose="020B0600070205080204" pitchFamily="50" charset="-128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(2)</a:t>
                </a:r>
                <a:r>
                  <a:rPr lang="ja-JP" altLang="ja-JP" sz="2800" kern="100" dirty="0">
                    <a:effectLst/>
                    <a:latin typeface="ＭＳ 明朝" panose="02020609040205080304" pitchFamily="17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sz="2800" i="1" kern="100"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sz="2800" i="1" kern="10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sz="28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−2</m:t>
                        </m:r>
                        <m:d>
                          <m:dPr>
                            <m:ctrlPr>
                              <a:rPr lang="ja-JP" altLang="ja-JP" sz="2800" i="1" kern="10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800" i="1" kern="100">
                                <a:effectLst/>
                                <a:latin typeface="Cambria Math" panose="02040503050406030204" pitchFamily="18" charset="0"/>
                                <a:ea typeface="ＭＳ Ｐゴシック" panose="020B0600070205080204" pitchFamily="50" charset="-128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altLang="ja-JP" sz="2800" i="1" kern="100">
                                <a:effectLst/>
                                <a:latin typeface="Cambria Math" panose="02040503050406030204" pitchFamily="18" charset="0"/>
                                <a:ea typeface="ＭＳ Ｐゴシック" panose="020B0600070205080204" pitchFamily="50" charset="-128"/>
                                <a:cs typeface="Times New Roman" panose="02020603050405020304" pitchFamily="18" charset="0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 lang="en-US" altLang="ja-JP" sz="2800" i="1" kern="100"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ja-JP" sz="2800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ts val="4000"/>
                  </a:lnSpc>
                </a:pPr>
                <a:r>
                  <a:rPr lang="ja-JP" altLang="ja-JP" sz="2800" b="1" dirty="0">
                    <a:solidFill>
                      <a:srgbClr val="FF0000"/>
                    </a:solidFill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軸は　直線 </a:t>
                </a:r>
                <a14:m>
                  <m:oMath xmlns:m="http://schemas.openxmlformats.org/officeDocument/2006/math">
                    <m:r>
                      <a:rPr lang="en-US" altLang="ja-JP" sz="28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altLang="ja-JP" sz="28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altLang="ja-JP" sz="28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m:t>𝟑</m:t>
                    </m:r>
                  </m:oMath>
                </a14:m>
                <a:r>
                  <a:rPr lang="ja-JP" altLang="ja-JP" sz="2800" b="1" dirty="0">
                    <a:solidFill>
                      <a:srgbClr val="FF0000"/>
                    </a:solidFill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，</a:t>
                </a:r>
                <a:endParaRPr lang="en-US" altLang="ja-JP" sz="2800" b="1" dirty="0">
                  <a:solidFill>
                    <a:srgbClr val="FF0000"/>
                  </a:solidFill>
                  <a:effectLst/>
                  <a:ea typeface="ＭＳ Ｐゴシック" panose="020B0600070205080204" pitchFamily="50" charset="-128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ts val="4000"/>
                  </a:lnSpc>
                </a:pPr>
                <a:r>
                  <a:rPr lang="ja-JP" altLang="ja-JP" sz="2800" b="1" dirty="0">
                    <a:solidFill>
                      <a:srgbClr val="FF0000"/>
                    </a:solidFill>
                    <a:effectLst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頂点は　点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ja-JP" altLang="ja-JP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ja-JP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altLang="ja-JP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altLang="ja-JP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ＭＳ Ｐゴシック" panose="020B0600070205080204" pitchFamily="50" charset="-128"/>
                            <a:cs typeface="Times New Roman" panose="02020603050405020304" pitchFamily="18" charset="0"/>
                          </a:rPr>
                          <m:t>𝟎</m:t>
                        </m:r>
                      </m:e>
                    </m:d>
                  </m:oMath>
                </a14:m>
                <a:endParaRPr lang="ja-JP" altLang="en-US" sz="2800" dirty="0"/>
              </a:p>
              <a:p>
                <a:pPr marL="400050" algn="just">
                  <a:lnSpc>
                    <a:spcPts val="4000"/>
                  </a:lnSpc>
                </a:pPr>
                <a:endParaRPr lang="ja-JP" altLang="ja-JP" sz="2800" kern="100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211D3C20-21F0-4D0F-8217-BD69AB8BEF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6000" y="874800"/>
                <a:ext cx="7474377" cy="5385129"/>
              </a:xfrm>
              <a:prstGeom prst="rect">
                <a:avLst/>
              </a:prstGeom>
              <a:blipFill>
                <a:blip r:embed="rId3"/>
                <a:stretch>
                  <a:fillRect l="-1713" t="-90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図 18">
            <a:extLst>
              <a:ext uri="{FF2B5EF4-FFF2-40B4-BE49-F238E27FC236}">
                <a16:creationId xmlns:a16="http://schemas.microsoft.com/office/drawing/2014/main" id="{D22E2034-ECAF-4154-B8E1-8B03FAD457C7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667" y="2034752"/>
            <a:ext cx="1942189" cy="2139700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2F9A200C-0AFE-4AC4-B233-46250421CEA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667" y="4174452"/>
            <a:ext cx="1947676" cy="258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4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青緑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8062</TotalTime>
  <Words>390</Words>
  <Application>Microsoft Office PowerPoint</Application>
  <PresentationFormat>画面に合わせる (4:3)</PresentationFormat>
  <Paragraphs>46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3" baseType="lpstr">
      <vt:lpstr>HGPｺﾞｼｯｸE</vt:lpstr>
      <vt:lpstr>HGSｺﾞｼｯｸE</vt:lpstr>
      <vt:lpstr>ＭＳ Ｐゴシック</vt:lpstr>
      <vt:lpstr>ＭＳ 明朝</vt:lpstr>
      <vt:lpstr>游ゴシック</vt:lpstr>
      <vt:lpstr>Arial</vt:lpstr>
      <vt:lpstr>Cambria Math</vt:lpstr>
      <vt:lpstr>Times New Roman</vt:lpstr>
      <vt:lpstr>Office テーマ</vt:lpstr>
      <vt:lpstr>2 次関数</vt:lpstr>
      <vt:lpstr>2 次関数</vt:lpstr>
      <vt:lpstr>2 次関数</vt:lpstr>
      <vt:lpstr>2 次関数</vt:lpstr>
    </vt:vector>
  </TitlesOfParts>
  <Company>東京書籍株式会社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次関数</dc:title>
  <dc:creator>東京書籍株式会社</dc:creator>
  <cp:lastModifiedBy>長 秀治</cp:lastModifiedBy>
  <cp:revision>1</cp:revision>
  <cp:lastPrinted>2021-12-27T04:23:25Z</cp:lastPrinted>
  <dcterms:created xsi:type="dcterms:W3CDTF">2021-01-13T07:09:34Z</dcterms:created>
  <dcterms:modified xsi:type="dcterms:W3CDTF">2023-03-02T10:25:57Z</dcterms:modified>
</cp:coreProperties>
</file>