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60"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07200" cy="9939338"/>
  <p:embeddedFontLst>
    <p:embeddedFont>
      <p:font typeface="Quattrocento Sans" panose="020B0502050000020003" pitchFamily="34" charset="0"/>
      <p:regular r:id="rId32"/>
      <p:bold r:id="rId33"/>
      <p:italic r:id="rId34"/>
      <p:boldItalic r:id="rId35"/>
    </p:embeddedFont>
    <p:embeddedFont>
      <p:font typeface="メイリオ" panose="020B0604030504040204" pitchFamily="50" charset="-128"/>
      <p:regular r:id="rId36"/>
      <p:bold r:id="rId37"/>
      <p:italic r:id="rId38"/>
      <p:boldItalic r:id="rId39"/>
    </p:embeddedFont>
    <p:embeddedFont>
      <p:font typeface="メイリオ" panose="020B0604030504040204" pitchFamily="50" charset="-128"/>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KsFtSSkwkQQ2+vh99MnliTjBZ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130"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9787" cy="498693"/>
          </a:xfrm>
          <a:prstGeom prst="rect">
            <a:avLst/>
          </a:prstGeom>
          <a:noFill/>
          <a:ln>
            <a:noFill/>
          </a:ln>
        </p:spPr>
        <p:txBody>
          <a:bodyPr spcFirstLastPara="1" wrap="square" lIns="92225" tIns="46100" rIns="92225" bIns="461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5838" y="0"/>
            <a:ext cx="2949787" cy="498693"/>
          </a:xfrm>
          <a:prstGeom prst="rect">
            <a:avLst/>
          </a:prstGeom>
          <a:noFill/>
          <a:ln>
            <a:noFill/>
          </a:ln>
        </p:spPr>
        <p:txBody>
          <a:bodyPr spcFirstLastPara="1" wrap="square" lIns="92225" tIns="46100" rIns="92225" bIns="461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40647"/>
            <a:ext cx="2949787" cy="498692"/>
          </a:xfrm>
          <a:prstGeom prst="rect">
            <a:avLst/>
          </a:prstGeom>
          <a:noFill/>
          <a:ln>
            <a:noFill/>
          </a:ln>
        </p:spPr>
        <p:txBody>
          <a:bodyPr spcFirstLastPara="1" wrap="square" lIns="92225" tIns="46100" rIns="92225" bIns="461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68" name="Google Shape;68;p1: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0721" y="4783307"/>
            <a:ext cx="5445760" cy="3913615"/>
          </a:xfrm>
          <a:prstGeom prst="rect">
            <a:avLst/>
          </a:prstGeom>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0721" y="4783307"/>
            <a:ext cx="5445760" cy="3913615"/>
          </a:xfrm>
          <a:prstGeom prst="rect">
            <a:avLst/>
          </a:prstGeom>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2: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175" name="Google Shape;175;p12: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185" name="Google Shape;185;p13: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195" name="Google Shape;195;p14: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5: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207" name="Google Shape;207;p15: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0721" y="4783307"/>
            <a:ext cx="5445760" cy="3913615"/>
          </a:xfrm>
          <a:prstGeom prst="rect">
            <a:avLst/>
          </a:prstGeom>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7: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223" name="Google Shape;223;p17: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233" name="Google Shape;233;p18: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0721" y="4783307"/>
            <a:ext cx="5445760" cy="3913615"/>
          </a:xfrm>
          <a:prstGeom prst="rect">
            <a:avLst/>
          </a:prstGeom>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2: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81" name="Google Shape;81;p2: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0: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250" name="Google Shape;250;p20: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0721" y="4783307"/>
            <a:ext cx="5445760" cy="3913615"/>
          </a:xfrm>
          <a:prstGeom prst="rect">
            <a:avLst/>
          </a:prstGeom>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259" name="Google Shape;259;p21: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680721" y="4783307"/>
            <a:ext cx="5445760" cy="3913615"/>
          </a:xfrm>
          <a:prstGeom prst="rect">
            <a:avLst/>
          </a:prstGeom>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266" name="Google Shape;266;p22: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680721" y="4783307"/>
            <a:ext cx="5445760" cy="3913615"/>
          </a:xfrm>
          <a:prstGeom prst="rect">
            <a:avLst/>
          </a:prstGeom>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276" name="Google Shape;276;p23: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4: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4: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287" name="Google Shape;287;p24: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solidFill>
                  <a:srgbClr val="000000"/>
                </a:solidFill>
                <a:latin typeface="Calibri"/>
                <a:ea typeface="Calibri"/>
                <a:cs typeface="Calibri"/>
                <a:sym typeface="Calibri"/>
              </a:rPr>
              <a:t>24</a:t>
            </a:fld>
            <a:endParaRPr>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5: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296" name="Google Shape;296;p25: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solidFill>
                  <a:srgbClr val="000000"/>
                </a:solidFill>
                <a:latin typeface="Calibri"/>
                <a:ea typeface="Calibri"/>
                <a:cs typeface="Calibri"/>
                <a:sym typeface="Calibri"/>
              </a:rPr>
              <a:t>25</a:t>
            </a:fld>
            <a:endParaRPr>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6: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304" name="Google Shape;304;p26: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solidFill>
                  <a:srgbClr val="000000"/>
                </a:solidFill>
                <a:latin typeface="Calibri"/>
                <a:ea typeface="Calibri"/>
                <a:cs typeface="Calibri"/>
                <a:sym typeface="Calibri"/>
              </a:rPr>
              <a:t>26</a:t>
            </a:fld>
            <a:endParaRPr>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7: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313" name="Google Shape;313;p27: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solidFill>
                  <a:srgbClr val="000000"/>
                </a:solidFill>
                <a:latin typeface="Calibri"/>
                <a:ea typeface="Calibri"/>
                <a:cs typeface="Calibri"/>
                <a:sym typeface="Calibri"/>
              </a:rPr>
              <a:t>27</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93" name="Google Shape;93;p3: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solidFill>
                  <a:srgbClr val="000000"/>
                </a:solidFill>
                <a:latin typeface="Calibri"/>
                <a:ea typeface="Calibri"/>
                <a:cs typeface="Calibri"/>
                <a:sym typeface="Calibri"/>
              </a:rPr>
              <a:t>3</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296545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103" name="Google Shape;103;p4: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solidFill>
                  <a:srgbClr val="000000"/>
                </a:solidFill>
                <a:latin typeface="Calibri"/>
                <a:ea typeface="Calibri"/>
                <a:cs typeface="Calibri"/>
                <a:sym typeface="Calibri"/>
              </a:rPr>
              <a:t>4</a:t>
            </a:fld>
            <a:endParaRPr>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0721" y="4783307"/>
            <a:ext cx="5445760" cy="3913615"/>
          </a:xfrm>
          <a:prstGeom prst="rect">
            <a:avLst/>
          </a:prstGeom>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118" name="Google Shape;118;p6: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0721" y="4783307"/>
            <a:ext cx="5445760" cy="391361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129" name="Google Shape;129;p7:notes"/>
          <p:cNvSpPr txBox="1">
            <a:spLocks noGrp="1"/>
          </p:cNvSpPr>
          <p:nvPr>
            <p:ph type="sldNum" idx="12"/>
          </p:nvPr>
        </p:nvSpPr>
        <p:spPr>
          <a:xfrm>
            <a:off x="3855838" y="9440647"/>
            <a:ext cx="2949787" cy="498692"/>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0721" y="4783307"/>
            <a:ext cx="5445760" cy="3913615"/>
          </a:xfrm>
          <a:prstGeom prst="rect">
            <a:avLst/>
          </a:prstGeom>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0721" y="4783307"/>
            <a:ext cx="5445760" cy="3913615"/>
          </a:xfrm>
          <a:prstGeom prst="rect">
            <a:avLst/>
          </a:prstGeom>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423863" y="1243013"/>
            <a:ext cx="5959475" cy="3352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表紙Ｂ">
  <p:cSld name="表紙Ｂ">
    <p:spTree>
      <p:nvGrpSpPr>
        <p:cNvPr id="1" name="Shape 10"/>
        <p:cNvGrpSpPr/>
        <p:nvPr/>
      </p:nvGrpSpPr>
      <p:grpSpPr>
        <a:xfrm>
          <a:off x="0" y="0"/>
          <a:ext cx="0" cy="0"/>
          <a:chOff x="0" y="0"/>
          <a:chExt cx="0" cy="0"/>
        </a:xfrm>
      </p:grpSpPr>
      <p:sp>
        <p:nvSpPr>
          <p:cNvPr id="11" name="Google Shape;11;p29"/>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2000" b="0" i="0" u="none" strike="noStrike" cap="none">
                <a:solidFill>
                  <a:srgbClr val="888888"/>
                </a:solidFill>
                <a:latin typeface="Calibri"/>
                <a:ea typeface="Calibri"/>
                <a:cs typeface="Calibri"/>
                <a:sym typeface="Calibri"/>
              </a:rPr>
              <a:t>‹#›</a:t>
            </a:fld>
            <a:endParaRPr sz="2000" b="0" i="0" u="none" strike="noStrike" cap="none">
              <a:solidFill>
                <a:srgbClr val="888888"/>
              </a:solidFill>
              <a:latin typeface="Calibri"/>
              <a:ea typeface="Calibri"/>
              <a:cs typeface="Calibri"/>
              <a:sym typeface="Calibri"/>
            </a:endParaRPr>
          </a:p>
        </p:txBody>
      </p:sp>
      <p:pic>
        <p:nvPicPr>
          <p:cNvPr id="12" name="Google Shape;12;p2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29"/>
          <p:cNvSpPr txBox="1"/>
          <p:nvPr/>
        </p:nvSpPr>
        <p:spPr>
          <a:xfrm>
            <a:off x="9169200" y="631080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2000" b="0" i="0" u="none" strike="noStrike" cap="none">
                <a:solidFill>
                  <a:srgbClr val="888888"/>
                </a:solidFill>
                <a:latin typeface="Calibri"/>
                <a:ea typeface="Calibri"/>
                <a:cs typeface="Calibri"/>
                <a:sym typeface="Calibri"/>
              </a:rPr>
              <a:t>‹#›</a:t>
            </a:fld>
            <a:endParaRPr sz="2000" b="0" i="0" u="none" strike="noStrike" cap="none">
              <a:solidFill>
                <a:srgbClr val="888888"/>
              </a:solidFill>
              <a:latin typeface="Calibri"/>
              <a:ea typeface="Calibri"/>
              <a:cs typeface="Calibri"/>
              <a:sym typeface="Calibri"/>
            </a:endParaRPr>
          </a:p>
        </p:txBody>
      </p:sp>
      <p:sp>
        <p:nvSpPr>
          <p:cNvPr id="6" name="テキスト ボックス 5"/>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見出し＋本文">
  <p:cSld name="見出し＋本文">
    <p:spTree>
      <p:nvGrpSpPr>
        <p:cNvPr id="1" name="Shape 48"/>
        <p:cNvGrpSpPr/>
        <p:nvPr/>
      </p:nvGrpSpPr>
      <p:grpSpPr>
        <a:xfrm>
          <a:off x="0" y="0"/>
          <a:ext cx="0" cy="0"/>
          <a:chOff x="0" y="0"/>
          <a:chExt cx="0" cy="0"/>
        </a:xfrm>
      </p:grpSpPr>
      <p:pic>
        <p:nvPicPr>
          <p:cNvPr id="49" name="Google Shape;49;p39"/>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50" name="Google Shape;50;p39"/>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2000"/>
              <a:buFont typeface="Calibri"/>
              <a:buNone/>
            </a:pPr>
            <a:fld id="{00000000-1234-1234-1234-123412341234}" type="slidenum">
              <a:rPr lang="ja-JP" sz="2000" b="0" i="0" u="none" strike="noStrike" cap="none">
                <a:solidFill>
                  <a:srgbClr val="888888"/>
                </a:solidFill>
                <a:latin typeface="Calibri"/>
                <a:ea typeface="Calibri"/>
                <a:cs typeface="Calibri"/>
                <a:sym typeface="Calibri"/>
              </a:rPr>
              <a:t>‹#›</a:t>
            </a:fld>
            <a:endParaRPr sz="2000" b="0" i="0" u="none" strike="noStrike" cap="none">
              <a:solidFill>
                <a:srgbClr val="888888"/>
              </a:solidFill>
              <a:latin typeface="Calibri"/>
              <a:ea typeface="Calibri"/>
              <a:cs typeface="Calibri"/>
              <a:sym typeface="Calibri"/>
            </a:endParaRPr>
          </a:p>
        </p:txBody>
      </p:sp>
      <p:sp>
        <p:nvSpPr>
          <p:cNvPr id="51" name="Google Shape;51;p39"/>
          <p:cNvSpPr/>
          <p:nvPr/>
        </p:nvSpPr>
        <p:spPr>
          <a:xfrm>
            <a:off x="366227" y="293599"/>
            <a:ext cx="468000" cy="468000"/>
          </a:xfrm>
          <a:prstGeom prst="roundRect">
            <a:avLst>
              <a:gd name="adj" fmla="val 16667"/>
            </a:avLst>
          </a:prstGeom>
          <a:noFill/>
          <a:ln w="25400"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テキスト ボックス 4"/>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ゼミ-表紙">
  <p:cSld name="ゼミ-表紙">
    <p:spTree>
      <p:nvGrpSpPr>
        <p:cNvPr id="1" name="Shape 53"/>
        <p:cNvGrpSpPr/>
        <p:nvPr/>
      </p:nvGrpSpPr>
      <p:grpSpPr>
        <a:xfrm>
          <a:off x="0" y="0"/>
          <a:ext cx="0" cy="0"/>
          <a:chOff x="0" y="0"/>
          <a:chExt cx="0" cy="0"/>
        </a:xfrm>
      </p:grpSpPr>
      <p:sp>
        <p:nvSpPr>
          <p:cNvPr id="54" name="Google Shape;54;p41"/>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2000" u="none">
                <a:solidFill>
                  <a:srgbClr val="888888"/>
                </a:solidFill>
                <a:latin typeface="Calibri"/>
                <a:ea typeface="Calibri"/>
                <a:cs typeface="Calibri"/>
                <a:sym typeface="Calibri"/>
              </a:rPr>
              <a:t>‹#›</a:t>
            </a:fld>
            <a:endParaRPr sz="2000" u="none">
              <a:solidFill>
                <a:srgbClr val="888888"/>
              </a:solidFill>
              <a:latin typeface="Calibri"/>
              <a:ea typeface="Calibri"/>
              <a:cs typeface="Calibri"/>
              <a:sym typeface="Calibri"/>
            </a:endParaRPr>
          </a:p>
        </p:txBody>
      </p:sp>
      <p:pic>
        <p:nvPicPr>
          <p:cNvPr id="55" name="Google Shape;55;p4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6" name="Google Shape;56;p41"/>
          <p:cNvSpPr txBox="1"/>
          <p:nvPr/>
        </p:nvSpPr>
        <p:spPr>
          <a:xfrm>
            <a:off x="9169200" y="631080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2000" u="none">
                <a:solidFill>
                  <a:srgbClr val="888888"/>
                </a:solidFill>
                <a:latin typeface="Calibri"/>
                <a:ea typeface="Calibri"/>
                <a:cs typeface="Calibri"/>
                <a:sym typeface="Calibri"/>
              </a:rPr>
              <a:t>‹#›</a:t>
            </a:fld>
            <a:endParaRPr sz="2000" u="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ゼミ-見出し＋本文">
  <p:cSld name="ゼミ-見出し＋本文">
    <p:spTree>
      <p:nvGrpSpPr>
        <p:cNvPr id="1" name="Shape 57"/>
        <p:cNvGrpSpPr/>
        <p:nvPr/>
      </p:nvGrpSpPr>
      <p:grpSpPr>
        <a:xfrm>
          <a:off x="0" y="0"/>
          <a:ext cx="0" cy="0"/>
          <a:chOff x="0" y="0"/>
          <a:chExt cx="0" cy="0"/>
        </a:xfrm>
      </p:grpSpPr>
      <p:sp>
        <p:nvSpPr>
          <p:cNvPr id="58" name="Google Shape;58;p42"/>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2000" u="none">
                <a:solidFill>
                  <a:srgbClr val="888888"/>
                </a:solidFill>
                <a:latin typeface="Calibri"/>
                <a:ea typeface="Calibri"/>
                <a:cs typeface="Calibri"/>
                <a:sym typeface="Calibri"/>
              </a:rPr>
              <a:t>‹#›</a:t>
            </a:fld>
            <a:endParaRPr sz="2000" u="none">
              <a:solidFill>
                <a:srgbClr val="888888"/>
              </a:solidFill>
              <a:latin typeface="Calibri"/>
              <a:ea typeface="Calibri"/>
              <a:cs typeface="Calibri"/>
              <a:sym typeface="Calibri"/>
            </a:endParaRPr>
          </a:p>
        </p:txBody>
      </p:sp>
      <p:pic>
        <p:nvPicPr>
          <p:cNvPr id="59" name="Google Shape;59;p4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0" name="Google Shape;60;p42"/>
          <p:cNvSpPr/>
          <p:nvPr/>
        </p:nvSpPr>
        <p:spPr>
          <a:xfrm>
            <a:off x="366227" y="293599"/>
            <a:ext cx="468000" cy="468000"/>
          </a:xfrm>
          <a:prstGeom prst="roundRect">
            <a:avLst>
              <a:gd name="adj" fmla="val 16667"/>
            </a:avLst>
          </a:prstGeom>
          <a:noFill/>
          <a:ln w="25400"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ゼミ-本文">
  <p:cSld name="ゼミ-本文">
    <p:spTree>
      <p:nvGrpSpPr>
        <p:cNvPr id="1" name="Shape 61"/>
        <p:cNvGrpSpPr/>
        <p:nvPr/>
      </p:nvGrpSpPr>
      <p:grpSpPr>
        <a:xfrm>
          <a:off x="0" y="0"/>
          <a:ext cx="0" cy="0"/>
          <a:chOff x="0" y="0"/>
          <a:chExt cx="0" cy="0"/>
        </a:xfrm>
      </p:grpSpPr>
      <p:sp>
        <p:nvSpPr>
          <p:cNvPr id="62" name="Google Shape;62;p43"/>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2000" u="none">
                <a:solidFill>
                  <a:srgbClr val="888888"/>
                </a:solidFill>
                <a:latin typeface="Calibri"/>
                <a:ea typeface="Calibri"/>
                <a:cs typeface="Calibri"/>
                <a:sym typeface="Calibri"/>
              </a:rPr>
              <a:t>‹#›</a:t>
            </a:fld>
            <a:endParaRPr sz="2000" u="none">
              <a:solidFill>
                <a:srgbClr val="888888"/>
              </a:solidFill>
              <a:latin typeface="Calibri"/>
              <a:ea typeface="Calibri"/>
              <a:cs typeface="Calibri"/>
              <a:sym typeface="Calibri"/>
            </a:endParaRPr>
          </a:p>
        </p:txBody>
      </p:sp>
      <p:pic>
        <p:nvPicPr>
          <p:cNvPr id="63" name="Google Shape;63;p4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43"/>
          <p:cNvSpPr/>
          <p:nvPr/>
        </p:nvSpPr>
        <p:spPr>
          <a:xfrm>
            <a:off x="373371" y="198349"/>
            <a:ext cx="324000" cy="324000"/>
          </a:xfrm>
          <a:prstGeom prst="roundRect">
            <a:avLst>
              <a:gd name="adj" fmla="val 16667"/>
            </a:avLst>
          </a:prstGeom>
          <a:noFill/>
          <a:ln w="25400"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見出し＋本文">
  <p:cSld name="見出し＋本文">
    <p:spTree>
      <p:nvGrpSpPr>
        <p:cNvPr id="1" name="Shape 14"/>
        <p:cNvGrpSpPr/>
        <p:nvPr/>
      </p:nvGrpSpPr>
      <p:grpSpPr>
        <a:xfrm>
          <a:off x="0" y="0"/>
          <a:ext cx="0" cy="0"/>
          <a:chOff x="0" y="0"/>
          <a:chExt cx="0" cy="0"/>
        </a:xfrm>
      </p:grpSpPr>
      <p:pic>
        <p:nvPicPr>
          <p:cNvPr id="15" name="Google Shape;15;p3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32"/>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2000" u="none">
                <a:solidFill>
                  <a:srgbClr val="888888"/>
                </a:solidFill>
                <a:latin typeface="Calibri"/>
                <a:ea typeface="Calibri"/>
                <a:cs typeface="Calibri"/>
                <a:sym typeface="Calibri"/>
              </a:rPr>
              <a:t>‹#›</a:t>
            </a:fld>
            <a:endParaRPr sz="2000" u="none">
              <a:solidFill>
                <a:srgbClr val="888888"/>
              </a:solidFill>
              <a:latin typeface="Calibri"/>
              <a:ea typeface="Calibri"/>
              <a:cs typeface="Calibri"/>
              <a:sym typeface="Calibri"/>
            </a:endParaRPr>
          </a:p>
        </p:txBody>
      </p:sp>
      <p:sp>
        <p:nvSpPr>
          <p:cNvPr id="17" name="Google Shape;17;p32"/>
          <p:cNvSpPr/>
          <p:nvPr/>
        </p:nvSpPr>
        <p:spPr>
          <a:xfrm>
            <a:off x="366227" y="293599"/>
            <a:ext cx="468000" cy="468000"/>
          </a:xfrm>
          <a:prstGeom prst="roundRect">
            <a:avLst>
              <a:gd name="adj" fmla="val 16667"/>
            </a:avLst>
          </a:prstGeom>
          <a:noFill/>
          <a:ln w="25400"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テキスト ボックス 4"/>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本文">
  <p:cSld name="本文">
    <p:spTree>
      <p:nvGrpSpPr>
        <p:cNvPr id="1" name="Shape 18"/>
        <p:cNvGrpSpPr/>
        <p:nvPr/>
      </p:nvGrpSpPr>
      <p:grpSpPr>
        <a:xfrm>
          <a:off x="0" y="0"/>
          <a:ext cx="0" cy="0"/>
          <a:chOff x="0" y="0"/>
          <a:chExt cx="0" cy="0"/>
        </a:xfrm>
      </p:grpSpPr>
      <p:pic>
        <p:nvPicPr>
          <p:cNvPr id="19" name="Google Shape;19;p3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33"/>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2000" u="none">
                <a:solidFill>
                  <a:srgbClr val="888888"/>
                </a:solidFill>
                <a:latin typeface="Calibri"/>
                <a:ea typeface="Calibri"/>
                <a:cs typeface="Calibri"/>
                <a:sym typeface="Calibri"/>
              </a:rPr>
              <a:t>‹#›</a:t>
            </a:fld>
            <a:endParaRPr sz="2000" u="none">
              <a:solidFill>
                <a:srgbClr val="888888"/>
              </a:solidFill>
              <a:latin typeface="Calibri"/>
              <a:ea typeface="Calibri"/>
              <a:cs typeface="Calibri"/>
              <a:sym typeface="Calibri"/>
            </a:endParaRPr>
          </a:p>
        </p:txBody>
      </p:sp>
      <p:sp>
        <p:nvSpPr>
          <p:cNvPr id="21" name="Google Shape;21;p33"/>
          <p:cNvSpPr/>
          <p:nvPr/>
        </p:nvSpPr>
        <p:spPr>
          <a:xfrm>
            <a:off x="373371" y="198349"/>
            <a:ext cx="324000" cy="324000"/>
          </a:xfrm>
          <a:prstGeom prst="roundRect">
            <a:avLst>
              <a:gd name="adj" fmla="val 16667"/>
            </a:avLst>
          </a:prstGeom>
          <a:noFill/>
          <a:ln w="25400"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テキスト ボックス 4"/>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学習課題">
  <p:cSld name="学習課題">
    <p:spTree>
      <p:nvGrpSpPr>
        <p:cNvPr id="1" name="Shape 22"/>
        <p:cNvGrpSpPr/>
        <p:nvPr/>
      </p:nvGrpSpPr>
      <p:grpSpPr>
        <a:xfrm>
          <a:off x="0" y="0"/>
          <a:ext cx="0" cy="0"/>
          <a:chOff x="0" y="0"/>
          <a:chExt cx="0" cy="0"/>
        </a:xfrm>
      </p:grpSpPr>
      <p:pic>
        <p:nvPicPr>
          <p:cNvPr id="23" name="Google Shape;23;p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35"/>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2000" u="none">
                <a:solidFill>
                  <a:srgbClr val="888888"/>
                </a:solidFill>
                <a:latin typeface="Calibri"/>
                <a:ea typeface="Calibri"/>
                <a:cs typeface="Calibri"/>
                <a:sym typeface="Calibri"/>
              </a:rPr>
              <a:t>‹#›</a:t>
            </a:fld>
            <a:endParaRPr sz="2000" u="none">
              <a:solidFill>
                <a:srgbClr val="888888"/>
              </a:solidFill>
              <a:latin typeface="Calibri"/>
              <a:ea typeface="Calibri"/>
              <a:cs typeface="Calibri"/>
              <a:sym typeface="Calibri"/>
            </a:endParaRPr>
          </a:p>
        </p:txBody>
      </p:sp>
      <p:sp>
        <p:nvSpPr>
          <p:cNvPr id="25" name="Google Shape;25;p35"/>
          <p:cNvSpPr txBox="1"/>
          <p:nvPr/>
        </p:nvSpPr>
        <p:spPr>
          <a:xfrm>
            <a:off x="2880000" y="1440000"/>
            <a:ext cx="3600400" cy="6480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4000" b="1">
                <a:solidFill>
                  <a:schemeClr val="dk1"/>
                </a:solidFill>
                <a:latin typeface="Meiryo"/>
                <a:ea typeface="Meiryo"/>
                <a:cs typeface="Meiryo"/>
                <a:sym typeface="Meiryo"/>
              </a:rPr>
              <a:t>学習課題</a:t>
            </a:r>
            <a:endParaRPr/>
          </a:p>
        </p:txBody>
      </p:sp>
      <p:sp>
        <p:nvSpPr>
          <p:cNvPr id="5" name="テキスト ボックス 4"/>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学習課題">
  <p:cSld name="1_学習課題">
    <p:spTree>
      <p:nvGrpSpPr>
        <p:cNvPr id="1" name="Shape 27"/>
        <p:cNvGrpSpPr/>
        <p:nvPr/>
      </p:nvGrpSpPr>
      <p:grpSpPr>
        <a:xfrm>
          <a:off x="0" y="0"/>
          <a:ext cx="0" cy="0"/>
          <a:chOff x="0" y="0"/>
          <a:chExt cx="0" cy="0"/>
        </a:xfrm>
      </p:grpSpPr>
      <p:grpSp>
        <p:nvGrpSpPr>
          <p:cNvPr id="28" name="Google Shape;28;p31"/>
          <p:cNvGrpSpPr/>
          <p:nvPr/>
        </p:nvGrpSpPr>
        <p:grpSpPr>
          <a:xfrm>
            <a:off x="0" y="0"/>
            <a:ext cx="12192000" cy="6858000"/>
            <a:chOff x="0" y="0"/>
            <a:chExt cx="12192000" cy="6858000"/>
          </a:xfrm>
        </p:grpSpPr>
        <p:pic>
          <p:nvPicPr>
            <p:cNvPr id="29" name="Google Shape;29;p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31"/>
            <p:cNvSpPr/>
            <p:nvPr/>
          </p:nvSpPr>
          <p:spPr>
            <a:xfrm>
              <a:off x="695400" y="692696"/>
              <a:ext cx="2520280" cy="2736304"/>
            </a:xfrm>
            <a:prstGeom prst="rect">
              <a:avLst/>
            </a:prstGeom>
            <a:solidFill>
              <a:srgbClr val="FFF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1" name="Google Shape;31;p31"/>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2000"/>
              <a:buFont typeface="Calibri"/>
              <a:buNone/>
            </a:pPr>
            <a:fld id="{00000000-1234-1234-1234-123412341234}" type="slidenum">
              <a:rPr lang="ja-JP" sz="2000" b="0" i="0" u="none" strike="noStrike" cap="none">
                <a:solidFill>
                  <a:srgbClr val="888888"/>
                </a:solidFill>
                <a:latin typeface="Calibri"/>
                <a:ea typeface="Calibri"/>
                <a:cs typeface="Calibri"/>
                <a:sym typeface="Calibri"/>
              </a:rPr>
              <a:t>‹#›</a:t>
            </a:fld>
            <a:endParaRPr sz="2000" b="0" i="0" u="none" strike="noStrike" cap="none">
              <a:solidFill>
                <a:srgbClr val="888888"/>
              </a:solidFill>
              <a:latin typeface="Calibri"/>
              <a:ea typeface="Calibri"/>
              <a:cs typeface="Calibri"/>
              <a:sym typeface="Calibri"/>
            </a:endParaRPr>
          </a:p>
        </p:txBody>
      </p:sp>
      <p:sp>
        <p:nvSpPr>
          <p:cNvPr id="6" name="テキスト ボックス 5"/>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本文">
  <p:cSld name="本文">
    <p:spTree>
      <p:nvGrpSpPr>
        <p:cNvPr id="1" name="Shape 32"/>
        <p:cNvGrpSpPr/>
        <p:nvPr/>
      </p:nvGrpSpPr>
      <p:grpSpPr>
        <a:xfrm>
          <a:off x="0" y="0"/>
          <a:ext cx="0" cy="0"/>
          <a:chOff x="0" y="0"/>
          <a:chExt cx="0" cy="0"/>
        </a:xfrm>
      </p:grpSpPr>
      <p:pic>
        <p:nvPicPr>
          <p:cNvPr id="33" name="Google Shape;33;p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4" name="Google Shape;34;p34"/>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2000"/>
              <a:buFont typeface="Calibri"/>
              <a:buNone/>
            </a:pPr>
            <a:fld id="{00000000-1234-1234-1234-123412341234}" type="slidenum">
              <a:rPr lang="ja-JP" sz="2000" b="0" i="0" u="none" strike="noStrike" cap="none">
                <a:solidFill>
                  <a:srgbClr val="888888"/>
                </a:solidFill>
                <a:latin typeface="Calibri"/>
                <a:ea typeface="Calibri"/>
                <a:cs typeface="Calibri"/>
                <a:sym typeface="Calibri"/>
              </a:rPr>
              <a:t>‹#›</a:t>
            </a:fld>
            <a:endParaRPr sz="2000" b="0" i="0" u="none" strike="noStrike" cap="none">
              <a:solidFill>
                <a:srgbClr val="888888"/>
              </a:solidFill>
              <a:latin typeface="Calibri"/>
              <a:ea typeface="Calibri"/>
              <a:cs typeface="Calibri"/>
              <a:sym typeface="Calibri"/>
            </a:endParaRPr>
          </a:p>
        </p:txBody>
      </p:sp>
      <p:sp>
        <p:nvSpPr>
          <p:cNvPr id="35" name="Google Shape;35;p34"/>
          <p:cNvSpPr/>
          <p:nvPr/>
        </p:nvSpPr>
        <p:spPr>
          <a:xfrm>
            <a:off x="373371" y="198349"/>
            <a:ext cx="324000" cy="324000"/>
          </a:xfrm>
          <a:prstGeom prst="roundRect">
            <a:avLst>
              <a:gd name="adj" fmla="val 16667"/>
            </a:avLst>
          </a:prstGeom>
          <a:noFill/>
          <a:ln w="25400"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36" name="Google Shape;36;p34"/>
          <p:cNvPicPr preferRelativeResize="0"/>
          <p:nvPr/>
        </p:nvPicPr>
        <p:blipFill rotWithShape="1">
          <a:blip r:embed="rId3">
            <a:alphaModFix/>
          </a:blip>
          <a:srcRect/>
          <a:stretch/>
        </p:blipFill>
        <p:spPr>
          <a:xfrm>
            <a:off x="1524" y="6659650"/>
            <a:ext cx="12188952" cy="198349"/>
          </a:xfrm>
          <a:prstGeom prst="rect">
            <a:avLst/>
          </a:prstGeom>
          <a:noFill/>
          <a:ln>
            <a:noFill/>
          </a:ln>
        </p:spPr>
      </p:pic>
      <p:sp>
        <p:nvSpPr>
          <p:cNvPr id="6" name="テキスト ボックス 5"/>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表紙Ａ">
  <p:cSld name="表紙Ａ">
    <p:spTree>
      <p:nvGrpSpPr>
        <p:cNvPr id="1" name="Shape 37"/>
        <p:cNvGrpSpPr/>
        <p:nvPr/>
      </p:nvGrpSpPr>
      <p:grpSpPr>
        <a:xfrm>
          <a:off x="0" y="0"/>
          <a:ext cx="0" cy="0"/>
          <a:chOff x="0" y="0"/>
          <a:chExt cx="0" cy="0"/>
        </a:xfrm>
      </p:grpSpPr>
      <p:pic>
        <p:nvPicPr>
          <p:cNvPr id="38" name="Google Shape;38;p3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9" name="Google Shape;39;p36"/>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2000"/>
              <a:buFont typeface="Calibri"/>
              <a:buNone/>
            </a:pPr>
            <a:fld id="{00000000-1234-1234-1234-123412341234}" type="slidenum">
              <a:rPr lang="ja-JP" sz="2000" b="0" i="0" u="none" strike="noStrike" cap="none">
                <a:solidFill>
                  <a:srgbClr val="888888"/>
                </a:solidFill>
                <a:latin typeface="Calibri"/>
                <a:ea typeface="Calibri"/>
                <a:cs typeface="Calibri"/>
                <a:sym typeface="Calibri"/>
              </a:rPr>
              <a:t>‹#›</a:t>
            </a:fld>
            <a:endParaRPr sz="2000" b="0" i="0" u="none" strike="noStrike" cap="none">
              <a:solidFill>
                <a:srgbClr val="888888"/>
              </a:solidFill>
              <a:latin typeface="Calibri"/>
              <a:ea typeface="Calibri"/>
              <a:cs typeface="Calibri"/>
              <a:sym typeface="Calibri"/>
            </a:endParaRPr>
          </a:p>
        </p:txBody>
      </p:sp>
      <p:sp>
        <p:nvSpPr>
          <p:cNvPr id="4" name="テキスト ボックス 3"/>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表紙Ｂ">
  <p:cSld name="表紙Ｂ">
    <p:spTree>
      <p:nvGrpSpPr>
        <p:cNvPr id="1" name="Shape 40"/>
        <p:cNvGrpSpPr/>
        <p:nvPr/>
      </p:nvGrpSpPr>
      <p:grpSpPr>
        <a:xfrm>
          <a:off x="0" y="0"/>
          <a:ext cx="0" cy="0"/>
          <a:chOff x="0" y="0"/>
          <a:chExt cx="0" cy="0"/>
        </a:xfrm>
      </p:grpSpPr>
      <p:sp>
        <p:nvSpPr>
          <p:cNvPr id="41" name="Google Shape;41;p37"/>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2000"/>
              <a:buFont typeface="Calibri"/>
              <a:buNone/>
            </a:pPr>
            <a:fld id="{00000000-1234-1234-1234-123412341234}" type="slidenum">
              <a:rPr lang="ja-JP" sz="2000" b="0" i="0" u="none" strike="noStrike" cap="none">
                <a:solidFill>
                  <a:srgbClr val="888888"/>
                </a:solidFill>
                <a:latin typeface="Calibri"/>
                <a:ea typeface="Calibri"/>
                <a:cs typeface="Calibri"/>
                <a:sym typeface="Calibri"/>
              </a:rPr>
              <a:t>‹#›</a:t>
            </a:fld>
            <a:endParaRPr sz="2000" b="0" i="0" u="none" strike="noStrike" cap="none">
              <a:solidFill>
                <a:srgbClr val="888888"/>
              </a:solidFill>
              <a:latin typeface="Calibri"/>
              <a:ea typeface="Calibri"/>
              <a:cs typeface="Calibri"/>
              <a:sym typeface="Calibri"/>
            </a:endParaRPr>
          </a:p>
        </p:txBody>
      </p:sp>
      <p:pic>
        <p:nvPicPr>
          <p:cNvPr id="42" name="Google Shape;42;p3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3" name="Google Shape;43;p37"/>
          <p:cNvSpPr txBox="1"/>
          <p:nvPr/>
        </p:nvSpPr>
        <p:spPr>
          <a:xfrm>
            <a:off x="9169200" y="631080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2000"/>
              <a:buFont typeface="Calibri"/>
              <a:buNone/>
            </a:pPr>
            <a:fld id="{00000000-1234-1234-1234-123412341234}" type="slidenum">
              <a:rPr lang="ja-JP" sz="2000" b="0" i="0" u="none" strike="noStrike" cap="none">
                <a:solidFill>
                  <a:srgbClr val="888888"/>
                </a:solidFill>
                <a:latin typeface="Calibri"/>
                <a:ea typeface="Calibri"/>
                <a:cs typeface="Calibri"/>
                <a:sym typeface="Calibri"/>
              </a:rPr>
              <a:t>‹#›</a:t>
            </a:fld>
            <a:endParaRPr sz="2000" b="0" i="0" u="none" strike="noStrike" cap="none">
              <a:solidFill>
                <a:srgbClr val="888888"/>
              </a:solidFill>
              <a:latin typeface="Calibri"/>
              <a:ea typeface="Calibri"/>
              <a:cs typeface="Calibri"/>
              <a:sym typeface="Calibri"/>
            </a:endParaRPr>
          </a:p>
        </p:txBody>
      </p:sp>
      <p:sp>
        <p:nvSpPr>
          <p:cNvPr id="5" name="テキスト ボックス 4"/>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学習課題">
  <p:cSld name="学習課題">
    <p:spTree>
      <p:nvGrpSpPr>
        <p:cNvPr id="1" name="Shape 44"/>
        <p:cNvGrpSpPr/>
        <p:nvPr/>
      </p:nvGrpSpPr>
      <p:grpSpPr>
        <a:xfrm>
          <a:off x="0" y="0"/>
          <a:ext cx="0" cy="0"/>
          <a:chOff x="0" y="0"/>
          <a:chExt cx="0" cy="0"/>
        </a:xfrm>
      </p:grpSpPr>
      <p:pic>
        <p:nvPicPr>
          <p:cNvPr id="45" name="Google Shape;45;p3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38"/>
          <p:cNvSpPr txBox="1"/>
          <p:nvPr/>
        </p:nvSpPr>
        <p:spPr>
          <a:xfrm>
            <a:off x="9168341" y="630932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2000"/>
              <a:buFont typeface="Calibri"/>
              <a:buNone/>
            </a:pPr>
            <a:fld id="{00000000-1234-1234-1234-123412341234}" type="slidenum">
              <a:rPr lang="ja-JP" sz="2000" b="0" i="0" u="none" strike="noStrike" cap="none">
                <a:solidFill>
                  <a:srgbClr val="888888"/>
                </a:solidFill>
                <a:latin typeface="Calibri"/>
                <a:ea typeface="Calibri"/>
                <a:cs typeface="Calibri"/>
                <a:sym typeface="Calibri"/>
              </a:rPr>
              <a:t>‹#›</a:t>
            </a:fld>
            <a:endParaRPr sz="2000" b="0" i="0" u="none" strike="noStrike" cap="none">
              <a:solidFill>
                <a:srgbClr val="888888"/>
              </a:solidFill>
              <a:latin typeface="Calibri"/>
              <a:ea typeface="Calibri"/>
              <a:cs typeface="Calibri"/>
              <a:sym typeface="Calibri"/>
            </a:endParaRPr>
          </a:p>
        </p:txBody>
      </p:sp>
      <p:sp>
        <p:nvSpPr>
          <p:cNvPr id="47" name="Google Shape;47;p38"/>
          <p:cNvSpPr txBox="1"/>
          <p:nvPr/>
        </p:nvSpPr>
        <p:spPr>
          <a:xfrm>
            <a:off x="2880000" y="1440000"/>
            <a:ext cx="3600400" cy="6480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Meiryo"/>
              <a:buNone/>
            </a:pPr>
            <a:r>
              <a:rPr lang="ja-JP" sz="4000" b="1" i="0" u="none" strike="noStrike" cap="none">
                <a:solidFill>
                  <a:srgbClr val="000000"/>
                </a:solidFill>
                <a:latin typeface="Meiryo"/>
                <a:ea typeface="Meiryo"/>
                <a:cs typeface="Meiryo"/>
                <a:sym typeface="Meiryo"/>
              </a:rPr>
              <a:t>学習課題</a:t>
            </a:r>
            <a:endParaRPr/>
          </a:p>
        </p:txBody>
      </p:sp>
      <p:sp>
        <p:nvSpPr>
          <p:cNvPr id="5" name="テキスト ボックス 4"/>
          <p:cNvSpPr txBox="1"/>
          <p:nvPr userDrawn="1"/>
        </p:nvSpPr>
        <p:spPr>
          <a:xfrm>
            <a:off x="9912423" y="476672"/>
            <a:ext cx="1999117" cy="648072"/>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8.tsho.jp/08s/k/05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p:nvPr/>
        </p:nvSpPr>
        <p:spPr>
          <a:xfrm>
            <a:off x="1995014" y="2852936"/>
            <a:ext cx="8207312" cy="2735984"/>
          </a:xfrm>
          <a:prstGeom prst="roundRect">
            <a:avLst>
              <a:gd name="adj" fmla="val 16667"/>
            </a:avLst>
          </a:prstGeom>
          <a:noFill/>
          <a:ln w="76200" cap="flat" cmpd="sng">
            <a:solidFill>
              <a:srgbClr val="9DEA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33333"/>
              </a:lnSpc>
              <a:spcBef>
                <a:spcPts val="0"/>
              </a:spcBef>
              <a:spcAft>
                <a:spcPts val="0"/>
              </a:spcAft>
              <a:buNone/>
            </a:pPr>
            <a:endParaRPr sz="1800" b="1" i="0" u="none" strike="noStrike" cap="none">
              <a:solidFill>
                <a:schemeClr val="lt1"/>
              </a:solidFill>
              <a:latin typeface="Meiryo"/>
              <a:ea typeface="Meiryo"/>
              <a:cs typeface="Meiryo"/>
              <a:sym typeface="Meiryo"/>
            </a:endParaRPr>
          </a:p>
        </p:txBody>
      </p:sp>
      <p:sp>
        <p:nvSpPr>
          <p:cNvPr id="71" name="Google Shape;71;p1"/>
          <p:cNvSpPr txBox="1"/>
          <p:nvPr/>
        </p:nvSpPr>
        <p:spPr>
          <a:xfrm>
            <a:off x="313238" y="798612"/>
            <a:ext cx="1584176" cy="626701"/>
          </a:xfrm>
          <a:prstGeom prst="rect">
            <a:avLst/>
          </a:prstGeom>
          <a:noFill/>
          <a:ln>
            <a:noFill/>
          </a:ln>
        </p:spPr>
        <p:txBody>
          <a:bodyPr spcFirstLastPara="1" wrap="square" lIns="36000" tIns="72000" rIns="36000" bIns="0" anchor="ctr" anchorCtr="0">
            <a:spAutoFit/>
          </a:bodyPr>
          <a:lstStyle/>
          <a:p>
            <a:pPr marL="0" marR="0" lvl="0" indent="0" algn="ctr" rtl="0">
              <a:lnSpc>
                <a:spcPct val="100000"/>
              </a:lnSpc>
              <a:spcBef>
                <a:spcPts val="0"/>
              </a:spcBef>
              <a:spcAft>
                <a:spcPts val="0"/>
              </a:spcAft>
              <a:buClr>
                <a:schemeClr val="dk1"/>
              </a:buClr>
              <a:buSzPts val="3600"/>
              <a:buFont typeface="Arial"/>
              <a:buNone/>
            </a:pPr>
            <a:r>
              <a:rPr lang="ja-JP" sz="3600" b="1" i="0" u="none" strike="noStrike" cap="none">
                <a:solidFill>
                  <a:schemeClr val="dk1"/>
                </a:solidFill>
                <a:latin typeface="Calibri"/>
                <a:ea typeface="Calibri"/>
                <a:cs typeface="Calibri"/>
                <a:sym typeface="Calibri"/>
              </a:rPr>
              <a:t>第１章</a:t>
            </a:r>
            <a:endParaRPr sz="3600" b="1" i="0" u="none" strike="noStrike" cap="none">
              <a:solidFill>
                <a:schemeClr val="dk1"/>
              </a:solidFill>
              <a:latin typeface="Calibri"/>
              <a:ea typeface="Calibri"/>
              <a:cs typeface="Calibri"/>
              <a:sym typeface="Calibri"/>
            </a:endParaRPr>
          </a:p>
        </p:txBody>
      </p:sp>
      <p:sp>
        <p:nvSpPr>
          <p:cNvPr id="72" name="Google Shape;72;p1"/>
          <p:cNvSpPr txBox="1"/>
          <p:nvPr/>
        </p:nvSpPr>
        <p:spPr>
          <a:xfrm>
            <a:off x="313238" y="332656"/>
            <a:ext cx="1584176" cy="503590"/>
          </a:xfrm>
          <a:prstGeom prst="rect">
            <a:avLst/>
          </a:prstGeom>
          <a:noFill/>
          <a:ln>
            <a:noFill/>
          </a:ln>
        </p:spPr>
        <p:txBody>
          <a:bodyPr spcFirstLastPara="1" wrap="square" lIns="36000" tIns="72000" rIns="36000" bIns="0" anchor="ctr" anchorCtr="0">
            <a:spAutoFit/>
          </a:bodyPr>
          <a:lstStyle/>
          <a:p>
            <a:pPr marL="0" marR="0" lvl="0" indent="0" algn="ctr" rtl="0">
              <a:lnSpc>
                <a:spcPct val="100000"/>
              </a:lnSpc>
              <a:spcBef>
                <a:spcPts val="0"/>
              </a:spcBef>
              <a:spcAft>
                <a:spcPts val="0"/>
              </a:spcAft>
              <a:buClr>
                <a:schemeClr val="dk1"/>
              </a:buClr>
              <a:buSzPts val="2800"/>
              <a:buFont typeface="Arial"/>
              <a:buNone/>
            </a:pPr>
            <a:r>
              <a:rPr lang="ja-JP" sz="2800" b="1" i="0" u="none" strike="noStrike" cap="none">
                <a:solidFill>
                  <a:schemeClr val="dk1"/>
                </a:solidFill>
                <a:latin typeface="Calibri"/>
                <a:ea typeface="Calibri"/>
                <a:cs typeface="Calibri"/>
                <a:sym typeface="Calibri"/>
              </a:rPr>
              <a:t>第２部</a:t>
            </a:r>
            <a:endParaRPr sz="2800" b="1" i="0" u="none" strike="noStrike" cap="none">
              <a:solidFill>
                <a:schemeClr val="dk1"/>
              </a:solidFill>
              <a:latin typeface="Calibri"/>
              <a:ea typeface="Calibri"/>
              <a:cs typeface="Calibri"/>
              <a:sym typeface="Calibri"/>
            </a:endParaRPr>
          </a:p>
        </p:txBody>
      </p:sp>
      <p:sp>
        <p:nvSpPr>
          <p:cNvPr id="73" name="Google Shape;73;p1"/>
          <p:cNvSpPr txBox="1"/>
          <p:nvPr/>
        </p:nvSpPr>
        <p:spPr>
          <a:xfrm>
            <a:off x="2340000" y="629856"/>
            <a:ext cx="9289032" cy="833663"/>
          </a:xfrm>
          <a:prstGeom prst="rect">
            <a:avLst/>
          </a:prstGeom>
          <a:noFill/>
          <a:ln>
            <a:noFill/>
          </a:ln>
        </p:spPr>
        <p:txBody>
          <a:bodyPr spcFirstLastPara="1" wrap="square" lIns="36000" tIns="216000" rIns="36000" bIns="0" anchor="t" anchorCtr="0">
            <a:spAutoFit/>
          </a:bodyPr>
          <a:lstStyle/>
          <a:p>
            <a:pPr marL="0" marR="0" lvl="0" indent="0" algn="l" rtl="0">
              <a:lnSpc>
                <a:spcPct val="100000"/>
              </a:lnSpc>
              <a:spcBef>
                <a:spcPts val="0"/>
              </a:spcBef>
              <a:spcAft>
                <a:spcPts val="0"/>
              </a:spcAft>
              <a:buClr>
                <a:schemeClr val="lt1"/>
              </a:buClr>
              <a:buSzPts val="4000"/>
              <a:buFont typeface="Arial"/>
              <a:buNone/>
            </a:pPr>
            <a:r>
              <a:rPr lang="ja-JP" sz="4000" b="1" i="0" u="none" strike="noStrike" cap="none">
                <a:solidFill>
                  <a:schemeClr val="lt1"/>
                </a:solidFill>
                <a:latin typeface="Calibri"/>
                <a:ea typeface="Calibri"/>
                <a:cs typeface="Calibri"/>
                <a:sym typeface="Calibri"/>
              </a:rPr>
              <a:t>民主政治と私たち</a:t>
            </a:r>
            <a:endParaRPr sz="4000" b="1" i="0" u="none" strike="noStrike" cap="none">
              <a:solidFill>
                <a:schemeClr val="lt1"/>
              </a:solidFill>
              <a:latin typeface="Calibri"/>
              <a:ea typeface="Calibri"/>
              <a:cs typeface="Calibri"/>
              <a:sym typeface="Calibri"/>
            </a:endParaRPr>
          </a:p>
        </p:txBody>
      </p:sp>
      <p:sp>
        <p:nvSpPr>
          <p:cNvPr id="74" name="Google Shape;74;p1"/>
          <p:cNvSpPr txBox="1"/>
          <p:nvPr/>
        </p:nvSpPr>
        <p:spPr>
          <a:xfrm>
            <a:off x="2340000" y="216000"/>
            <a:ext cx="9289032" cy="618219"/>
          </a:xfrm>
          <a:prstGeom prst="rect">
            <a:avLst/>
          </a:prstGeom>
          <a:noFill/>
          <a:ln>
            <a:noFill/>
          </a:ln>
        </p:spPr>
        <p:txBody>
          <a:bodyPr spcFirstLastPara="1" wrap="square" lIns="36000" tIns="216000" rIns="36000" bIns="0" anchor="t" anchorCtr="0">
            <a:spAutoFit/>
          </a:bodyPr>
          <a:lstStyle/>
          <a:p>
            <a:pPr marL="0" marR="0" lvl="0" indent="0" algn="l" rtl="0">
              <a:lnSpc>
                <a:spcPct val="100000"/>
              </a:lnSpc>
              <a:spcBef>
                <a:spcPts val="0"/>
              </a:spcBef>
              <a:spcAft>
                <a:spcPts val="0"/>
              </a:spcAft>
              <a:buClr>
                <a:schemeClr val="lt1"/>
              </a:buClr>
              <a:buSzPts val="2600"/>
              <a:buFont typeface="Arial"/>
              <a:buNone/>
            </a:pPr>
            <a:r>
              <a:rPr lang="ja-JP" sz="2600" b="1" i="0" u="none" strike="noStrike" cap="none">
                <a:solidFill>
                  <a:schemeClr val="lt1"/>
                </a:solidFill>
                <a:latin typeface="Calibri"/>
                <a:ea typeface="Calibri"/>
                <a:cs typeface="Calibri"/>
                <a:sym typeface="Calibri"/>
              </a:rPr>
              <a:t>自立した主体として社会に参画する私たち</a:t>
            </a:r>
            <a:endParaRPr/>
          </a:p>
        </p:txBody>
      </p:sp>
      <p:sp>
        <p:nvSpPr>
          <p:cNvPr id="75" name="Google Shape;75;p1"/>
          <p:cNvSpPr/>
          <p:nvPr/>
        </p:nvSpPr>
        <p:spPr>
          <a:xfrm>
            <a:off x="1995014" y="2852936"/>
            <a:ext cx="8207312" cy="2735984"/>
          </a:xfrm>
          <a:prstGeom prst="roundRect">
            <a:avLst>
              <a:gd name="adj" fmla="val 16667"/>
            </a:avLst>
          </a:prstGeom>
          <a:noFill/>
          <a:ln w="76200" cap="flat" cmpd="sng">
            <a:solidFill>
              <a:srgbClr val="9DEA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33333"/>
              </a:lnSpc>
              <a:spcBef>
                <a:spcPts val="0"/>
              </a:spcBef>
              <a:spcAft>
                <a:spcPts val="0"/>
              </a:spcAft>
              <a:buNone/>
            </a:pPr>
            <a:endParaRPr sz="1800" b="1" i="0" u="none" strike="noStrike" cap="none">
              <a:solidFill>
                <a:schemeClr val="lt1"/>
              </a:solidFill>
              <a:latin typeface="Meiryo"/>
              <a:ea typeface="Meiryo"/>
              <a:cs typeface="Meiryo"/>
              <a:sym typeface="Meiryo"/>
            </a:endParaRPr>
          </a:p>
        </p:txBody>
      </p:sp>
      <p:sp>
        <p:nvSpPr>
          <p:cNvPr id="76" name="Google Shape;76;p1"/>
          <p:cNvSpPr/>
          <p:nvPr/>
        </p:nvSpPr>
        <p:spPr>
          <a:xfrm>
            <a:off x="1995014" y="2852316"/>
            <a:ext cx="8207312" cy="861774"/>
          </a:xfrm>
          <a:prstGeom prst="rect">
            <a:avLst/>
          </a:prstGeom>
          <a:noFill/>
          <a:ln>
            <a:noFill/>
          </a:ln>
        </p:spPr>
        <p:txBody>
          <a:bodyPr spcFirstLastPara="1" wrap="square" lIns="91425" tIns="45700" rIns="91425" bIns="45700" anchor="t" anchorCtr="0">
            <a:spAutoFit/>
          </a:bodyPr>
          <a:lstStyle/>
          <a:p>
            <a:pPr marL="0" marR="0" lvl="0" indent="0" algn="ctr" rtl="0">
              <a:lnSpc>
                <a:spcPct val="214285"/>
              </a:lnSpc>
              <a:spcBef>
                <a:spcPts val="0"/>
              </a:spcBef>
              <a:spcAft>
                <a:spcPts val="0"/>
              </a:spcAft>
              <a:buNone/>
            </a:pPr>
            <a:r>
              <a:rPr lang="ja-JP" sz="2800" b="1" i="0" u="none" strike="noStrike" cap="none">
                <a:solidFill>
                  <a:schemeClr val="dk1"/>
                </a:solidFill>
                <a:latin typeface="Meiryo"/>
                <a:ea typeface="Meiryo"/>
                <a:cs typeface="Meiryo"/>
                <a:sym typeface="Meiryo"/>
              </a:rPr>
              <a:t>テーマ１　民主政治と政治参加</a:t>
            </a:r>
            <a:endParaRPr sz="2800" b="1" i="0" u="none" strike="noStrike" cap="none">
              <a:solidFill>
                <a:schemeClr val="dk1"/>
              </a:solidFill>
              <a:latin typeface="Meiryo"/>
              <a:ea typeface="Meiryo"/>
              <a:cs typeface="Meiryo"/>
              <a:sym typeface="Meiryo"/>
            </a:endParaRPr>
          </a:p>
        </p:txBody>
      </p:sp>
      <p:sp>
        <p:nvSpPr>
          <p:cNvPr id="77" name="Google Shape;77;p1"/>
          <p:cNvSpPr/>
          <p:nvPr/>
        </p:nvSpPr>
        <p:spPr>
          <a:xfrm>
            <a:off x="1995014" y="3905493"/>
            <a:ext cx="8207312"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000" b="1" i="0" u="none" strike="noStrike" cap="none">
                <a:solidFill>
                  <a:schemeClr val="dk1"/>
                </a:solidFill>
                <a:latin typeface="Meiryo"/>
                <a:ea typeface="Meiryo"/>
                <a:cs typeface="Meiryo"/>
                <a:sym typeface="Meiryo"/>
              </a:rPr>
              <a:t>17　政治参加と選挙</a:t>
            </a:r>
            <a:endParaRPr/>
          </a:p>
          <a:p>
            <a:pPr marL="0" marR="0" lvl="0" indent="0" algn="ctr" rtl="0">
              <a:spcBef>
                <a:spcPts val="0"/>
              </a:spcBef>
              <a:spcAft>
                <a:spcPts val="0"/>
              </a:spcAft>
              <a:buNone/>
            </a:pPr>
            <a:br>
              <a:rPr lang="ja-JP" sz="1800" b="1" i="0" u="none" strike="noStrike" cap="none">
                <a:solidFill>
                  <a:schemeClr val="dk1"/>
                </a:solidFill>
                <a:latin typeface="Meiryo"/>
                <a:ea typeface="Meiryo"/>
                <a:cs typeface="Meiryo"/>
                <a:sym typeface="Meiryo"/>
              </a:rPr>
            </a:br>
            <a:r>
              <a:rPr lang="ja-JP" sz="1800" b="1" i="0" u="none" strike="noStrike" cap="none">
                <a:solidFill>
                  <a:schemeClr val="dk1"/>
                </a:solidFill>
                <a:latin typeface="Meiryo"/>
                <a:ea typeface="Meiryo"/>
                <a:cs typeface="Meiryo"/>
                <a:sym typeface="Meiryo"/>
              </a:rPr>
              <a:t>　</a:t>
            </a:r>
            <a:r>
              <a:rPr lang="ja-JP" sz="2500" b="0" i="0" u="none" strike="noStrike" cap="none">
                <a:solidFill>
                  <a:schemeClr val="dk1"/>
                </a:solidFill>
                <a:latin typeface="Meiryo"/>
                <a:ea typeface="Meiryo"/>
                <a:cs typeface="Meiryo"/>
                <a:sym typeface="Meiryo"/>
              </a:rPr>
              <a:t>（教科書 p.72～73）</a:t>
            </a:r>
            <a:endParaRPr sz="25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2</a:t>
            </a:r>
            <a:endParaRPr sz="2000">
              <a:solidFill>
                <a:schemeClr val="dk1"/>
              </a:solidFill>
              <a:latin typeface="Calibri"/>
              <a:ea typeface="Calibri"/>
              <a:cs typeface="Calibri"/>
              <a:sym typeface="Calibri"/>
            </a:endParaRPr>
          </a:p>
        </p:txBody>
      </p:sp>
      <p:sp>
        <p:nvSpPr>
          <p:cNvPr id="154" name="Google Shape;154;p10"/>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民主政治と選挙制度</a:t>
            </a:r>
            <a:endParaRPr sz="2400">
              <a:solidFill>
                <a:schemeClr val="dk1"/>
              </a:solidFill>
              <a:latin typeface="Calibri"/>
              <a:ea typeface="Calibri"/>
              <a:cs typeface="Calibri"/>
              <a:sym typeface="Calibri"/>
            </a:endParaRPr>
          </a:p>
        </p:txBody>
      </p:sp>
      <p:sp>
        <p:nvSpPr>
          <p:cNvPr id="155" name="Google Shape;155;p10"/>
          <p:cNvSpPr txBox="1"/>
          <p:nvPr/>
        </p:nvSpPr>
        <p:spPr>
          <a:xfrm>
            <a:off x="720000" y="864000"/>
            <a:ext cx="4871944" cy="5436000"/>
          </a:xfrm>
          <a:prstGeom prst="rect">
            <a:avLst/>
          </a:prstGeom>
          <a:noFill/>
          <a:ln>
            <a:noFill/>
          </a:ln>
        </p:spPr>
        <p:txBody>
          <a:bodyPr spcFirstLastPara="1" wrap="square" lIns="91425" tIns="45700" rIns="91425" bIns="45700" anchor="t" anchorCtr="0">
            <a:noAutofit/>
          </a:bodyPr>
          <a:lstStyle/>
          <a:p>
            <a:pPr marL="900000" marR="0" lvl="0" indent="-432000" algn="l" rtl="0">
              <a:lnSpc>
                <a:spcPct val="140625"/>
              </a:lnSpc>
              <a:spcBef>
                <a:spcPts val="0"/>
              </a:spcBef>
              <a:spcAft>
                <a:spcPts val="0"/>
              </a:spcAft>
              <a:buClr>
                <a:schemeClr val="dk1"/>
              </a:buClr>
              <a:buSzPts val="3200"/>
              <a:buFont typeface="Meiryo"/>
              <a:buNone/>
            </a:pPr>
            <a:r>
              <a:rPr lang="ja-JP" sz="3200" b="1">
                <a:solidFill>
                  <a:schemeClr val="dk1"/>
                </a:solidFill>
                <a:latin typeface="Meiryo"/>
                <a:ea typeface="Meiryo"/>
                <a:cs typeface="Meiryo"/>
                <a:sym typeface="Meiryo"/>
              </a:rPr>
              <a:t>　 選挙制度の問題点</a:t>
            </a:r>
            <a:endParaRPr sz="3200" b="1">
              <a:solidFill>
                <a:schemeClr val="dk1"/>
              </a:solidFill>
              <a:latin typeface="Meiryo"/>
              <a:ea typeface="Meiryo"/>
              <a:cs typeface="Meiryo"/>
              <a:sym typeface="Meiryo"/>
            </a:endParaRPr>
          </a:p>
          <a:p>
            <a:pPr marL="900000" marR="0" lvl="0" indent="-432000" algn="l" rtl="0">
              <a:lnSpc>
                <a:spcPct val="140625"/>
              </a:lnSpc>
              <a:spcBef>
                <a:spcPts val="0"/>
              </a:spcBef>
              <a:spcAft>
                <a:spcPts val="0"/>
              </a:spcAft>
              <a:buClr>
                <a:schemeClr val="dk1"/>
              </a:buClr>
              <a:buSzPts val="3200"/>
              <a:buFont typeface="Calibri"/>
              <a:buNone/>
            </a:pPr>
            <a:endParaRPr sz="3200">
              <a:solidFill>
                <a:schemeClr val="dk1"/>
              </a:solidFill>
              <a:latin typeface="Meiryo"/>
              <a:ea typeface="Meiryo"/>
              <a:cs typeface="Meiryo"/>
              <a:sym typeface="Meiryo"/>
            </a:endParaRPr>
          </a:p>
          <a:p>
            <a:pPr marL="446088" marR="0" lvl="0" indent="-4318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・国民の意見が多様化しているなかで、「つくられた多数派」を生みだす選挙制度の問題点が指摘されている</a:t>
            </a:r>
            <a:endParaRPr sz="3200">
              <a:solidFill>
                <a:schemeClr val="dk1"/>
              </a:solidFill>
              <a:latin typeface="Meiryo"/>
              <a:ea typeface="Meiryo"/>
              <a:cs typeface="Meiryo"/>
              <a:sym typeface="Meiryo"/>
            </a:endParaRPr>
          </a:p>
        </p:txBody>
      </p:sp>
      <p:sp>
        <p:nvSpPr>
          <p:cNvPr id="156" name="Google Shape;156;p10"/>
          <p:cNvSpPr txBox="1"/>
          <p:nvPr/>
        </p:nvSpPr>
        <p:spPr>
          <a:xfrm>
            <a:off x="5591944" y="5484982"/>
            <a:ext cx="4971769" cy="510561"/>
          </a:xfrm>
          <a:prstGeom prst="rect">
            <a:avLst/>
          </a:prstGeom>
          <a:noFill/>
          <a:ln>
            <a:noFill/>
          </a:ln>
        </p:spPr>
        <p:txBody>
          <a:bodyPr spcFirstLastPara="1" wrap="square" lIns="0" tIns="36000" rIns="0" bIns="0" anchor="t" anchorCtr="0">
            <a:noAutofit/>
          </a:bodyPr>
          <a:lstStyle/>
          <a:p>
            <a:pPr marL="0" marR="0" lvl="0" indent="0" algn="l" rtl="0">
              <a:lnSpc>
                <a:spcPct val="187500"/>
              </a:lnSpc>
              <a:spcBef>
                <a:spcPts val="0"/>
              </a:spcBef>
              <a:spcAft>
                <a:spcPts val="0"/>
              </a:spcAft>
              <a:buNone/>
            </a:pPr>
            <a:r>
              <a:rPr lang="ja-JP" sz="2400" b="1">
                <a:solidFill>
                  <a:srgbClr val="000000"/>
                </a:solidFill>
                <a:latin typeface="Meiryo"/>
                <a:ea typeface="Meiryo"/>
                <a:cs typeface="Meiryo"/>
                <a:sym typeface="Meiryo"/>
              </a:rPr>
              <a:t>小選挙区での得票数と議席数</a:t>
            </a:r>
            <a:endParaRPr sz="2400" b="1">
              <a:solidFill>
                <a:srgbClr val="000000"/>
              </a:solidFill>
              <a:latin typeface="Meiryo"/>
              <a:ea typeface="Meiryo"/>
              <a:cs typeface="Meiryo"/>
              <a:sym typeface="Meiryo"/>
            </a:endParaRPr>
          </a:p>
        </p:txBody>
      </p:sp>
      <p:pic>
        <p:nvPicPr>
          <p:cNvPr id="157" name="Google Shape;157;p10"/>
          <p:cNvPicPr preferRelativeResize="0"/>
          <p:nvPr/>
        </p:nvPicPr>
        <p:blipFill rotWithShape="1">
          <a:blip r:embed="rId3">
            <a:alphaModFix/>
          </a:blip>
          <a:srcRect/>
          <a:stretch/>
        </p:blipFill>
        <p:spPr>
          <a:xfrm>
            <a:off x="5575348" y="2132856"/>
            <a:ext cx="6058255" cy="3374732"/>
          </a:xfrm>
          <a:prstGeom prst="rect">
            <a:avLst/>
          </a:prstGeom>
          <a:noFill/>
          <a:ln>
            <a:noFill/>
          </a:ln>
        </p:spPr>
      </p:pic>
      <p:pic>
        <p:nvPicPr>
          <p:cNvPr id="158" name="Google Shape;158;p10"/>
          <p:cNvPicPr preferRelativeResize="0"/>
          <p:nvPr/>
        </p:nvPicPr>
        <p:blipFill rotWithShape="1">
          <a:blip r:embed="rId4">
            <a:alphaModFix/>
          </a:blip>
          <a:srcRect/>
          <a:stretch/>
        </p:blipFill>
        <p:spPr>
          <a:xfrm>
            <a:off x="695400" y="885702"/>
            <a:ext cx="980087" cy="9591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p:nvPr/>
        </p:nvSpPr>
        <p:spPr>
          <a:xfrm>
            <a:off x="720000" y="1260000"/>
            <a:ext cx="11160000" cy="5106732"/>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chemeClr val="dk1"/>
              </a:buClr>
              <a:buSzPts val="3500"/>
              <a:buFont typeface="Meiryo"/>
              <a:buNone/>
            </a:pPr>
            <a:r>
              <a:rPr lang="ja-JP" sz="3500" b="1">
                <a:solidFill>
                  <a:schemeClr val="dk1"/>
                </a:solidFill>
                <a:latin typeface="Meiryo"/>
                <a:ea typeface="Meiryo"/>
                <a:cs typeface="Meiryo"/>
                <a:sym typeface="Meiryo"/>
              </a:rPr>
              <a:t>（1）衆議院議員選挙の制度</a:t>
            </a:r>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・以前は大選挙区制（</a:t>
            </a:r>
            <a:r>
              <a:rPr lang="ja-JP" sz="3200">
                <a:solidFill>
                  <a:srgbClr val="FF0000"/>
                </a:solidFill>
                <a:latin typeface="Meiryo"/>
                <a:ea typeface="Meiryo"/>
                <a:cs typeface="Meiryo"/>
                <a:sym typeface="Meiryo"/>
              </a:rPr>
              <a:t>中選挙区制</a:t>
            </a:r>
            <a:r>
              <a:rPr lang="ja-JP" sz="3200">
                <a:solidFill>
                  <a:schemeClr val="dk1"/>
                </a:solidFill>
                <a:latin typeface="Meiryo"/>
                <a:ea typeface="Meiryo"/>
                <a:cs typeface="Meiryo"/>
                <a:sym typeface="Meiryo"/>
              </a:rPr>
              <a:t>とよんだ）を採用</a:t>
            </a:r>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・1994年から</a:t>
            </a:r>
            <a:r>
              <a:rPr lang="ja-JP" sz="3200">
                <a:solidFill>
                  <a:srgbClr val="FF0000"/>
                </a:solidFill>
                <a:latin typeface="Meiryo"/>
                <a:ea typeface="Meiryo"/>
                <a:cs typeface="Meiryo"/>
                <a:sym typeface="Meiryo"/>
              </a:rPr>
              <a:t>小選挙区比例代表並立制</a:t>
            </a:r>
            <a:r>
              <a:rPr lang="ja-JP" sz="3200">
                <a:solidFill>
                  <a:schemeClr val="dk1"/>
                </a:solidFill>
                <a:latin typeface="Meiryo"/>
                <a:ea typeface="Meiryo"/>
                <a:cs typeface="Meiryo"/>
                <a:sym typeface="Meiryo"/>
              </a:rPr>
              <a:t>を導入</a:t>
            </a:r>
            <a:endParaRPr/>
          </a:p>
          <a:p>
            <a:pPr marL="1258888" marR="0" lvl="0" indent="-431800" algn="l" rtl="0">
              <a:lnSpc>
                <a:spcPct val="140625"/>
              </a:lnSpc>
              <a:spcBef>
                <a:spcPts val="0"/>
              </a:spcBef>
              <a:spcAft>
                <a:spcPts val="0"/>
              </a:spcAft>
              <a:buClr>
                <a:srgbClr val="0070C0"/>
              </a:buClr>
              <a:buSzPts val="3200"/>
              <a:buFont typeface="Meiryo"/>
              <a:buNone/>
            </a:pPr>
            <a:r>
              <a:rPr lang="ja-JP" sz="3200">
                <a:solidFill>
                  <a:srgbClr val="0070C0"/>
                </a:solidFill>
                <a:latin typeface="Meiryo"/>
                <a:ea typeface="Meiryo"/>
                <a:cs typeface="Meiryo"/>
                <a:sym typeface="Meiryo"/>
              </a:rPr>
              <a:t>…</a:t>
            </a:r>
            <a:r>
              <a:rPr lang="ja-JP" sz="3200">
                <a:solidFill>
                  <a:schemeClr val="dk1"/>
                </a:solidFill>
                <a:latin typeface="Meiryo"/>
                <a:ea typeface="Meiryo"/>
                <a:cs typeface="Meiryo"/>
                <a:sym typeface="Meiryo"/>
              </a:rPr>
              <a:t>小選挙区と、11ブロックを単位とする比例代表制</a:t>
            </a:r>
            <a:endParaRPr sz="3200">
              <a:solidFill>
                <a:schemeClr val="dk1"/>
              </a:solidFill>
              <a:latin typeface="Meiryo"/>
              <a:ea typeface="Meiryo"/>
              <a:cs typeface="Meiryo"/>
              <a:sym typeface="Meiryo"/>
            </a:endParaRPr>
          </a:p>
          <a:p>
            <a:pPr marL="1258888" marR="0" lvl="0" indent="-4318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→小選挙区と比例代表制の両方に立候補できる</a:t>
            </a:r>
            <a:br>
              <a:rPr lang="ja-JP" sz="3200">
                <a:solidFill>
                  <a:schemeClr val="dk1"/>
                </a:solidFill>
                <a:latin typeface="Meiryo"/>
                <a:ea typeface="Meiryo"/>
                <a:cs typeface="Meiryo"/>
                <a:sym typeface="Meiryo"/>
              </a:rPr>
            </a:br>
            <a:r>
              <a:rPr lang="ja-JP" sz="3200">
                <a:solidFill>
                  <a:srgbClr val="FF0000"/>
                </a:solidFill>
                <a:latin typeface="Meiryo"/>
                <a:ea typeface="Meiryo"/>
                <a:cs typeface="Meiryo"/>
                <a:sym typeface="Meiryo"/>
              </a:rPr>
              <a:t>重複立候補制度</a:t>
            </a:r>
            <a:r>
              <a:rPr lang="ja-JP" sz="3200">
                <a:solidFill>
                  <a:schemeClr val="dk1"/>
                </a:solidFill>
                <a:latin typeface="Meiryo"/>
                <a:ea typeface="Meiryo"/>
                <a:cs typeface="Meiryo"/>
                <a:sym typeface="Meiryo"/>
              </a:rPr>
              <a:t>も導入</a:t>
            </a:r>
            <a:endParaRPr sz="3200">
              <a:solidFill>
                <a:schemeClr val="dk1"/>
              </a:solidFill>
              <a:latin typeface="Meiryo"/>
              <a:ea typeface="Meiryo"/>
              <a:cs typeface="Meiryo"/>
              <a:sym typeface="Meiryo"/>
            </a:endParaRPr>
          </a:p>
        </p:txBody>
      </p:sp>
      <p:sp>
        <p:nvSpPr>
          <p:cNvPr id="164" name="Google Shape;164;p11"/>
          <p:cNvSpPr txBox="1"/>
          <p:nvPr/>
        </p:nvSpPr>
        <p:spPr>
          <a:xfrm>
            <a:off x="360000" y="288000"/>
            <a:ext cx="576000" cy="5760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None/>
            </a:pPr>
            <a:r>
              <a:rPr lang="ja-JP" sz="3600" b="1">
                <a:solidFill>
                  <a:schemeClr val="lt1"/>
                </a:solidFill>
                <a:latin typeface="Meiryo"/>
                <a:ea typeface="Meiryo"/>
                <a:cs typeface="Meiryo"/>
                <a:sym typeface="Meiryo"/>
              </a:rPr>
              <a:t>3</a:t>
            </a:r>
            <a:endParaRPr sz="2200" b="1">
              <a:solidFill>
                <a:schemeClr val="lt1"/>
              </a:solidFill>
              <a:latin typeface="Meiryo"/>
              <a:ea typeface="Meiryo"/>
              <a:cs typeface="Meiryo"/>
              <a:sym typeface="Meiryo"/>
            </a:endParaRPr>
          </a:p>
        </p:txBody>
      </p:sp>
      <p:sp>
        <p:nvSpPr>
          <p:cNvPr id="165" name="Google Shape;165;p11"/>
          <p:cNvSpPr txBox="1"/>
          <p:nvPr/>
        </p:nvSpPr>
        <p:spPr>
          <a:xfrm>
            <a:off x="936000" y="288000"/>
            <a:ext cx="8147248" cy="58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3800" b="1">
                <a:solidFill>
                  <a:schemeClr val="lt1"/>
                </a:solidFill>
                <a:latin typeface="Meiryo"/>
                <a:ea typeface="Meiryo"/>
                <a:cs typeface="Meiryo"/>
                <a:sym typeface="Meiryo"/>
              </a:rPr>
              <a:t>日本の選挙制度と課題</a:t>
            </a:r>
            <a:r>
              <a:rPr lang="ja-JP" sz="2800">
                <a:solidFill>
                  <a:schemeClr val="lt1"/>
                </a:solidFill>
                <a:latin typeface="Meiryo"/>
                <a:ea typeface="Meiryo"/>
                <a:cs typeface="Meiryo"/>
                <a:sym typeface="Meiryo"/>
              </a:rPr>
              <a:t>〔p.73〕</a:t>
            </a:r>
            <a:endParaRPr sz="2800" b="1">
              <a:solidFill>
                <a:schemeClr val="lt1"/>
              </a:solidFill>
              <a:latin typeface="Meiryo"/>
              <a:ea typeface="Meiryo"/>
              <a:cs typeface="Meiryo"/>
              <a:sym typeface="Meiryo"/>
            </a:endParaRPr>
          </a:p>
        </p:txBody>
      </p:sp>
      <p:grpSp>
        <p:nvGrpSpPr>
          <p:cNvPr id="166" name="Google Shape;166;p11"/>
          <p:cNvGrpSpPr/>
          <p:nvPr/>
        </p:nvGrpSpPr>
        <p:grpSpPr>
          <a:xfrm>
            <a:off x="7104112" y="1196752"/>
            <a:ext cx="4320480" cy="648824"/>
            <a:chOff x="6096000" y="5754704"/>
            <a:chExt cx="4320480" cy="648824"/>
          </a:xfrm>
        </p:grpSpPr>
        <p:sp>
          <p:nvSpPr>
            <p:cNvPr id="167" name="Google Shape;167;p11"/>
            <p:cNvSpPr/>
            <p:nvPr/>
          </p:nvSpPr>
          <p:spPr>
            <a:xfrm>
              <a:off x="6096000" y="5754704"/>
              <a:ext cx="4320480" cy="648000"/>
            </a:xfrm>
            <a:prstGeom prst="roundRect">
              <a:avLst>
                <a:gd name="adj" fmla="val 16667"/>
              </a:avLst>
            </a:prstGeom>
            <a:solidFill>
              <a:srgbClr val="FDF1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8" name="Google Shape;168;p11"/>
            <p:cNvGrpSpPr/>
            <p:nvPr/>
          </p:nvGrpSpPr>
          <p:grpSpPr>
            <a:xfrm>
              <a:off x="6246463" y="5755080"/>
              <a:ext cx="1671847" cy="648072"/>
              <a:chOff x="7918310" y="5347532"/>
              <a:chExt cx="1671847" cy="648072"/>
            </a:xfrm>
          </p:grpSpPr>
          <p:sp>
            <p:nvSpPr>
              <p:cNvPr id="169" name="Google Shape;169;p11"/>
              <p:cNvSpPr/>
              <p:nvPr/>
            </p:nvSpPr>
            <p:spPr>
              <a:xfrm>
                <a:off x="7918310" y="5455568"/>
                <a:ext cx="1440000" cy="450000"/>
              </a:xfrm>
              <a:prstGeom prst="roundRect">
                <a:avLst>
                  <a:gd name="adj" fmla="val 16667"/>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1"/>
              <p:cNvSpPr txBox="1"/>
              <p:nvPr/>
            </p:nvSpPr>
            <p:spPr>
              <a:xfrm>
                <a:off x="7918310" y="5347532"/>
                <a:ext cx="1671847" cy="648072"/>
              </a:xfrm>
              <a:prstGeom prst="rect">
                <a:avLst/>
              </a:prstGeom>
              <a:noFill/>
              <a:ln>
                <a:noFill/>
              </a:ln>
            </p:spPr>
            <p:txBody>
              <a:bodyPr spcFirstLastPara="1" wrap="square" lIns="91425" tIns="45700" rIns="91425" bIns="45700" anchor="t" anchorCtr="0">
                <a:noAutofit/>
              </a:bodyPr>
              <a:lstStyle/>
              <a:p>
                <a:pPr marL="0" marR="0" lvl="0" indent="0" algn="l" rtl="0">
                  <a:lnSpc>
                    <a:spcPct val="160714"/>
                  </a:lnSpc>
                  <a:spcBef>
                    <a:spcPts val="0"/>
                  </a:spcBef>
                  <a:spcAft>
                    <a:spcPts val="0"/>
                  </a:spcAft>
                  <a:buClr>
                    <a:schemeClr val="lt1"/>
                  </a:buClr>
                  <a:buSzPts val="2800"/>
                  <a:buFont typeface="Meiryo"/>
                  <a:buNone/>
                </a:pPr>
                <a:r>
                  <a:rPr lang="ja-JP" sz="2800" b="1">
                    <a:solidFill>
                      <a:schemeClr val="lt1"/>
                    </a:solidFill>
                    <a:latin typeface="Meiryo"/>
                    <a:ea typeface="Meiryo"/>
                    <a:cs typeface="Meiryo"/>
                    <a:sym typeface="Meiryo"/>
                  </a:rPr>
                  <a:t>QR映像</a:t>
                </a:r>
                <a:endParaRPr sz="2800" b="1">
                  <a:solidFill>
                    <a:schemeClr val="lt1"/>
                  </a:solidFill>
                  <a:latin typeface="Meiryo"/>
                  <a:ea typeface="Meiryo"/>
                  <a:cs typeface="Meiryo"/>
                  <a:sym typeface="Meiryo"/>
                </a:endParaRPr>
              </a:p>
            </p:txBody>
          </p:sp>
        </p:grpSp>
        <p:sp>
          <p:nvSpPr>
            <p:cNvPr id="171" name="Google Shape;171;p11"/>
            <p:cNvSpPr txBox="1"/>
            <p:nvPr/>
          </p:nvSpPr>
          <p:spPr>
            <a:xfrm>
              <a:off x="7686463" y="5755080"/>
              <a:ext cx="2730017" cy="648448"/>
            </a:xfrm>
            <a:prstGeom prst="rect">
              <a:avLst/>
            </a:prstGeom>
            <a:noFill/>
            <a:ln>
              <a:noFill/>
            </a:ln>
          </p:spPr>
          <p:txBody>
            <a:bodyPr spcFirstLastPara="1" wrap="square" lIns="91425" tIns="45700" rIns="91425" bIns="45700" anchor="t" anchorCtr="0">
              <a:noAutofit/>
            </a:bodyPr>
            <a:lstStyle/>
            <a:p>
              <a:pPr marL="0" marR="0" lvl="0" indent="0" algn="l" rtl="0">
                <a:lnSpc>
                  <a:spcPct val="160714"/>
                </a:lnSpc>
                <a:spcBef>
                  <a:spcPts val="0"/>
                </a:spcBef>
                <a:spcAft>
                  <a:spcPts val="0"/>
                </a:spcAft>
                <a:buClr>
                  <a:schemeClr val="dk1"/>
                </a:buClr>
                <a:buSzPts val="2800"/>
                <a:buFont typeface="Meiryo"/>
                <a:buNone/>
              </a:pPr>
              <a:r>
                <a:rPr lang="ja-JP" sz="2800" u="sng">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日本の選挙制度</a:t>
              </a:r>
              <a:endParaRPr sz="2800">
                <a:solidFill>
                  <a:schemeClr val="dk1"/>
                </a:solidFill>
                <a:latin typeface="Meiryo"/>
                <a:ea typeface="Meiryo"/>
                <a:cs typeface="Meiryo"/>
                <a:sym typeface="Meiry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2"/>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3</a:t>
            </a:r>
            <a:endParaRPr sz="2000">
              <a:solidFill>
                <a:schemeClr val="dk1"/>
              </a:solidFill>
              <a:latin typeface="Calibri"/>
              <a:ea typeface="Calibri"/>
              <a:cs typeface="Calibri"/>
              <a:sym typeface="Calibri"/>
            </a:endParaRPr>
          </a:p>
        </p:txBody>
      </p:sp>
      <p:sp>
        <p:nvSpPr>
          <p:cNvPr id="178" name="Google Shape;178;p12"/>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日本の選挙制度と課題</a:t>
            </a:r>
            <a:endParaRPr sz="2400">
              <a:solidFill>
                <a:schemeClr val="dk1"/>
              </a:solidFill>
              <a:latin typeface="Calibri"/>
              <a:ea typeface="Calibri"/>
              <a:cs typeface="Calibri"/>
              <a:sym typeface="Calibri"/>
            </a:endParaRPr>
          </a:p>
        </p:txBody>
      </p:sp>
      <p:sp>
        <p:nvSpPr>
          <p:cNvPr id="179" name="Google Shape;179;p12"/>
          <p:cNvSpPr txBox="1"/>
          <p:nvPr/>
        </p:nvSpPr>
        <p:spPr>
          <a:xfrm>
            <a:off x="720000" y="900000"/>
            <a:ext cx="9865096" cy="62100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None/>
            </a:pPr>
            <a:r>
              <a:rPr lang="ja-JP" sz="3500" b="1">
                <a:solidFill>
                  <a:srgbClr val="000000"/>
                </a:solidFill>
                <a:latin typeface="Meiryo"/>
                <a:ea typeface="Meiryo"/>
                <a:cs typeface="Meiryo"/>
                <a:sym typeface="Meiryo"/>
              </a:rPr>
              <a:t>　衆議院議員選挙のしくみ①</a:t>
            </a:r>
            <a:endParaRPr sz="3500" b="1">
              <a:solidFill>
                <a:srgbClr val="000000"/>
              </a:solidFill>
              <a:latin typeface="Meiryo"/>
              <a:ea typeface="Meiryo"/>
              <a:cs typeface="Meiryo"/>
              <a:sym typeface="Meiryo"/>
            </a:endParaRPr>
          </a:p>
        </p:txBody>
      </p:sp>
      <p:pic>
        <p:nvPicPr>
          <p:cNvPr id="180" name="Google Shape;180;p12"/>
          <p:cNvPicPr preferRelativeResize="0"/>
          <p:nvPr/>
        </p:nvPicPr>
        <p:blipFill rotWithShape="1">
          <a:blip r:embed="rId3">
            <a:alphaModFix/>
          </a:blip>
          <a:srcRect/>
          <a:stretch/>
        </p:blipFill>
        <p:spPr>
          <a:xfrm>
            <a:off x="612000" y="864000"/>
            <a:ext cx="558593" cy="571618"/>
          </a:xfrm>
          <a:prstGeom prst="rect">
            <a:avLst/>
          </a:prstGeom>
          <a:noFill/>
          <a:ln>
            <a:noFill/>
          </a:ln>
        </p:spPr>
      </p:pic>
      <p:pic>
        <p:nvPicPr>
          <p:cNvPr id="181" name="Google Shape;181;p12"/>
          <p:cNvPicPr preferRelativeResize="0"/>
          <p:nvPr/>
        </p:nvPicPr>
        <p:blipFill rotWithShape="1">
          <a:blip r:embed="rId4">
            <a:alphaModFix/>
          </a:blip>
          <a:srcRect/>
          <a:stretch/>
        </p:blipFill>
        <p:spPr>
          <a:xfrm>
            <a:off x="1988966" y="1558116"/>
            <a:ext cx="8214068" cy="49415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3</a:t>
            </a:r>
            <a:endParaRPr sz="2000">
              <a:solidFill>
                <a:schemeClr val="dk1"/>
              </a:solidFill>
              <a:latin typeface="Calibri"/>
              <a:ea typeface="Calibri"/>
              <a:cs typeface="Calibri"/>
              <a:sym typeface="Calibri"/>
            </a:endParaRPr>
          </a:p>
        </p:txBody>
      </p:sp>
      <p:sp>
        <p:nvSpPr>
          <p:cNvPr id="188" name="Google Shape;188;p13"/>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日本の選挙制度と課題</a:t>
            </a:r>
            <a:endParaRPr sz="2400">
              <a:solidFill>
                <a:schemeClr val="dk1"/>
              </a:solidFill>
              <a:latin typeface="Calibri"/>
              <a:ea typeface="Calibri"/>
              <a:cs typeface="Calibri"/>
              <a:sym typeface="Calibri"/>
            </a:endParaRPr>
          </a:p>
        </p:txBody>
      </p:sp>
      <p:sp>
        <p:nvSpPr>
          <p:cNvPr id="189" name="Google Shape;189;p13"/>
          <p:cNvSpPr txBox="1"/>
          <p:nvPr/>
        </p:nvSpPr>
        <p:spPr>
          <a:xfrm>
            <a:off x="720000" y="900000"/>
            <a:ext cx="9865096" cy="62100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None/>
            </a:pPr>
            <a:r>
              <a:rPr lang="ja-JP" sz="3500" b="1">
                <a:solidFill>
                  <a:srgbClr val="000000"/>
                </a:solidFill>
                <a:latin typeface="Meiryo"/>
                <a:ea typeface="Meiryo"/>
                <a:cs typeface="Meiryo"/>
                <a:sym typeface="Meiryo"/>
              </a:rPr>
              <a:t>　衆議院議員選挙のしくみ②</a:t>
            </a:r>
            <a:endParaRPr sz="3500" b="1">
              <a:solidFill>
                <a:srgbClr val="000000"/>
              </a:solidFill>
              <a:latin typeface="Meiryo"/>
              <a:ea typeface="Meiryo"/>
              <a:cs typeface="Meiryo"/>
              <a:sym typeface="Meiryo"/>
            </a:endParaRPr>
          </a:p>
        </p:txBody>
      </p:sp>
      <p:pic>
        <p:nvPicPr>
          <p:cNvPr id="190" name="Google Shape;190;p13"/>
          <p:cNvPicPr preferRelativeResize="0"/>
          <p:nvPr/>
        </p:nvPicPr>
        <p:blipFill rotWithShape="1">
          <a:blip r:embed="rId3">
            <a:alphaModFix/>
          </a:blip>
          <a:srcRect/>
          <a:stretch/>
        </p:blipFill>
        <p:spPr>
          <a:xfrm>
            <a:off x="612000" y="864000"/>
            <a:ext cx="558593" cy="571618"/>
          </a:xfrm>
          <a:prstGeom prst="rect">
            <a:avLst/>
          </a:prstGeom>
          <a:noFill/>
          <a:ln>
            <a:noFill/>
          </a:ln>
        </p:spPr>
      </p:pic>
      <p:pic>
        <p:nvPicPr>
          <p:cNvPr id="191" name="Google Shape;191;p13"/>
          <p:cNvPicPr preferRelativeResize="0"/>
          <p:nvPr/>
        </p:nvPicPr>
        <p:blipFill rotWithShape="1">
          <a:blip r:embed="rId4">
            <a:alphaModFix/>
          </a:blip>
          <a:srcRect/>
          <a:stretch/>
        </p:blipFill>
        <p:spPr>
          <a:xfrm>
            <a:off x="1991544" y="1760656"/>
            <a:ext cx="8214068" cy="34685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p:nvPr/>
        </p:nvSpPr>
        <p:spPr>
          <a:xfrm>
            <a:off x="1274017" y="900000"/>
            <a:ext cx="3813871" cy="5150656"/>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chemeClr val="dk1"/>
              </a:buClr>
              <a:buSzPts val="3500"/>
              <a:buFont typeface="Meiryo"/>
              <a:buNone/>
            </a:pPr>
            <a:r>
              <a:rPr lang="ja-JP" sz="3500" b="1">
                <a:solidFill>
                  <a:schemeClr val="dk1"/>
                </a:solidFill>
                <a:latin typeface="Meiryo"/>
                <a:ea typeface="Meiryo"/>
                <a:cs typeface="Meiryo"/>
                <a:sym typeface="Meiryo"/>
              </a:rPr>
              <a:t>なぜアダムズ方式が導入されたのだろうか。</a:t>
            </a:r>
            <a:endParaRPr/>
          </a:p>
        </p:txBody>
      </p:sp>
      <p:pic>
        <p:nvPicPr>
          <p:cNvPr id="198" name="Google Shape;198;p14"/>
          <p:cNvPicPr preferRelativeResize="0"/>
          <p:nvPr/>
        </p:nvPicPr>
        <p:blipFill rotWithShape="1">
          <a:blip r:embed="rId3">
            <a:alphaModFix/>
          </a:blip>
          <a:srcRect l="59062" t="49044" r="35237" b="42110"/>
          <a:stretch/>
        </p:blipFill>
        <p:spPr>
          <a:xfrm>
            <a:off x="561600" y="872509"/>
            <a:ext cx="712417" cy="621941"/>
          </a:xfrm>
          <a:prstGeom prst="rect">
            <a:avLst/>
          </a:prstGeom>
          <a:noFill/>
          <a:ln>
            <a:noFill/>
          </a:ln>
        </p:spPr>
      </p:pic>
      <p:sp>
        <p:nvSpPr>
          <p:cNvPr id="199" name="Google Shape;199;p14"/>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3</a:t>
            </a:r>
            <a:endParaRPr sz="2000">
              <a:solidFill>
                <a:schemeClr val="dk1"/>
              </a:solidFill>
              <a:latin typeface="Calibri"/>
              <a:ea typeface="Calibri"/>
              <a:cs typeface="Calibri"/>
              <a:sym typeface="Calibri"/>
            </a:endParaRPr>
          </a:p>
        </p:txBody>
      </p:sp>
      <p:sp>
        <p:nvSpPr>
          <p:cNvPr id="200" name="Google Shape;200;p14"/>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日本の選挙制度と課題</a:t>
            </a:r>
            <a:endParaRPr sz="2400">
              <a:solidFill>
                <a:schemeClr val="dk1"/>
              </a:solidFill>
              <a:latin typeface="Calibri"/>
              <a:ea typeface="Calibri"/>
              <a:cs typeface="Calibri"/>
              <a:sym typeface="Calibri"/>
            </a:endParaRPr>
          </a:p>
        </p:txBody>
      </p:sp>
      <p:pic>
        <p:nvPicPr>
          <p:cNvPr id="201" name="Google Shape;201;p14"/>
          <p:cNvPicPr preferRelativeResize="0"/>
          <p:nvPr/>
        </p:nvPicPr>
        <p:blipFill rotWithShape="1">
          <a:blip r:embed="rId4">
            <a:alphaModFix/>
          </a:blip>
          <a:srcRect/>
          <a:stretch/>
        </p:blipFill>
        <p:spPr>
          <a:xfrm>
            <a:off x="5735960" y="980728"/>
            <a:ext cx="5938863" cy="4526719"/>
          </a:xfrm>
          <a:prstGeom prst="rect">
            <a:avLst/>
          </a:prstGeom>
          <a:noFill/>
          <a:ln>
            <a:noFill/>
          </a:ln>
        </p:spPr>
      </p:pic>
      <p:sp>
        <p:nvSpPr>
          <p:cNvPr id="202" name="Google Shape;202;p14"/>
          <p:cNvSpPr txBox="1"/>
          <p:nvPr/>
        </p:nvSpPr>
        <p:spPr>
          <a:xfrm>
            <a:off x="1274017" y="5385005"/>
            <a:ext cx="4971769" cy="510561"/>
          </a:xfrm>
          <a:prstGeom prst="rect">
            <a:avLst/>
          </a:prstGeom>
          <a:noFill/>
          <a:ln>
            <a:noFill/>
          </a:ln>
        </p:spPr>
        <p:txBody>
          <a:bodyPr spcFirstLastPara="1" wrap="square" lIns="0" tIns="36000" rIns="0" bIns="0" anchor="t" anchorCtr="0">
            <a:noAutofit/>
          </a:bodyPr>
          <a:lstStyle/>
          <a:p>
            <a:pPr marL="0" marR="0" lvl="0" indent="0" algn="l" rtl="0">
              <a:lnSpc>
                <a:spcPct val="187500"/>
              </a:lnSpc>
              <a:spcBef>
                <a:spcPts val="0"/>
              </a:spcBef>
              <a:spcAft>
                <a:spcPts val="0"/>
              </a:spcAft>
              <a:buNone/>
            </a:pPr>
            <a:r>
              <a:rPr lang="ja-JP" sz="2400" b="1">
                <a:solidFill>
                  <a:srgbClr val="000000"/>
                </a:solidFill>
                <a:latin typeface="Meiryo"/>
                <a:ea typeface="Meiryo"/>
                <a:cs typeface="Meiryo"/>
                <a:sym typeface="Meiryo"/>
              </a:rPr>
              <a:t>衆議院議員選挙の議員定数</a:t>
            </a:r>
            <a:endParaRPr sz="2400" b="1">
              <a:solidFill>
                <a:srgbClr val="000000"/>
              </a:solidFill>
              <a:latin typeface="Meiryo"/>
              <a:ea typeface="Meiryo"/>
              <a:cs typeface="Meiryo"/>
              <a:sym typeface="Meiryo"/>
            </a:endParaRPr>
          </a:p>
        </p:txBody>
      </p:sp>
      <p:pic>
        <p:nvPicPr>
          <p:cNvPr id="203" name="Google Shape;203;p14"/>
          <p:cNvPicPr preferRelativeResize="0"/>
          <p:nvPr/>
        </p:nvPicPr>
        <p:blipFill rotWithShape="1">
          <a:blip r:embed="rId5">
            <a:alphaModFix/>
          </a:blip>
          <a:srcRect/>
          <a:stretch/>
        </p:blipFill>
        <p:spPr>
          <a:xfrm>
            <a:off x="5242236" y="981401"/>
            <a:ext cx="6432587" cy="48958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p:nvPr/>
        </p:nvSpPr>
        <p:spPr>
          <a:xfrm>
            <a:off x="1274017" y="900000"/>
            <a:ext cx="10582623" cy="5150656"/>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chemeClr val="dk1"/>
              </a:buClr>
              <a:buSzPts val="3500"/>
              <a:buFont typeface="Meiryo"/>
              <a:buNone/>
            </a:pPr>
            <a:r>
              <a:rPr lang="ja-JP" sz="3500" b="1" dirty="0">
                <a:solidFill>
                  <a:schemeClr val="dk1"/>
                </a:solidFill>
                <a:latin typeface="Meiryo"/>
                <a:ea typeface="Meiryo"/>
                <a:cs typeface="Meiryo"/>
                <a:sym typeface="Meiryo"/>
              </a:rPr>
              <a:t>なぜアダムズ方式が導入されたのだろうか。</a:t>
            </a:r>
            <a:endParaRPr dirty="0"/>
          </a:p>
          <a:p>
            <a:pPr marL="0" marR="0" lvl="0" indent="0" algn="l" rtl="0">
              <a:lnSpc>
                <a:spcPct val="128571"/>
              </a:lnSpc>
              <a:spcBef>
                <a:spcPts val="0"/>
              </a:spcBef>
              <a:spcAft>
                <a:spcPts val="0"/>
              </a:spcAft>
              <a:buClr>
                <a:schemeClr val="dk1"/>
              </a:buClr>
              <a:buSzPts val="3500"/>
              <a:buFont typeface="Calibri"/>
              <a:buNone/>
            </a:pPr>
            <a:endParaRPr sz="3500" b="1" dirty="0">
              <a:solidFill>
                <a:schemeClr val="dk1"/>
              </a:solidFill>
              <a:latin typeface="Meiryo"/>
              <a:ea typeface="Meiryo"/>
              <a:cs typeface="Meiryo"/>
              <a:sym typeface="Meiryo"/>
            </a:endParaRPr>
          </a:p>
        </p:txBody>
      </p:sp>
      <p:pic>
        <p:nvPicPr>
          <p:cNvPr id="210" name="Google Shape;210;p15"/>
          <p:cNvPicPr preferRelativeResize="0"/>
          <p:nvPr/>
        </p:nvPicPr>
        <p:blipFill rotWithShape="1">
          <a:blip r:embed="rId3">
            <a:alphaModFix/>
          </a:blip>
          <a:srcRect l="59062" t="49044" r="35237" b="42110"/>
          <a:stretch/>
        </p:blipFill>
        <p:spPr>
          <a:xfrm>
            <a:off x="561600" y="872509"/>
            <a:ext cx="712417" cy="621941"/>
          </a:xfrm>
          <a:prstGeom prst="rect">
            <a:avLst/>
          </a:prstGeom>
          <a:noFill/>
          <a:ln>
            <a:noFill/>
          </a:ln>
        </p:spPr>
      </p:pic>
      <p:sp>
        <p:nvSpPr>
          <p:cNvPr id="211" name="Google Shape;211;p15"/>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3</a:t>
            </a:r>
            <a:endParaRPr sz="2000">
              <a:solidFill>
                <a:schemeClr val="dk1"/>
              </a:solidFill>
              <a:latin typeface="Calibri"/>
              <a:ea typeface="Calibri"/>
              <a:cs typeface="Calibri"/>
              <a:sym typeface="Calibri"/>
            </a:endParaRPr>
          </a:p>
        </p:txBody>
      </p:sp>
      <p:sp>
        <p:nvSpPr>
          <p:cNvPr id="212" name="Google Shape;212;p15"/>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日本の選挙制度と課題</a:t>
            </a:r>
            <a:endParaRPr sz="2400">
              <a:solidFill>
                <a:schemeClr val="dk1"/>
              </a:solidFill>
              <a:latin typeface="Calibri"/>
              <a:ea typeface="Calibri"/>
              <a:cs typeface="Calibri"/>
              <a:sym typeface="Calibri"/>
            </a:endParaRPr>
          </a:p>
        </p:txBody>
      </p:sp>
      <p:sp>
        <p:nvSpPr>
          <p:cNvPr id="2" name="正方形/長方形 1">
            <a:extLst>
              <a:ext uri="{FF2B5EF4-FFF2-40B4-BE49-F238E27FC236}">
                <a16:creationId xmlns:a16="http://schemas.microsoft.com/office/drawing/2014/main" id="{5CCEB128-1CB1-F3E7-78C8-9C5F9D7DBAAC}"/>
              </a:ext>
            </a:extLst>
          </p:cNvPr>
          <p:cNvSpPr/>
          <p:nvPr/>
        </p:nvSpPr>
        <p:spPr>
          <a:xfrm>
            <a:off x="1274017" y="2480734"/>
            <a:ext cx="9927383" cy="32084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本データはサンプルです。</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製品版では解答・解答例を示しています</a:t>
            </a:r>
            <a:r>
              <a:rPr kumimoji="1" lang="ja-JP" altLang="en-US" sz="1800" b="1" dirty="0">
                <a:solidFill>
                  <a:srgbClr val="FF0000"/>
                </a:solidFill>
                <a:latin typeface="メイリオ" panose="020B0604030504040204" pitchFamily="50" charset="-128"/>
                <a:ea typeface="メイリオ" panose="020B0604030504040204" pitchFamily="50" charset="-128"/>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3</a:t>
            </a:r>
            <a:endParaRPr sz="2000">
              <a:solidFill>
                <a:schemeClr val="dk1"/>
              </a:solidFill>
              <a:latin typeface="Calibri"/>
              <a:ea typeface="Calibri"/>
              <a:cs typeface="Calibri"/>
              <a:sym typeface="Calibri"/>
            </a:endParaRPr>
          </a:p>
        </p:txBody>
      </p:sp>
      <p:sp>
        <p:nvSpPr>
          <p:cNvPr id="218" name="Google Shape;218;p16"/>
          <p:cNvSpPr txBox="1"/>
          <p:nvPr/>
        </p:nvSpPr>
        <p:spPr>
          <a:xfrm>
            <a:off x="720000" y="900000"/>
            <a:ext cx="11160000" cy="540932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rgbClr val="000000"/>
              </a:buClr>
              <a:buSzPts val="3500"/>
              <a:buFont typeface="Meiryo"/>
              <a:buNone/>
            </a:pPr>
            <a:r>
              <a:rPr lang="ja-JP" sz="3500" b="1">
                <a:solidFill>
                  <a:srgbClr val="000000"/>
                </a:solidFill>
                <a:latin typeface="Meiryo"/>
                <a:ea typeface="Meiryo"/>
                <a:cs typeface="Meiryo"/>
                <a:sym typeface="Meiryo"/>
              </a:rPr>
              <a:t>（2）参議院議員選挙の制度</a:t>
            </a:r>
            <a:endParaRPr sz="3500" b="1">
              <a:solidFill>
                <a:srgbClr val="000000"/>
              </a:solidFill>
              <a:latin typeface="Meiryo"/>
              <a:ea typeface="Meiryo"/>
              <a:cs typeface="Meiryo"/>
              <a:sym typeface="Meiryo"/>
            </a:endParaRPr>
          </a:p>
          <a:p>
            <a:pPr marL="900000" marR="0" lvl="0" indent="-4320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・都道府県を単位（一部合区あり）とする選挙区制と、全国を単位とする比例代表制を採用</a:t>
            </a:r>
            <a:endParaRPr/>
          </a:p>
          <a:p>
            <a:pPr marL="900000" marR="0" lvl="0" indent="-4320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・比例代表制は</a:t>
            </a:r>
            <a:r>
              <a:rPr lang="ja-JP" sz="3200">
                <a:solidFill>
                  <a:srgbClr val="FF0000"/>
                </a:solidFill>
                <a:latin typeface="Meiryo"/>
                <a:ea typeface="Meiryo"/>
                <a:cs typeface="Meiryo"/>
                <a:sym typeface="Meiryo"/>
              </a:rPr>
              <a:t>非拘束名簿式</a:t>
            </a:r>
            <a:r>
              <a:rPr lang="ja-JP" sz="3200">
                <a:solidFill>
                  <a:srgbClr val="000000"/>
                </a:solidFill>
                <a:latin typeface="Meiryo"/>
                <a:ea typeface="Meiryo"/>
                <a:cs typeface="Meiryo"/>
                <a:sym typeface="Meiryo"/>
              </a:rPr>
              <a:t>が基本だが、</a:t>
            </a:r>
            <a:br>
              <a:rPr lang="ja-JP" sz="3200">
                <a:solidFill>
                  <a:srgbClr val="000000"/>
                </a:solidFill>
                <a:latin typeface="Meiryo"/>
                <a:ea typeface="Meiryo"/>
                <a:cs typeface="Meiryo"/>
                <a:sym typeface="Meiryo"/>
              </a:rPr>
            </a:br>
            <a:r>
              <a:rPr lang="ja-JP" sz="3200">
                <a:solidFill>
                  <a:srgbClr val="000000"/>
                </a:solidFill>
                <a:latin typeface="Meiryo"/>
                <a:ea typeface="Meiryo"/>
                <a:cs typeface="Meiryo"/>
                <a:sym typeface="Meiryo"/>
              </a:rPr>
              <a:t>2019年から特定枠を設けられる拘束名簿式も導入</a:t>
            </a:r>
            <a:endParaRPr/>
          </a:p>
        </p:txBody>
      </p:sp>
      <p:sp>
        <p:nvSpPr>
          <p:cNvPr id="219" name="Google Shape;219;p16"/>
          <p:cNvSpPr txBox="1"/>
          <p:nvPr/>
        </p:nvSpPr>
        <p:spPr>
          <a:xfrm>
            <a:off x="738000" y="180000"/>
            <a:ext cx="432000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日本の選挙制度と課題</a:t>
            </a:r>
            <a:endParaRPr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7"/>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3</a:t>
            </a:r>
            <a:endParaRPr sz="2000">
              <a:solidFill>
                <a:schemeClr val="dk1"/>
              </a:solidFill>
              <a:latin typeface="Calibri"/>
              <a:ea typeface="Calibri"/>
              <a:cs typeface="Calibri"/>
              <a:sym typeface="Calibri"/>
            </a:endParaRPr>
          </a:p>
        </p:txBody>
      </p:sp>
      <p:sp>
        <p:nvSpPr>
          <p:cNvPr id="226" name="Google Shape;226;p17"/>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日本の選挙制度と課題</a:t>
            </a:r>
            <a:endParaRPr sz="2400">
              <a:solidFill>
                <a:schemeClr val="dk1"/>
              </a:solidFill>
              <a:latin typeface="Calibri"/>
              <a:ea typeface="Calibri"/>
              <a:cs typeface="Calibri"/>
              <a:sym typeface="Calibri"/>
            </a:endParaRPr>
          </a:p>
        </p:txBody>
      </p:sp>
      <p:sp>
        <p:nvSpPr>
          <p:cNvPr id="227" name="Google Shape;227;p17"/>
          <p:cNvSpPr txBox="1"/>
          <p:nvPr/>
        </p:nvSpPr>
        <p:spPr>
          <a:xfrm>
            <a:off x="720000" y="900000"/>
            <a:ext cx="9865096" cy="62100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None/>
            </a:pPr>
            <a:r>
              <a:rPr lang="ja-JP" sz="3500" b="1">
                <a:solidFill>
                  <a:srgbClr val="000000"/>
                </a:solidFill>
                <a:latin typeface="Meiryo"/>
                <a:ea typeface="Meiryo"/>
                <a:cs typeface="Meiryo"/>
                <a:sym typeface="Meiryo"/>
              </a:rPr>
              <a:t>　参議院議員選挙のしくみ①</a:t>
            </a:r>
            <a:endParaRPr sz="3500" b="1">
              <a:solidFill>
                <a:srgbClr val="000000"/>
              </a:solidFill>
              <a:latin typeface="Meiryo"/>
              <a:ea typeface="Meiryo"/>
              <a:cs typeface="Meiryo"/>
              <a:sym typeface="Meiryo"/>
            </a:endParaRPr>
          </a:p>
        </p:txBody>
      </p:sp>
      <p:pic>
        <p:nvPicPr>
          <p:cNvPr id="228" name="Google Shape;228;p17"/>
          <p:cNvPicPr preferRelativeResize="0"/>
          <p:nvPr/>
        </p:nvPicPr>
        <p:blipFill rotWithShape="1">
          <a:blip r:embed="rId3">
            <a:alphaModFix/>
          </a:blip>
          <a:srcRect/>
          <a:stretch/>
        </p:blipFill>
        <p:spPr>
          <a:xfrm>
            <a:off x="612000" y="864000"/>
            <a:ext cx="558593" cy="571618"/>
          </a:xfrm>
          <a:prstGeom prst="rect">
            <a:avLst/>
          </a:prstGeom>
          <a:noFill/>
          <a:ln>
            <a:noFill/>
          </a:ln>
        </p:spPr>
      </p:pic>
      <p:pic>
        <p:nvPicPr>
          <p:cNvPr id="229" name="Google Shape;229;p17"/>
          <p:cNvPicPr preferRelativeResize="0"/>
          <p:nvPr/>
        </p:nvPicPr>
        <p:blipFill rotWithShape="1">
          <a:blip r:embed="rId4">
            <a:alphaModFix/>
          </a:blip>
          <a:srcRect/>
          <a:stretch/>
        </p:blipFill>
        <p:spPr>
          <a:xfrm>
            <a:off x="1996580" y="1707997"/>
            <a:ext cx="8215200" cy="4169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8"/>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3</a:t>
            </a:r>
            <a:endParaRPr sz="2000">
              <a:solidFill>
                <a:schemeClr val="dk1"/>
              </a:solidFill>
              <a:latin typeface="Calibri"/>
              <a:ea typeface="Calibri"/>
              <a:cs typeface="Calibri"/>
              <a:sym typeface="Calibri"/>
            </a:endParaRPr>
          </a:p>
        </p:txBody>
      </p:sp>
      <p:sp>
        <p:nvSpPr>
          <p:cNvPr id="236" name="Google Shape;236;p18"/>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日本の選挙制度と課題</a:t>
            </a:r>
            <a:endParaRPr sz="2400">
              <a:solidFill>
                <a:schemeClr val="dk1"/>
              </a:solidFill>
              <a:latin typeface="Calibri"/>
              <a:ea typeface="Calibri"/>
              <a:cs typeface="Calibri"/>
              <a:sym typeface="Calibri"/>
            </a:endParaRPr>
          </a:p>
        </p:txBody>
      </p:sp>
      <p:sp>
        <p:nvSpPr>
          <p:cNvPr id="237" name="Google Shape;237;p18"/>
          <p:cNvSpPr txBox="1"/>
          <p:nvPr/>
        </p:nvSpPr>
        <p:spPr>
          <a:xfrm>
            <a:off x="720000" y="900000"/>
            <a:ext cx="9865096" cy="62100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None/>
            </a:pPr>
            <a:r>
              <a:rPr lang="ja-JP" sz="3500" b="1">
                <a:solidFill>
                  <a:srgbClr val="000000"/>
                </a:solidFill>
                <a:latin typeface="Meiryo"/>
                <a:ea typeface="Meiryo"/>
                <a:cs typeface="Meiryo"/>
                <a:sym typeface="Meiryo"/>
              </a:rPr>
              <a:t>　参議院議員選挙のしくみ②</a:t>
            </a:r>
            <a:endParaRPr sz="3500" b="1">
              <a:solidFill>
                <a:srgbClr val="000000"/>
              </a:solidFill>
              <a:latin typeface="Meiryo"/>
              <a:ea typeface="Meiryo"/>
              <a:cs typeface="Meiryo"/>
              <a:sym typeface="Meiryo"/>
            </a:endParaRPr>
          </a:p>
        </p:txBody>
      </p:sp>
      <p:pic>
        <p:nvPicPr>
          <p:cNvPr id="238" name="Google Shape;238;p18"/>
          <p:cNvPicPr preferRelativeResize="0"/>
          <p:nvPr/>
        </p:nvPicPr>
        <p:blipFill rotWithShape="1">
          <a:blip r:embed="rId3">
            <a:alphaModFix/>
          </a:blip>
          <a:srcRect/>
          <a:stretch/>
        </p:blipFill>
        <p:spPr>
          <a:xfrm>
            <a:off x="612000" y="864000"/>
            <a:ext cx="558593" cy="571618"/>
          </a:xfrm>
          <a:prstGeom prst="rect">
            <a:avLst/>
          </a:prstGeom>
          <a:noFill/>
          <a:ln>
            <a:noFill/>
          </a:ln>
        </p:spPr>
      </p:pic>
      <p:pic>
        <p:nvPicPr>
          <p:cNvPr id="239" name="Google Shape;239;p18"/>
          <p:cNvPicPr preferRelativeResize="0"/>
          <p:nvPr/>
        </p:nvPicPr>
        <p:blipFill rotWithShape="1">
          <a:blip r:embed="rId4">
            <a:alphaModFix/>
          </a:blip>
          <a:srcRect/>
          <a:stretch/>
        </p:blipFill>
        <p:spPr>
          <a:xfrm>
            <a:off x="1996579" y="1707996"/>
            <a:ext cx="8237749" cy="30891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3</a:t>
            </a:r>
            <a:endParaRPr sz="2000">
              <a:solidFill>
                <a:schemeClr val="dk1"/>
              </a:solidFill>
              <a:latin typeface="Calibri"/>
              <a:ea typeface="Calibri"/>
              <a:cs typeface="Calibri"/>
              <a:sym typeface="Calibri"/>
            </a:endParaRPr>
          </a:p>
        </p:txBody>
      </p:sp>
      <p:sp>
        <p:nvSpPr>
          <p:cNvPr id="245" name="Google Shape;245;p19"/>
          <p:cNvSpPr txBox="1"/>
          <p:nvPr/>
        </p:nvSpPr>
        <p:spPr>
          <a:xfrm>
            <a:off x="720000" y="900000"/>
            <a:ext cx="11160000" cy="540932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chemeClr val="dk1"/>
              </a:buClr>
              <a:buSzPts val="3500"/>
              <a:buFont typeface="Meiryo"/>
              <a:buNone/>
            </a:pPr>
            <a:r>
              <a:rPr lang="ja-JP" sz="3500" b="1">
                <a:solidFill>
                  <a:schemeClr val="dk1"/>
                </a:solidFill>
                <a:latin typeface="Meiryo"/>
                <a:ea typeface="Meiryo"/>
                <a:cs typeface="Meiryo"/>
                <a:sym typeface="Meiryo"/>
              </a:rPr>
              <a:t>（3）選挙の公正さの確保</a:t>
            </a:r>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・国会議員や地方公共団体の首長・議員の選挙は、</a:t>
            </a:r>
            <a:endParaRPr sz="3200">
              <a:solidFill>
                <a:schemeClr val="dk1"/>
              </a:solidFill>
              <a:latin typeface="Meiryo"/>
              <a:ea typeface="Meiryo"/>
              <a:cs typeface="Meiryo"/>
              <a:sym typeface="Meiryo"/>
            </a:endParaRPr>
          </a:p>
          <a:p>
            <a:pPr marL="900000" marR="0" lvl="0" indent="-432000" algn="l" rtl="0">
              <a:lnSpc>
                <a:spcPct val="140625"/>
              </a:lnSpc>
              <a:spcBef>
                <a:spcPts val="0"/>
              </a:spcBef>
              <a:spcAft>
                <a:spcPts val="0"/>
              </a:spcAft>
              <a:buClr>
                <a:srgbClr val="FF0000"/>
              </a:buClr>
              <a:buSzPts val="3200"/>
              <a:buFont typeface="Meiryo"/>
              <a:buNone/>
            </a:pPr>
            <a:r>
              <a:rPr lang="ja-JP" sz="3200">
                <a:solidFill>
                  <a:srgbClr val="FF0000"/>
                </a:solidFill>
                <a:latin typeface="Meiryo"/>
                <a:ea typeface="Meiryo"/>
                <a:cs typeface="Meiryo"/>
                <a:sym typeface="Meiryo"/>
              </a:rPr>
              <a:t>　公職選挙法</a:t>
            </a:r>
            <a:r>
              <a:rPr lang="ja-JP" sz="3200">
                <a:solidFill>
                  <a:schemeClr val="dk1"/>
                </a:solidFill>
                <a:latin typeface="Meiryo"/>
                <a:ea typeface="Meiryo"/>
                <a:cs typeface="Meiryo"/>
                <a:sym typeface="Meiryo"/>
              </a:rPr>
              <a:t>にもとづいて行われる</a:t>
            </a:r>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・選挙の事務は</a:t>
            </a:r>
            <a:r>
              <a:rPr lang="ja-JP" sz="3200">
                <a:solidFill>
                  <a:srgbClr val="FF0000"/>
                </a:solidFill>
                <a:latin typeface="Meiryo"/>
                <a:ea typeface="Meiryo"/>
                <a:cs typeface="Meiryo"/>
                <a:sym typeface="Meiryo"/>
              </a:rPr>
              <a:t>選挙管理委員会</a:t>
            </a:r>
            <a:r>
              <a:rPr lang="ja-JP" sz="3200">
                <a:solidFill>
                  <a:schemeClr val="dk1"/>
                </a:solidFill>
                <a:latin typeface="Meiryo"/>
                <a:ea typeface="Meiryo"/>
                <a:cs typeface="Meiryo"/>
                <a:sym typeface="Meiryo"/>
              </a:rPr>
              <a:t>が担当</a:t>
            </a:r>
            <a:endParaRPr/>
          </a:p>
        </p:txBody>
      </p:sp>
      <p:sp>
        <p:nvSpPr>
          <p:cNvPr id="246" name="Google Shape;246;p19"/>
          <p:cNvSpPr txBox="1"/>
          <p:nvPr/>
        </p:nvSpPr>
        <p:spPr>
          <a:xfrm>
            <a:off x="738000" y="180000"/>
            <a:ext cx="432000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日本の選挙制度と課題</a:t>
            </a: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p:nvPr/>
        </p:nvSpPr>
        <p:spPr>
          <a:xfrm>
            <a:off x="983432" y="2629943"/>
            <a:ext cx="8712968" cy="2808312"/>
          </a:xfrm>
          <a:prstGeom prst="rect">
            <a:avLst/>
          </a:prstGeom>
          <a:noFill/>
          <a:ln>
            <a:noFill/>
          </a:ln>
        </p:spPr>
        <p:txBody>
          <a:bodyPr spcFirstLastPara="1" wrap="square" lIns="91425" tIns="45700" rIns="91425" bIns="45700" anchor="t" anchorCtr="0">
            <a:noAutofit/>
          </a:bodyPr>
          <a:lstStyle/>
          <a:p>
            <a:pPr marL="9525" marR="0" lvl="0" indent="-9525" algn="l" rtl="0">
              <a:lnSpc>
                <a:spcPct val="150000"/>
              </a:lnSpc>
              <a:spcBef>
                <a:spcPts val="0"/>
              </a:spcBef>
              <a:spcAft>
                <a:spcPts val="0"/>
              </a:spcAft>
              <a:buClr>
                <a:schemeClr val="dk1"/>
              </a:buClr>
              <a:buSzPts val="4200"/>
              <a:buFont typeface="Meiryo"/>
              <a:buNone/>
            </a:pPr>
            <a:r>
              <a:rPr lang="ja-JP" sz="4200" b="1" i="0" u="none" strike="noStrike" cap="none">
                <a:solidFill>
                  <a:schemeClr val="dk1"/>
                </a:solidFill>
                <a:latin typeface="Meiryo"/>
                <a:ea typeface="Meiryo"/>
                <a:cs typeface="Meiryo"/>
                <a:sym typeface="Meiryo"/>
              </a:rPr>
              <a:t>選挙に参加することは、どのような意義をもっているのだろうか。</a:t>
            </a:r>
            <a:endParaRPr sz="4200" b="1" i="0" u="none" strike="noStrike" cap="none">
              <a:solidFill>
                <a:schemeClr val="dk1"/>
              </a:solidFill>
              <a:latin typeface="Meiryo"/>
              <a:ea typeface="Meiryo"/>
              <a:cs typeface="Meiryo"/>
              <a:sym typeface="Meiryo"/>
            </a:endParaRPr>
          </a:p>
        </p:txBody>
      </p:sp>
      <p:pic>
        <p:nvPicPr>
          <p:cNvPr id="84" name="Google Shape;84;p2"/>
          <p:cNvPicPr preferRelativeResize="0"/>
          <p:nvPr/>
        </p:nvPicPr>
        <p:blipFill rotWithShape="1">
          <a:blip r:embed="rId3">
            <a:alphaModFix/>
          </a:blip>
          <a:srcRect/>
          <a:stretch/>
        </p:blipFill>
        <p:spPr>
          <a:xfrm flipH="1">
            <a:off x="9840416" y="2990626"/>
            <a:ext cx="1600000" cy="2933333"/>
          </a:xfrm>
          <a:prstGeom prst="rect">
            <a:avLst/>
          </a:prstGeom>
          <a:noFill/>
          <a:ln>
            <a:noFill/>
          </a:ln>
        </p:spPr>
      </p:pic>
      <p:grpSp>
        <p:nvGrpSpPr>
          <p:cNvPr id="85" name="Google Shape;85;p2"/>
          <p:cNvGrpSpPr/>
          <p:nvPr/>
        </p:nvGrpSpPr>
        <p:grpSpPr>
          <a:xfrm>
            <a:off x="1055440" y="1088879"/>
            <a:ext cx="3888432" cy="1260001"/>
            <a:chOff x="1127448" y="1088879"/>
            <a:chExt cx="3888432" cy="1260001"/>
          </a:xfrm>
        </p:grpSpPr>
        <p:grpSp>
          <p:nvGrpSpPr>
            <p:cNvPr id="86" name="Google Shape;86;p2"/>
            <p:cNvGrpSpPr/>
            <p:nvPr/>
          </p:nvGrpSpPr>
          <p:grpSpPr>
            <a:xfrm>
              <a:off x="1127448" y="1088879"/>
              <a:ext cx="1260000" cy="1260001"/>
              <a:chOff x="1127448" y="1088879"/>
              <a:chExt cx="1260000" cy="1260001"/>
            </a:xfrm>
          </p:grpSpPr>
          <p:sp>
            <p:nvSpPr>
              <p:cNvPr id="87" name="Google Shape;87;p2"/>
              <p:cNvSpPr/>
              <p:nvPr/>
            </p:nvSpPr>
            <p:spPr>
              <a:xfrm>
                <a:off x="1127448" y="1088879"/>
                <a:ext cx="1260000" cy="1260001"/>
              </a:xfrm>
              <a:prstGeom prst="ellipse">
                <a:avLst/>
              </a:prstGeom>
              <a:solidFill>
                <a:srgbClr val="FF7C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2"/>
              <p:cNvSpPr txBox="1"/>
              <p:nvPr/>
            </p:nvSpPr>
            <p:spPr>
              <a:xfrm>
                <a:off x="1127448" y="1088880"/>
                <a:ext cx="1260000" cy="1260000"/>
              </a:xfrm>
              <a:prstGeom prst="rect">
                <a:avLst/>
              </a:prstGeom>
              <a:noFill/>
              <a:ln>
                <a:noFill/>
              </a:ln>
            </p:spPr>
            <p:txBody>
              <a:bodyPr spcFirstLastPara="1" wrap="square" lIns="91425" tIns="45700" rIns="91425" bIns="45700" anchor="b" anchorCtr="0">
                <a:noAutofit/>
              </a:bodyPr>
              <a:lstStyle/>
              <a:p>
                <a:pPr marL="0" marR="0" lvl="0" indent="0" algn="ctr" rtl="0">
                  <a:lnSpc>
                    <a:spcPct val="77777"/>
                  </a:lnSpc>
                  <a:spcBef>
                    <a:spcPts val="0"/>
                  </a:spcBef>
                  <a:spcAft>
                    <a:spcPts val="0"/>
                  </a:spcAft>
                  <a:buNone/>
                </a:pPr>
                <a:r>
                  <a:rPr lang="ja-JP" sz="7200" b="1" i="0" u="none" strike="noStrike" cap="none">
                    <a:solidFill>
                      <a:schemeClr val="lt1"/>
                    </a:solidFill>
                    <a:latin typeface="Meiryo"/>
                    <a:ea typeface="Meiryo"/>
                    <a:cs typeface="Meiryo"/>
                    <a:sym typeface="Meiryo"/>
                  </a:rPr>
                  <a:t>?</a:t>
                </a:r>
                <a:endParaRPr sz="7200" b="1" i="0" u="none" strike="noStrike" cap="none">
                  <a:solidFill>
                    <a:schemeClr val="lt1"/>
                  </a:solidFill>
                  <a:latin typeface="Meiryo"/>
                  <a:ea typeface="Meiryo"/>
                  <a:cs typeface="Meiryo"/>
                  <a:sym typeface="Meiryo"/>
                </a:endParaRPr>
              </a:p>
            </p:txBody>
          </p:sp>
        </p:grpSp>
        <p:sp>
          <p:nvSpPr>
            <p:cNvPr id="89" name="Google Shape;89;p2"/>
            <p:cNvSpPr txBox="1"/>
            <p:nvPr/>
          </p:nvSpPr>
          <p:spPr>
            <a:xfrm>
              <a:off x="2567608" y="1291651"/>
              <a:ext cx="2448272" cy="854456"/>
            </a:xfrm>
            <a:prstGeom prst="rect">
              <a:avLst/>
            </a:prstGeom>
            <a:noFill/>
            <a:ln>
              <a:noFill/>
            </a:ln>
          </p:spPr>
          <p:txBody>
            <a:bodyPr spcFirstLastPara="1" wrap="square" lIns="91425" tIns="45700" rIns="91425" bIns="45700" anchor="ctr" anchorCtr="0">
              <a:noAutofit/>
            </a:bodyPr>
            <a:lstStyle/>
            <a:p>
              <a:pPr marL="9525" marR="0" lvl="0" indent="-9525" algn="l" rtl="0">
                <a:lnSpc>
                  <a:spcPct val="150000"/>
                </a:lnSpc>
                <a:spcBef>
                  <a:spcPts val="0"/>
                </a:spcBef>
                <a:spcAft>
                  <a:spcPts val="0"/>
                </a:spcAft>
                <a:buClr>
                  <a:schemeClr val="dk1"/>
                </a:buClr>
                <a:buSzPts val="4000"/>
                <a:buFont typeface="Meiryo"/>
                <a:buNone/>
              </a:pPr>
              <a:r>
                <a:rPr lang="ja-JP" sz="4000" b="1" i="0" u="none" strike="noStrike" cap="none">
                  <a:solidFill>
                    <a:schemeClr val="dk1"/>
                  </a:solidFill>
                  <a:latin typeface="Meiryo"/>
                  <a:ea typeface="Meiryo"/>
                  <a:cs typeface="Meiryo"/>
                  <a:sym typeface="Meiryo"/>
                </a:rPr>
                <a:t>学習課題</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3</a:t>
            </a:r>
            <a:endParaRPr sz="2000">
              <a:solidFill>
                <a:schemeClr val="dk1"/>
              </a:solidFill>
              <a:latin typeface="Calibri"/>
              <a:ea typeface="Calibri"/>
              <a:cs typeface="Calibri"/>
              <a:sym typeface="Calibri"/>
            </a:endParaRPr>
          </a:p>
        </p:txBody>
      </p:sp>
      <p:sp>
        <p:nvSpPr>
          <p:cNvPr id="253" name="Google Shape;253;p20"/>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日本の選挙制度と課題</a:t>
            </a:r>
            <a:endParaRPr sz="2400">
              <a:solidFill>
                <a:schemeClr val="dk1"/>
              </a:solidFill>
              <a:latin typeface="Calibri"/>
              <a:ea typeface="Calibri"/>
              <a:cs typeface="Calibri"/>
              <a:sym typeface="Calibri"/>
            </a:endParaRPr>
          </a:p>
        </p:txBody>
      </p:sp>
      <p:sp>
        <p:nvSpPr>
          <p:cNvPr id="254" name="Google Shape;254;p20"/>
          <p:cNvSpPr txBox="1"/>
          <p:nvPr/>
        </p:nvSpPr>
        <p:spPr>
          <a:xfrm>
            <a:off x="720000" y="900000"/>
            <a:ext cx="9865096" cy="62100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None/>
            </a:pPr>
            <a:r>
              <a:rPr lang="ja-JP" sz="3500" b="1">
                <a:solidFill>
                  <a:srgbClr val="000000"/>
                </a:solidFill>
                <a:latin typeface="Meiryo"/>
                <a:ea typeface="Meiryo"/>
                <a:cs typeface="Meiryo"/>
                <a:sym typeface="Meiryo"/>
              </a:rPr>
              <a:t>　投票所のようす</a:t>
            </a:r>
            <a:endParaRPr/>
          </a:p>
        </p:txBody>
      </p:sp>
      <p:pic>
        <p:nvPicPr>
          <p:cNvPr id="255" name="Google Shape;255;p20"/>
          <p:cNvPicPr preferRelativeResize="0"/>
          <p:nvPr/>
        </p:nvPicPr>
        <p:blipFill rotWithShape="1">
          <a:blip r:embed="rId3">
            <a:alphaModFix/>
          </a:blip>
          <a:srcRect/>
          <a:stretch/>
        </p:blipFill>
        <p:spPr>
          <a:xfrm>
            <a:off x="612000" y="864000"/>
            <a:ext cx="558593" cy="571618"/>
          </a:xfrm>
          <a:prstGeom prst="rect">
            <a:avLst/>
          </a:prstGeom>
          <a:noFill/>
          <a:ln>
            <a:noFill/>
          </a:ln>
        </p:spPr>
      </p:pic>
      <p:sp>
        <p:nvSpPr>
          <p:cNvPr id="7" name="正方形/長方形 6"/>
          <p:cNvSpPr/>
          <p:nvPr/>
        </p:nvSpPr>
        <p:spPr>
          <a:xfrm>
            <a:off x="2085900" y="1521000"/>
            <a:ext cx="8001727" cy="478832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latin typeface="メイリオ" panose="020B0604030504040204" pitchFamily="50" charset="-128"/>
                <a:ea typeface="メイリオ" panose="020B0604030504040204" pitchFamily="50" charset="-128"/>
              </a:rPr>
              <a:t>本データはサンプルです。</a:t>
            </a:r>
            <a:endParaRPr lang="en-US" altLang="ja-JP" sz="2400" b="1" dirty="0">
              <a:solidFill>
                <a:srgbClr val="FF0000"/>
              </a:solidFill>
              <a:latin typeface="メイリオ" panose="020B0604030504040204" pitchFamily="50" charset="-128"/>
              <a:ea typeface="メイリオ" panose="020B0604030504040204" pitchFamily="50" charset="-128"/>
            </a:endParaRPr>
          </a:p>
          <a:p>
            <a:pPr algn="ctr"/>
            <a:r>
              <a:rPr lang="ja-JP" altLang="en-US" sz="2400" b="1" dirty="0">
                <a:solidFill>
                  <a:srgbClr val="FF0000"/>
                </a:solidFill>
                <a:latin typeface="メイリオ" panose="020B0604030504040204" pitchFamily="50" charset="-128"/>
                <a:ea typeface="メイリオ" panose="020B0604030504040204" pitchFamily="50" charset="-128"/>
              </a:rPr>
              <a:t>製品版では写真が入ります。</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1"/>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3</a:t>
            </a:r>
            <a:endParaRPr sz="2000">
              <a:solidFill>
                <a:schemeClr val="dk1"/>
              </a:solidFill>
              <a:latin typeface="Calibri"/>
              <a:ea typeface="Calibri"/>
              <a:cs typeface="Calibri"/>
              <a:sym typeface="Calibri"/>
            </a:endParaRPr>
          </a:p>
        </p:txBody>
      </p:sp>
      <p:sp>
        <p:nvSpPr>
          <p:cNvPr id="262" name="Google Shape;262;p21"/>
          <p:cNvSpPr txBox="1"/>
          <p:nvPr/>
        </p:nvSpPr>
        <p:spPr>
          <a:xfrm>
            <a:off x="720000" y="900000"/>
            <a:ext cx="11472000" cy="540932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rgbClr val="000000"/>
              </a:buClr>
              <a:buSzPts val="3500"/>
              <a:buFont typeface="Meiryo"/>
              <a:buNone/>
            </a:pPr>
            <a:r>
              <a:rPr lang="ja-JP" sz="3500" b="1">
                <a:solidFill>
                  <a:srgbClr val="000000"/>
                </a:solidFill>
                <a:latin typeface="Meiryo"/>
                <a:ea typeface="Meiryo"/>
                <a:cs typeface="Meiryo"/>
                <a:sym typeface="Meiryo"/>
              </a:rPr>
              <a:t>（4）日本の選挙制度の課題</a:t>
            </a:r>
            <a:endParaRPr sz="3500" b="1">
              <a:solidFill>
                <a:srgbClr val="000000"/>
              </a:solidFill>
              <a:latin typeface="Meiryo"/>
              <a:ea typeface="Meiryo"/>
              <a:cs typeface="Meiryo"/>
              <a:sym typeface="Meiryo"/>
            </a:endParaRPr>
          </a:p>
          <a:p>
            <a:pPr marL="900000" marR="0" lvl="0" indent="-4320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a:t>
            </a:r>
            <a:r>
              <a:rPr lang="ja-JP" sz="3200">
                <a:solidFill>
                  <a:srgbClr val="FF0000"/>
                </a:solidFill>
                <a:latin typeface="Meiryo"/>
                <a:ea typeface="Meiryo"/>
                <a:cs typeface="Meiryo"/>
                <a:sym typeface="Meiryo"/>
              </a:rPr>
              <a:t>一票の格差</a:t>
            </a:r>
            <a:r>
              <a:rPr lang="ja-JP" sz="3200">
                <a:solidFill>
                  <a:srgbClr val="000000"/>
                </a:solidFill>
                <a:latin typeface="Meiryo"/>
                <a:ea typeface="Meiryo"/>
                <a:cs typeface="Meiryo"/>
                <a:sym typeface="Meiryo"/>
              </a:rPr>
              <a:t>」…平等選挙の原則から問題</a:t>
            </a:r>
            <a:endParaRPr sz="3200">
              <a:solidFill>
                <a:srgbClr val="000000"/>
              </a:solidFill>
              <a:latin typeface="Meiryo"/>
              <a:ea typeface="Meiryo"/>
              <a:cs typeface="Meiryo"/>
              <a:sym typeface="Meiryo"/>
            </a:endParaRPr>
          </a:p>
          <a:p>
            <a:pPr marL="1254125" marR="0" lvl="0" indent="-4318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→裁判所が違憲判決や違憲状態とする判決</a:t>
            </a:r>
            <a:endParaRPr sz="3200">
              <a:solidFill>
                <a:srgbClr val="000000"/>
              </a:solidFill>
              <a:latin typeface="Meiryo"/>
              <a:ea typeface="Meiryo"/>
              <a:cs typeface="Meiryo"/>
              <a:sym typeface="Meiryo"/>
            </a:endParaRPr>
          </a:p>
          <a:p>
            <a:pPr marL="900000" marR="0" lvl="0" indent="-4320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・投票率の低下…間接民主制自体への疑いにもつながる</a:t>
            </a:r>
            <a:endParaRPr/>
          </a:p>
          <a:p>
            <a:pPr marL="1254125" marR="0" lvl="0" indent="-4318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a:t>
            </a:r>
            <a:r>
              <a:rPr lang="ja-JP" sz="3200">
                <a:solidFill>
                  <a:srgbClr val="FF0000"/>
                </a:solidFill>
                <a:latin typeface="Meiryo"/>
                <a:ea typeface="Meiryo"/>
                <a:cs typeface="Meiryo"/>
                <a:sym typeface="Meiryo"/>
              </a:rPr>
              <a:t>期日前投票制度</a:t>
            </a:r>
            <a:r>
              <a:rPr lang="ja-JP" sz="3200">
                <a:solidFill>
                  <a:srgbClr val="000000"/>
                </a:solidFill>
                <a:latin typeface="Meiryo"/>
                <a:ea typeface="Meiryo"/>
                <a:cs typeface="Meiryo"/>
                <a:sym typeface="Meiryo"/>
              </a:rPr>
              <a:t>の導入</a:t>
            </a:r>
            <a:endParaRPr sz="3200">
              <a:solidFill>
                <a:srgbClr val="000000"/>
              </a:solidFill>
              <a:latin typeface="Meiryo"/>
              <a:ea typeface="Meiryo"/>
              <a:cs typeface="Meiryo"/>
              <a:sym typeface="Meiryo"/>
            </a:endParaRPr>
          </a:p>
          <a:p>
            <a:pPr marL="1254125" marR="0" lvl="0" indent="-4318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→インターネットでの選挙運動の解禁</a:t>
            </a:r>
            <a:endParaRPr/>
          </a:p>
          <a:p>
            <a:pPr marL="900000" marR="0" lvl="0" indent="-4320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a:t>
            </a:r>
            <a:r>
              <a:rPr lang="ja-JP" sz="3200">
                <a:solidFill>
                  <a:srgbClr val="FF0000"/>
                </a:solidFill>
                <a:latin typeface="Meiryo"/>
                <a:ea typeface="Meiryo"/>
                <a:cs typeface="Meiryo"/>
                <a:sym typeface="Meiryo"/>
              </a:rPr>
              <a:t>戸別訪問</a:t>
            </a:r>
            <a:r>
              <a:rPr lang="ja-JP" sz="3200">
                <a:solidFill>
                  <a:srgbClr val="000000"/>
                </a:solidFill>
                <a:latin typeface="Meiryo"/>
                <a:ea typeface="Meiryo"/>
                <a:cs typeface="Meiryo"/>
                <a:sym typeface="Meiryo"/>
              </a:rPr>
              <a:t>を解禁すべきとする意見もある</a:t>
            </a:r>
            <a:endParaRPr sz="3200">
              <a:solidFill>
                <a:srgbClr val="000000"/>
              </a:solidFill>
              <a:latin typeface="Meiryo"/>
              <a:ea typeface="Meiryo"/>
              <a:cs typeface="Meiryo"/>
              <a:sym typeface="Meiryo"/>
            </a:endParaRPr>
          </a:p>
        </p:txBody>
      </p:sp>
      <p:sp>
        <p:nvSpPr>
          <p:cNvPr id="263" name="Google Shape;263;p21"/>
          <p:cNvSpPr txBox="1"/>
          <p:nvPr/>
        </p:nvSpPr>
        <p:spPr>
          <a:xfrm>
            <a:off x="738000" y="180000"/>
            <a:ext cx="432000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日本の選挙制度と課題</a:t>
            </a:r>
            <a:endParaRPr sz="2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2</a:t>
            </a:r>
            <a:endParaRPr sz="2000">
              <a:solidFill>
                <a:schemeClr val="dk1"/>
              </a:solidFill>
              <a:latin typeface="Calibri"/>
              <a:ea typeface="Calibri"/>
              <a:cs typeface="Calibri"/>
              <a:sym typeface="Calibri"/>
            </a:endParaRPr>
          </a:p>
        </p:txBody>
      </p:sp>
      <p:sp>
        <p:nvSpPr>
          <p:cNvPr id="269" name="Google Shape;269;p22"/>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民主政治と選挙制度</a:t>
            </a:r>
            <a:endParaRPr sz="2400">
              <a:solidFill>
                <a:schemeClr val="dk1"/>
              </a:solidFill>
              <a:latin typeface="Calibri"/>
              <a:ea typeface="Calibri"/>
              <a:cs typeface="Calibri"/>
              <a:sym typeface="Calibri"/>
            </a:endParaRPr>
          </a:p>
        </p:txBody>
      </p:sp>
      <p:sp>
        <p:nvSpPr>
          <p:cNvPr id="270" name="Google Shape;270;p22"/>
          <p:cNvSpPr txBox="1"/>
          <p:nvPr/>
        </p:nvSpPr>
        <p:spPr>
          <a:xfrm>
            <a:off x="720000" y="900000"/>
            <a:ext cx="9865096" cy="62100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None/>
            </a:pPr>
            <a:r>
              <a:rPr lang="ja-JP" sz="3500" b="1">
                <a:solidFill>
                  <a:srgbClr val="000000"/>
                </a:solidFill>
                <a:latin typeface="Meiryo"/>
                <a:ea typeface="Meiryo"/>
                <a:cs typeface="Meiryo"/>
                <a:sym typeface="Meiryo"/>
              </a:rPr>
              <a:t>　国政選挙における投票率の推移</a:t>
            </a:r>
            <a:endParaRPr sz="3200" b="1" i="0" u="none" strike="noStrike" cap="none">
              <a:solidFill>
                <a:srgbClr val="000000"/>
              </a:solidFill>
              <a:latin typeface="Meiryo"/>
              <a:ea typeface="Meiryo"/>
              <a:cs typeface="Meiryo"/>
              <a:sym typeface="Meiryo"/>
            </a:endParaRPr>
          </a:p>
        </p:txBody>
      </p:sp>
      <p:pic>
        <p:nvPicPr>
          <p:cNvPr id="271" name="Google Shape;271;p22"/>
          <p:cNvPicPr preferRelativeResize="0"/>
          <p:nvPr/>
        </p:nvPicPr>
        <p:blipFill rotWithShape="1">
          <a:blip r:embed="rId3">
            <a:alphaModFix/>
          </a:blip>
          <a:srcRect/>
          <a:stretch/>
        </p:blipFill>
        <p:spPr>
          <a:xfrm>
            <a:off x="612000" y="864000"/>
            <a:ext cx="558593" cy="571618"/>
          </a:xfrm>
          <a:prstGeom prst="rect">
            <a:avLst/>
          </a:prstGeom>
          <a:noFill/>
          <a:ln>
            <a:noFill/>
          </a:ln>
        </p:spPr>
      </p:pic>
      <p:sp>
        <p:nvSpPr>
          <p:cNvPr id="272" name="Google Shape;272;p22"/>
          <p:cNvSpPr txBox="1"/>
          <p:nvPr/>
        </p:nvSpPr>
        <p:spPr>
          <a:xfrm>
            <a:off x="5663952" y="1521000"/>
            <a:ext cx="6120680" cy="2952328"/>
          </a:xfrm>
          <a:prstGeom prst="rect">
            <a:avLst/>
          </a:prstGeom>
          <a:solidFill>
            <a:srgbClr val="FFFFFF"/>
          </a:solidFill>
          <a:ln>
            <a:noFill/>
          </a:ln>
        </p:spPr>
        <p:txBody>
          <a:bodyPr spcFirstLastPara="1" wrap="square" lIns="91425" tIns="45700" rIns="91425" bIns="45700" anchor="t" anchorCtr="0">
            <a:noAutofit/>
          </a:bodyPr>
          <a:lstStyle/>
          <a:p>
            <a:pPr marL="414000" marR="0" lvl="0" indent="-414000" algn="l" rtl="0">
              <a:lnSpc>
                <a:spcPct val="140625"/>
              </a:lnSpc>
              <a:spcBef>
                <a:spcPts val="0"/>
              </a:spcBef>
              <a:spcAft>
                <a:spcPts val="0"/>
              </a:spcAft>
              <a:buNone/>
            </a:pPr>
            <a:r>
              <a:rPr lang="ja-JP" sz="3200" b="0" i="0" u="none" strike="noStrike" cap="none">
                <a:solidFill>
                  <a:srgbClr val="000000"/>
                </a:solidFill>
                <a:latin typeface="Quattrocento Sans"/>
                <a:ea typeface="Quattrocento Sans"/>
                <a:cs typeface="Quattrocento Sans"/>
                <a:sym typeface="Quattrocento Sans"/>
              </a:rPr>
              <a:t>・民意が政治に反映されないことへの不満や、政治に対する無力感や無関心の広がりが、投票率の低下につながっている</a:t>
            </a:r>
            <a:endParaRPr sz="2000">
              <a:solidFill>
                <a:srgbClr val="000000"/>
              </a:solidFill>
              <a:latin typeface="Meiryo"/>
              <a:ea typeface="Meiryo"/>
              <a:cs typeface="Meiryo"/>
              <a:sym typeface="Meiryo"/>
            </a:endParaRPr>
          </a:p>
        </p:txBody>
      </p:sp>
      <p:pic>
        <p:nvPicPr>
          <p:cNvPr id="273" name="Google Shape;273;p22"/>
          <p:cNvPicPr preferRelativeResize="0"/>
          <p:nvPr/>
        </p:nvPicPr>
        <p:blipFill rotWithShape="1">
          <a:blip r:embed="rId4">
            <a:alphaModFix/>
          </a:blip>
          <a:srcRect/>
          <a:stretch/>
        </p:blipFill>
        <p:spPr>
          <a:xfrm>
            <a:off x="612000" y="1580136"/>
            <a:ext cx="4979944" cy="47778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2</a:t>
            </a:r>
            <a:endParaRPr sz="2000">
              <a:solidFill>
                <a:schemeClr val="dk1"/>
              </a:solidFill>
              <a:latin typeface="Calibri"/>
              <a:ea typeface="Calibri"/>
              <a:cs typeface="Calibri"/>
              <a:sym typeface="Calibri"/>
            </a:endParaRPr>
          </a:p>
        </p:txBody>
      </p:sp>
      <p:sp>
        <p:nvSpPr>
          <p:cNvPr id="279" name="Google Shape;279;p23"/>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民主政治と選挙制度</a:t>
            </a:r>
            <a:endParaRPr sz="2400">
              <a:solidFill>
                <a:schemeClr val="dk1"/>
              </a:solidFill>
              <a:latin typeface="Calibri"/>
              <a:ea typeface="Calibri"/>
              <a:cs typeface="Calibri"/>
              <a:sym typeface="Calibri"/>
            </a:endParaRPr>
          </a:p>
        </p:txBody>
      </p:sp>
      <p:sp>
        <p:nvSpPr>
          <p:cNvPr id="280" name="Google Shape;280;p23"/>
          <p:cNvSpPr txBox="1"/>
          <p:nvPr/>
        </p:nvSpPr>
        <p:spPr>
          <a:xfrm>
            <a:off x="720000" y="900000"/>
            <a:ext cx="9865096" cy="62100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None/>
            </a:pPr>
            <a:r>
              <a:rPr lang="ja-JP" sz="3500" b="1">
                <a:solidFill>
                  <a:srgbClr val="000000"/>
                </a:solidFill>
                <a:latin typeface="Meiryo"/>
                <a:ea typeface="Meiryo"/>
                <a:cs typeface="Meiryo"/>
                <a:sym typeface="Meiryo"/>
              </a:rPr>
              <a:t>　年層別の投票率</a:t>
            </a:r>
            <a:endParaRPr sz="3200" b="1" i="0" u="none" strike="noStrike" cap="none">
              <a:solidFill>
                <a:srgbClr val="000000"/>
              </a:solidFill>
              <a:latin typeface="Meiryo"/>
              <a:ea typeface="Meiryo"/>
              <a:cs typeface="Meiryo"/>
              <a:sym typeface="Meiryo"/>
            </a:endParaRPr>
          </a:p>
        </p:txBody>
      </p:sp>
      <p:pic>
        <p:nvPicPr>
          <p:cNvPr id="281" name="Google Shape;281;p23"/>
          <p:cNvPicPr preferRelativeResize="0"/>
          <p:nvPr/>
        </p:nvPicPr>
        <p:blipFill rotWithShape="1">
          <a:blip r:embed="rId3">
            <a:alphaModFix/>
          </a:blip>
          <a:srcRect/>
          <a:stretch/>
        </p:blipFill>
        <p:spPr>
          <a:xfrm>
            <a:off x="612000" y="864000"/>
            <a:ext cx="558593" cy="571618"/>
          </a:xfrm>
          <a:prstGeom prst="rect">
            <a:avLst/>
          </a:prstGeom>
          <a:noFill/>
          <a:ln>
            <a:noFill/>
          </a:ln>
        </p:spPr>
      </p:pic>
      <p:sp>
        <p:nvSpPr>
          <p:cNvPr id="282" name="Google Shape;282;p23"/>
          <p:cNvSpPr txBox="1"/>
          <p:nvPr/>
        </p:nvSpPr>
        <p:spPr>
          <a:xfrm>
            <a:off x="6666308" y="1521000"/>
            <a:ext cx="5328592" cy="1908000"/>
          </a:xfrm>
          <a:prstGeom prst="rect">
            <a:avLst/>
          </a:prstGeom>
          <a:solidFill>
            <a:srgbClr val="FFFFFF"/>
          </a:solidFill>
          <a:ln>
            <a:noFill/>
          </a:ln>
        </p:spPr>
        <p:txBody>
          <a:bodyPr spcFirstLastPara="1" wrap="square" lIns="91425" tIns="45700" rIns="91425" bIns="45700" anchor="t" anchorCtr="0">
            <a:noAutofit/>
          </a:bodyPr>
          <a:lstStyle/>
          <a:p>
            <a:pPr marL="414000" marR="0" lvl="0" indent="-414000" algn="l" rtl="0">
              <a:lnSpc>
                <a:spcPct val="128571"/>
              </a:lnSpc>
              <a:spcBef>
                <a:spcPts val="0"/>
              </a:spcBef>
              <a:spcAft>
                <a:spcPts val="0"/>
              </a:spcAft>
              <a:buNone/>
            </a:pPr>
            <a:r>
              <a:rPr lang="ja-JP" sz="3200">
                <a:solidFill>
                  <a:srgbClr val="000000"/>
                </a:solidFill>
                <a:latin typeface="Quattrocento Sans"/>
                <a:ea typeface="Quattrocento Sans"/>
                <a:cs typeface="Quattrocento Sans"/>
                <a:sym typeface="Quattrocento Sans"/>
              </a:rPr>
              <a:t>・2016年に選挙権が認められた</a:t>
            </a:r>
            <a:r>
              <a:rPr lang="ja-JP" sz="3500">
                <a:solidFill>
                  <a:srgbClr val="000000"/>
                </a:solidFill>
                <a:latin typeface="Quattrocento Sans"/>
                <a:ea typeface="Quattrocento Sans"/>
                <a:cs typeface="Quattrocento Sans"/>
                <a:sym typeface="Quattrocento Sans"/>
              </a:rPr>
              <a:t>18</a:t>
            </a:r>
            <a:r>
              <a:rPr lang="ja-JP" sz="3200">
                <a:solidFill>
                  <a:srgbClr val="000000"/>
                </a:solidFill>
                <a:latin typeface="Quattrocento Sans"/>
                <a:ea typeface="Quattrocento Sans"/>
                <a:cs typeface="Quattrocento Sans"/>
                <a:sym typeface="Quattrocento Sans"/>
              </a:rPr>
              <a:t>歳と</a:t>
            </a:r>
            <a:r>
              <a:rPr lang="ja-JP" sz="3500">
                <a:solidFill>
                  <a:srgbClr val="000000"/>
                </a:solidFill>
                <a:latin typeface="Quattrocento Sans"/>
                <a:ea typeface="Quattrocento Sans"/>
                <a:cs typeface="Quattrocento Sans"/>
                <a:sym typeface="Quattrocento Sans"/>
              </a:rPr>
              <a:t>19</a:t>
            </a:r>
            <a:r>
              <a:rPr lang="ja-JP" sz="3200">
                <a:solidFill>
                  <a:srgbClr val="000000"/>
                </a:solidFill>
                <a:latin typeface="Quattrocento Sans"/>
                <a:ea typeface="Quattrocento Sans"/>
                <a:cs typeface="Quattrocento Sans"/>
                <a:sym typeface="Quattrocento Sans"/>
              </a:rPr>
              <a:t>歳の投票率も、低下傾向にある</a:t>
            </a:r>
            <a:endParaRPr sz="2000">
              <a:solidFill>
                <a:srgbClr val="000000"/>
              </a:solidFill>
              <a:latin typeface="Meiryo"/>
              <a:ea typeface="Meiryo"/>
              <a:cs typeface="Meiryo"/>
              <a:sym typeface="Meiryo"/>
            </a:endParaRPr>
          </a:p>
        </p:txBody>
      </p:sp>
      <p:pic>
        <p:nvPicPr>
          <p:cNvPr id="283" name="Google Shape;283;p23"/>
          <p:cNvPicPr preferRelativeResize="0"/>
          <p:nvPr/>
        </p:nvPicPr>
        <p:blipFill rotWithShape="1">
          <a:blip r:embed="rId4">
            <a:alphaModFix/>
          </a:blip>
          <a:srcRect/>
          <a:stretch/>
        </p:blipFill>
        <p:spPr>
          <a:xfrm>
            <a:off x="633512" y="1573463"/>
            <a:ext cx="5916048" cy="46959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4"/>
          <p:cNvSpPr txBox="1"/>
          <p:nvPr/>
        </p:nvSpPr>
        <p:spPr>
          <a:xfrm>
            <a:off x="2032482" y="1049325"/>
            <a:ext cx="3972272" cy="673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Quattrocento Sans"/>
              <a:buNone/>
            </a:pPr>
            <a:r>
              <a:rPr lang="ja-JP" sz="4000" b="1" i="0" u="none" strike="noStrike" cap="none">
                <a:solidFill>
                  <a:srgbClr val="000000"/>
                </a:solidFill>
                <a:latin typeface="Quattrocento Sans"/>
                <a:ea typeface="Quattrocento Sans"/>
                <a:cs typeface="Quattrocento Sans"/>
                <a:sym typeface="Quattrocento Sans"/>
              </a:rPr>
              <a:t>チェック</a:t>
            </a:r>
            <a:endParaRPr sz="4000" b="1" i="0" u="none" strike="noStrike" cap="none">
              <a:solidFill>
                <a:srgbClr val="000000"/>
              </a:solidFill>
              <a:latin typeface="Quattrocento Sans"/>
              <a:ea typeface="Quattrocento Sans"/>
              <a:cs typeface="Quattrocento Sans"/>
              <a:sym typeface="Quattrocento Sans"/>
            </a:endParaRPr>
          </a:p>
        </p:txBody>
      </p:sp>
      <p:sp>
        <p:nvSpPr>
          <p:cNvPr id="290" name="Google Shape;290;p24"/>
          <p:cNvSpPr txBox="1"/>
          <p:nvPr/>
        </p:nvSpPr>
        <p:spPr>
          <a:xfrm>
            <a:off x="983431" y="2417477"/>
            <a:ext cx="8496945" cy="279740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3500" b="1">
                <a:solidFill>
                  <a:srgbClr val="000000"/>
                </a:solidFill>
                <a:latin typeface="Quattrocento Sans"/>
                <a:ea typeface="Quattrocento Sans"/>
                <a:cs typeface="Quattrocento Sans"/>
                <a:sym typeface="Quattrocento Sans"/>
              </a:rPr>
              <a:t>衆議院議員選挙で採用されている制度を何というか。</a:t>
            </a:r>
            <a:endParaRPr/>
          </a:p>
        </p:txBody>
      </p:sp>
      <p:pic>
        <p:nvPicPr>
          <p:cNvPr id="291" name="Google Shape;291;p24"/>
          <p:cNvPicPr preferRelativeResize="0"/>
          <p:nvPr/>
        </p:nvPicPr>
        <p:blipFill rotWithShape="1">
          <a:blip r:embed="rId3">
            <a:alphaModFix/>
          </a:blip>
          <a:srcRect/>
          <a:stretch/>
        </p:blipFill>
        <p:spPr>
          <a:xfrm>
            <a:off x="9768408" y="3284984"/>
            <a:ext cx="2016224" cy="2918836"/>
          </a:xfrm>
          <a:prstGeom prst="rect">
            <a:avLst/>
          </a:prstGeom>
          <a:noFill/>
          <a:ln>
            <a:noFill/>
          </a:ln>
        </p:spPr>
      </p:pic>
      <p:pic>
        <p:nvPicPr>
          <p:cNvPr id="292" name="Google Shape;292;p24"/>
          <p:cNvPicPr preferRelativeResize="0"/>
          <p:nvPr/>
        </p:nvPicPr>
        <p:blipFill rotWithShape="1">
          <a:blip r:embed="rId4">
            <a:alphaModFix/>
          </a:blip>
          <a:srcRect/>
          <a:stretch/>
        </p:blipFill>
        <p:spPr>
          <a:xfrm>
            <a:off x="1055440" y="836712"/>
            <a:ext cx="956826" cy="885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5"/>
          <p:cNvSpPr txBox="1"/>
          <p:nvPr/>
        </p:nvSpPr>
        <p:spPr>
          <a:xfrm>
            <a:off x="983432" y="2428387"/>
            <a:ext cx="10009112" cy="2797402"/>
          </a:xfrm>
          <a:prstGeom prst="rect">
            <a:avLst/>
          </a:prstGeom>
          <a:noFill/>
          <a:ln>
            <a:noFill/>
          </a:ln>
        </p:spPr>
        <p:txBody>
          <a:bodyPr spcFirstLastPara="1" wrap="square" lIns="91425" tIns="45700" rIns="91425" bIns="45700" anchor="t" anchorCtr="0">
            <a:noAutofit/>
          </a:bodyPr>
          <a:lstStyle/>
          <a:p>
            <a:pPr marL="0" marR="0" lvl="0" indent="0" algn="l" rtl="0">
              <a:lnSpc>
                <a:spcPct val="140625"/>
              </a:lnSpc>
              <a:spcBef>
                <a:spcPts val="0"/>
              </a:spcBef>
              <a:spcAft>
                <a:spcPts val="0"/>
              </a:spcAft>
              <a:buNone/>
            </a:pPr>
            <a:endParaRPr sz="3200" dirty="0">
              <a:solidFill>
                <a:srgbClr val="FF0000"/>
              </a:solidFill>
              <a:latin typeface="Quattrocento Sans"/>
              <a:ea typeface="Quattrocento Sans"/>
              <a:cs typeface="Quattrocento Sans"/>
              <a:sym typeface="Quattrocento Sans"/>
            </a:endParaRPr>
          </a:p>
        </p:txBody>
      </p:sp>
      <p:sp>
        <p:nvSpPr>
          <p:cNvPr id="299" name="Google Shape;299;p25"/>
          <p:cNvSpPr txBox="1"/>
          <p:nvPr/>
        </p:nvSpPr>
        <p:spPr>
          <a:xfrm>
            <a:off x="2032482" y="1049325"/>
            <a:ext cx="5287654" cy="673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Quattrocento Sans"/>
              <a:buNone/>
            </a:pPr>
            <a:r>
              <a:rPr lang="ja-JP" sz="4000" b="1" i="0" u="none" strike="noStrike" cap="none">
                <a:solidFill>
                  <a:schemeClr val="dk1"/>
                </a:solidFill>
                <a:latin typeface="Quattrocento Sans"/>
                <a:ea typeface="Quattrocento Sans"/>
                <a:cs typeface="Quattrocento Sans"/>
                <a:sym typeface="Quattrocento Sans"/>
              </a:rPr>
              <a:t>チェック</a:t>
            </a:r>
            <a:r>
              <a:rPr lang="ja-JP" sz="4000" b="1">
                <a:solidFill>
                  <a:schemeClr val="dk1"/>
                </a:solidFill>
                <a:latin typeface="Quattrocento Sans"/>
                <a:ea typeface="Quattrocento Sans"/>
                <a:cs typeface="Quattrocento Sans"/>
                <a:sym typeface="Quattrocento Sans"/>
              </a:rPr>
              <a:t> </a:t>
            </a:r>
            <a:r>
              <a:rPr lang="ja-JP" sz="4000" b="1">
                <a:solidFill>
                  <a:srgbClr val="FF0000"/>
                </a:solidFill>
                <a:latin typeface="Quattrocento Sans"/>
                <a:ea typeface="Quattrocento Sans"/>
                <a:cs typeface="Quattrocento Sans"/>
                <a:sym typeface="Quattrocento Sans"/>
              </a:rPr>
              <a:t>【解答例】</a:t>
            </a:r>
            <a:endParaRPr sz="4000" b="1" i="0" u="none" strike="noStrike" cap="none">
              <a:solidFill>
                <a:srgbClr val="FF0000"/>
              </a:solidFill>
              <a:latin typeface="Quattrocento Sans"/>
              <a:ea typeface="Quattrocento Sans"/>
              <a:cs typeface="Quattrocento Sans"/>
              <a:sym typeface="Quattrocento Sans"/>
            </a:endParaRPr>
          </a:p>
        </p:txBody>
      </p:sp>
      <p:pic>
        <p:nvPicPr>
          <p:cNvPr id="300" name="Google Shape;300;p25"/>
          <p:cNvPicPr preferRelativeResize="0"/>
          <p:nvPr/>
        </p:nvPicPr>
        <p:blipFill rotWithShape="1">
          <a:blip r:embed="rId3">
            <a:alphaModFix/>
          </a:blip>
          <a:srcRect/>
          <a:stretch/>
        </p:blipFill>
        <p:spPr>
          <a:xfrm>
            <a:off x="1055440" y="836712"/>
            <a:ext cx="956826" cy="885825"/>
          </a:xfrm>
          <a:prstGeom prst="rect">
            <a:avLst/>
          </a:prstGeom>
          <a:noFill/>
          <a:ln>
            <a:noFill/>
          </a:ln>
        </p:spPr>
      </p:pic>
      <p:sp>
        <p:nvSpPr>
          <p:cNvPr id="2" name="正方形/長方形 1">
            <a:extLst>
              <a:ext uri="{FF2B5EF4-FFF2-40B4-BE49-F238E27FC236}">
                <a16:creationId xmlns:a16="http://schemas.microsoft.com/office/drawing/2014/main" id="{D09A1414-7889-D287-AEB9-8C6A5CF1F3BA}"/>
              </a:ext>
            </a:extLst>
          </p:cNvPr>
          <p:cNvSpPr/>
          <p:nvPr/>
        </p:nvSpPr>
        <p:spPr>
          <a:xfrm>
            <a:off x="1281185" y="2514600"/>
            <a:ext cx="9927383" cy="32084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本データはサンプルです。</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製品版では解答・解答例を示しています</a:t>
            </a:r>
            <a:r>
              <a:rPr kumimoji="1" lang="ja-JP" altLang="en-US" sz="1800" b="1" dirty="0">
                <a:solidFill>
                  <a:srgbClr val="FF0000"/>
                </a:solidFill>
                <a:latin typeface="メイリオ" panose="020B0604030504040204" pitchFamily="50" charset="-128"/>
                <a:ea typeface="メイリオ" panose="020B0604030504040204" pitchFamily="50" charset="-128"/>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p:nvPr/>
        </p:nvSpPr>
        <p:spPr>
          <a:xfrm>
            <a:off x="983431" y="2420679"/>
            <a:ext cx="8424937" cy="279740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3500" b="1">
                <a:solidFill>
                  <a:srgbClr val="000000"/>
                </a:solidFill>
                <a:latin typeface="Quattrocento Sans"/>
                <a:ea typeface="Quattrocento Sans"/>
                <a:cs typeface="Quattrocento Sans"/>
                <a:sym typeface="Quattrocento Sans"/>
              </a:rPr>
              <a:t>小選挙区制、大選挙区制、比例代表制の長所と短所を、それぞれまとめてみよう。</a:t>
            </a:r>
            <a:endParaRPr/>
          </a:p>
        </p:txBody>
      </p:sp>
      <p:pic>
        <p:nvPicPr>
          <p:cNvPr id="307" name="Google Shape;307;p26"/>
          <p:cNvPicPr preferRelativeResize="0"/>
          <p:nvPr/>
        </p:nvPicPr>
        <p:blipFill rotWithShape="1">
          <a:blip r:embed="rId3">
            <a:alphaModFix/>
          </a:blip>
          <a:srcRect/>
          <a:stretch/>
        </p:blipFill>
        <p:spPr>
          <a:xfrm>
            <a:off x="9384481" y="3348678"/>
            <a:ext cx="2184127" cy="2663568"/>
          </a:xfrm>
          <a:prstGeom prst="rect">
            <a:avLst/>
          </a:prstGeom>
          <a:noFill/>
          <a:ln>
            <a:noFill/>
          </a:ln>
        </p:spPr>
      </p:pic>
      <p:sp>
        <p:nvSpPr>
          <p:cNvPr id="308" name="Google Shape;308;p26"/>
          <p:cNvSpPr txBox="1"/>
          <p:nvPr/>
        </p:nvSpPr>
        <p:spPr>
          <a:xfrm>
            <a:off x="2032482" y="1052527"/>
            <a:ext cx="3972272" cy="673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Quattrocento Sans"/>
              <a:buNone/>
            </a:pPr>
            <a:r>
              <a:rPr lang="ja-JP" sz="4000" b="1" i="0" u="none" strike="noStrike" cap="none">
                <a:solidFill>
                  <a:srgbClr val="000000"/>
                </a:solidFill>
                <a:latin typeface="Quattrocento Sans"/>
                <a:ea typeface="Quattrocento Sans"/>
                <a:cs typeface="Quattrocento Sans"/>
                <a:sym typeface="Quattrocento Sans"/>
              </a:rPr>
              <a:t>トライ</a:t>
            </a:r>
            <a:endParaRPr sz="4000" b="1" i="0" u="none" strike="noStrike" cap="none">
              <a:solidFill>
                <a:srgbClr val="000000"/>
              </a:solidFill>
              <a:latin typeface="Quattrocento Sans"/>
              <a:ea typeface="Quattrocento Sans"/>
              <a:cs typeface="Quattrocento Sans"/>
              <a:sym typeface="Quattrocento Sans"/>
            </a:endParaRPr>
          </a:p>
        </p:txBody>
      </p:sp>
      <p:pic>
        <p:nvPicPr>
          <p:cNvPr id="309" name="Google Shape;309;p26"/>
          <p:cNvPicPr preferRelativeResize="0"/>
          <p:nvPr/>
        </p:nvPicPr>
        <p:blipFill rotWithShape="1">
          <a:blip r:embed="rId4">
            <a:alphaModFix/>
          </a:blip>
          <a:srcRect/>
          <a:stretch/>
        </p:blipFill>
        <p:spPr>
          <a:xfrm>
            <a:off x="1055440" y="908720"/>
            <a:ext cx="817229" cy="8172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7"/>
          <p:cNvSpPr txBox="1"/>
          <p:nvPr/>
        </p:nvSpPr>
        <p:spPr>
          <a:xfrm>
            <a:off x="983432" y="1742058"/>
            <a:ext cx="10153128" cy="4135214"/>
          </a:xfrm>
          <a:prstGeom prst="rect">
            <a:avLst/>
          </a:prstGeom>
          <a:noFill/>
          <a:ln>
            <a:noFill/>
          </a:ln>
        </p:spPr>
        <p:txBody>
          <a:bodyPr spcFirstLastPara="1" wrap="square" lIns="91425" tIns="45700" rIns="91425" bIns="45700" anchor="t" anchorCtr="0">
            <a:noAutofit/>
          </a:bodyPr>
          <a:lstStyle/>
          <a:p>
            <a:pPr marL="0" marR="0" lvl="0" indent="0" algn="l" rtl="0">
              <a:lnSpc>
                <a:spcPct val="140625"/>
              </a:lnSpc>
              <a:spcBef>
                <a:spcPts val="0"/>
              </a:spcBef>
              <a:spcAft>
                <a:spcPts val="0"/>
              </a:spcAft>
              <a:buNone/>
            </a:pPr>
            <a:r>
              <a:rPr lang="ja-JP" sz="3200" dirty="0">
                <a:solidFill>
                  <a:srgbClr val="FF0000"/>
                </a:solidFill>
                <a:latin typeface="Quattrocento Sans"/>
                <a:ea typeface="Quattrocento Sans"/>
                <a:cs typeface="Quattrocento Sans"/>
                <a:sym typeface="Quattrocento Sans"/>
              </a:rPr>
              <a:t> 　</a:t>
            </a:r>
            <a:endParaRPr sz="3200" dirty="0">
              <a:solidFill>
                <a:srgbClr val="FF0000"/>
              </a:solidFill>
              <a:latin typeface="Quattrocento Sans"/>
              <a:ea typeface="Quattrocento Sans"/>
              <a:cs typeface="Quattrocento Sans"/>
              <a:sym typeface="Quattrocento Sans"/>
            </a:endParaRPr>
          </a:p>
        </p:txBody>
      </p:sp>
      <p:sp>
        <p:nvSpPr>
          <p:cNvPr id="316" name="Google Shape;316;p27"/>
          <p:cNvSpPr txBox="1"/>
          <p:nvPr/>
        </p:nvSpPr>
        <p:spPr>
          <a:xfrm>
            <a:off x="2032482" y="1052527"/>
            <a:ext cx="4855606" cy="673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Quattrocento Sans"/>
              <a:buNone/>
            </a:pPr>
            <a:r>
              <a:rPr lang="ja-JP" sz="4000" b="1" i="0" u="none" strike="noStrike" cap="none">
                <a:solidFill>
                  <a:srgbClr val="000000"/>
                </a:solidFill>
                <a:latin typeface="Quattrocento Sans"/>
                <a:ea typeface="Quattrocento Sans"/>
                <a:cs typeface="Quattrocento Sans"/>
                <a:sym typeface="Quattrocento Sans"/>
              </a:rPr>
              <a:t>トライ </a:t>
            </a:r>
            <a:r>
              <a:rPr lang="ja-JP" sz="4000" b="1" i="0" u="none" strike="noStrike" cap="none">
                <a:solidFill>
                  <a:srgbClr val="FF0000"/>
                </a:solidFill>
                <a:latin typeface="Quattrocento Sans"/>
                <a:ea typeface="Quattrocento Sans"/>
                <a:cs typeface="Quattrocento Sans"/>
                <a:sym typeface="Quattrocento Sans"/>
              </a:rPr>
              <a:t>【解答例】</a:t>
            </a:r>
            <a:endParaRPr sz="4000" b="1" i="0" u="none" strike="noStrike" cap="none">
              <a:solidFill>
                <a:srgbClr val="FF0000"/>
              </a:solidFill>
              <a:latin typeface="Quattrocento Sans"/>
              <a:ea typeface="Quattrocento Sans"/>
              <a:cs typeface="Quattrocento Sans"/>
              <a:sym typeface="Quattrocento Sans"/>
            </a:endParaRPr>
          </a:p>
        </p:txBody>
      </p:sp>
      <p:pic>
        <p:nvPicPr>
          <p:cNvPr id="317" name="Google Shape;317;p27"/>
          <p:cNvPicPr preferRelativeResize="0"/>
          <p:nvPr/>
        </p:nvPicPr>
        <p:blipFill rotWithShape="1">
          <a:blip r:embed="rId3">
            <a:alphaModFix/>
          </a:blip>
          <a:srcRect/>
          <a:stretch/>
        </p:blipFill>
        <p:spPr>
          <a:xfrm>
            <a:off x="1055440" y="908720"/>
            <a:ext cx="817229" cy="817229"/>
          </a:xfrm>
          <a:prstGeom prst="rect">
            <a:avLst/>
          </a:prstGeom>
          <a:noFill/>
          <a:ln>
            <a:noFill/>
          </a:ln>
        </p:spPr>
      </p:pic>
      <p:sp>
        <p:nvSpPr>
          <p:cNvPr id="2" name="正方形/長方形 1">
            <a:extLst>
              <a:ext uri="{FF2B5EF4-FFF2-40B4-BE49-F238E27FC236}">
                <a16:creationId xmlns:a16="http://schemas.microsoft.com/office/drawing/2014/main" id="{3743F6BA-A4D9-3AA4-AD39-5A391C81D9B5}"/>
              </a:ext>
            </a:extLst>
          </p:cNvPr>
          <p:cNvSpPr/>
          <p:nvPr/>
        </p:nvSpPr>
        <p:spPr>
          <a:xfrm>
            <a:off x="1255785" y="2294467"/>
            <a:ext cx="9927383" cy="32084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本データはサンプルです。</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製品版では解答・解答例を示しています</a:t>
            </a:r>
            <a:r>
              <a:rPr kumimoji="1" lang="ja-JP" altLang="en-US" sz="1800" b="1" dirty="0">
                <a:solidFill>
                  <a:srgbClr val="FF0000"/>
                </a:solidFill>
                <a:latin typeface="メイリオ" panose="020B0604030504040204" pitchFamily="50" charset="-128"/>
                <a:ea typeface="メイリオ" panose="020B0604030504040204" pitchFamily="50" charset="-128"/>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p:nvPr/>
        </p:nvSpPr>
        <p:spPr>
          <a:xfrm>
            <a:off x="1080000" y="900000"/>
            <a:ext cx="10128568" cy="639280"/>
          </a:xfrm>
          <a:prstGeom prst="rect">
            <a:avLst/>
          </a:prstGeom>
          <a:noFill/>
          <a:ln>
            <a:noFill/>
          </a:ln>
        </p:spPr>
        <p:txBody>
          <a:bodyPr spcFirstLastPara="1" wrap="square" lIns="0" tIns="45700" rIns="91425" bIns="45700" anchor="t" anchorCtr="0">
            <a:normAutofit/>
          </a:bodyPr>
          <a:lstStyle/>
          <a:p>
            <a:pPr marL="0" marR="0" lvl="0" indent="0" algn="l" rtl="0">
              <a:spcBef>
                <a:spcPts val="0"/>
              </a:spcBef>
              <a:spcAft>
                <a:spcPts val="0"/>
              </a:spcAft>
              <a:buNone/>
            </a:pPr>
            <a:r>
              <a:rPr lang="ja-JP" sz="3500" b="1" i="0" u="none" strike="noStrike" cap="none" dirty="0">
                <a:solidFill>
                  <a:schemeClr val="dk1"/>
                </a:solidFill>
                <a:latin typeface="Meiryo"/>
                <a:ea typeface="Meiryo"/>
                <a:cs typeface="Meiryo"/>
                <a:sym typeface="Meiryo"/>
              </a:rPr>
              <a:t>北欧で選挙前に設置される「選挙小屋」とは？</a:t>
            </a:r>
            <a:endParaRPr dirty="0"/>
          </a:p>
        </p:txBody>
      </p:sp>
      <p:sp>
        <p:nvSpPr>
          <p:cNvPr id="96" name="Google Shape;96;p3"/>
          <p:cNvSpPr txBox="1"/>
          <p:nvPr/>
        </p:nvSpPr>
        <p:spPr>
          <a:xfrm>
            <a:off x="6023992" y="1609695"/>
            <a:ext cx="5616624" cy="4096177"/>
          </a:xfrm>
          <a:prstGeom prst="rect">
            <a:avLst/>
          </a:prstGeom>
          <a:noFill/>
          <a:ln>
            <a:noFill/>
          </a:ln>
        </p:spPr>
        <p:txBody>
          <a:bodyPr spcFirstLastPara="1" wrap="square" lIns="91425" tIns="45700" rIns="91425" bIns="45700" anchor="t" anchorCtr="0">
            <a:noAutofit/>
          </a:bodyPr>
          <a:lstStyle/>
          <a:p>
            <a:pPr marL="414000" marR="0" lvl="0" indent="-414000" algn="l" rtl="0">
              <a:lnSpc>
                <a:spcPct val="140625"/>
              </a:lnSpc>
              <a:spcBef>
                <a:spcPts val="0"/>
              </a:spcBef>
              <a:spcAft>
                <a:spcPts val="0"/>
              </a:spcAft>
              <a:buNone/>
            </a:pPr>
            <a:r>
              <a:rPr lang="ja-JP" sz="3200" dirty="0">
                <a:solidFill>
                  <a:schemeClr val="dk1"/>
                </a:solidFill>
                <a:latin typeface="Meiryo"/>
                <a:ea typeface="Meiryo"/>
                <a:cs typeface="Meiryo"/>
                <a:sym typeface="Meiryo"/>
              </a:rPr>
              <a:t>・北欧諸国は投票率が高い</a:t>
            </a:r>
            <a:endParaRPr sz="3200" dirty="0">
              <a:solidFill>
                <a:schemeClr val="dk1"/>
              </a:solidFill>
              <a:latin typeface="Meiryo"/>
              <a:ea typeface="Meiryo"/>
              <a:cs typeface="Meiryo"/>
              <a:sym typeface="Meiryo"/>
            </a:endParaRPr>
          </a:p>
          <a:p>
            <a:pPr marL="414000" marR="0" lvl="0" indent="-414000" algn="l" rtl="0">
              <a:lnSpc>
                <a:spcPct val="140625"/>
              </a:lnSpc>
              <a:spcBef>
                <a:spcPts val="0"/>
              </a:spcBef>
              <a:spcAft>
                <a:spcPts val="0"/>
              </a:spcAft>
              <a:buNone/>
            </a:pPr>
            <a:r>
              <a:rPr lang="ja-JP" sz="3200" dirty="0">
                <a:solidFill>
                  <a:schemeClr val="dk1"/>
                </a:solidFill>
                <a:latin typeface="Meiryo"/>
                <a:ea typeface="Meiryo"/>
                <a:cs typeface="Meiryo"/>
                <a:sym typeface="Meiryo"/>
              </a:rPr>
              <a:t>・市民は「選挙小屋」で各政党の政策や政治家の考えを知ることができる</a:t>
            </a:r>
            <a:endParaRPr dirty="0"/>
          </a:p>
          <a:p>
            <a:pPr marL="414000" marR="0" lvl="0" indent="-414000" algn="l" rtl="0">
              <a:lnSpc>
                <a:spcPct val="140625"/>
              </a:lnSpc>
              <a:spcBef>
                <a:spcPts val="0"/>
              </a:spcBef>
              <a:spcAft>
                <a:spcPts val="0"/>
              </a:spcAft>
              <a:buNone/>
            </a:pPr>
            <a:r>
              <a:rPr lang="ja-JP" sz="3200" dirty="0">
                <a:solidFill>
                  <a:schemeClr val="dk1"/>
                </a:solidFill>
                <a:latin typeface="Meiryo"/>
                <a:ea typeface="Meiryo"/>
                <a:cs typeface="Meiryo"/>
                <a:sym typeface="Meiryo"/>
              </a:rPr>
              <a:t>・日本でも音楽や料理を楽しみながら政治課題にふれる企画が開催された</a:t>
            </a:r>
            <a:endParaRPr sz="3200" dirty="0">
              <a:solidFill>
                <a:schemeClr val="dk1"/>
              </a:solidFill>
              <a:latin typeface="Meiryo"/>
              <a:ea typeface="Meiryo"/>
              <a:cs typeface="Meiryo"/>
              <a:sym typeface="Meiryo"/>
            </a:endParaRPr>
          </a:p>
        </p:txBody>
      </p:sp>
      <p:sp>
        <p:nvSpPr>
          <p:cNvPr id="97" name="Google Shape;97;p3"/>
          <p:cNvSpPr/>
          <p:nvPr/>
        </p:nvSpPr>
        <p:spPr>
          <a:xfrm>
            <a:off x="886800" y="900000"/>
            <a:ext cx="108000" cy="468000"/>
          </a:xfrm>
          <a:prstGeom prst="rect">
            <a:avLst/>
          </a:prstGeom>
          <a:solidFill>
            <a:srgbClr val="7AF15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3"/>
          <p:cNvSpPr txBox="1"/>
          <p:nvPr/>
        </p:nvSpPr>
        <p:spPr>
          <a:xfrm>
            <a:off x="908207" y="5286424"/>
            <a:ext cx="4971769" cy="510561"/>
          </a:xfrm>
          <a:prstGeom prst="rect">
            <a:avLst/>
          </a:prstGeom>
          <a:noFill/>
          <a:ln>
            <a:noFill/>
          </a:ln>
        </p:spPr>
        <p:txBody>
          <a:bodyPr spcFirstLastPara="1" wrap="square" lIns="0" tIns="36000" rIns="0" bIns="0" anchor="t" anchorCtr="0">
            <a:noAutofit/>
          </a:bodyPr>
          <a:lstStyle/>
          <a:p>
            <a:pPr marL="0" marR="0" lvl="0" indent="0" algn="l" rtl="0">
              <a:lnSpc>
                <a:spcPct val="187500"/>
              </a:lnSpc>
              <a:spcBef>
                <a:spcPts val="0"/>
              </a:spcBef>
              <a:spcAft>
                <a:spcPts val="0"/>
              </a:spcAft>
              <a:buNone/>
            </a:pPr>
            <a:r>
              <a:rPr lang="ja-JP" sz="2400" b="1">
                <a:solidFill>
                  <a:srgbClr val="000000"/>
                </a:solidFill>
                <a:latin typeface="Meiryo"/>
                <a:ea typeface="Meiryo"/>
                <a:cs typeface="Meiryo"/>
                <a:sym typeface="Meiryo"/>
              </a:rPr>
              <a:t>ノルウェーの「選挙小屋」のようす</a:t>
            </a:r>
            <a:endParaRPr sz="2400" b="1">
              <a:solidFill>
                <a:srgbClr val="000000"/>
              </a:solidFill>
              <a:latin typeface="Meiryo"/>
              <a:ea typeface="Meiryo"/>
              <a:cs typeface="Meiryo"/>
              <a:sym typeface="Meiryo"/>
            </a:endParaRPr>
          </a:p>
        </p:txBody>
      </p:sp>
      <p:sp>
        <p:nvSpPr>
          <p:cNvPr id="7" name="正方形/長方形 6"/>
          <p:cNvSpPr/>
          <p:nvPr/>
        </p:nvSpPr>
        <p:spPr>
          <a:xfrm>
            <a:off x="908207" y="1700808"/>
            <a:ext cx="4892229" cy="35856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latin typeface="メイリオ" panose="020B0604030504040204" pitchFamily="50" charset="-128"/>
                <a:ea typeface="メイリオ" panose="020B0604030504040204" pitchFamily="50" charset="-128"/>
              </a:rPr>
              <a:t>本データはサンプルです。</a:t>
            </a:r>
            <a:endParaRPr lang="en-US" altLang="ja-JP" sz="2400" b="1" dirty="0">
              <a:solidFill>
                <a:srgbClr val="FF0000"/>
              </a:solidFill>
              <a:latin typeface="メイリオ" panose="020B0604030504040204" pitchFamily="50" charset="-128"/>
              <a:ea typeface="メイリオ" panose="020B0604030504040204" pitchFamily="50" charset="-128"/>
            </a:endParaRPr>
          </a:p>
          <a:p>
            <a:pPr algn="ctr"/>
            <a:r>
              <a:rPr lang="ja-JP" altLang="en-US" sz="2400" b="1" dirty="0">
                <a:solidFill>
                  <a:srgbClr val="FF0000"/>
                </a:solidFill>
                <a:latin typeface="メイリオ" panose="020B0604030504040204" pitchFamily="50" charset="-128"/>
                <a:ea typeface="メイリオ" panose="020B0604030504040204" pitchFamily="50" charset="-128"/>
              </a:rPr>
              <a:t>製品版では写真が入ります。</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p:nvPr/>
        </p:nvSpPr>
        <p:spPr>
          <a:xfrm>
            <a:off x="360000" y="288000"/>
            <a:ext cx="576000" cy="5760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None/>
            </a:pPr>
            <a:r>
              <a:rPr lang="ja-JP" sz="3600" b="1">
                <a:solidFill>
                  <a:schemeClr val="lt1"/>
                </a:solidFill>
                <a:latin typeface="Meiryo"/>
                <a:ea typeface="Meiryo"/>
                <a:cs typeface="Meiryo"/>
                <a:sym typeface="Meiryo"/>
              </a:rPr>
              <a:t>1</a:t>
            </a:r>
            <a:endParaRPr sz="2200" b="1">
              <a:solidFill>
                <a:schemeClr val="lt1"/>
              </a:solidFill>
              <a:latin typeface="Meiryo"/>
              <a:ea typeface="Meiryo"/>
              <a:cs typeface="Meiryo"/>
              <a:sym typeface="Meiryo"/>
            </a:endParaRPr>
          </a:p>
        </p:txBody>
      </p:sp>
      <p:sp>
        <p:nvSpPr>
          <p:cNvPr id="106" name="Google Shape;106;p4"/>
          <p:cNvSpPr txBox="1"/>
          <p:nvPr/>
        </p:nvSpPr>
        <p:spPr>
          <a:xfrm>
            <a:off x="720000" y="1260000"/>
            <a:ext cx="5672333" cy="5106732"/>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rgbClr val="000000"/>
              </a:buClr>
              <a:buSzPts val="3500"/>
              <a:buFont typeface="Meiryo"/>
              <a:buNone/>
            </a:pPr>
            <a:r>
              <a:rPr lang="ja-JP" sz="3500" b="1" dirty="0">
                <a:solidFill>
                  <a:srgbClr val="000000"/>
                </a:solidFill>
                <a:latin typeface="Meiryo"/>
                <a:ea typeface="Meiryo"/>
                <a:cs typeface="Meiryo"/>
                <a:sym typeface="Meiryo"/>
              </a:rPr>
              <a:t>（1）政治参加の方法</a:t>
            </a:r>
            <a:endParaRPr sz="3500" dirty="0">
              <a:solidFill>
                <a:schemeClr val="dk1"/>
              </a:solidFill>
              <a:latin typeface="Meiryo"/>
              <a:ea typeface="Meiryo"/>
              <a:cs typeface="Meiryo"/>
              <a:sym typeface="Meiryo"/>
            </a:endParaRPr>
          </a:p>
          <a:p>
            <a:pPr marL="900000" marR="0" lvl="0" indent="-432000" algn="l" rtl="0">
              <a:lnSpc>
                <a:spcPct val="140625"/>
              </a:lnSpc>
              <a:spcBef>
                <a:spcPts val="0"/>
              </a:spcBef>
              <a:spcAft>
                <a:spcPts val="0"/>
              </a:spcAft>
              <a:buClr>
                <a:schemeClr val="dk1"/>
              </a:buClr>
              <a:buSzPts val="3200"/>
              <a:buFont typeface="Meiryo"/>
              <a:buNone/>
            </a:pPr>
            <a:r>
              <a:rPr lang="ja-JP" altLang="en-US" sz="3200" dirty="0">
                <a:solidFill>
                  <a:schemeClr val="dk1"/>
                </a:solidFill>
                <a:latin typeface="Meiryo"/>
                <a:ea typeface="Meiryo"/>
                <a:cs typeface="Meiryo"/>
                <a:sym typeface="Meiryo"/>
              </a:rPr>
              <a:t>・選挙</a:t>
            </a:r>
            <a:endParaRPr lang="ja-JP" altLang="en-US" dirty="0"/>
          </a:p>
          <a:p>
            <a:pPr marL="900000" marR="0" lvl="0" indent="-432000" algn="l" rtl="0">
              <a:lnSpc>
                <a:spcPct val="140625"/>
              </a:lnSpc>
              <a:spcBef>
                <a:spcPts val="0"/>
              </a:spcBef>
              <a:spcAft>
                <a:spcPts val="0"/>
              </a:spcAft>
              <a:buClr>
                <a:schemeClr val="dk1"/>
              </a:buClr>
              <a:buSzPts val="3200"/>
              <a:buFont typeface="Meiryo"/>
              <a:buNone/>
            </a:pPr>
            <a:r>
              <a:rPr lang="ja-JP" sz="3200" dirty="0">
                <a:solidFill>
                  <a:schemeClr val="dk1"/>
                </a:solidFill>
                <a:latin typeface="Meiryo"/>
                <a:ea typeface="Meiryo"/>
                <a:cs typeface="Meiryo"/>
                <a:sym typeface="Meiryo"/>
              </a:rPr>
              <a:t>・請願や陳情</a:t>
            </a:r>
            <a:endParaRPr sz="3200" dirty="0">
              <a:solidFill>
                <a:schemeClr val="dk1"/>
              </a:solidFill>
              <a:latin typeface="Meiryo"/>
              <a:ea typeface="Meiryo"/>
              <a:cs typeface="Meiryo"/>
              <a:sym typeface="Meiryo"/>
            </a:endParaRPr>
          </a:p>
          <a:p>
            <a:pPr marL="900000" marR="0" lvl="0" indent="-432000" algn="l" rtl="0">
              <a:lnSpc>
                <a:spcPct val="140625"/>
              </a:lnSpc>
              <a:spcBef>
                <a:spcPts val="0"/>
              </a:spcBef>
              <a:spcAft>
                <a:spcPts val="0"/>
              </a:spcAft>
              <a:buClr>
                <a:schemeClr val="dk1"/>
              </a:buClr>
              <a:buSzPts val="3200"/>
              <a:buFont typeface="Meiryo"/>
              <a:buNone/>
            </a:pPr>
            <a:r>
              <a:rPr lang="ja-JP" sz="3200" dirty="0">
                <a:solidFill>
                  <a:schemeClr val="dk1"/>
                </a:solidFill>
                <a:latin typeface="Meiryo"/>
                <a:ea typeface="Meiryo"/>
                <a:cs typeface="Meiryo"/>
                <a:sym typeface="Meiryo"/>
              </a:rPr>
              <a:t>・ロビイング</a:t>
            </a:r>
            <a:endParaRPr dirty="0"/>
          </a:p>
          <a:p>
            <a:pPr marL="900000" marR="0" lvl="0" indent="-432000" algn="l" rtl="0">
              <a:lnSpc>
                <a:spcPct val="140625"/>
              </a:lnSpc>
              <a:spcBef>
                <a:spcPts val="0"/>
              </a:spcBef>
              <a:spcAft>
                <a:spcPts val="0"/>
              </a:spcAft>
              <a:buClr>
                <a:schemeClr val="dk1"/>
              </a:buClr>
              <a:buSzPts val="3200"/>
              <a:buFont typeface="Meiryo"/>
              <a:buNone/>
            </a:pPr>
            <a:r>
              <a:rPr lang="ja-JP" sz="3200" dirty="0">
                <a:solidFill>
                  <a:schemeClr val="dk1"/>
                </a:solidFill>
                <a:latin typeface="Meiryo"/>
                <a:ea typeface="Meiryo"/>
                <a:cs typeface="Meiryo"/>
                <a:sym typeface="Meiryo"/>
              </a:rPr>
              <a:t>・署名活動</a:t>
            </a:r>
            <a:endParaRPr dirty="0"/>
          </a:p>
        </p:txBody>
      </p:sp>
      <p:sp>
        <p:nvSpPr>
          <p:cNvPr id="107" name="Google Shape;107;p4"/>
          <p:cNvSpPr txBox="1"/>
          <p:nvPr/>
        </p:nvSpPr>
        <p:spPr>
          <a:xfrm>
            <a:off x="936000" y="288000"/>
            <a:ext cx="8147248" cy="58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3800" b="1">
                <a:solidFill>
                  <a:schemeClr val="lt1"/>
                </a:solidFill>
                <a:latin typeface="Meiryo"/>
                <a:ea typeface="Meiryo"/>
                <a:cs typeface="Meiryo"/>
                <a:sym typeface="Meiryo"/>
              </a:rPr>
              <a:t>政治参加のさまざまな方法</a:t>
            </a:r>
            <a:r>
              <a:rPr lang="ja-JP" sz="2800">
                <a:solidFill>
                  <a:schemeClr val="lt1"/>
                </a:solidFill>
                <a:latin typeface="Meiryo"/>
                <a:ea typeface="Meiryo"/>
                <a:cs typeface="Meiryo"/>
                <a:sym typeface="Meiryo"/>
              </a:rPr>
              <a:t>〔p.72〕</a:t>
            </a:r>
            <a:endParaRPr sz="2800" b="1">
              <a:solidFill>
                <a:schemeClr val="lt1"/>
              </a:solidFill>
              <a:latin typeface="Meiryo"/>
              <a:ea typeface="Meiryo"/>
              <a:cs typeface="Meiryo"/>
              <a:sym typeface="Meiryo"/>
            </a:endParaRPr>
          </a:p>
        </p:txBody>
      </p:sp>
      <p:sp>
        <p:nvSpPr>
          <p:cNvPr id="2" name="Google Shape;106;p4">
            <a:extLst>
              <a:ext uri="{FF2B5EF4-FFF2-40B4-BE49-F238E27FC236}">
                <a16:creationId xmlns:a16="http://schemas.microsoft.com/office/drawing/2014/main" id="{1A08FCDA-643E-B3E7-1EA0-090993AEC12B}"/>
              </a:ext>
            </a:extLst>
          </p:cNvPr>
          <p:cNvSpPr txBox="1"/>
          <p:nvPr/>
        </p:nvSpPr>
        <p:spPr>
          <a:xfrm>
            <a:off x="5283200" y="1344667"/>
            <a:ext cx="5960533" cy="5106732"/>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rgbClr val="000000"/>
              </a:buClr>
              <a:buSzPts val="3500"/>
              <a:buFont typeface="Meiryo"/>
              <a:buNone/>
            </a:pPr>
            <a:endParaRPr lang="en-US" altLang="ja-JP" sz="3500" b="1" dirty="0">
              <a:latin typeface="Meiryo"/>
              <a:ea typeface="Meiryo"/>
              <a:cs typeface="Meiryo"/>
              <a:sym typeface="Meiryo"/>
            </a:endParaRPr>
          </a:p>
          <a:p>
            <a:pPr marL="0" marR="0" lvl="0" indent="0" algn="l" rtl="0">
              <a:lnSpc>
                <a:spcPct val="128571"/>
              </a:lnSpc>
              <a:spcBef>
                <a:spcPts val="0"/>
              </a:spcBef>
              <a:spcAft>
                <a:spcPts val="0"/>
              </a:spcAft>
              <a:buClr>
                <a:srgbClr val="000000"/>
              </a:buClr>
              <a:buSzPts val="3500"/>
              <a:buFont typeface="Meiryo"/>
              <a:buNone/>
            </a:pPr>
            <a:r>
              <a:rPr lang="ja-JP" altLang="en-US" sz="3200" dirty="0">
                <a:solidFill>
                  <a:schemeClr val="dk1"/>
                </a:solidFill>
                <a:latin typeface="Meiryo"/>
                <a:ea typeface="Meiryo"/>
                <a:cs typeface="Meiryo"/>
                <a:sym typeface="Meiryo"/>
              </a:rPr>
              <a:t>・集会・討議会への参加</a:t>
            </a:r>
            <a:endParaRPr lang="en-US" altLang="ja-JP" dirty="0">
              <a:ea typeface="Meiryo"/>
            </a:endParaRPr>
          </a:p>
          <a:p>
            <a:pPr marL="0" marR="0" lvl="0" indent="0" algn="l" rtl="0">
              <a:lnSpc>
                <a:spcPct val="128571"/>
              </a:lnSpc>
              <a:spcBef>
                <a:spcPts val="0"/>
              </a:spcBef>
              <a:spcAft>
                <a:spcPts val="0"/>
              </a:spcAft>
              <a:buClr>
                <a:srgbClr val="000000"/>
              </a:buClr>
              <a:buSzPts val="3500"/>
              <a:buFont typeface="Meiryo"/>
              <a:buNone/>
            </a:pPr>
            <a:r>
              <a:rPr lang="ja-JP" altLang="en-US" sz="3200" dirty="0">
                <a:solidFill>
                  <a:schemeClr val="dk1"/>
                </a:solidFill>
                <a:latin typeface="Meiryo"/>
                <a:ea typeface="Meiryo"/>
                <a:cs typeface="Meiryo"/>
                <a:sym typeface="Meiryo"/>
              </a:rPr>
              <a:t>・デモへの参加</a:t>
            </a:r>
            <a:endParaRPr lang="en-US" altLang="ja-JP" dirty="0">
              <a:ea typeface="Meiryo"/>
            </a:endParaRPr>
          </a:p>
          <a:p>
            <a:pPr marL="0" marR="0" lvl="0" indent="-720000" algn="l" rtl="0">
              <a:lnSpc>
                <a:spcPct val="128571"/>
              </a:lnSpc>
              <a:spcBef>
                <a:spcPts val="0"/>
              </a:spcBef>
              <a:spcAft>
                <a:spcPts val="0"/>
              </a:spcAft>
              <a:buClr>
                <a:srgbClr val="000000"/>
              </a:buClr>
              <a:buSzPts val="3500"/>
              <a:buFont typeface="Meiryo"/>
              <a:buNone/>
            </a:pPr>
            <a:r>
              <a:rPr lang="ja-JP" altLang="en-US" sz="3200" dirty="0">
                <a:solidFill>
                  <a:schemeClr val="dk1"/>
                </a:solidFill>
                <a:latin typeface="Meiryo"/>
                <a:ea typeface="Meiryo"/>
                <a:cs typeface="Meiryo"/>
                <a:sym typeface="Meiryo"/>
              </a:rPr>
              <a:t>・住民投票（地方自治の場合）</a:t>
            </a:r>
            <a:endParaRPr lang="en-US" altLang="ja-JP" sz="3200" dirty="0">
              <a:solidFill>
                <a:schemeClr val="dk1"/>
              </a:solidFill>
              <a:latin typeface="Meiryo"/>
              <a:ea typeface="Meiryo"/>
              <a:cs typeface="Meiryo"/>
              <a:sym typeface="Meiryo"/>
            </a:endParaRPr>
          </a:p>
          <a:p>
            <a:pPr marL="0" marR="0" lvl="0" indent="-720000" algn="l" rtl="0">
              <a:lnSpc>
                <a:spcPct val="128571"/>
              </a:lnSpc>
              <a:spcBef>
                <a:spcPts val="0"/>
              </a:spcBef>
              <a:spcAft>
                <a:spcPts val="0"/>
              </a:spcAft>
              <a:buClr>
                <a:srgbClr val="000000"/>
              </a:buClr>
              <a:buSzPts val="3500"/>
              <a:buFont typeface="Meiryo"/>
              <a:buNone/>
            </a:pPr>
            <a:r>
              <a:rPr lang="ja-JP" altLang="en-US" sz="3200" dirty="0">
                <a:solidFill>
                  <a:schemeClr val="dk1"/>
                </a:solidFill>
                <a:latin typeface="Meiryo"/>
                <a:ea typeface="Meiryo"/>
                <a:cs typeface="Meiryo"/>
                <a:sym typeface="Meiryo"/>
              </a:rPr>
              <a:t>・情報公開制度を活用した活動</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p:nvPr/>
        </p:nvSpPr>
        <p:spPr>
          <a:xfrm>
            <a:off x="360000" y="288000"/>
            <a:ext cx="576000" cy="5760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None/>
            </a:pPr>
            <a:r>
              <a:rPr lang="ja-JP" sz="3600" b="1">
                <a:solidFill>
                  <a:schemeClr val="lt1"/>
                </a:solidFill>
                <a:latin typeface="Meiryo"/>
                <a:ea typeface="Meiryo"/>
                <a:cs typeface="Meiryo"/>
                <a:sym typeface="Meiryo"/>
              </a:rPr>
              <a:t>2</a:t>
            </a:r>
            <a:endParaRPr sz="2200" b="1">
              <a:solidFill>
                <a:schemeClr val="lt1"/>
              </a:solidFill>
              <a:latin typeface="Meiryo"/>
              <a:ea typeface="Meiryo"/>
              <a:cs typeface="Meiryo"/>
              <a:sym typeface="Meiryo"/>
            </a:endParaRPr>
          </a:p>
        </p:txBody>
      </p:sp>
      <p:sp>
        <p:nvSpPr>
          <p:cNvPr id="113" name="Google Shape;113;p5"/>
          <p:cNvSpPr txBox="1"/>
          <p:nvPr/>
        </p:nvSpPr>
        <p:spPr>
          <a:xfrm>
            <a:off x="936000" y="288000"/>
            <a:ext cx="8147248" cy="58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3800" b="1">
                <a:solidFill>
                  <a:schemeClr val="lt1"/>
                </a:solidFill>
                <a:latin typeface="Meiryo"/>
                <a:ea typeface="Meiryo"/>
                <a:cs typeface="Meiryo"/>
                <a:sym typeface="Meiryo"/>
              </a:rPr>
              <a:t>民主政治と選挙制度</a:t>
            </a:r>
            <a:r>
              <a:rPr lang="ja-JP" sz="2800">
                <a:solidFill>
                  <a:schemeClr val="lt1"/>
                </a:solidFill>
                <a:latin typeface="Meiryo"/>
                <a:ea typeface="Meiryo"/>
                <a:cs typeface="Meiryo"/>
                <a:sym typeface="Meiryo"/>
              </a:rPr>
              <a:t>〔p.72〕</a:t>
            </a:r>
            <a:endParaRPr sz="2800" b="1">
              <a:solidFill>
                <a:schemeClr val="lt1"/>
              </a:solidFill>
              <a:latin typeface="Meiryo"/>
              <a:ea typeface="Meiryo"/>
              <a:cs typeface="Meiryo"/>
              <a:sym typeface="Meiryo"/>
            </a:endParaRPr>
          </a:p>
        </p:txBody>
      </p:sp>
      <p:sp>
        <p:nvSpPr>
          <p:cNvPr id="114" name="Google Shape;114;p5"/>
          <p:cNvSpPr txBox="1"/>
          <p:nvPr/>
        </p:nvSpPr>
        <p:spPr>
          <a:xfrm>
            <a:off x="720000" y="1260000"/>
            <a:ext cx="11160000" cy="5106732"/>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chemeClr val="dk1"/>
              </a:buClr>
              <a:buSzPts val="3500"/>
              <a:buFont typeface="Meiryo"/>
              <a:buNone/>
            </a:pPr>
            <a:r>
              <a:rPr lang="ja-JP" sz="3500" b="1">
                <a:solidFill>
                  <a:schemeClr val="dk1"/>
                </a:solidFill>
                <a:latin typeface="Meiryo"/>
                <a:ea typeface="Meiryo"/>
                <a:cs typeface="Meiryo"/>
                <a:sym typeface="Meiryo"/>
              </a:rPr>
              <a:t>（1）近代選挙の四つの原則</a:t>
            </a:r>
            <a:endParaRPr sz="3500" b="1">
              <a:solidFill>
                <a:schemeClr val="dk1"/>
              </a:solidFill>
              <a:latin typeface="Meiryo"/>
              <a:ea typeface="Meiryo"/>
              <a:cs typeface="Meiryo"/>
              <a:sym typeface="Meiryo"/>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a:t>
            </a:r>
            <a:r>
              <a:rPr lang="ja-JP" sz="3200">
                <a:solidFill>
                  <a:srgbClr val="FF0000"/>
                </a:solidFill>
                <a:latin typeface="Meiryo"/>
                <a:ea typeface="Meiryo"/>
                <a:cs typeface="Meiryo"/>
                <a:sym typeface="Meiryo"/>
              </a:rPr>
              <a:t>普通選挙</a:t>
            </a:r>
            <a:r>
              <a:rPr lang="ja-JP" sz="3200">
                <a:solidFill>
                  <a:schemeClr val="dk1"/>
                </a:solidFill>
                <a:latin typeface="Meiryo"/>
                <a:ea typeface="Meiryo"/>
                <a:cs typeface="Meiryo"/>
                <a:sym typeface="Meiryo"/>
              </a:rPr>
              <a:t>…成年であればだれでも選挙権をもつ</a:t>
            </a:r>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a:t>
            </a:r>
            <a:r>
              <a:rPr lang="ja-JP" sz="3200">
                <a:solidFill>
                  <a:srgbClr val="FF0000"/>
                </a:solidFill>
                <a:latin typeface="Meiryo"/>
                <a:ea typeface="Meiryo"/>
                <a:cs typeface="Meiryo"/>
                <a:sym typeface="Meiryo"/>
              </a:rPr>
              <a:t>平等選挙</a:t>
            </a:r>
            <a:r>
              <a:rPr lang="ja-JP" sz="3200">
                <a:solidFill>
                  <a:schemeClr val="dk1"/>
                </a:solidFill>
                <a:latin typeface="Meiryo"/>
                <a:ea typeface="Meiryo"/>
                <a:cs typeface="Meiryo"/>
                <a:sym typeface="Meiryo"/>
              </a:rPr>
              <a:t>…一票の価値が平等</a:t>
            </a:r>
            <a:endParaRPr sz="3200">
              <a:solidFill>
                <a:schemeClr val="dk1"/>
              </a:solidFill>
              <a:latin typeface="Meiryo"/>
              <a:ea typeface="Meiryo"/>
              <a:cs typeface="Meiryo"/>
              <a:sym typeface="Meiryo"/>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a:t>
            </a:r>
            <a:r>
              <a:rPr lang="ja-JP" sz="3200">
                <a:solidFill>
                  <a:srgbClr val="FF0000"/>
                </a:solidFill>
                <a:latin typeface="Meiryo"/>
                <a:ea typeface="Meiryo"/>
                <a:cs typeface="Meiryo"/>
                <a:sym typeface="Meiryo"/>
              </a:rPr>
              <a:t>秘密選挙</a:t>
            </a:r>
            <a:r>
              <a:rPr lang="ja-JP" sz="3200">
                <a:solidFill>
                  <a:schemeClr val="dk1"/>
                </a:solidFill>
                <a:latin typeface="Meiryo"/>
                <a:ea typeface="Meiryo"/>
                <a:cs typeface="Meiryo"/>
                <a:sym typeface="Meiryo"/>
              </a:rPr>
              <a:t>…だれに投票したかを秘密にできる</a:t>
            </a:r>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a:t>
            </a:r>
            <a:r>
              <a:rPr lang="ja-JP" sz="3200">
                <a:solidFill>
                  <a:srgbClr val="FF0000"/>
                </a:solidFill>
                <a:latin typeface="Meiryo"/>
                <a:ea typeface="Meiryo"/>
                <a:cs typeface="Meiryo"/>
                <a:sym typeface="Meiryo"/>
              </a:rPr>
              <a:t>直接選挙</a:t>
            </a:r>
            <a:r>
              <a:rPr lang="ja-JP" sz="3200">
                <a:solidFill>
                  <a:schemeClr val="dk1"/>
                </a:solidFill>
                <a:latin typeface="Meiryo"/>
                <a:ea typeface="Meiryo"/>
                <a:cs typeface="Meiryo"/>
                <a:sym typeface="Meiryo"/>
              </a:rPr>
              <a:t>…有権者が自分で直接投票できる</a:t>
            </a:r>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・選挙権年齢の引き下げ（2015年）</a:t>
            </a:r>
            <a:endParaRPr sz="3200">
              <a:solidFill>
                <a:schemeClr val="dk1"/>
              </a:solidFill>
              <a:latin typeface="Meiryo"/>
              <a:ea typeface="Meiryo"/>
              <a:cs typeface="Meiryo"/>
              <a:sym typeface="Meiryo"/>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　…20歳以上から18歳以上へ（18歳選挙権）</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2</a:t>
            </a:r>
            <a:endParaRPr sz="2000">
              <a:solidFill>
                <a:schemeClr val="dk1"/>
              </a:solidFill>
              <a:latin typeface="Calibri"/>
              <a:ea typeface="Calibri"/>
              <a:cs typeface="Calibri"/>
              <a:sym typeface="Calibri"/>
            </a:endParaRPr>
          </a:p>
        </p:txBody>
      </p:sp>
      <p:sp>
        <p:nvSpPr>
          <p:cNvPr id="121" name="Google Shape;121;p6"/>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民主政治と選挙制度</a:t>
            </a:r>
            <a:endParaRPr sz="2400">
              <a:solidFill>
                <a:schemeClr val="dk1"/>
              </a:solidFill>
              <a:latin typeface="Calibri"/>
              <a:ea typeface="Calibri"/>
              <a:cs typeface="Calibri"/>
              <a:sym typeface="Calibri"/>
            </a:endParaRPr>
          </a:p>
        </p:txBody>
      </p:sp>
      <p:sp>
        <p:nvSpPr>
          <p:cNvPr id="122" name="Google Shape;122;p6"/>
          <p:cNvSpPr txBox="1"/>
          <p:nvPr/>
        </p:nvSpPr>
        <p:spPr>
          <a:xfrm>
            <a:off x="1274017" y="900000"/>
            <a:ext cx="4245919" cy="5150656"/>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chemeClr val="dk1"/>
              </a:buClr>
              <a:buSzPts val="3500"/>
              <a:buFont typeface="Meiryo"/>
              <a:buNone/>
            </a:pPr>
            <a:r>
              <a:rPr lang="ja-JP" sz="3500" b="1">
                <a:solidFill>
                  <a:schemeClr val="dk1"/>
                </a:solidFill>
                <a:latin typeface="Meiryo"/>
                <a:ea typeface="Meiryo"/>
                <a:cs typeface="Meiryo"/>
                <a:sym typeface="Meiryo"/>
              </a:rPr>
              <a:t>選挙権年齢が18歳以上に引き下げられたのはなぜだろうか。</a:t>
            </a:r>
            <a:endParaRPr sz="3500">
              <a:solidFill>
                <a:schemeClr val="dk1"/>
              </a:solidFill>
              <a:latin typeface="Meiryo"/>
              <a:ea typeface="Meiryo"/>
              <a:cs typeface="Meiryo"/>
              <a:sym typeface="Meiryo"/>
            </a:endParaRPr>
          </a:p>
        </p:txBody>
      </p:sp>
      <p:pic>
        <p:nvPicPr>
          <p:cNvPr id="123" name="Google Shape;123;p6"/>
          <p:cNvPicPr preferRelativeResize="0"/>
          <p:nvPr/>
        </p:nvPicPr>
        <p:blipFill rotWithShape="1">
          <a:blip r:embed="rId3">
            <a:alphaModFix/>
          </a:blip>
          <a:srcRect l="59062" t="49044" r="35237" b="42110"/>
          <a:stretch/>
        </p:blipFill>
        <p:spPr>
          <a:xfrm>
            <a:off x="561600" y="872509"/>
            <a:ext cx="712417" cy="621941"/>
          </a:xfrm>
          <a:prstGeom prst="rect">
            <a:avLst/>
          </a:prstGeom>
          <a:noFill/>
          <a:ln>
            <a:noFill/>
          </a:ln>
        </p:spPr>
      </p:pic>
      <p:pic>
        <p:nvPicPr>
          <p:cNvPr id="124" name="Google Shape;124;p6"/>
          <p:cNvPicPr preferRelativeResize="0"/>
          <p:nvPr/>
        </p:nvPicPr>
        <p:blipFill rotWithShape="1">
          <a:blip r:embed="rId4">
            <a:alphaModFix/>
          </a:blip>
          <a:srcRect/>
          <a:stretch/>
        </p:blipFill>
        <p:spPr>
          <a:xfrm>
            <a:off x="5807968" y="980728"/>
            <a:ext cx="5744715" cy="4396255"/>
          </a:xfrm>
          <a:prstGeom prst="rect">
            <a:avLst/>
          </a:prstGeom>
          <a:noFill/>
          <a:ln>
            <a:noFill/>
          </a:ln>
        </p:spPr>
      </p:pic>
      <p:sp>
        <p:nvSpPr>
          <p:cNvPr id="125" name="Google Shape;125;p6"/>
          <p:cNvSpPr txBox="1"/>
          <p:nvPr/>
        </p:nvSpPr>
        <p:spPr>
          <a:xfrm>
            <a:off x="5798021" y="5366238"/>
            <a:ext cx="4971769" cy="510561"/>
          </a:xfrm>
          <a:prstGeom prst="rect">
            <a:avLst/>
          </a:prstGeom>
          <a:noFill/>
          <a:ln>
            <a:noFill/>
          </a:ln>
        </p:spPr>
        <p:txBody>
          <a:bodyPr spcFirstLastPara="1" wrap="square" lIns="0" tIns="36000" rIns="0" bIns="0" anchor="t" anchorCtr="0">
            <a:noAutofit/>
          </a:bodyPr>
          <a:lstStyle/>
          <a:p>
            <a:pPr marL="0" marR="0" lvl="0" indent="0" algn="l" rtl="0">
              <a:lnSpc>
                <a:spcPct val="187500"/>
              </a:lnSpc>
              <a:spcBef>
                <a:spcPts val="0"/>
              </a:spcBef>
              <a:spcAft>
                <a:spcPts val="0"/>
              </a:spcAft>
              <a:buNone/>
            </a:pPr>
            <a:r>
              <a:rPr lang="ja-JP" sz="2400" b="1">
                <a:solidFill>
                  <a:srgbClr val="000000"/>
                </a:solidFill>
                <a:latin typeface="Meiryo"/>
                <a:ea typeface="Meiryo"/>
                <a:cs typeface="Meiryo"/>
                <a:sym typeface="Meiryo"/>
              </a:rPr>
              <a:t>選挙権の拡大</a:t>
            </a:r>
            <a:endParaRPr sz="2400" b="1">
              <a:solidFill>
                <a:srgbClr val="000000"/>
              </a:solidFill>
              <a:latin typeface="Meiryo"/>
              <a:ea typeface="Meiryo"/>
              <a:cs typeface="Meiryo"/>
              <a:sym typeface="Meiry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2</a:t>
            </a:r>
            <a:endParaRPr sz="2000">
              <a:solidFill>
                <a:schemeClr val="dk1"/>
              </a:solidFill>
              <a:latin typeface="Calibri"/>
              <a:ea typeface="Calibri"/>
              <a:cs typeface="Calibri"/>
              <a:sym typeface="Calibri"/>
            </a:endParaRPr>
          </a:p>
        </p:txBody>
      </p:sp>
      <p:sp>
        <p:nvSpPr>
          <p:cNvPr id="132" name="Google Shape;132;p7"/>
          <p:cNvSpPr txBox="1"/>
          <p:nvPr/>
        </p:nvSpPr>
        <p:spPr>
          <a:xfrm>
            <a:off x="738000" y="180000"/>
            <a:ext cx="463792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民主政治と選挙制度</a:t>
            </a:r>
            <a:endParaRPr sz="2400">
              <a:solidFill>
                <a:schemeClr val="dk1"/>
              </a:solidFill>
              <a:latin typeface="Calibri"/>
              <a:ea typeface="Calibri"/>
              <a:cs typeface="Calibri"/>
              <a:sym typeface="Calibri"/>
            </a:endParaRPr>
          </a:p>
        </p:txBody>
      </p:sp>
      <p:sp>
        <p:nvSpPr>
          <p:cNvPr id="133" name="Google Shape;133;p7"/>
          <p:cNvSpPr txBox="1"/>
          <p:nvPr/>
        </p:nvSpPr>
        <p:spPr>
          <a:xfrm>
            <a:off x="1274017" y="900000"/>
            <a:ext cx="10582623" cy="5150656"/>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chemeClr val="dk1"/>
              </a:buClr>
              <a:buSzPts val="3500"/>
              <a:buFont typeface="Meiryo"/>
              <a:buNone/>
            </a:pPr>
            <a:r>
              <a:rPr lang="ja-JP" sz="3500" b="1" dirty="0">
                <a:solidFill>
                  <a:schemeClr val="dk1"/>
                </a:solidFill>
                <a:latin typeface="Meiryo"/>
                <a:ea typeface="Meiryo"/>
                <a:cs typeface="Meiryo"/>
                <a:sym typeface="Meiryo"/>
              </a:rPr>
              <a:t>選挙権年齢が18歳以上に引き下げられたのはなぜだろうか。</a:t>
            </a:r>
            <a:endParaRPr sz="3500" b="1" dirty="0">
              <a:solidFill>
                <a:schemeClr val="dk1"/>
              </a:solidFill>
              <a:latin typeface="Meiryo"/>
              <a:ea typeface="Meiryo"/>
              <a:cs typeface="Meiryo"/>
              <a:sym typeface="Meiryo"/>
            </a:endParaRPr>
          </a:p>
          <a:p>
            <a:pPr marL="0" marR="0" lvl="0" indent="0" algn="l" rtl="0">
              <a:lnSpc>
                <a:spcPct val="128571"/>
              </a:lnSpc>
              <a:spcBef>
                <a:spcPts val="0"/>
              </a:spcBef>
              <a:spcAft>
                <a:spcPts val="0"/>
              </a:spcAft>
              <a:buClr>
                <a:schemeClr val="dk1"/>
              </a:buClr>
              <a:buSzPts val="3500"/>
              <a:buFont typeface="Calibri"/>
              <a:buNone/>
            </a:pPr>
            <a:endParaRPr sz="3500" b="1" dirty="0">
              <a:solidFill>
                <a:schemeClr val="dk1"/>
              </a:solidFill>
              <a:latin typeface="Meiryo"/>
              <a:ea typeface="Meiryo"/>
              <a:cs typeface="Meiryo"/>
              <a:sym typeface="Meiryo"/>
            </a:endParaRPr>
          </a:p>
        </p:txBody>
      </p:sp>
      <p:pic>
        <p:nvPicPr>
          <p:cNvPr id="134" name="Google Shape;134;p7"/>
          <p:cNvPicPr preferRelativeResize="0"/>
          <p:nvPr/>
        </p:nvPicPr>
        <p:blipFill rotWithShape="1">
          <a:blip r:embed="rId3">
            <a:alphaModFix/>
          </a:blip>
          <a:srcRect l="59062" t="49044" r="35237" b="42110"/>
          <a:stretch/>
        </p:blipFill>
        <p:spPr>
          <a:xfrm>
            <a:off x="561600" y="872509"/>
            <a:ext cx="712417" cy="621941"/>
          </a:xfrm>
          <a:prstGeom prst="rect">
            <a:avLst/>
          </a:prstGeom>
          <a:noFill/>
          <a:ln>
            <a:noFill/>
          </a:ln>
        </p:spPr>
      </p:pic>
      <p:sp>
        <p:nvSpPr>
          <p:cNvPr id="3" name="正方形/長方形 2">
            <a:extLst>
              <a:ext uri="{FF2B5EF4-FFF2-40B4-BE49-F238E27FC236}">
                <a16:creationId xmlns:a16="http://schemas.microsoft.com/office/drawing/2014/main" id="{1321125E-488A-CE68-C200-7EA4E8AFF901}"/>
              </a:ext>
            </a:extLst>
          </p:cNvPr>
          <p:cNvSpPr/>
          <p:nvPr/>
        </p:nvSpPr>
        <p:spPr>
          <a:xfrm>
            <a:off x="1274017" y="2777067"/>
            <a:ext cx="9927383" cy="32084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本データはサンプルです。</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dirty="0">
                <a:solidFill>
                  <a:srgbClr val="FF0000"/>
                </a:solidFill>
                <a:latin typeface="メイリオ" panose="020B0604030504040204" pitchFamily="50" charset="-128"/>
                <a:ea typeface="メイリオ" panose="020B0604030504040204" pitchFamily="50" charset="-128"/>
              </a:rPr>
              <a:t>製品版では解答・解答例を示しています</a:t>
            </a:r>
            <a:r>
              <a:rPr kumimoji="1" lang="ja-JP" altLang="en-US" sz="1800" b="1" dirty="0">
                <a:solidFill>
                  <a:srgbClr val="FF0000"/>
                </a:solidFill>
                <a:latin typeface="メイリオ" panose="020B0604030504040204" pitchFamily="50" charset="-128"/>
                <a:ea typeface="メイリオ" panose="020B0604030504040204" pitchFamily="50" charset="-128"/>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2</a:t>
            </a:r>
            <a:endParaRPr sz="2000">
              <a:solidFill>
                <a:schemeClr val="dk1"/>
              </a:solidFill>
              <a:latin typeface="Calibri"/>
              <a:ea typeface="Calibri"/>
              <a:cs typeface="Calibri"/>
              <a:sym typeface="Calibri"/>
            </a:endParaRPr>
          </a:p>
        </p:txBody>
      </p:sp>
      <p:sp>
        <p:nvSpPr>
          <p:cNvPr id="140" name="Google Shape;140;p8"/>
          <p:cNvSpPr txBox="1"/>
          <p:nvPr/>
        </p:nvSpPr>
        <p:spPr>
          <a:xfrm>
            <a:off x="720000" y="900000"/>
            <a:ext cx="11160000" cy="540932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chemeClr val="dk1"/>
              </a:buClr>
              <a:buSzPts val="3500"/>
              <a:buFont typeface="Meiryo"/>
              <a:buNone/>
            </a:pPr>
            <a:r>
              <a:rPr lang="ja-JP" sz="3500" b="1">
                <a:solidFill>
                  <a:schemeClr val="dk1"/>
                </a:solidFill>
                <a:latin typeface="Meiryo"/>
                <a:ea typeface="Meiryo"/>
                <a:cs typeface="Meiryo"/>
                <a:sym typeface="Meiryo"/>
              </a:rPr>
              <a:t>（2）</a:t>
            </a:r>
            <a:r>
              <a:rPr lang="ja-JP" sz="3500" b="1">
                <a:solidFill>
                  <a:srgbClr val="FF0000"/>
                </a:solidFill>
                <a:latin typeface="Meiryo"/>
                <a:ea typeface="Meiryo"/>
                <a:cs typeface="Meiryo"/>
                <a:sym typeface="Meiryo"/>
              </a:rPr>
              <a:t>小選挙区制</a:t>
            </a:r>
            <a:r>
              <a:rPr lang="ja-JP" sz="3500" b="1">
                <a:solidFill>
                  <a:schemeClr val="dk1"/>
                </a:solidFill>
                <a:latin typeface="Meiryo"/>
                <a:ea typeface="Meiryo"/>
                <a:cs typeface="Meiryo"/>
                <a:sym typeface="Meiryo"/>
              </a:rPr>
              <a:t>の特徴</a:t>
            </a:r>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・一つの選挙区から一人の議員を選出</a:t>
            </a:r>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・二大政党制になりやすく、</a:t>
            </a:r>
            <a:br>
              <a:rPr lang="ja-JP" sz="3200">
                <a:solidFill>
                  <a:schemeClr val="dk1"/>
                </a:solidFill>
                <a:latin typeface="Meiryo"/>
                <a:ea typeface="Meiryo"/>
                <a:cs typeface="Meiryo"/>
                <a:sym typeface="Meiryo"/>
              </a:rPr>
            </a:br>
            <a:r>
              <a:rPr lang="ja-JP" sz="3200">
                <a:solidFill>
                  <a:schemeClr val="dk1"/>
                </a:solidFill>
                <a:latin typeface="Meiryo"/>
                <a:ea typeface="Meiryo"/>
                <a:cs typeface="Meiryo"/>
                <a:sym typeface="Meiryo"/>
              </a:rPr>
              <a:t>選挙が政権選択という性格をもちやすい</a:t>
            </a:r>
            <a:endParaRPr/>
          </a:p>
          <a:p>
            <a:pPr marL="900000" marR="0" lvl="0" indent="-432000" algn="l" rtl="0">
              <a:lnSpc>
                <a:spcPct val="140625"/>
              </a:lnSpc>
              <a:spcBef>
                <a:spcPts val="0"/>
              </a:spcBef>
              <a:spcAft>
                <a:spcPts val="0"/>
              </a:spcAft>
              <a:buClr>
                <a:schemeClr val="dk1"/>
              </a:buClr>
              <a:buSzPts val="3200"/>
              <a:buFont typeface="Meiryo"/>
              <a:buNone/>
            </a:pPr>
            <a:r>
              <a:rPr lang="ja-JP" sz="3200">
                <a:solidFill>
                  <a:schemeClr val="dk1"/>
                </a:solidFill>
                <a:latin typeface="Meiryo"/>
                <a:ea typeface="Meiryo"/>
                <a:cs typeface="Meiryo"/>
                <a:sym typeface="Meiryo"/>
              </a:rPr>
              <a:t>・少数意見が反映されにくく、</a:t>
            </a:r>
            <a:r>
              <a:rPr lang="ja-JP" sz="3200">
                <a:solidFill>
                  <a:srgbClr val="FF0000"/>
                </a:solidFill>
                <a:latin typeface="Meiryo"/>
                <a:ea typeface="Meiryo"/>
                <a:cs typeface="Meiryo"/>
                <a:sym typeface="Meiryo"/>
              </a:rPr>
              <a:t>死票</a:t>
            </a:r>
            <a:r>
              <a:rPr lang="ja-JP" sz="3200">
                <a:solidFill>
                  <a:schemeClr val="dk1"/>
                </a:solidFill>
                <a:latin typeface="Meiryo"/>
                <a:ea typeface="Meiryo"/>
                <a:cs typeface="Meiryo"/>
                <a:sym typeface="Meiryo"/>
              </a:rPr>
              <a:t>が多い</a:t>
            </a:r>
            <a:endParaRPr/>
          </a:p>
        </p:txBody>
      </p:sp>
      <p:sp>
        <p:nvSpPr>
          <p:cNvPr id="141" name="Google Shape;141;p8"/>
          <p:cNvSpPr txBox="1"/>
          <p:nvPr/>
        </p:nvSpPr>
        <p:spPr>
          <a:xfrm>
            <a:off x="738000" y="180000"/>
            <a:ext cx="432000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民主政治と選挙制度</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p:nvPr/>
        </p:nvSpPr>
        <p:spPr>
          <a:xfrm>
            <a:off x="360000" y="180000"/>
            <a:ext cx="403200" cy="4032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ja-JP" sz="2000" b="1">
                <a:solidFill>
                  <a:schemeClr val="lt1"/>
                </a:solidFill>
                <a:latin typeface="Meiryo"/>
                <a:ea typeface="Meiryo"/>
                <a:cs typeface="Meiryo"/>
                <a:sym typeface="Meiryo"/>
              </a:rPr>
              <a:t>2</a:t>
            </a:r>
            <a:endParaRPr sz="2000">
              <a:solidFill>
                <a:schemeClr val="dk1"/>
              </a:solidFill>
              <a:latin typeface="Calibri"/>
              <a:ea typeface="Calibri"/>
              <a:cs typeface="Calibri"/>
              <a:sym typeface="Calibri"/>
            </a:endParaRPr>
          </a:p>
        </p:txBody>
      </p:sp>
      <p:sp>
        <p:nvSpPr>
          <p:cNvPr id="147" name="Google Shape;147;p9"/>
          <p:cNvSpPr txBox="1"/>
          <p:nvPr/>
        </p:nvSpPr>
        <p:spPr>
          <a:xfrm>
            <a:off x="720000" y="900000"/>
            <a:ext cx="11160000" cy="5409320"/>
          </a:xfrm>
          <a:prstGeom prst="rect">
            <a:avLst/>
          </a:prstGeom>
          <a:noFill/>
          <a:ln>
            <a:noFill/>
          </a:ln>
        </p:spPr>
        <p:txBody>
          <a:bodyPr spcFirstLastPara="1" wrap="square" lIns="91425" tIns="45700" rIns="91425" bIns="45700" anchor="t" anchorCtr="0">
            <a:noAutofit/>
          </a:bodyPr>
          <a:lstStyle/>
          <a:p>
            <a:pPr marL="0" marR="0" lvl="0" indent="0" algn="l" rtl="0">
              <a:lnSpc>
                <a:spcPct val="128571"/>
              </a:lnSpc>
              <a:spcBef>
                <a:spcPts val="0"/>
              </a:spcBef>
              <a:spcAft>
                <a:spcPts val="0"/>
              </a:spcAft>
              <a:buClr>
                <a:srgbClr val="000000"/>
              </a:buClr>
              <a:buSzPts val="3500"/>
              <a:buFont typeface="Meiryo"/>
              <a:buNone/>
            </a:pPr>
            <a:r>
              <a:rPr lang="ja-JP" sz="3500" b="1">
                <a:solidFill>
                  <a:srgbClr val="000000"/>
                </a:solidFill>
                <a:latin typeface="Meiryo"/>
                <a:ea typeface="Meiryo"/>
                <a:cs typeface="Meiryo"/>
                <a:sym typeface="Meiryo"/>
              </a:rPr>
              <a:t>（3）</a:t>
            </a:r>
            <a:r>
              <a:rPr lang="ja-JP" sz="3500" b="1">
                <a:solidFill>
                  <a:srgbClr val="FF0000"/>
                </a:solidFill>
                <a:latin typeface="Meiryo"/>
                <a:ea typeface="Meiryo"/>
                <a:cs typeface="Meiryo"/>
                <a:sym typeface="Meiryo"/>
              </a:rPr>
              <a:t>大選挙区制</a:t>
            </a:r>
            <a:r>
              <a:rPr lang="ja-JP" sz="3500" b="1">
                <a:solidFill>
                  <a:srgbClr val="000000"/>
                </a:solidFill>
                <a:latin typeface="Meiryo"/>
                <a:ea typeface="Meiryo"/>
                <a:cs typeface="Meiryo"/>
                <a:sym typeface="Meiryo"/>
              </a:rPr>
              <a:t>の特徴</a:t>
            </a:r>
            <a:endParaRPr/>
          </a:p>
          <a:p>
            <a:pPr marL="900000" marR="0" lvl="0" indent="-4320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・一つの選挙区から二人以上の議員を選出</a:t>
            </a:r>
            <a:endParaRPr sz="3200">
              <a:solidFill>
                <a:srgbClr val="000000"/>
              </a:solidFill>
              <a:latin typeface="Meiryo"/>
              <a:ea typeface="Meiryo"/>
              <a:cs typeface="Meiryo"/>
              <a:sym typeface="Meiryo"/>
            </a:endParaRPr>
          </a:p>
          <a:p>
            <a:pPr marL="1258888" marR="0" lvl="0" indent="-4318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…各政党の得票数に応じて議席を配分する</a:t>
            </a:r>
            <a:br>
              <a:rPr lang="ja-JP" sz="3200">
                <a:solidFill>
                  <a:srgbClr val="000000"/>
                </a:solidFill>
                <a:latin typeface="Meiryo"/>
                <a:ea typeface="Meiryo"/>
                <a:cs typeface="Meiryo"/>
                <a:sym typeface="Meiryo"/>
              </a:rPr>
            </a:br>
            <a:r>
              <a:rPr lang="ja-JP" sz="3200">
                <a:solidFill>
                  <a:srgbClr val="FF0000"/>
                </a:solidFill>
                <a:latin typeface="Meiryo"/>
                <a:ea typeface="Meiryo"/>
                <a:cs typeface="Meiryo"/>
                <a:sym typeface="Meiryo"/>
              </a:rPr>
              <a:t>比例代表制</a:t>
            </a:r>
            <a:r>
              <a:rPr lang="ja-JP" sz="3200">
                <a:solidFill>
                  <a:srgbClr val="000000"/>
                </a:solidFill>
                <a:latin typeface="Meiryo"/>
                <a:ea typeface="Meiryo"/>
                <a:cs typeface="Meiryo"/>
                <a:sym typeface="Meiryo"/>
              </a:rPr>
              <a:t>も大選挙区制の一種</a:t>
            </a:r>
            <a:endParaRPr/>
          </a:p>
          <a:p>
            <a:pPr marL="900000" marR="0" lvl="0" indent="-4320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・小政党や新政党も議席を獲得しやすく、</a:t>
            </a:r>
            <a:br>
              <a:rPr lang="ja-JP" sz="3200">
                <a:solidFill>
                  <a:srgbClr val="000000"/>
                </a:solidFill>
                <a:latin typeface="Meiryo"/>
                <a:ea typeface="Meiryo"/>
                <a:cs typeface="Meiryo"/>
                <a:sym typeface="Meiryo"/>
              </a:rPr>
            </a:br>
            <a:r>
              <a:rPr lang="ja-JP" sz="3200">
                <a:solidFill>
                  <a:srgbClr val="FF0000"/>
                </a:solidFill>
                <a:latin typeface="Meiryo"/>
                <a:ea typeface="Meiryo"/>
                <a:cs typeface="Meiryo"/>
                <a:sym typeface="Meiryo"/>
              </a:rPr>
              <a:t>連立政権</a:t>
            </a:r>
            <a:r>
              <a:rPr lang="ja-JP" sz="3200">
                <a:solidFill>
                  <a:srgbClr val="000000"/>
                </a:solidFill>
                <a:latin typeface="Meiryo"/>
                <a:ea typeface="Meiryo"/>
                <a:cs typeface="Meiryo"/>
                <a:sym typeface="Meiryo"/>
              </a:rPr>
              <a:t>が成立しやすい</a:t>
            </a:r>
            <a:endParaRPr/>
          </a:p>
          <a:p>
            <a:pPr marL="900000" marR="0" lvl="0" indent="-432000" algn="l" rtl="0">
              <a:lnSpc>
                <a:spcPct val="140625"/>
              </a:lnSpc>
              <a:spcBef>
                <a:spcPts val="0"/>
              </a:spcBef>
              <a:spcAft>
                <a:spcPts val="0"/>
              </a:spcAft>
              <a:buClr>
                <a:srgbClr val="000000"/>
              </a:buClr>
              <a:buSzPts val="3200"/>
              <a:buFont typeface="Meiryo"/>
              <a:buNone/>
            </a:pPr>
            <a:r>
              <a:rPr lang="ja-JP" sz="3200">
                <a:solidFill>
                  <a:srgbClr val="000000"/>
                </a:solidFill>
                <a:latin typeface="Meiryo"/>
                <a:ea typeface="Meiryo"/>
                <a:cs typeface="Meiryo"/>
                <a:sym typeface="Meiryo"/>
              </a:rPr>
              <a:t>・多様な意見や少数意見を反映しやすいが、</a:t>
            </a:r>
            <a:br>
              <a:rPr lang="ja-JP" sz="3200">
                <a:solidFill>
                  <a:srgbClr val="000000"/>
                </a:solidFill>
                <a:latin typeface="Meiryo"/>
                <a:ea typeface="Meiryo"/>
                <a:cs typeface="Meiryo"/>
                <a:sym typeface="Meiryo"/>
              </a:rPr>
            </a:br>
            <a:r>
              <a:rPr lang="ja-JP" sz="3200">
                <a:solidFill>
                  <a:srgbClr val="000000"/>
                </a:solidFill>
                <a:latin typeface="Meiryo"/>
                <a:ea typeface="Meiryo"/>
                <a:cs typeface="Meiryo"/>
                <a:sym typeface="Meiryo"/>
              </a:rPr>
              <a:t>小党分立と政権の不安定を招く可能性がある</a:t>
            </a:r>
            <a:endParaRPr/>
          </a:p>
        </p:txBody>
      </p:sp>
      <p:sp>
        <p:nvSpPr>
          <p:cNvPr id="148" name="Google Shape;148;p9"/>
          <p:cNvSpPr txBox="1"/>
          <p:nvPr/>
        </p:nvSpPr>
        <p:spPr>
          <a:xfrm>
            <a:off x="738000" y="180000"/>
            <a:ext cx="4320000" cy="4020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a:solidFill>
                  <a:schemeClr val="lt1"/>
                </a:solidFill>
                <a:latin typeface="Meiryo"/>
                <a:ea typeface="Meiryo"/>
                <a:cs typeface="Meiryo"/>
                <a:sym typeface="Meiryo"/>
              </a:rPr>
              <a:t>民主政治と選挙制度</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通常版">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通常版">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通常版">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1073</Words>
  <PresentationFormat>ワイド画面</PresentationFormat>
  <Paragraphs>157</Paragraphs>
  <Slides>27</Slides>
  <Notes>27</Notes>
  <HiddenSlides>0</HiddenSlides>
  <MMClips>0</MMClips>
  <ScaleCrop>false</ScaleCrop>
  <HeadingPairs>
    <vt:vector size="6" baseType="variant">
      <vt:variant>
        <vt:lpstr>使用されているフォント</vt:lpstr>
      </vt:variant>
      <vt:variant>
        <vt:i4>5</vt:i4>
      </vt:variant>
      <vt:variant>
        <vt:lpstr>テーマ</vt:lpstr>
      </vt:variant>
      <vt:variant>
        <vt:i4>3</vt:i4>
      </vt:variant>
      <vt:variant>
        <vt:lpstr>スライド タイトル</vt:lpstr>
      </vt:variant>
      <vt:variant>
        <vt:i4>27</vt:i4>
      </vt:variant>
    </vt:vector>
  </HeadingPairs>
  <TitlesOfParts>
    <vt:vector size="35" baseType="lpstr">
      <vt:lpstr>メイリオ</vt:lpstr>
      <vt:lpstr>Arial</vt:lpstr>
      <vt:lpstr>Quattrocento Sans</vt:lpstr>
      <vt:lpstr>Calibri</vt:lpstr>
      <vt:lpstr>メイリオ</vt:lpstr>
      <vt:lpstr>通常版</vt:lpstr>
      <vt:lpstr>2_通常版</vt:lpstr>
      <vt:lpstr>1_通常版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2015-03-03T05:13:06Z</dcterms:created>
  <dcterms:modified xsi:type="dcterms:W3CDTF">2025-03-31T05:42:21Z</dcterms:modified>
</cp:coreProperties>
</file>