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12" r:id="rId2"/>
    <p:sldMasterId id="2147483718" r:id="rId3"/>
  </p:sldMasterIdLst>
  <p:notesMasterIdLst>
    <p:notesMasterId r:id="rId14"/>
  </p:notesMasterIdLst>
  <p:handoutMasterIdLst>
    <p:handoutMasterId r:id="rId15"/>
  </p:handoutMasterIdLst>
  <p:sldIdLst>
    <p:sldId id="371" r:id="rId4"/>
    <p:sldId id="280" r:id="rId5"/>
    <p:sldId id="379" r:id="rId6"/>
    <p:sldId id="386" r:id="rId7"/>
    <p:sldId id="391" r:id="rId8"/>
    <p:sldId id="392" r:id="rId9"/>
    <p:sldId id="393" r:id="rId10"/>
    <p:sldId id="398" r:id="rId11"/>
    <p:sldId id="411" r:id="rId12"/>
    <p:sldId id="399" r:id="rId13"/>
  </p:sldIdLst>
  <p:sldSz cx="12192000" cy="6858000"/>
  <p:notesSz cx="6807200" cy="9939338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DF19B"/>
    <a:srgbClr val="7AF155"/>
    <a:srgbClr val="FFFF99"/>
    <a:srgbClr val="80F25C"/>
    <a:srgbClr val="8EF35B"/>
    <a:srgbClr val="47F357"/>
    <a:srgbClr val="36FA44"/>
    <a:srgbClr val="3EF24F"/>
    <a:srgbClr val="8BA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5197" autoAdjust="0"/>
  </p:normalViewPr>
  <p:slideViewPr>
    <p:cSldViewPr>
      <p:cViewPr>
        <p:scale>
          <a:sx n="90" d="100"/>
          <a:sy n="90" d="100"/>
        </p:scale>
        <p:origin x="389" y="-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31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444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5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65450" y="857250"/>
            <a:ext cx="4114800" cy="2314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2355">
              <a:defRPr/>
            </a:pPr>
            <a:fld id="{E32ED56C-18CE-48DD-80A6-76C8BE5DAFDD}" type="slidenum"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defTabSz="922355">
                <a:defRPr/>
              </a:pPr>
              <a:t>3</a:t>
            </a:fld>
            <a:endParaRPr lang="ja-JP" altLang="en-US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6141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学習課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1B96CC-C62C-4515-B7BA-202BA4EC9AD0}"/>
              </a:ext>
            </a:extLst>
          </p:cNvPr>
          <p:cNvSpPr txBox="1"/>
          <p:nvPr userDrawn="1"/>
        </p:nvSpPr>
        <p:spPr>
          <a:xfrm>
            <a:off x="2880000" y="1440000"/>
            <a:ext cx="3600400" cy="648072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/>
          <a:p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学習課題</a:t>
            </a: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40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学習課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1B96CC-C62C-4515-B7BA-202BA4EC9AD0}"/>
              </a:ext>
            </a:extLst>
          </p:cNvPr>
          <p:cNvSpPr txBox="1"/>
          <p:nvPr userDrawn="1"/>
        </p:nvSpPr>
        <p:spPr>
          <a:xfrm>
            <a:off x="2880000" y="1440000"/>
            <a:ext cx="3600400" cy="648072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学習課題</a:t>
            </a: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5643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学習課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CE68223-FF53-4198-8F9B-783AAD0F27D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" name="図 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E5DD3C7A-F0C0-4B9D-864C-99345400046C}"/>
                </a:ext>
              </a:extLst>
            </p:cNvPr>
            <p:cNvSpPr/>
            <p:nvPr userDrawn="1"/>
          </p:nvSpPr>
          <p:spPr>
            <a:xfrm>
              <a:off x="695400" y="692696"/>
              <a:ext cx="2520280" cy="2736304"/>
            </a:xfrm>
            <a:prstGeom prst="rect">
              <a:avLst/>
            </a:prstGeom>
            <a:solidFill>
              <a:srgbClr val="FFFF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9279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DF4CC8C5-B604-42C5-99FD-942F253258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12188952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9" name="角丸四角形 2">
            <a:extLst>
              <a:ext uri="{FF2B5EF4-FFF2-40B4-BE49-F238E27FC236}">
                <a16:creationId xmlns:a16="http://schemas.microsoft.com/office/drawing/2014/main" id="{DAE77607-AB89-4B3A-AB0B-36412E3E9E30}"/>
              </a:ext>
            </a:extLst>
          </p:cNvPr>
          <p:cNvSpPr/>
          <p:nvPr userDrawn="1"/>
        </p:nvSpPr>
        <p:spPr>
          <a:xfrm>
            <a:off x="366227" y="293599"/>
            <a:ext cx="468000" cy="468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7466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角丸四角形 3"/>
          <p:cNvSpPr/>
          <p:nvPr userDrawn="1"/>
        </p:nvSpPr>
        <p:spPr>
          <a:xfrm>
            <a:off x="373371" y="198349"/>
            <a:ext cx="324000" cy="324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CD52FBA-EC67-4F51-9F89-67AD18EF91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6659650"/>
            <a:ext cx="12188952" cy="198349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800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3" name="角丸四角形 2"/>
          <p:cNvSpPr/>
          <p:nvPr userDrawn="1"/>
        </p:nvSpPr>
        <p:spPr>
          <a:xfrm>
            <a:off x="366227" y="293599"/>
            <a:ext cx="468000" cy="468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9576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4" name="角丸四角形 3"/>
          <p:cNvSpPr/>
          <p:nvPr userDrawn="1"/>
        </p:nvSpPr>
        <p:spPr>
          <a:xfrm>
            <a:off x="373371" y="198349"/>
            <a:ext cx="324000" cy="324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160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3819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384067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角丸四角形 3"/>
          <p:cNvSpPr/>
          <p:nvPr userDrawn="1"/>
        </p:nvSpPr>
        <p:spPr>
          <a:xfrm>
            <a:off x="366227" y="293599"/>
            <a:ext cx="468000" cy="468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角丸四角形 3"/>
          <p:cNvSpPr/>
          <p:nvPr userDrawn="1"/>
        </p:nvSpPr>
        <p:spPr>
          <a:xfrm>
            <a:off x="373371" y="198349"/>
            <a:ext cx="324000" cy="324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71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1059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9912423" y="476672"/>
            <a:ext cx="1999117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4754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00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696" r:id="rId3"/>
    <p:sldLayoutId id="214748371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73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5" r:id="rId2"/>
    <p:sldLayoutId id="214748371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539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5">
            <a:extLst>
              <a:ext uri="{FF2B5EF4-FFF2-40B4-BE49-F238E27FC236}">
                <a16:creationId xmlns:a16="http://schemas.microsoft.com/office/drawing/2014/main" id="{88709AB7-4A49-486B-A4AB-B55DA071FCB5}"/>
              </a:ext>
            </a:extLst>
          </p:cNvPr>
          <p:cNvSpPr/>
          <p:nvPr/>
        </p:nvSpPr>
        <p:spPr>
          <a:xfrm>
            <a:off x="1995014" y="2852936"/>
            <a:ext cx="8207312" cy="2735984"/>
          </a:xfrm>
          <a:prstGeom prst="roundRect">
            <a:avLst/>
          </a:prstGeom>
          <a:noFill/>
          <a:ln w="76200">
            <a:solidFill>
              <a:srgbClr val="9DEA6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 txBox="1">
            <a:spLocks/>
          </p:cNvSpPr>
          <p:nvPr/>
        </p:nvSpPr>
        <p:spPr>
          <a:xfrm>
            <a:off x="313238" y="798612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第１章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0259DF9B-C0B0-394E-AA76-827A5E7FCBB2}"/>
              </a:ext>
            </a:extLst>
          </p:cNvPr>
          <p:cNvSpPr txBox="1">
            <a:spLocks/>
          </p:cNvSpPr>
          <p:nvPr/>
        </p:nvSpPr>
        <p:spPr>
          <a:xfrm>
            <a:off x="313238" y="332656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第２部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86F6859F-85B2-440F-AC79-FA577DEC7997}"/>
              </a:ext>
            </a:extLst>
          </p:cNvPr>
          <p:cNvSpPr txBox="1">
            <a:spLocks/>
          </p:cNvSpPr>
          <p:nvPr/>
        </p:nvSpPr>
        <p:spPr>
          <a:xfrm>
            <a:off x="2340000" y="629856"/>
            <a:ext cx="9289032" cy="833663"/>
          </a:xfrm>
          <a:prstGeom prst="rect">
            <a:avLst/>
          </a:prstGeom>
        </p:spPr>
        <p:txBody>
          <a:bodyPr vert="horz" wrap="square" lIns="36000" tIns="216000" rIns="36000" bIns="0" rtlCol="0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民主政治と私たち</a:t>
            </a:r>
            <a:endParaRPr lang="en-US" altLang="ja-JP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9B0D39F2-A2D7-4FB8-A2CF-DE1E72C2B262}"/>
              </a:ext>
            </a:extLst>
          </p:cNvPr>
          <p:cNvSpPr txBox="1">
            <a:spLocks/>
          </p:cNvSpPr>
          <p:nvPr/>
        </p:nvSpPr>
        <p:spPr>
          <a:xfrm>
            <a:off x="2340000" y="216000"/>
            <a:ext cx="9289032" cy="618219"/>
          </a:xfrm>
          <a:prstGeom prst="rect">
            <a:avLst/>
          </a:prstGeom>
        </p:spPr>
        <p:txBody>
          <a:bodyPr vert="horz" wrap="square" lIns="36000" tIns="216000" rIns="36000" bIns="0" rtlCol="0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tabLst>
                <a:tab pos="1257300" algn="l"/>
                <a:tab pos="7448550" algn="l"/>
              </a:tabLst>
            </a:pPr>
            <a:r>
              <a:rPr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自立した主体として社会に参画する私たち</a:t>
            </a:r>
          </a:p>
        </p:txBody>
      </p:sp>
      <p:sp>
        <p:nvSpPr>
          <p:cNvPr id="7" name="角丸四角形 5">
            <a:extLst>
              <a:ext uri="{FF2B5EF4-FFF2-40B4-BE49-F238E27FC236}">
                <a16:creationId xmlns:a16="http://schemas.microsoft.com/office/drawing/2014/main" id="{27B60035-BFCF-4F26-BBB0-7AAC4E338183}"/>
              </a:ext>
            </a:extLst>
          </p:cNvPr>
          <p:cNvSpPr/>
          <p:nvPr/>
        </p:nvSpPr>
        <p:spPr>
          <a:xfrm>
            <a:off x="1995014" y="2852936"/>
            <a:ext cx="8207312" cy="2735984"/>
          </a:xfrm>
          <a:prstGeom prst="roundRect">
            <a:avLst/>
          </a:prstGeom>
          <a:noFill/>
          <a:ln w="76200">
            <a:solidFill>
              <a:srgbClr val="9DEA6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E8D87C1-D760-4EBE-AA45-46E73630AAC1}"/>
              </a:ext>
            </a:extLst>
          </p:cNvPr>
          <p:cNvSpPr/>
          <p:nvPr/>
        </p:nvSpPr>
        <p:spPr>
          <a:xfrm>
            <a:off x="1995014" y="2852316"/>
            <a:ext cx="82073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000"/>
              </a:lnSpc>
            </a:pP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テーマ１　民主政治と政治参加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F634F05-C61B-4474-BAB3-2F33264F27E1}"/>
              </a:ext>
            </a:extLst>
          </p:cNvPr>
          <p:cNvSpPr/>
          <p:nvPr/>
        </p:nvSpPr>
        <p:spPr>
          <a:xfrm>
            <a:off x="1995014" y="3905493"/>
            <a:ext cx="82073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政治参加と選挙</a:t>
            </a:r>
          </a:p>
          <a:p>
            <a:pPr algn="ctr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5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（教科書 </a:t>
            </a:r>
            <a:r>
              <a:rPr lang="en-US" altLang="ja-JP" sz="2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p.72</a:t>
            </a:r>
            <a:r>
              <a:rPr lang="ja-JP" altLang="en-US" sz="2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73</a:t>
            </a:r>
            <a:r>
              <a:rPr lang="ja-JP" altLang="en-US" sz="2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2500" dirty="0"/>
          </a:p>
          <a:p>
            <a:pPr algn="ctr">
              <a:spcAft>
                <a:spcPts val="600"/>
              </a:spcAft>
            </a:pPr>
            <a:endParaRPr lang="ja-JP" altLang="en-US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2644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472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lang="en-US" altLang="ja-JP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4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）日本の選挙制度の課題</a:t>
            </a:r>
            <a:endParaRPr lang="en-US" altLang="ja-JP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一票の格差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平等選挙の原則から問題</a:t>
            </a:r>
            <a:endParaRPr lang="en-US" altLang="ja-JP" sz="32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254125" lvl="0" indent="-4318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→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裁判所が違憲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判決や違憲状態とする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判決</a:t>
            </a:r>
            <a:endParaRPr lang="ja-JP" altLang="en-US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・投票率の低下</a:t>
            </a:r>
            <a:r>
              <a:rPr lang="en-US" altLang="ja-JP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間接民主制自体への疑いにもつながる</a:t>
            </a:r>
          </a:p>
          <a:p>
            <a:pPr marL="1254125" lvl="0" indent="-4318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期日前投票制度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導入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254125" lvl="0" indent="-4318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→インターネット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の選挙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運動の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解禁</a:t>
            </a: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戸別訪問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を解禁すべきとする意見もある</a:t>
            </a:r>
            <a:endParaRPr lang="ja-JP" altLang="en-US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日本の選挙制度と課題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70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983432" y="2629943"/>
            <a:ext cx="10513168" cy="280831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ja-JP" altLang="en-US" sz="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選挙に参加することは</a:t>
            </a:r>
            <a:r>
              <a:rPr lang="ja-JP" altLang="en-US" sz="4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、どの</a:t>
            </a:r>
            <a:r>
              <a:rPr lang="ja-JP" altLang="en-US" sz="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よう</a:t>
            </a:r>
            <a:r>
              <a:rPr lang="ja-JP" altLang="en-US" sz="4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な意義</a:t>
            </a:r>
            <a:r>
              <a:rPr lang="ja-JP" altLang="en-US" sz="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4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もっている</a:t>
            </a:r>
            <a:r>
              <a:rPr lang="ja-JP" altLang="en-US" sz="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のだろう</a:t>
            </a:r>
            <a:r>
              <a:rPr lang="ja-JP" altLang="en-US" sz="4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か。</a:t>
            </a:r>
            <a:endParaRPr lang="ja-JP" altLang="en-US" sz="4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055440" y="1088879"/>
            <a:ext cx="3888432" cy="1260001"/>
            <a:chOff x="1127448" y="1088879"/>
            <a:chExt cx="3888432" cy="1260001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1127448" y="1088879"/>
              <a:ext cx="1260000" cy="1260001"/>
              <a:chOff x="1127448" y="1088879"/>
              <a:chExt cx="1260000" cy="1260001"/>
            </a:xfrm>
          </p:grpSpPr>
          <p:sp>
            <p:nvSpPr>
              <p:cNvPr id="2" name="楕円 1"/>
              <p:cNvSpPr/>
              <p:nvPr/>
            </p:nvSpPr>
            <p:spPr>
              <a:xfrm>
                <a:off x="1127448" y="1088879"/>
                <a:ext cx="1260000" cy="1260001"/>
              </a:xfrm>
              <a:prstGeom prst="ellipse">
                <a:avLst/>
              </a:prstGeom>
              <a:solidFill>
                <a:srgbClr val="FF7C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" name="テキスト ボックス 2"/>
              <p:cNvSpPr txBox="1"/>
              <p:nvPr/>
            </p:nvSpPr>
            <p:spPr>
              <a:xfrm>
                <a:off x="1127448" y="1088880"/>
                <a:ext cx="1260000" cy="1260000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b">
                <a:noAutofit/>
              </a:bodyPr>
              <a:lstStyle/>
              <a:p>
                <a:pPr algn="ctr">
                  <a:lnSpc>
                    <a:spcPts val="5600"/>
                  </a:lnSpc>
                </a:pPr>
                <a:r>
                  <a:rPr kumimoji="1" lang="en-US" altLang="ja-JP" sz="72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?</a:t>
                </a:r>
                <a:endParaRPr kumimoji="1" lang="ja-JP" altLang="en-US" sz="7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8" name="タイトル 1"/>
            <p:cNvSpPr txBox="1">
              <a:spLocks/>
            </p:cNvSpPr>
            <p:nvPr/>
          </p:nvSpPr>
          <p:spPr>
            <a:xfrm>
              <a:off x="2567608" y="1291651"/>
              <a:ext cx="2448272" cy="854456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9525" indent="-107950" algn="l">
                <a:lnSpc>
                  <a:spcPct val="150000"/>
                </a:lnSpc>
              </a:pPr>
              <a:r>
                <a:rPr lang="ja-JP" altLang="en-US" sz="4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学習課題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292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lang="en-US" altLang="ja-JP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）政治参加の方法</a:t>
            </a:r>
            <a:endParaRPr lang="ja-JP" altLang="en-US" sz="3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・選挙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・請願や陳情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・ロビイング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・署名活動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集会・討議会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への参加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・デモへの参加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・住民投票（地方自治の場合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・情報公開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制度を活用した活動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政治参加のさまざまな方法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en-US" altLang="ja-JP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p.72〕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38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551832-B196-4C7E-B8EE-20B194492930}"/>
              </a:ext>
            </a:extLst>
          </p:cNvPr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民主政治と選挙制度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en-US" altLang="ja-JP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p.72〕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）近代選挙の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四つの原則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普通選挙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成年であればだれでも選挙権をもつ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平等選挙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一票の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価値が平等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秘密選挙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だれに投票したかを秘密にできる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直接選挙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有権者が自分で直接投票できる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・選挙権年齢の引き下げ（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…20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歳以上から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歳以上へ（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歳選挙権）</a:t>
            </a:r>
          </a:p>
        </p:txBody>
      </p:sp>
    </p:spTree>
    <p:extLst>
      <p:ext uri="{BB962C8B-B14F-4D97-AF65-F5344CB8AC3E}">
        <p14:creationId xmlns:p14="http://schemas.microsoft.com/office/powerpoint/2010/main" val="277919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小選挙区制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の特徴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・一つの選挙区から一人の議員を選出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・二大政党制に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なりやすく、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選挙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が政権選択という性格をもちやすい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・少数意見が反映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されにくく、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死票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が多い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民主政治と選挙制度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15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大選挙区制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の特徴</a:t>
            </a: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・一つの選挙区から二人以上の議員を選出</a:t>
            </a:r>
            <a:endParaRPr lang="en-US" altLang="ja-JP" sz="3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258888" lvl="0" indent="-431800" algn="l" defTabSz="1258888">
              <a:lnSpc>
                <a:spcPts val="4500"/>
              </a:lnSpc>
              <a:spcBef>
                <a:spcPts val="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…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各政党の得票数に応じて議席を配分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/>
            </a:r>
            <a:b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比例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代表制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も大選挙区制の一種</a:t>
            </a: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・小政党や新政党も議席を獲得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しやすく、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/>
            </a:r>
            <a:b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連立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政権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が成立しやすい</a:t>
            </a: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・多様な意見や少数意見を反映しやすい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が、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/>
            </a:r>
            <a:b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小党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分立と政権の不安定を招く可能性がある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民主政治と選挙制度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78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）衆議院議員選挙の制度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・以前は大選挙区制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中選挙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区制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とよんだ）を採用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1994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年から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小選挙区比例代表並立制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を導入</a:t>
            </a:r>
          </a:p>
          <a:p>
            <a:pPr marL="1258888" indent="-431800" algn="l">
              <a:lnSpc>
                <a:spcPts val="4500"/>
              </a:lnSpc>
            </a:pPr>
            <a:r>
              <a:rPr lang="en-US" altLang="ja-JP" sz="32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小選挙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と、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ブロックを単位とする比例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代表制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258888" indent="-4318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→小選挙区と比例代表制の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両方に立候補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できる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重複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立候補制度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導入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551832-B196-4C7E-B8EE-20B194492930}"/>
              </a:ext>
            </a:extLst>
          </p:cNvPr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日本の選挙制度と課題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en-US" altLang="ja-JP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p.73〕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80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lang="en-US" altLang="ja-JP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）参議院</a:t>
            </a:r>
            <a:r>
              <a:rPr lang="ja-JP" altLang="en-US" sz="35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議員</a:t>
            </a: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選挙</a:t>
            </a:r>
            <a:r>
              <a:rPr lang="ja-JP" altLang="en-US" sz="35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の制度</a:t>
            </a:r>
            <a:endParaRPr lang="ja-JP" altLang="en-US" sz="35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・都道府県を単位（一部合区あり）とする選挙区制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と、全国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を単位とする比例代表制を採用</a:t>
            </a:r>
          </a:p>
          <a:p>
            <a:pPr marL="900000" lvl="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・比例代表制は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非拘束名簿式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が基本だ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が、</a:t>
            </a: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/>
            </a:r>
            <a:b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lang="en-US" altLang="ja-JP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2019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から特定枠</a:t>
            </a:r>
            <a:r>
              <a:rPr lang="ja-JP" altLang="en-US" sz="3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を設けられる拘束名簿式</a:t>
            </a:r>
            <a:r>
              <a:rPr lang="ja-JP" altLang="en-US" sz="32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も導入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日本の選挙制度と課題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16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2000"/>
              </a:spcBef>
            </a:pP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）選挙の公正さの確保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・国会議員や地方公共団体の首長・議員の選挙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公職選挙法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にもとづいて行われる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・選挙の事務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選挙管理委員会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が担当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日本の選挙制度と課題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97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4640</TotalTime>
  <Words>599</Words>
  <PresentationFormat>ワイド画面</PresentationFormat>
  <Paragraphs>73</Paragraphs>
  <Slides>10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10</vt:i4>
      </vt:variant>
      <vt:variant>
        <vt:lpstr>目的別スライド ショー</vt:lpstr>
      </vt:variant>
      <vt:variant>
        <vt:i4>3</vt:i4>
      </vt:variant>
    </vt:vector>
  </HeadingPairs>
  <TitlesOfParts>
    <vt:vector size="20" baseType="lpstr">
      <vt:lpstr>ＭＳ Ｐゴシック</vt:lpstr>
      <vt:lpstr>メイリオ</vt:lpstr>
      <vt:lpstr>Arial</vt:lpstr>
      <vt:lpstr>Calibri</vt:lpstr>
      <vt:lpstr>通常版</vt:lpstr>
      <vt:lpstr>1_通常版</vt:lpstr>
      <vt:lpstr>2_通常版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2025-01-10T12:51:53Z</cp:lastPrinted>
  <dcterms:created xsi:type="dcterms:W3CDTF">2015-03-03T05:13:06Z</dcterms:created>
  <dcterms:modified xsi:type="dcterms:W3CDTF">2025-03-10T04:15:46Z</dcterms:modified>
</cp:coreProperties>
</file>