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97" r:id="rId1"/>
    <p:sldMasterId id="2147483712" r:id="rId2"/>
    <p:sldMasterId id="2147483724" r:id="rId3"/>
    <p:sldMasterId id="2147483731" r:id="rId4"/>
  </p:sldMasterIdLst>
  <p:notesMasterIdLst>
    <p:notesMasterId r:id="rId23"/>
  </p:notesMasterIdLst>
  <p:handoutMasterIdLst>
    <p:handoutMasterId r:id="rId24"/>
  </p:handoutMasterIdLst>
  <p:sldIdLst>
    <p:sldId id="279" r:id="rId5"/>
    <p:sldId id="375" r:id="rId6"/>
    <p:sldId id="280" r:id="rId7"/>
    <p:sldId id="366" r:id="rId8"/>
    <p:sldId id="367" r:id="rId9"/>
    <p:sldId id="381" r:id="rId10"/>
    <p:sldId id="368" r:id="rId11"/>
    <p:sldId id="376" r:id="rId12"/>
    <p:sldId id="372" r:id="rId13"/>
    <p:sldId id="377" r:id="rId14"/>
    <p:sldId id="369" r:id="rId15"/>
    <p:sldId id="370" r:id="rId16"/>
    <p:sldId id="383" r:id="rId17"/>
    <p:sldId id="378" r:id="rId18"/>
    <p:sldId id="373" r:id="rId19"/>
    <p:sldId id="379" r:id="rId20"/>
    <p:sldId id="371" r:id="rId21"/>
    <p:sldId id="374" r:id="rId22"/>
  </p:sldIdLst>
  <p:sldSz cx="12192000" cy="6858000"/>
  <p:notesSz cx="6735763" cy="9866313"/>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メイリオ" panose="020B0604030504040204" pitchFamily="50" charset="-128"/>
      <p:regular r:id="rId31"/>
      <p:bold r:id="rId32"/>
      <p:italic r:id="rId33"/>
      <p:boldItalic r:id="rId34"/>
    </p:embeddedFont>
    <p:embeddedFont>
      <p:font typeface="メイリオ" panose="020B0604030504040204" pitchFamily="50" charset="-128"/>
      <p:regular r:id="rId31"/>
      <p:bold r:id="rId32"/>
      <p:italic r:id="rId33"/>
      <p:boldItalic r:id="rId34"/>
    </p:embeddedFont>
  </p:embeddedFontLst>
  <p:custShowLst>
    <p:custShow name="追加1" id="0">
      <p:sldLst/>
    </p:custShow>
    <p:custShow name="追加2" id="1">
      <p:sldLst/>
    </p:custShow>
    <p:custShow name="追加3" id="2">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7DBE"/>
    <a:srgbClr val="E1D2A5"/>
    <a:srgbClr val="7DC8B4"/>
    <a:srgbClr val="8BA7D9"/>
    <a:srgbClr val="E7EDF6"/>
    <a:srgbClr val="EAF5F6"/>
    <a:srgbClr val="82CBD1"/>
    <a:srgbClr val="88A3D4"/>
    <a:srgbClr val="002060"/>
    <a:srgbClr val="1974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38" autoAdjust="0"/>
    <p:restoredTop sz="96391" autoAdjust="0"/>
  </p:normalViewPr>
  <p:slideViewPr>
    <p:cSldViewPr>
      <p:cViewPr varScale="1">
        <p:scale>
          <a:sx n="95" d="100"/>
          <a:sy n="95" d="100"/>
        </p:scale>
        <p:origin x="571"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77" d="100"/>
          <a:sy n="77" d="100"/>
        </p:scale>
        <p:origin x="115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8CC2F454-FD64-424D-9F92-155B74F43160}" type="datetimeFigureOut">
              <a:rPr kumimoji="1" lang="ja-JP" altLang="en-US" smtClean="0"/>
              <a:t>2025/3/13</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C4A743EB-9934-4A48-A08F-F5B10E262010}" type="slidenum">
              <a:rPr kumimoji="1" lang="ja-JP" altLang="en-US" smtClean="0"/>
              <a:t>‹#›</a:t>
            </a:fld>
            <a:endParaRPr kumimoji="1" lang="ja-JP" altLang="en-US"/>
          </a:p>
        </p:txBody>
      </p:sp>
    </p:spTree>
    <p:extLst>
      <p:ext uri="{BB962C8B-B14F-4D97-AF65-F5344CB8AC3E}">
        <p14:creationId xmlns:p14="http://schemas.microsoft.com/office/powerpoint/2010/main" val="3939260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1B95C96-00B8-40E6-B095-E8C46CF0A3A2}"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32ED56C-18CE-48DD-80A6-76C8BE5DAFDD}" type="slidenum">
              <a:rPr kumimoji="1" lang="ja-JP" altLang="en-US" smtClean="0"/>
              <a:t>‹#›</a:t>
            </a:fld>
            <a:endParaRPr kumimoji="1" lang="ja-JP" altLang="en-US"/>
          </a:p>
        </p:txBody>
      </p:sp>
    </p:spTree>
    <p:extLst>
      <p:ext uri="{BB962C8B-B14F-4D97-AF65-F5344CB8AC3E}">
        <p14:creationId xmlns:p14="http://schemas.microsoft.com/office/powerpoint/2010/main" val="6027896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32ED56C-18CE-48DD-80A6-76C8BE5DAFDD}" type="slidenum">
              <a:rPr kumimoji="1" lang="ja-JP" altLang="en-US" smtClean="0"/>
              <a:t>1</a:t>
            </a:fld>
            <a:endParaRPr kumimoji="1" lang="ja-JP" altLang="en-US"/>
          </a:p>
        </p:txBody>
      </p:sp>
    </p:spTree>
    <p:extLst>
      <p:ext uri="{BB962C8B-B14F-4D97-AF65-F5344CB8AC3E}">
        <p14:creationId xmlns:p14="http://schemas.microsoft.com/office/powerpoint/2010/main" val="331396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32ED56C-18CE-48DD-80A6-76C8BE5DAFDD}" type="slidenum">
              <a:rPr kumimoji="1" lang="ja-JP" altLang="en-US" smtClean="0"/>
              <a:t>3</a:t>
            </a:fld>
            <a:endParaRPr kumimoji="1" lang="ja-JP" altLang="en-US"/>
          </a:p>
        </p:txBody>
      </p:sp>
    </p:spTree>
    <p:extLst>
      <p:ext uri="{BB962C8B-B14F-4D97-AF65-F5344CB8AC3E}">
        <p14:creationId xmlns:p14="http://schemas.microsoft.com/office/powerpoint/2010/main" val="285335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32ED56C-18CE-48DD-80A6-76C8BE5DAFDD}" type="slidenum">
              <a:rPr kumimoji="1" lang="ja-JP" altLang="en-US" smtClean="0"/>
              <a:t>4</a:t>
            </a:fld>
            <a:endParaRPr kumimoji="1" lang="ja-JP" altLang="en-US"/>
          </a:p>
        </p:txBody>
      </p:sp>
    </p:spTree>
    <p:extLst>
      <p:ext uri="{BB962C8B-B14F-4D97-AF65-F5344CB8AC3E}">
        <p14:creationId xmlns:p14="http://schemas.microsoft.com/office/powerpoint/2010/main" val="412543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D56C-18CE-48DD-80A6-76C8BE5DAF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3976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32ED56C-18CE-48DD-80A6-76C8BE5DAFDD}" type="slidenum">
              <a:rPr kumimoji="1" lang="ja-JP" altLang="en-US" smtClean="0"/>
              <a:t>11</a:t>
            </a:fld>
            <a:endParaRPr kumimoji="1" lang="ja-JP" altLang="en-US"/>
          </a:p>
        </p:txBody>
      </p:sp>
    </p:spTree>
    <p:extLst>
      <p:ext uri="{BB962C8B-B14F-4D97-AF65-F5344CB8AC3E}">
        <p14:creationId xmlns:p14="http://schemas.microsoft.com/office/powerpoint/2010/main" val="3120774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2ED56C-18CE-48DD-80A6-76C8BE5DAF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4633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32ED56C-18CE-48DD-80A6-76C8BE5DAFDD}" type="slidenum">
              <a:rPr kumimoji="1" lang="ja-JP" altLang="en-US" smtClean="0"/>
              <a:t>15</a:t>
            </a:fld>
            <a:endParaRPr kumimoji="1" lang="ja-JP" altLang="en-US"/>
          </a:p>
        </p:txBody>
      </p:sp>
    </p:spTree>
    <p:extLst>
      <p:ext uri="{BB962C8B-B14F-4D97-AF65-F5344CB8AC3E}">
        <p14:creationId xmlns:p14="http://schemas.microsoft.com/office/powerpoint/2010/main" val="2814070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spTree>
    <p:extLst>
      <p:ext uri="{BB962C8B-B14F-4D97-AF65-F5344CB8AC3E}">
        <p14:creationId xmlns:p14="http://schemas.microsoft.com/office/powerpoint/2010/main" val="144734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_2_白線">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C669134-D1B6-4F82-8B5C-D72DF7B516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89933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本文_2_白線">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C669134-D1B6-4F82-8B5C-D72DF7B516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EF8632B4-52F8-4217-BE2E-329E4C472D11}"/>
              </a:ext>
            </a:extLst>
          </p:cNvPr>
          <p:cNvPicPr>
            <a:picLocks noChangeAspect="1"/>
          </p:cNvPicPr>
          <p:nvPr userDrawn="1"/>
        </p:nvPicPr>
        <p:blipFill>
          <a:blip r:embed="rId3"/>
          <a:stretch>
            <a:fillRect/>
          </a:stretch>
        </p:blipFill>
        <p:spPr>
          <a:xfrm>
            <a:off x="823012" y="2528904"/>
            <a:ext cx="594000" cy="594000"/>
          </a:xfrm>
          <a:prstGeom prst="rect">
            <a:avLst/>
          </a:prstGeom>
        </p:spPr>
      </p:pic>
    </p:spTree>
    <p:extLst>
      <p:ext uri="{BB962C8B-B14F-4D97-AF65-F5344CB8AC3E}">
        <p14:creationId xmlns:p14="http://schemas.microsoft.com/office/powerpoint/2010/main" val="2965261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ノート">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3F56345-72FC-4BD5-938D-FB27D1B9E8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A0C9DC70-5A57-4761-8B7D-95249629F5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000" y="396000"/>
            <a:ext cx="756000" cy="756000"/>
          </a:xfrm>
          <a:prstGeom prst="rect">
            <a:avLst/>
          </a:prstGeom>
        </p:spPr>
      </p:pic>
    </p:spTree>
    <p:extLst>
      <p:ext uri="{BB962C8B-B14F-4D97-AF65-F5344CB8AC3E}">
        <p14:creationId xmlns:p14="http://schemas.microsoft.com/office/powerpoint/2010/main" val="2968229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人物">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D04EDE9-13D8-429E-9D19-2B76C078CD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A538ED51-F57A-4C0B-8F21-04928244AF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000" y="396000"/>
            <a:ext cx="757013" cy="756000"/>
          </a:xfrm>
          <a:prstGeom prst="rect">
            <a:avLst/>
          </a:prstGeom>
        </p:spPr>
      </p:pic>
    </p:spTree>
    <p:extLst>
      <p:ext uri="{BB962C8B-B14F-4D97-AF65-F5344CB8AC3E}">
        <p14:creationId xmlns:p14="http://schemas.microsoft.com/office/powerpoint/2010/main" val="369161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
    <p:bg>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560AD5E-588D-4041-88A1-2DAC32604C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50513DEF-130B-435A-8927-4201D96CF3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000" y="396000"/>
            <a:ext cx="756000" cy="756000"/>
          </a:xfrm>
          <a:prstGeom prst="rect">
            <a:avLst/>
          </a:prstGeom>
        </p:spPr>
      </p:pic>
    </p:spTree>
    <p:extLst>
      <p:ext uri="{BB962C8B-B14F-4D97-AF65-F5344CB8AC3E}">
        <p14:creationId xmlns:p14="http://schemas.microsoft.com/office/powerpoint/2010/main" val="2892853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資料を読み取ろう">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A7F0D16-4BD4-495C-8ABF-F74D8B1DB9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13B807A6-50F3-4FB5-935A-8C2F63F3EDF0}"/>
              </a:ext>
            </a:extLst>
          </p:cNvPr>
          <p:cNvPicPr>
            <a:picLocks noChangeAspect="1"/>
          </p:cNvPicPr>
          <p:nvPr userDrawn="1"/>
        </p:nvPicPr>
        <p:blipFill>
          <a:blip r:embed="rId3"/>
          <a:stretch>
            <a:fillRect/>
          </a:stretch>
        </p:blipFill>
        <p:spPr>
          <a:xfrm>
            <a:off x="342000" y="396000"/>
            <a:ext cx="3155567" cy="756000"/>
          </a:xfrm>
          <a:prstGeom prst="rect">
            <a:avLst/>
          </a:prstGeom>
        </p:spPr>
      </p:pic>
    </p:spTree>
    <p:extLst>
      <p:ext uri="{BB962C8B-B14F-4D97-AF65-F5344CB8AC3E}">
        <p14:creationId xmlns:p14="http://schemas.microsoft.com/office/powerpoint/2010/main" val="1549344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本文_上下白線">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41098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読み取ろう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420C61CC-0047-4F71-B286-03BA750C2119}"/>
              </a:ext>
            </a:extLst>
          </p:cNvPr>
          <p:cNvPicPr>
            <a:picLocks noChangeAspect="1"/>
          </p:cNvPicPr>
          <p:nvPr userDrawn="1"/>
        </p:nvPicPr>
        <p:blipFill>
          <a:blip r:embed="rId3"/>
          <a:stretch>
            <a:fillRect/>
          </a:stretch>
        </p:blipFill>
        <p:spPr>
          <a:xfrm>
            <a:off x="817200" y="864000"/>
            <a:ext cx="3155567" cy="756000"/>
          </a:xfrm>
          <a:prstGeom prst="rect">
            <a:avLst/>
          </a:prstGeom>
        </p:spPr>
      </p:pic>
    </p:spTree>
    <p:extLst>
      <p:ext uri="{BB962C8B-B14F-4D97-AF65-F5344CB8AC3E}">
        <p14:creationId xmlns:p14="http://schemas.microsoft.com/office/powerpoint/2010/main" val="587659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spTree>
    <p:extLst>
      <p:ext uri="{BB962C8B-B14F-4D97-AF65-F5344CB8AC3E}">
        <p14:creationId xmlns:p14="http://schemas.microsoft.com/office/powerpoint/2010/main" val="400360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学習課題">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392" y="2708920"/>
            <a:ext cx="1320635" cy="1320635"/>
          </a:xfrm>
          <a:prstGeom prst="rect">
            <a:avLst/>
          </a:prstGeom>
        </p:spPr>
      </p:pic>
    </p:spTree>
    <p:extLst>
      <p:ext uri="{BB962C8B-B14F-4D97-AF65-F5344CB8AC3E}">
        <p14:creationId xmlns:p14="http://schemas.microsoft.com/office/powerpoint/2010/main" val="22908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学習課題">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grpSp>
        <p:nvGrpSpPr>
          <p:cNvPr id="4" name="グループ化 3">
            <a:extLst>
              <a:ext uri="{FF2B5EF4-FFF2-40B4-BE49-F238E27FC236}">
                <a16:creationId xmlns:a16="http://schemas.microsoft.com/office/drawing/2014/main" id="{7E3B9579-421C-7C46-B7DA-C794C0B1FA2C}"/>
              </a:ext>
            </a:extLst>
          </p:cNvPr>
          <p:cNvGrpSpPr/>
          <p:nvPr userDrawn="1"/>
        </p:nvGrpSpPr>
        <p:grpSpPr>
          <a:xfrm>
            <a:off x="911423" y="1527314"/>
            <a:ext cx="1728193" cy="504056"/>
            <a:chOff x="656680" y="1109975"/>
            <a:chExt cx="1240036" cy="1152128"/>
          </a:xfrm>
          <a:solidFill>
            <a:schemeClr val="bg1"/>
          </a:solidFill>
        </p:grpSpPr>
        <p:sp>
          <p:nvSpPr>
            <p:cNvPr id="5" name="角丸四角形 4">
              <a:extLst>
                <a:ext uri="{FF2B5EF4-FFF2-40B4-BE49-F238E27FC236}">
                  <a16:creationId xmlns:a16="http://schemas.microsoft.com/office/drawing/2014/main" id="{C4395E9C-6DDF-BD48-A04F-A56ABFFAA4AE}"/>
                </a:ext>
              </a:extLst>
            </p:cNvPr>
            <p:cNvSpPr/>
            <p:nvPr userDrawn="1"/>
          </p:nvSpPr>
          <p:spPr>
            <a:xfrm>
              <a:off x="656680" y="1109975"/>
              <a:ext cx="1240036" cy="1152128"/>
            </a:xfrm>
            <a:prstGeom prst="roundRect">
              <a:avLst/>
            </a:prstGeom>
            <a:grpFill/>
            <a:ln w="603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7" name="タイトル 1">
              <a:extLst>
                <a:ext uri="{FF2B5EF4-FFF2-40B4-BE49-F238E27FC236}">
                  <a16:creationId xmlns:a16="http://schemas.microsoft.com/office/drawing/2014/main" id="{C6DC4A7F-9A99-AA4B-8DE5-3E64BA9984B2}"/>
                </a:ext>
              </a:extLst>
            </p:cNvPr>
            <p:cNvSpPr txBox="1">
              <a:spLocks/>
            </p:cNvSpPr>
            <p:nvPr/>
          </p:nvSpPr>
          <p:spPr>
            <a:xfrm>
              <a:off x="703039" y="1368313"/>
              <a:ext cx="1152128" cy="631989"/>
            </a:xfrm>
            <a:prstGeom prst="rect">
              <a:avLst/>
            </a:prstGeom>
            <a:grpFill/>
            <a:ln>
              <a:noFill/>
            </a:ln>
          </p:spPr>
          <p:txBody>
            <a:bodyPr anchor="ctr">
              <a:noAutofit/>
            </a:bodyPr>
            <a:lstStyle>
              <a:lvl1pPr algn="ctr"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pPr>
                <a:lnSpc>
                  <a:spcPct val="100000"/>
                </a:lnSpc>
              </a:pPr>
              <a:r>
                <a:rPr lang="ja-JP" altLang="en-US" sz="2800" b="1" spc="-150" baseline="0" dirty="0">
                  <a:solidFill>
                    <a:srgbClr val="00B050"/>
                  </a:solidFill>
                  <a:effectLst/>
                </a:rPr>
                <a:t>学習課題</a:t>
              </a:r>
              <a:endParaRPr lang="en-US" altLang="ja-JP" sz="2800" b="1" spc="-150" baseline="0" dirty="0">
                <a:solidFill>
                  <a:srgbClr val="00B050"/>
                </a:solidFill>
                <a:effectLst/>
              </a:endParaRPr>
            </a:p>
          </p:txBody>
        </p:sp>
      </p:grpSp>
    </p:spTree>
    <p:extLst>
      <p:ext uri="{BB962C8B-B14F-4D97-AF65-F5344CB8AC3E}">
        <p14:creationId xmlns:p14="http://schemas.microsoft.com/office/powerpoint/2010/main" val="2206404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見出し＋本文">
    <p:spTree>
      <p:nvGrpSpPr>
        <p:cNvPr id="1" name=""/>
        <p:cNvGrpSpPr/>
        <p:nvPr/>
      </p:nvGrpSpPr>
      <p:grpSpPr>
        <a:xfrm>
          <a:off x="0" y="0"/>
          <a:ext cx="0" cy="0"/>
          <a:chOff x="0" y="0"/>
          <a:chExt cx="0" cy="0"/>
        </a:xfrm>
      </p:grpSpPr>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6647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9505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spTree>
    <p:extLst>
      <p:ext uri="{BB962C8B-B14F-4D97-AF65-F5344CB8AC3E}">
        <p14:creationId xmlns:p14="http://schemas.microsoft.com/office/powerpoint/2010/main" val="529616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学習課題">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392" y="2708920"/>
            <a:ext cx="1320635" cy="1320635"/>
          </a:xfrm>
          <a:prstGeom prst="rect">
            <a:avLst/>
          </a:prstGeom>
        </p:spPr>
      </p:pic>
    </p:spTree>
    <p:extLst>
      <p:ext uri="{BB962C8B-B14F-4D97-AF65-F5344CB8AC3E}">
        <p14:creationId xmlns:p14="http://schemas.microsoft.com/office/powerpoint/2010/main" val="3585668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見出し＋本文">
    <p:spTree>
      <p:nvGrpSpPr>
        <p:cNvPr id="1" name=""/>
        <p:cNvGrpSpPr/>
        <p:nvPr/>
      </p:nvGrpSpPr>
      <p:grpSpPr>
        <a:xfrm>
          <a:off x="0" y="0"/>
          <a:ext cx="0" cy="0"/>
          <a:chOff x="0" y="0"/>
          <a:chExt cx="0" cy="0"/>
        </a:xfrm>
      </p:grpSpPr>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4818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842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見出し＋本文">
    <p:spTree>
      <p:nvGrpSpPr>
        <p:cNvPr id="1" name=""/>
        <p:cNvGrpSpPr/>
        <p:nvPr/>
      </p:nvGrpSpPr>
      <p:grpSpPr>
        <a:xfrm>
          <a:off x="0" y="0"/>
          <a:ext cx="0" cy="0"/>
          <a:chOff x="0" y="0"/>
          <a:chExt cx="0" cy="0"/>
        </a:xfrm>
      </p:grpSpPr>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957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160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表紙_総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DCA488A-3FD0-41DE-BE37-1B9E71580B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8139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学習課題_総合">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9CBEBCA-EE10-4A97-9604-B89C0AB5DF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grpSp>
        <p:nvGrpSpPr>
          <p:cNvPr id="8" name="グループ化 7">
            <a:extLst>
              <a:ext uri="{FF2B5EF4-FFF2-40B4-BE49-F238E27FC236}">
                <a16:creationId xmlns:a16="http://schemas.microsoft.com/office/drawing/2014/main" id="{7E3B9579-421C-7C46-B7DA-C794C0B1FA2C}"/>
              </a:ext>
            </a:extLst>
          </p:cNvPr>
          <p:cNvGrpSpPr/>
          <p:nvPr userDrawn="1"/>
        </p:nvGrpSpPr>
        <p:grpSpPr>
          <a:xfrm>
            <a:off x="911423" y="1527314"/>
            <a:ext cx="1728193" cy="504056"/>
            <a:chOff x="656680" y="1109975"/>
            <a:chExt cx="1240036" cy="1152128"/>
          </a:xfrm>
          <a:solidFill>
            <a:schemeClr val="bg1"/>
          </a:solidFill>
        </p:grpSpPr>
        <p:sp>
          <p:nvSpPr>
            <p:cNvPr id="9" name="角丸四角形 8">
              <a:extLst>
                <a:ext uri="{FF2B5EF4-FFF2-40B4-BE49-F238E27FC236}">
                  <a16:creationId xmlns:a16="http://schemas.microsoft.com/office/drawing/2014/main" id="{C4395E9C-6DDF-BD48-A04F-A56ABFFAA4AE}"/>
                </a:ext>
              </a:extLst>
            </p:cNvPr>
            <p:cNvSpPr/>
            <p:nvPr userDrawn="1"/>
          </p:nvSpPr>
          <p:spPr>
            <a:xfrm>
              <a:off x="656680" y="1109975"/>
              <a:ext cx="1240036" cy="1152128"/>
            </a:xfrm>
            <a:prstGeom prst="roundRect">
              <a:avLst/>
            </a:prstGeom>
            <a:grpFill/>
            <a:ln w="603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10" name="タイトル 1">
              <a:extLst>
                <a:ext uri="{FF2B5EF4-FFF2-40B4-BE49-F238E27FC236}">
                  <a16:creationId xmlns:a16="http://schemas.microsoft.com/office/drawing/2014/main" id="{C6DC4A7F-9A99-AA4B-8DE5-3E64BA9984B2}"/>
                </a:ext>
              </a:extLst>
            </p:cNvPr>
            <p:cNvSpPr txBox="1">
              <a:spLocks/>
            </p:cNvSpPr>
            <p:nvPr/>
          </p:nvSpPr>
          <p:spPr>
            <a:xfrm>
              <a:off x="703039" y="1368313"/>
              <a:ext cx="1152128" cy="631989"/>
            </a:xfrm>
            <a:prstGeom prst="rect">
              <a:avLst/>
            </a:prstGeom>
            <a:grpFill/>
            <a:ln>
              <a:noFill/>
            </a:ln>
          </p:spPr>
          <p:txBody>
            <a:bodyPr anchor="ctr">
              <a:noAutofit/>
            </a:bodyPr>
            <a:lstStyle>
              <a:lvl1pPr algn="ctr"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pPr>
                <a:lnSpc>
                  <a:spcPct val="100000"/>
                </a:lnSpc>
              </a:pPr>
              <a:r>
                <a:rPr lang="ja-JP" altLang="en-US" sz="2800" b="1" spc="-150" baseline="0" dirty="0">
                  <a:solidFill>
                    <a:srgbClr val="00B050"/>
                  </a:solidFill>
                  <a:effectLst/>
                </a:rPr>
                <a:t>学習課題</a:t>
              </a:r>
              <a:endParaRPr lang="en-US" altLang="ja-JP" sz="2800" b="1" spc="-150" baseline="0" dirty="0">
                <a:solidFill>
                  <a:srgbClr val="00B050"/>
                </a:solidFill>
                <a:effectLst/>
              </a:endParaRPr>
            </a:p>
          </p:txBody>
        </p:sp>
      </p:grpSp>
    </p:spTree>
    <p:extLst>
      <p:ext uri="{BB962C8B-B14F-4D97-AF65-F5344CB8AC3E}">
        <p14:creationId xmlns:p14="http://schemas.microsoft.com/office/powerpoint/2010/main" val="293927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学習課題_2_総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1E26969-B955-4335-BC12-71CB161349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6C7B60C6-FBE3-44D7-89A4-FAA9A9A254B5}"/>
              </a:ext>
            </a:extLst>
          </p:cNvPr>
          <p:cNvPicPr>
            <a:picLocks noChangeAspect="1"/>
          </p:cNvPicPr>
          <p:nvPr userDrawn="1"/>
        </p:nvPicPr>
        <p:blipFill>
          <a:blip r:embed="rId3"/>
          <a:stretch>
            <a:fillRect/>
          </a:stretch>
        </p:blipFill>
        <p:spPr>
          <a:xfrm>
            <a:off x="817200" y="864000"/>
            <a:ext cx="3155567" cy="756000"/>
          </a:xfrm>
          <a:prstGeom prst="rect">
            <a:avLst/>
          </a:prstGeom>
        </p:spPr>
      </p:pic>
    </p:spTree>
    <p:extLst>
      <p:ext uri="{BB962C8B-B14F-4D97-AF65-F5344CB8AC3E}">
        <p14:creationId xmlns:p14="http://schemas.microsoft.com/office/powerpoint/2010/main" val="258068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見出し＋本文_白線">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CF375FA-05D9-4402-A3AE-F0CAED589C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4233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_白線">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F8CEA0-9054-4DAB-89A6-A6FD3411A6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E72980-0326-41C6-8A22-531FC38A89B9}"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82094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0081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696" r:id="rId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1934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36" r:id="rId12"/>
    <p:sldLayoutId id="2147483737"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70544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91484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a:extLst>
              <a:ext uri="{FF2B5EF4-FFF2-40B4-BE49-F238E27FC236}">
                <a16:creationId xmlns:a16="http://schemas.microsoft.com/office/drawing/2014/main" id="{9FC97C9B-00C1-024F-9DE4-77C3A8C60C1E}"/>
              </a:ext>
            </a:extLst>
          </p:cNvPr>
          <p:cNvSpPr/>
          <p:nvPr/>
        </p:nvSpPr>
        <p:spPr>
          <a:xfrm>
            <a:off x="1055440" y="2852936"/>
            <a:ext cx="10080000" cy="2735984"/>
          </a:xfrm>
          <a:prstGeom prst="roundRect">
            <a:avLst/>
          </a:prstGeom>
          <a:noFill/>
          <a:ln w="76200">
            <a:solidFill>
              <a:srgbClr val="7DC8B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000"/>
              </a:lnSpc>
            </a:pPr>
            <a:endParaRPr lang="en-US" altLang="ja-JP" dirty="0"/>
          </a:p>
        </p:txBody>
      </p:sp>
      <p:sp>
        <p:nvSpPr>
          <p:cNvPr id="13" name="サブタイトル 2"/>
          <p:cNvSpPr txBox="1">
            <a:spLocks/>
          </p:cNvSpPr>
          <p:nvPr/>
        </p:nvSpPr>
        <p:spPr>
          <a:xfrm>
            <a:off x="2340000" y="579113"/>
            <a:ext cx="9660656" cy="987551"/>
          </a:xfrm>
          <a:prstGeom prst="rect">
            <a:avLst/>
          </a:prstGeom>
        </p:spPr>
        <p:txBody>
          <a:bodyPr vert="horz" wrap="square" lIns="36000" tIns="216000" rIns="36000" bIns="0" rtlCol="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tabLst>
                <a:tab pos="1257300" algn="l"/>
                <a:tab pos="7448550" algn="l"/>
              </a:tabLst>
            </a:pPr>
            <a:r>
              <a:rPr lang="ja-JP" altLang="en-US" sz="5000" b="1" dirty="0">
                <a:solidFill>
                  <a:schemeClr val="bg1"/>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国際秩序の変化や大衆化と私たち</a:t>
            </a:r>
            <a:endParaRPr lang="en-US" altLang="ja-JP" sz="5000" b="1" dirty="0">
              <a:solidFill>
                <a:schemeClr val="bg1"/>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メイリオ" panose="020B0604030504040204" pitchFamily="50" charset="-128"/>
            </a:endParaRPr>
          </a:p>
        </p:txBody>
      </p:sp>
      <p:sp>
        <p:nvSpPr>
          <p:cNvPr id="17" name="サブタイトル 2"/>
          <p:cNvSpPr txBox="1">
            <a:spLocks/>
          </p:cNvSpPr>
          <p:nvPr/>
        </p:nvSpPr>
        <p:spPr>
          <a:xfrm>
            <a:off x="313238" y="747869"/>
            <a:ext cx="1584176" cy="626701"/>
          </a:xfrm>
          <a:prstGeom prst="rect">
            <a:avLst/>
          </a:prstGeom>
        </p:spPr>
        <p:txBody>
          <a:bodyPr vert="horz" wrap="square" lIns="36000" tIns="72000" rIns="3600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tabLst>
                <a:tab pos="7448550" algn="l"/>
              </a:tabLst>
            </a:pPr>
            <a:r>
              <a:rPr lang="ja-JP" altLang="en-US" sz="3600" b="1" dirty="0">
                <a:effectLst>
                  <a:outerShdw blurRad="38100" dist="38100" dir="2700000" algn="tl">
                    <a:srgbClr val="000000">
                      <a:alpha val="43137"/>
                    </a:srgbClr>
                  </a:outerShdw>
                </a:effectLst>
                <a:latin typeface="+mn-ea"/>
              </a:rPr>
              <a:t>第２章</a:t>
            </a:r>
            <a:endParaRPr lang="en-US" altLang="ja-JP" sz="3600" b="1" dirty="0">
              <a:effectLst>
                <a:outerShdw blurRad="38100" dist="38100" dir="2700000" algn="tl">
                  <a:srgbClr val="000000">
                    <a:alpha val="43137"/>
                  </a:srgbClr>
                </a:outerShdw>
              </a:effectLst>
              <a:latin typeface="+mn-ea"/>
              <a:cs typeface="メイリオ" panose="020B0604030504040204" pitchFamily="50" charset="-128"/>
            </a:endParaRPr>
          </a:p>
        </p:txBody>
      </p:sp>
      <p:sp>
        <p:nvSpPr>
          <p:cNvPr id="7" name="正方形/長方形 6">
            <a:extLst>
              <a:ext uri="{FF2B5EF4-FFF2-40B4-BE49-F238E27FC236}">
                <a16:creationId xmlns:a16="http://schemas.microsoft.com/office/drawing/2014/main" id="{1A1BD51D-3D8D-EA4B-AA2C-79D959332E0A}"/>
              </a:ext>
            </a:extLst>
          </p:cNvPr>
          <p:cNvSpPr/>
          <p:nvPr/>
        </p:nvSpPr>
        <p:spPr>
          <a:xfrm>
            <a:off x="1992344" y="2909261"/>
            <a:ext cx="8207312" cy="804066"/>
          </a:xfrm>
          <a:prstGeom prst="rect">
            <a:avLst/>
          </a:prstGeom>
        </p:spPr>
        <p:txBody>
          <a:bodyPr wrap="square">
            <a:spAutoFit/>
          </a:bodyPr>
          <a:lstStyle/>
          <a:p>
            <a:pPr lvl="0" algn="ctr">
              <a:lnSpc>
                <a:spcPts val="6000"/>
              </a:lnSpc>
            </a:pPr>
            <a:r>
              <a:rPr lang="en-US" altLang="ja-JP" sz="3500" b="1" dirty="0">
                <a:solidFill>
                  <a:prstClr val="black"/>
                </a:solidFill>
                <a:latin typeface="メイリオ"/>
                <a:ea typeface="メイリオ"/>
              </a:rPr>
              <a:t>2</a:t>
            </a:r>
            <a:r>
              <a:rPr lang="ja-JP" altLang="en-US" sz="3500" b="1" dirty="0">
                <a:solidFill>
                  <a:prstClr val="black"/>
                </a:solidFill>
                <a:latin typeface="メイリオ"/>
                <a:ea typeface="メイリオ"/>
              </a:rPr>
              <a:t>節　第一次世界大戦と大衆社会</a:t>
            </a:r>
          </a:p>
        </p:txBody>
      </p:sp>
      <p:sp>
        <p:nvSpPr>
          <p:cNvPr id="8" name="正方形/長方形 7">
            <a:extLst>
              <a:ext uri="{FF2B5EF4-FFF2-40B4-BE49-F238E27FC236}">
                <a16:creationId xmlns:a16="http://schemas.microsoft.com/office/drawing/2014/main" id="{BA10672F-ACB0-5742-AFD2-326040609B8E}"/>
              </a:ext>
            </a:extLst>
          </p:cNvPr>
          <p:cNvSpPr/>
          <p:nvPr/>
        </p:nvSpPr>
        <p:spPr>
          <a:xfrm>
            <a:off x="1236000" y="3859700"/>
            <a:ext cx="9720000" cy="765200"/>
          </a:xfrm>
          <a:prstGeom prst="rect">
            <a:avLst/>
          </a:prstGeom>
        </p:spPr>
        <p:txBody>
          <a:bodyPr wrap="square" tIns="72000" bIns="0" anchor="ctr">
            <a:spAutoFit/>
          </a:bodyPr>
          <a:lstStyle/>
          <a:p>
            <a:pPr algn="ctr"/>
            <a:r>
              <a:rPr lang="ja-JP" altLang="en-US" sz="4500" b="1" dirty="0">
                <a:latin typeface="Meiryo" panose="020B0604030504040204" pitchFamily="34" charset="-128"/>
                <a:ea typeface="Meiryo" panose="020B0604030504040204" pitchFamily="34" charset="-128"/>
              </a:rPr>
              <a:t>⑲　第一次世界大戦の展開</a:t>
            </a:r>
          </a:p>
        </p:txBody>
      </p:sp>
      <p:sp>
        <p:nvSpPr>
          <p:cNvPr id="11" name="正方形/長方形 10">
            <a:extLst>
              <a:ext uri="{FF2B5EF4-FFF2-40B4-BE49-F238E27FC236}">
                <a16:creationId xmlns:a16="http://schemas.microsoft.com/office/drawing/2014/main" id="{091F5650-7813-4C90-99FB-E0875CE7F2BD}"/>
              </a:ext>
            </a:extLst>
          </p:cNvPr>
          <p:cNvSpPr/>
          <p:nvPr/>
        </p:nvSpPr>
        <p:spPr>
          <a:xfrm>
            <a:off x="1236000" y="4881626"/>
            <a:ext cx="9720000" cy="584775"/>
          </a:xfrm>
          <a:prstGeom prst="rect">
            <a:avLst/>
          </a:prstGeom>
        </p:spPr>
        <p:txBody>
          <a:bodyPr wrap="square">
            <a:spAutoFit/>
          </a:bodyPr>
          <a:lstStyle/>
          <a:p>
            <a:pPr algn="ctr"/>
            <a:r>
              <a:rPr lang="zh-TW"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（教科書 </a:t>
            </a:r>
            <a:r>
              <a:rPr lang="en-US" altLang="zh-TW"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p.</a:t>
            </a:r>
            <a:r>
              <a:rPr lang="en-US" altLang="ja-JP"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98</a:t>
            </a:r>
            <a:r>
              <a:rPr lang="zh-TW"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a:t>
            </a:r>
            <a:r>
              <a:rPr lang="en-US" altLang="zh-TW"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1</a:t>
            </a:r>
            <a:r>
              <a:rPr lang="en-US" altLang="ja-JP"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00</a:t>
            </a:r>
            <a:r>
              <a:rPr lang="zh-TW"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a:t>
            </a:r>
          </a:p>
        </p:txBody>
      </p:sp>
      <p:sp>
        <p:nvSpPr>
          <p:cNvPr id="2" name="テキスト ボックス 1">
            <a:extLst>
              <a:ext uri="{FF2B5EF4-FFF2-40B4-BE49-F238E27FC236}">
                <a16:creationId xmlns:a16="http://schemas.microsoft.com/office/drawing/2014/main" id="{8A3C4C6F-1735-0F6B-A8DD-A78574D85F04}"/>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1131328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88CEC22-ABF6-4F57-AD3D-4ED9D3EDB582}"/>
              </a:ext>
            </a:extLst>
          </p:cNvPr>
          <p:cNvSpPr txBox="1"/>
          <p:nvPr/>
        </p:nvSpPr>
        <p:spPr>
          <a:xfrm>
            <a:off x="1260000" y="540000"/>
            <a:ext cx="9145016" cy="607205"/>
          </a:xfrm>
          <a:prstGeom prst="rect">
            <a:avLst/>
          </a:prstGeom>
          <a:noFill/>
        </p:spPr>
        <p:txBody>
          <a:bodyPr vert="horz" wrap="square" lIns="0" tIns="45720" rIns="91440" bIns="45720" rtlCol="0">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第一次世界大戦に動員されたインド人兵士</a:t>
            </a:r>
          </a:p>
        </p:txBody>
      </p:sp>
      <p:sp>
        <p:nvSpPr>
          <p:cNvPr id="10" name="テキスト ボックス 9">
            <a:extLst>
              <a:ext uri="{FF2B5EF4-FFF2-40B4-BE49-F238E27FC236}">
                <a16:creationId xmlns:a16="http://schemas.microsoft.com/office/drawing/2014/main" id="{3B921567-B8DD-4820-8077-E890CD797836}"/>
              </a:ext>
            </a:extLst>
          </p:cNvPr>
          <p:cNvSpPr txBox="1"/>
          <p:nvPr/>
        </p:nvSpPr>
        <p:spPr>
          <a:xfrm>
            <a:off x="407368" y="1335600"/>
            <a:ext cx="6203444" cy="4477634"/>
          </a:xfrm>
          <a:prstGeom prst="rect">
            <a:avLst/>
          </a:prstGeom>
          <a:noFill/>
        </p:spPr>
        <p:txBody>
          <a:bodyPr vert="horz" wrap="square" lIns="91440" tIns="45720" rIns="91440" bIns="45720" rtlCol="0">
            <a:noAutofit/>
          </a:bodyPr>
          <a:lstStyle/>
          <a:p>
            <a:pPr marL="0" marR="0" lvl="0" indent="0" algn="l" defTabSz="914400" rtl="0" eaLnBrk="1" fontAlgn="auto" latinLnBrk="0" hangingPunct="1">
              <a:lnSpc>
                <a:spcPts val="43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イギリス，フランスは，植民地の民衆をヨーロッパの戦場にも動員した。</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43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イギリスから自治を約束されたインドは，大戦中多くの兵士を戦地に派遣したが，戦後，約束が果たされることはなく，独立運動を展開した。</a:t>
            </a:r>
          </a:p>
        </p:txBody>
      </p:sp>
      <p:sp>
        <p:nvSpPr>
          <p:cNvPr id="2" name="テキスト ボックス 1">
            <a:extLst>
              <a:ext uri="{FF2B5EF4-FFF2-40B4-BE49-F238E27FC236}">
                <a16:creationId xmlns:a16="http://schemas.microsoft.com/office/drawing/2014/main" id="{A938C983-0356-C926-C7ED-ED0FC4544428}"/>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
        <p:nvSpPr>
          <p:cNvPr id="4" name="正方形/長方形 3">
            <a:extLst>
              <a:ext uri="{FF2B5EF4-FFF2-40B4-BE49-F238E27FC236}">
                <a16:creationId xmlns:a16="http://schemas.microsoft.com/office/drawing/2014/main" id="{F4EFF424-A48E-676B-CE57-FBBF9587536B}"/>
              </a:ext>
            </a:extLst>
          </p:cNvPr>
          <p:cNvSpPr/>
          <p:nvPr/>
        </p:nvSpPr>
        <p:spPr>
          <a:xfrm>
            <a:off x="6456040" y="1412776"/>
            <a:ext cx="5400600" cy="316835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C826A0E-30B8-B11A-5474-1998399C9B87}"/>
              </a:ext>
            </a:extLst>
          </p:cNvPr>
          <p:cNvSpPr txBox="1"/>
          <p:nvPr/>
        </p:nvSpPr>
        <p:spPr>
          <a:xfrm>
            <a:off x="7621646" y="2710661"/>
            <a:ext cx="2866842" cy="646331"/>
          </a:xfrm>
          <a:prstGeom prst="rect">
            <a:avLst/>
          </a:prstGeom>
          <a:noFill/>
        </p:spPr>
        <p:txBody>
          <a:bodyPr wrap="square">
            <a:spAutoFit/>
          </a:bodyPr>
          <a:lstStyle/>
          <a:p>
            <a:pPr algn="ctr"/>
            <a:r>
              <a:rPr lang="ja-JP" altLang="en-US" sz="1800" b="0" i="0" u="none" strike="noStrike" dirty="0">
                <a:solidFill>
                  <a:srgbClr val="222222"/>
                </a:solidFill>
                <a:effectLst/>
                <a:latin typeface="Arial" panose="020B0604020202020204" pitchFamily="34" charset="0"/>
              </a:rPr>
              <a:t>本データはサンプルです。製品版では画像が入ります。</a:t>
            </a:r>
            <a:endParaRPr lang="ja-JP" altLang="en-US" dirty="0"/>
          </a:p>
        </p:txBody>
      </p:sp>
    </p:spTree>
    <p:extLst>
      <p:ext uri="{BB962C8B-B14F-4D97-AF65-F5344CB8AC3E}">
        <p14:creationId xmlns:p14="http://schemas.microsoft.com/office/powerpoint/2010/main" val="907608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0000" y="288000"/>
            <a:ext cx="10440000" cy="581900"/>
          </a:xfrm>
          <a:prstGeom prst="rect">
            <a:avLst/>
          </a:prstGeom>
          <a:noFill/>
          <a:ln>
            <a:noFill/>
          </a:ln>
        </p:spPr>
        <p:txBody>
          <a:bodyPr vert="horz" wrap="none" lIns="91440" tIns="45720" rIns="91440" bIns="45720" rtlCol="0" anchor="ctr">
            <a:noAutofit/>
          </a:bodyPr>
          <a:lstStyle/>
          <a:p>
            <a:r>
              <a:rPr lang="ja-JP" altLang="en-US" sz="3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●総力戦体制</a:t>
            </a:r>
            <a:r>
              <a:rPr lang="en-US" altLang="ja-JP"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〔p.105〕</a:t>
            </a:r>
            <a:endParaRPr lang="en-US" altLang="ja-JP"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タイトル 1"/>
          <p:cNvSpPr txBox="1">
            <a:spLocks/>
          </p:cNvSpPr>
          <p:nvPr/>
        </p:nvSpPr>
        <p:spPr>
          <a:xfrm>
            <a:off x="720000" y="1260000"/>
            <a:ext cx="11280656"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戦争の長期化</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・ヨーロッパの西部戦線では塹壕戦が中心</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・兵士の動員数は膨大な数に</a:t>
            </a:r>
            <a:endParaRPr lang="en-US" altLang="ja-JP" sz="3200" dirty="0">
              <a:latin typeface="メイリオ" panose="020B0604030504040204" pitchFamily="50" charset="-128"/>
              <a:ea typeface="メイリオ" panose="020B0604030504040204" pitchFamily="50" charset="-128"/>
            </a:endParaRPr>
          </a:p>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大戦下の武力攻撃</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機関銃，大砲，軍艦</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・新たに開発された潜水艦，毒ガス，戦車，飛行機の使用→戦死，戦傷が増える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戦場，占領地での虐殺，民間船などへの攻撃，空爆</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→民間人の被害も多大</a:t>
            </a:r>
            <a:endParaRPr lang="en-US" altLang="ja-JP" sz="3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9C2BC887-27FF-C706-0C4B-716F3A5D6B98}"/>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391446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●総力戦体制</a:t>
            </a:r>
            <a:endParaRPr lang="ja-JP" altLang="en-US" sz="2400" dirty="0">
              <a:effectLst>
                <a:outerShdw blurRad="38100" dist="38100" dir="2700000" algn="tl">
                  <a:srgbClr val="000000">
                    <a:alpha val="43137"/>
                  </a:srgbClr>
                </a:outerShdw>
              </a:effectLst>
            </a:endParaRPr>
          </a:p>
        </p:txBody>
      </p:sp>
      <p:sp>
        <p:nvSpPr>
          <p:cNvPr id="7" name="タイトル 1"/>
          <p:cNvSpPr txBox="1">
            <a:spLocks/>
          </p:cNvSpPr>
          <p:nvPr/>
        </p:nvSpPr>
        <p:spPr>
          <a:xfrm>
            <a:off x="720000" y="900000"/>
            <a:ext cx="11160000" cy="576936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400"/>
              </a:lnSpc>
              <a:spcBef>
                <a:spcPts val="0"/>
              </a:spcBef>
            </a:pPr>
            <a:r>
              <a:rPr lang="ja-JP" altLang="en-US" sz="3500" b="1" dirty="0">
                <a:latin typeface="メイリオ" panose="020B0604030504040204" pitchFamily="50" charset="-128"/>
                <a:ea typeface="メイリオ" panose="020B0604030504040204" pitchFamily="50" charset="-128"/>
              </a:rPr>
              <a:t>総力戦体制</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4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戦争の長期化</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400"/>
              </a:lnSpc>
              <a:spcBef>
                <a:spcPts val="0"/>
              </a:spcBef>
            </a:pPr>
            <a:r>
              <a:rPr lang="ja-JP" altLang="en-US" sz="3200" dirty="0">
                <a:latin typeface="メイリオ" panose="020B0604030504040204" pitchFamily="50" charset="-128"/>
                <a:ea typeface="メイリオ" panose="020B0604030504040204" pitchFamily="50" charset="-128"/>
              </a:rPr>
              <a:t>　→多数の人員と大量の物資が必要</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400"/>
              </a:lnSpc>
              <a:spcBef>
                <a:spcPts val="0"/>
              </a:spcBef>
            </a:pPr>
            <a:r>
              <a:rPr lang="ja-JP" altLang="en-US" sz="3200" dirty="0">
                <a:latin typeface="メイリオ" panose="020B0604030504040204" pitchFamily="50" charset="-128"/>
                <a:ea typeface="メイリオ" panose="020B0604030504040204" pitchFamily="50" charset="-128"/>
              </a:rPr>
              <a:t>　→国民を広く動員し，経済を統制</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400"/>
              </a:lnSpc>
              <a:spcBef>
                <a:spcPts val="0"/>
              </a:spcBef>
            </a:pP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男性労働力の不足から，女性が工場などの職場に</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400"/>
              </a:lnSpc>
              <a:spcBef>
                <a:spcPts val="0"/>
              </a:spcBef>
            </a:pPr>
            <a:r>
              <a:rPr lang="ja-JP" altLang="en-US" sz="3200" dirty="0">
                <a:latin typeface="メイリオ" panose="020B0604030504040204" pitchFamily="50" charset="-128"/>
                <a:ea typeface="メイリオ" panose="020B0604030504040204" pitchFamily="50" charset="-128"/>
              </a:rPr>
              <a:t>　　　進出</a:t>
            </a:r>
            <a:endParaRPr lang="en-US" altLang="ja-JP" sz="3200" dirty="0">
              <a:latin typeface="メイリオ" panose="020B0604030504040204" pitchFamily="50" charset="-128"/>
              <a:ea typeface="メイリオ" panose="020B0604030504040204" pitchFamily="50" charset="-128"/>
            </a:endParaRPr>
          </a:p>
          <a:p>
            <a:pPr algn="l">
              <a:lnSpc>
                <a:spcPts val="4400"/>
              </a:lnSpc>
              <a:spcBef>
                <a:spcPts val="0"/>
              </a:spcBef>
            </a:pPr>
            <a:r>
              <a:rPr lang="ja-JP" altLang="en-US" sz="3500" b="1" dirty="0">
                <a:latin typeface="メイリオ" panose="020B0604030504040204" pitchFamily="50" charset="-128"/>
                <a:ea typeface="メイリオ" panose="020B0604030504040204" pitchFamily="50" charset="-128"/>
              </a:rPr>
              <a:t>各国の社会主義者</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4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ドイツ社会民主党など，各国の社会主義政党の多くは</a:t>
            </a:r>
            <a:r>
              <a:rPr lang="ja-JP" altLang="en-US" sz="3200" dirty="0">
                <a:solidFill>
                  <a:srgbClr val="FF0000"/>
                </a:solidFill>
                <a:latin typeface="メイリオ" panose="020B0604030504040204" pitchFamily="50" charset="-128"/>
                <a:ea typeface="メイリオ" panose="020B0604030504040204" pitchFamily="50" charset="-128"/>
              </a:rPr>
              <a:t>総力戦</a:t>
            </a:r>
            <a:r>
              <a:rPr lang="ja-JP" altLang="en-US" sz="3200" dirty="0">
                <a:latin typeface="メイリオ" panose="020B0604030504040204" pitchFamily="50" charset="-128"/>
                <a:ea typeface="メイリオ" panose="020B0604030504040204" pitchFamily="50" charset="-128"/>
              </a:rPr>
              <a:t>体制に組みこまれる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400"/>
              </a:lnSpc>
              <a:spcBef>
                <a:spcPts val="0"/>
              </a:spcBef>
            </a:pPr>
            <a:r>
              <a:rPr lang="ja-JP" altLang="en-US" sz="3200" dirty="0">
                <a:latin typeface="メイリオ" panose="020B0604030504040204" pitchFamily="50" charset="-128"/>
                <a:ea typeface="メイリオ" panose="020B0604030504040204" pitchFamily="50" charset="-128"/>
              </a:rPr>
              <a:t>　↔︎独自の反戦運動を続ける急進的な社会主義者も存在</a:t>
            </a:r>
            <a:endParaRPr lang="en-US" altLang="ja-JP" sz="3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BA0E8BA9-3DD9-A578-D260-F27B6372A244}"/>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421919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250"/>
                                        <p:tgtEl>
                                          <p:spTgt spid="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fade">
                                      <p:cBhvr>
                                        <p:cTn id="40" dur="500"/>
                                        <p:tgtEl>
                                          <p:spTgt spid="7">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Effect transition="in" filter="fade">
                                      <p:cBhvr>
                                        <p:cTn id="45"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122A70D9-D0A8-48F7-9CDB-596286E8FFF1}"/>
              </a:ext>
            </a:extLst>
          </p:cNvPr>
          <p:cNvSpPr txBox="1"/>
          <p:nvPr/>
        </p:nvSpPr>
        <p:spPr>
          <a:xfrm>
            <a:off x="911424" y="4653136"/>
            <a:ext cx="10535384" cy="1368152"/>
          </a:xfrm>
          <a:prstGeom prst="rect">
            <a:avLst/>
          </a:prstGeom>
          <a:noFill/>
        </p:spPr>
        <p:txBody>
          <a:bodyPr vert="horz" wrap="square" lIns="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第一次世界大戦の戦死者数が、それまでの戦争に比べて非常に多いのはなぜだろうか、考えてみよう。</a:t>
            </a:r>
          </a:p>
        </p:txBody>
      </p:sp>
      <p:pic>
        <p:nvPicPr>
          <p:cNvPr id="5" name="図 4" descr="グラフ, 棒グラフ, ヒストグラム&#10;&#10;自動的に生成された説明">
            <a:extLst>
              <a:ext uri="{FF2B5EF4-FFF2-40B4-BE49-F238E27FC236}">
                <a16:creationId xmlns:a16="http://schemas.microsoft.com/office/drawing/2014/main" id="{2B4E1B9E-0C10-DFC2-0B80-DCCC60A0C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912" y="980728"/>
            <a:ext cx="4576147" cy="3335555"/>
          </a:xfrm>
          <a:prstGeom prst="rect">
            <a:avLst/>
          </a:prstGeom>
        </p:spPr>
      </p:pic>
      <p:sp>
        <p:nvSpPr>
          <p:cNvPr id="2" name="テキスト ボックス 1">
            <a:extLst>
              <a:ext uri="{FF2B5EF4-FFF2-40B4-BE49-F238E27FC236}">
                <a16:creationId xmlns:a16="http://schemas.microsoft.com/office/drawing/2014/main" id="{0D892B53-D019-CC40-9FB3-D62DEBF09EA2}"/>
              </a:ext>
            </a:extLst>
          </p:cNvPr>
          <p:cNvSpPr txBox="1"/>
          <p:nvPr/>
        </p:nvSpPr>
        <p:spPr>
          <a:xfrm>
            <a:off x="10055900" y="73186"/>
            <a:ext cx="1800200" cy="579113"/>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157495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88CEC22-ABF6-4F57-AD3D-4ED9D3EDB582}"/>
              </a:ext>
            </a:extLst>
          </p:cNvPr>
          <p:cNvSpPr txBox="1"/>
          <p:nvPr/>
        </p:nvSpPr>
        <p:spPr>
          <a:xfrm>
            <a:off x="6960096" y="1335600"/>
            <a:ext cx="5015880" cy="3105980"/>
          </a:xfrm>
          <a:prstGeom prst="rect">
            <a:avLst/>
          </a:prstGeom>
          <a:noFill/>
        </p:spPr>
        <p:txBody>
          <a:bodyPr vert="horz" wrap="square" lIns="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総力戦体制のもと，各国では女性が労働力として動員されたが，このことは戦後の女性にどのような影響を与えただろうか。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21C73B76-20FF-5F4C-BEFB-5FDD0B53D2D6}"/>
              </a:ext>
            </a:extLst>
          </p:cNvPr>
          <p:cNvSpPr txBox="1"/>
          <p:nvPr/>
        </p:nvSpPr>
        <p:spPr>
          <a:xfrm>
            <a:off x="335360" y="5805264"/>
            <a:ext cx="6336704" cy="576064"/>
          </a:xfrm>
          <a:prstGeom prst="rect">
            <a:avLst/>
          </a:prstGeom>
        </p:spPr>
        <p:txBody>
          <a:bodyPr vert="horz"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兵器工場に動員されたフランスの女性たち</a:t>
            </a:r>
          </a:p>
        </p:txBody>
      </p:sp>
      <p:sp>
        <p:nvSpPr>
          <p:cNvPr id="4" name="テキスト ボックス 3">
            <a:extLst>
              <a:ext uri="{FF2B5EF4-FFF2-40B4-BE49-F238E27FC236}">
                <a16:creationId xmlns:a16="http://schemas.microsoft.com/office/drawing/2014/main" id="{227E807B-8690-7379-0927-7C01B7F9D487}"/>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
        <p:nvSpPr>
          <p:cNvPr id="5" name="正方形/長方形 4">
            <a:extLst>
              <a:ext uri="{FF2B5EF4-FFF2-40B4-BE49-F238E27FC236}">
                <a16:creationId xmlns:a16="http://schemas.microsoft.com/office/drawing/2014/main" id="{460E8112-D3E9-021F-50D7-0692EF94D420}"/>
              </a:ext>
            </a:extLst>
          </p:cNvPr>
          <p:cNvSpPr/>
          <p:nvPr/>
        </p:nvSpPr>
        <p:spPr>
          <a:xfrm>
            <a:off x="911424" y="1412776"/>
            <a:ext cx="5400600" cy="424847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8637412-A25B-D551-EF8C-123C2B54C808}"/>
              </a:ext>
            </a:extLst>
          </p:cNvPr>
          <p:cNvSpPr txBox="1"/>
          <p:nvPr/>
        </p:nvSpPr>
        <p:spPr>
          <a:xfrm>
            <a:off x="2077030" y="3140968"/>
            <a:ext cx="2866842" cy="782060"/>
          </a:xfrm>
          <a:prstGeom prst="rect">
            <a:avLst/>
          </a:prstGeom>
          <a:noFill/>
        </p:spPr>
        <p:txBody>
          <a:bodyPr wrap="square">
            <a:spAutoFit/>
          </a:bodyPr>
          <a:lstStyle/>
          <a:p>
            <a:pPr algn="ctr"/>
            <a:r>
              <a:rPr lang="ja-JP" altLang="en-US" sz="1800" b="0" i="0" u="none" strike="noStrike" dirty="0">
                <a:solidFill>
                  <a:srgbClr val="222222"/>
                </a:solidFill>
                <a:effectLst/>
                <a:latin typeface="Arial" panose="020B0604020202020204" pitchFamily="34" charset="0"/>
              </a:rPr>
              <a:t>本データはサンプルです。製品版では画像が入ります。</a:t>
            </a:r>
            <a:endParaRPr lang="ja-JP" altLang="en-US" dirty="0"/>
          </a:p>
        </p:txBody>
      </p:sp>
    </p:spTree>
    <p:extLst>
      <p:ext uri="{BB962C8B-B14F-4D97-AF65-F5344CB8AC3E}">
        <p14:creationId xmlns:p14="http://schemas.microsoft.com/office/powerpoint/2010/main" val="2849448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0000" y="288000"/>
            <a:ext cx="10440000" cy="581900"/>
          </a:xfrm>
          <a:prstGeom prst="rect">
            <a:avLst/>
          </a:prstGeom>
          <a:noFill/>
          <a:ln>
            <a:noFill/>
          </a:ln>
        </p:spPr>
        <p:txBody>
          <a:bodyPr vert="horz" wrap="none" lIns="91440" tIns="45720" rIns="91440" bIns="45720" rtlCol="0" anchor="ctr">
            <a:noAutofit/>
          </a:bodyPr>
          <a:lstStyle/>
          <a:p>
            <a:r>
              <a:rPr lang="ja-JP" altLang="en-US" sz="3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●戦争への不満と終戦</a:t>
            </a:r>
            <a:r>
              <a:rPr lang="en-US" altLang="ja-JP"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〔p.105〕</a:t>
            </a:r>
            <a:endParaRPr lang="en-US" altLang="ja-JP"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タイトル 1"/>
          <p:cNvSpPr txBox="1">
            <a:spLocks/>
          </p:cNvSpPr>
          <p:nvPr/>
        </p:nvSpPr>
        <p:spPr>
          <a:xfrm>
            <a:off x="720000" y="1260000"/>
            <a:ext cx="11352664" cy="5481368"/>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100"/>
              </a:lnSpc>
              <a:spcBef>
                <a:spcPts val="0"/>
              </a:spcBef>
            </a:pPr>
            <a:r>
              <a:rPr lang="ja-JP" altLang="en-US" sz="3500" b="1" dirty="0">
                <a:latin typeface="メイリオ" panose="020B0604030504040204" pitchFamily="50" charset="-128"/>
                <a:ea typeface="メイリオ" panose="020B0604030504040204" pitchFamily="50" charset="-128"/>
              </a:rPr>
              <a:t>戦争長期化の影響</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1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民衆の負担大→各国で不満が高まる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1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ロシアでは</a:t>
            </a:r>
            <a:r>
              <a:rPr lang="en-US" altLang="ja-JP" sz="3200" dirty="0">
                <a:latin typeface="メイリオ" panose="020B0604030504040204" pitchFamily="50" charset="-128"/>
                <a:ea typeface="メイリオ" panose="020B0604030504040204" pitchFamily="50" charset="-128"/>
              </a:rPr>
              <a:t>1917</a:t>
            </a:r>
            <a:r>
              <a:rPr lang="ja-JP" altLang="en-US" sz="3200" dirty="0">
                <a:latin typeface="メイリオ" panose="020B0604030504040204" pitchFamily="50" charset="-128"/>
                <a:ea typeface="メイリオ" panose="020B0604030504040204" pitchFamily="50" charset="-128"/>
              </a:rPr>
              <a:t>年に革命がおき，翌年ドイツとブレスト・リトフスク条約を結び戦争から離脱</a:t>
            </a:r>
            <a:endParaRPr lang="en-US" altLang="ja-JP" sz="3200" dirty="0">
              <a:latin typeface="メイリオ" panose="020B0604030504040204" pitchFamily="50" charset="-128"/>
              <a:ea typeface="メイリオ" panose="020B0604030504040204" pitchFamily="50" charset="-128"/>
            </a:endParaRPr>
          </a:p>
          <a:p>
            <a:pPr algn="l">
              <a:lnSpc>
                <a:spcPts val="4100"/>
              </a:lnSpc>
              <a:spcBef>
                <a:spcPts val="0"/>
              </a:spcBef>
            </a:pPr>
            <a:r>
              <a:rPr lang="ja-JP" altLang="en-US" sz="3500" b="1" dirty="0">
                <a:latin typeface="メイリオ" panose="020B0604030504040204" pitchFamily="50" charset="-128"/>
                <a:ea typeface="メイリオ" panose="020B0604030504040204" pitchFamily="50" charset="-128"/>
              </a:rPr>
              <a:t>アメリカの参戦</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1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当初は中立→イギリス，フランスへの戦費の融資など</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100"/>
              </a:lnSpc>
              <a:spcBef>
                <a:spcPts val="0"/>
              </a:spcBef>
            </a:pPr>
            <a:r>
              <a:rPr lang="ja-JP" altLang="en-US" sz="3200" dirty="0">
                <a:latin typeface="メイリオ" panose="020B0604030504040204" pitchFamily="50" charset="-128"/>
                <a:ea typeface="メイリオ" panose="020B0604030504040204" pitchFamily="50" charset="-128"/>
              </a:rPr>
              <a:t>　連合国との関係が深まる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1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ドイツとの対立，ドイツの</a:t>
            </a:r>
            <a:r>
              <a:rPr lang="zh-TW" altLang="en-US" sz="3200" dirty="0">
                <a:latin typeface="メイリオ" panose="020B0604030504040204" pitchFamily="50" charset="-128"/>
                <a:ea typeface="メイリオ" panose="020B0604030504040204" pitchFamily="50" charset="-128"/>
              </a:rPr>
              <a:t>無制限潜水艦作戦</a:t>
            </a:r>
            <a:r>
              <a:rPr lang="ja-JP" altLang="en-US" sz="3200" dirty="0">
                <a:latin typeface="メイリオ" panose="020B0604030504040204" pitchFamily="50" charset="-128"/>
                <a:ea typeface="メイリオ" panose="020B0604030504040204" pitchFamily="50" charset="-128"/>
              </a:rPr>
              <a:t>による被害</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100"/>
              </a:lnSpc>
              <a:spcBef>
                <a:spcPts val="0"/>
              </a:spcBef>
            </a:pP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1917</a:t>
            </a:r>
            <a:r>
              <a:rPr lang="ja-JP" altLang="en-US" sz="3200" dirty="0">
                <a:latin typeface="メイリオ" panose="020B0604030504040204" pitchFamily="50" charset="-128"/>
                <a:ea typeface="メイリオ" panose="020B0604030504040204" pitchFamily="50" charset="-128"/>
              </a:rPr>
              <a:t>年４月にドイツに宣戦</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100"/>
              </a:lnSpc>
              <a:spcBef>
                <a:spcPts val="0"/>
              </a:spcBef>
            </a:pPr>
            <a:r>
              <a:rPr lang="ja-JP" altLang="en-US" sz="3200" dirty="0">
                <a:latin typeface="メイリオ" panose="020B0604030504040204" pitchFamily="50" charset="-128"/>
                <a:ea typeface="メイリオ" panose="020B0604030504040204" pitchFamily="50" charset="-128"/>
              </a:rPr>
              <a:t>　→アメリカの経済力により連合国が優勢に</a:t>
            </a:r>
            <a:endParaRPr lang="en-US" altLang="ja-JP" sz="3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6A2AC5FE-C10E-F12A-1A40-49DE6F6A78B2}"/>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213736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25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500"/>
                                        <p:tgtEl>
                                          <p:spTgt spid="6">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Effect transition="in" filter="fade">
                                      <p:cBhvr>
                                        <p:cTn id="4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720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4500"/>
              </a:lnSpc>
              <a:spcBef>
                <a:spcPts val="0"/>
              </a:spcBef>
              <a:spcAft>
                <a:spcPts val="0"/>
              </a:spcAft>
              <a:buClrTx/>
              <a:buSzTx/>
              <a:buFontTx/>
              <a:buNone/>
              <a:tabLst/>
              <a:defRPr/>
            </a:pPr>
            <a:endParaRPr kumimoji="1" lang="en-US" altLang="ja-JP" sz="3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a16="http://schemas.microsoft.com/office/drawing/2014/main" id="{2345B39F-EC55-4FC9-ACE1-DEEC1BE17269}"/>
              </a:ext>
            </a:extLst>
          </p:cNvPr>
          <p:cNvSpPr txBox="1"/>
          <p:nvPr/>
        </p:nvSpPr>
        <p:spPr>
          <a:xfrm>
            <a:off x="1450800" y="2566800"/>
            <a:ext cx="10134907" cy="1823576"/>
          </a:xfrm>
          <a:prstGeom prst="rect">
            <a:avLst/>
          </a:prstGeom>
          <a:noFill/>
        </p:spPr>
        <p:txBody>
          <a:bodyPr wrap="square" rtlCol="0">
            <a:sp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a:ea typeface="メイリオ"/>
                <a:cs typeface="+mn-cs"/>
              </a:rPr>
              <a:t>第一次世界大戦に際し，アメリカは当初中立の立場にあったが，それはなぜだろうか。</a:t>
            </a:r>
          </a:p>
          <a:p>
            <a:pPr marL="0" marR="0" lvl="0" indent="0" algn="l" defTabSz="914400" rtl="0" eaLnBrk="1" fontAlgn="auto" latinLnBrk="0" hangingPunct="1">
              <a:lnSpc>
                <a:spcPts val="4500"/>
              </a:lnSpc>
              <a:spcBef>
                <a:spcPts val="0"/>
              </a:spcBef>
              <a:spcAft>
                <a:spcPts val="0"/>
              </a:spcAft>
              <a:buClrTx/>
              <a:buSzTx/>
              <a:buFontTx/>
              <a:buNone/>
              <a:tabLst/>
              <a:defRPr/>
            </a:pPr>
            <a:endParaRPr kumimoji="1" lang="ja-JP" altLang="en-US" sz="36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3" name="テキスト ボックス 2">
            <a:extLst>
              <a:ext uri="{FF2B5EF4-FFF2-40B4-BE49-F238E27FC236}">
                <a16:creationId xmlns:a16="http://schemas.microsoft.com/office/drawing/2014/main" id="{FD41758D-49A4-AA99-29A3-4F2E439D05C8}"/>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1015248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●戦争への不満と終戦</a:t>
            </a:r>
            <a:endParaRPr lang="ja-JP" altLang="en-US" sz="2400" dirty="0">
              <a:effectLst>
                <a:outerShdw blurRad="38100" dist="38100" dir="2700000" algn="tl">
                  <a:srgbClr val="000000">
                    <a:alpha val="43137"/>
                  </a:srgbClr>
                </a:outerShdw>
              </a:effectLst>
            </a:endParaRPr>
          </a:p>
        </p:txBody>
      </p:sp>
      <p:sp>
        <p:nvSpPr>
          <p:cNvPr id="7" name="タイトル 1"/>
          <p:cNvSpPr txBox="1">
            <a:spLocks/>
          </p:cNvSpPr>
          <p:nvPr/>
        </p:nvSpPr>
        <p:spPr>
          <a:xfrm>
            <a:off x="720000" y="900000"/>
            <a:ext cx="11280656"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第一次世界大戦の終結</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1918</a:t>
            </a:r>
            <a:r>
              <a:rPr lang="ja-JP" altLang="en-US" sz="3200" dirty="0">
                <a:latin typeface="メイリオ" panose="020B0604030504040204" pitchFamily="50" charset="-128"/>
                <a:ea typeface="メイリオ" panose="020B0604030504040204" pitchFamily="50" charset="-128"/>
              </a:rPr>
              <a:t>年，オーストリア・ハンガリー帝国が崩壊</a:t>
            </a:r>
            <a:endParaRPr lang="en-US" altLang="ja-JP" sz="3200" dirty="0">
              <a:latin typeface="メイリオ" panose="020B0604030504040204" pitchFamily="50" charset="-128"/>
              <a:ea typeface="メイリオ" panose="020B0604030504040204" pitchFamily="50" charset="-128"/>
            </a:endParaRPr>
          </a:p>
          <a:p>
            <a:pPr marL="900000" indent="-432000" algn="l" defTabSz="896938">
              <a:lnSpc>
                <a:spcPts val="4500"/>
              </a:lnSpc>
              <a:spcBef>
                <a:spcPts val="0"/>
              </a:spcBef>
            </a:pPr>
            <a:r>
              <a:rPr lang="ja-JP" altLang="en-US" sz="3200" dirty="0">
                <a:latin typeface="メイリオ" panose="020B0604030504040204" pitchFamily="50" charset="-128"/>
                <a:ea typeface="メイリオ" panose="020B0604030504040204" pitchFamily="50" charset="-128"/>
              </a:rPr>
              <a:t>　→諸民族国家の独立があいつぐ</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11</a:t>
            </a:r>
            <a:r>
              <a:rPr lang="ja-JP" altLang="en-US" sz="3200" dirty="0">
                <a:latin typeface="メイリオ" panose="020B0604030504040204" pitchFamily="50" charset="-128"/>
                <a:ea typeface="メイリオ" panose="020B0604030504040204" pitchFamily="50" charset="-128"/>
              </a:rPr>
              <a:t>月，ドイツで兵士・労働者による革命が勃発</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→帝政が解体，共和国が成立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→共和国の臨時政府が，連合国との間に休戦条約を結ぶ</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（第一次世界大戦の終結）</a:t>
            </a:r>
            <a:endParaRPr lang="en-US" altLang="ja-JP" sz="3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072B6D77-2169-754A-8566-63F05925A26E}"/>
              </a:ext>
            </a:extLst>
          </p:cNvPr>
          <p:cNvSpPr txBox="1"/>
          <p:nvPr/>
        </p:nvSpPr>
        <p:spPr>
          <a:xfrm>
            <a:off x="7283116" y="3818021"/>
            <a:ext cx="0" cy="0"/>
          </a:xfrm>
          <a:prstGeom prst="rect">
            <a:avLst/>
          </a:prstGeom>
        </p:spPr>
        <p:txBody>
          <a:bodyPr vert="horz" wrap="none" lIns="91440" tIns="45720" rIns="91440" bIns="45720" rtlCol="0" anchor="t">
            <a:noAutofit/>
          </a:bodyPr>
          <a:lstStyle/>
          <a:p>
            <a:pPr algn="l">
              <a:lnSpc>
                <a:spcPts val="4300"/>
              </a:lnSpc>
            </a:pPr>
            <a:endParaRPr kumimoji="1" lang="ja-JP" altLang="en-US" sz="28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9D0B180F-6E06-EBEC-B6C1-8292B2295D60}"/>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16722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●戦争への不満と終戦</a:t>
            </a:r>
            <a:endParaRPr lang="ja-JP" altLang="en-US" sz="2400" dirty="0">
              <a:effectLst>
                <a:outerShdw blurRad="38100" dist="38100" dir="2700000" algn="tl">
                  <a:srgbClr val="000000">
                    <a:alpha val="43137"/>
                  </a:srgbClr>
                </a:outerShdw>
              </a:effectLst>
            </a:endParaRPr>
          </a:p>
        </p:txBody>
      </p:sp>
      <p:sp>
        <p:nvSpPr>
          <p:cNvPr id="7" name="タイトル 1"/>
          <p:cNvSpPr txBox="1">
            <a:spLocks/>
          </p:cNvSpPr>
          <p:nvPr/>
        </p:nvSpPr>
        <p:spPr>
          <a:xfrm>
            <a:off x="720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第一次世界大戦の影響</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・オーストリア・ハンガリーとドイツ</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ヨーロッパにおける諸民族への支配が崩壊</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・ロシア</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領土縮小</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・連合国側</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植民地や従属地域で独立運動が強まる</a:t>
            </a:r>
            <a:endParaRPr lang="en-US" altLang="ja-JP" sz="3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072B6D77-2169-754A-8566-63F05925A26E}"/>
              </a:ext>
            </a:extLst>
          </p:cNvPr>
          <p:cNvSpPr txBox="1"/>
          <p:nvPr/>
        </p:nvSpPr>
        <p:spPr>
          <a:xfrm>
            <a:off x="7283116" y="3818021"/>
            <a:ext cx="0" cy="0"/>
          </a:xfrm>
          <a:prstGeom prst="rect">
            <a:avLst/>
          </a:prstGeom>
        </p:spPr>
        <p:txBody>
          <a:bodyPr vert="horz" wrap="none" lIns="91440" tIns="45720" rIns="91440" bIns="45720" rtlCol="0" anchor="t">
            <a:noAutofit/>
          </a:bodyPr>
          <a:lstStyle/>
          <a:p>
            <a:pPr algn="l">
              <a:lnSpc>
                <a:spcPts val="4300"/>
              </a:lnSpc>
            </a:pPr>
            <a:endParaRPr kumimoji="1" lang="ja-JP" altLang="en-US" sz="28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56E3D1B8-AFBD-B736-43DB-A72DEF8F2CEB}"/>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261130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C733676-1CEE-49E5-865F-7BA113089A7C}"/>
              </a:ext>
            </a:extLst>
          </p:cNvPr>
          <p:cNvSpPr txBox="1"/>
          <p:nvPr/>
        </p:nvSpPr>
        <p:spPr>
          <a:xfrm>
            <a:off x="961216" y="5229200"/>
            <a:ext cx="10535384" cy="1368152"/>
          </a:xfrm>
          <a:prstGeom prst="rect">
            <a:avLst/>
          </a:prstGeom>
          <a:noFill/>
        </p:spPr>
        <p:txBody>
          <a:bodyPr vert="horz" wrap="square" lIns="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戦争が長期化するなかで，各国政府は国内の人々にどのような働きかけや強制を行っただろうか。</a:t>
            </a:r>
          </a:p>
        </p:txBody>
      </p:sp>
      <p:sp>
        <p:nvSpPr>
          <p:cNvPr id="3" name="テキスト ボックス 2">
            <a:extLst>
              <a:ext uri="{FF2B5EF4-FFF2-40B4-BE49-F238E27FC236}">
                <a16:creationId xmlns:a16="http://schemas.microsoft.com/office/drawing/2014/main" id="{5ADBF880-BDD3-8602-90BD-55BE0A0A5BFB}"/>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
        <p:nvSpPr>
          <p:cNvPr id="4" name="正方形/長方形 3">
            <a:extLst>
              <a:ext uri="{FF2B5EF4-FFF2-40B4-BE49-F238E27FC236}">
                <a16:creationId xmlns:a16="http://schemas.microsoft.com/office/drawing/2014/main" id="{38C3F23A-1A99-96A4-E1A0-5382FCCE349B}"/>
              </a:ext>
            </a:extLst>
          </p:cNvPr>
          <p:cNvSpPr/>
          <p:nvPr/>
        </p:nvSpPr>
        <p:spPr>
          <a:xfrm>
            <a:off x="4511824" y="1196752"/>
            <a:ext cx="6408712" cy="316835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818909A-9E86-87D6-43D7-BE8A98AC1236}"/>
              </a:ext>
            </a:extLst>
          </p:cNvPr>
          <p:cNvSpPr txBox="1"/>
          <p:nvPr/>
        </p:nvSpPr>
        <p:spPr>
          <a:xfrm>
            <a:off x="4669318" y="2596262"/>
            <a:ext cx="6093724" cy="369332"/>
          </a:xfrm>
          <a:prstGeom prst="rect">
            <a:avLst/>
          </a:prstGeom>
          <a:noFill/>
        </p:spPr>
        <p:txBody>
          <a:bodyPr wrap="square">
            <a:spAutoFit/>
          </a:bodyPr>
          <a:lstStyle/>
          <a:p>
            <a:pPr algn="ctr"/>
            <a:r>
              <a:rPr lang="ja-JP" altLang="en-US" sz="1800" b="0" i="0" u="none" strike="noStrike" dirty="0">
                <a:solidFill>
                  <a:srgbClr val="222222"/>
                </a:solidFill>
                <a:effectLst/>
                <a:latin typeface="Arial" panose="020B0604020202020204" pitchFamily="34" charset="0"/>
              </a:rPr>
              <a:t>本データはサンプルです。製品版では画像が入ります。</a:t>
            </a:r>
            <a:endParaRPr lang="ja-JP" altLang="en-US" dirty="0"/>
          </a:p>
        </p:txBody>
      </p:sp>
    </p:spTree>
    <p:extLst>
      <p:ext uri="{BB962C8B-B14F-4D97-AF65-F5344CB8AC3E}">
        <p14:creationId xmlns:p14="http://schemas.microsoft.com/office/powerpoint/2010/main" val="105974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984592" y="2204864"/>
            <a:ext cx="10440000" cy="3132000"/>
          </a:xfrm>
          <a:prstGeom prst="rect">
            <a:avLst/>
          </a:prstGeom>
        </p:spPr>
        <p:txBody>
          <a:bodyPr anchor="t" anchorCtr="0">
            <a:noAutofit/>
          </a:bodyPr>
          <a:lstStyle>
            <a:lvl1pPr algn="ctr"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pPr marL="9525" indent="-107950" algn="l">
              <a:lnSpc>
                <a:spcPct val="150000"/>
              </a:lnSpc>
            </a:pPr>
            <a:r>
              <a:rPr lang="ja-JP" altLang="en-US" sz="4200" b="1" dirty="0">
                <a:latin typeface="Meiryo" panose="020B0604030504040204" pitchFamily="34" charset="-128"/>
                <a:ea typeface="Meiryo" panose="020B0604030504040204" pitchFamily="34" charset="-128"/>
              </a:rPr>
              <a:t>第一次世界大戦において出現した総力戦体制とは，どのようなものだったのだろうか。</a:t>
            </a:r>
            <a:endParaRPr lang="en-US" altLang="ja-JP" sz="4200" b="1" dirty="0">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A82C49DE-D22D-5FDF-B5B6-5D79D3D31367}"/>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130292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0000" y="288000"/>
            <a:ext cx="10440000" cy="581900"/>
          </a:xfrm>
          <a:prstGeom prst="rect">
            <a:avLst/>
          </a:prstGeom>
          <a:noFill/>
          <a:ln>
            <a:noFill/>
          </a:ln>
        </p:spPr>
        <p:txBody>
          <a:bodyPr vert="horz" wrap="none" lIns="91440" tIns="45720" rIns="91440" bIns="45720" rtlCol="0" anchor="ctr">
            <a:noAutofit/>
          </a:bodyPr>
          <a:lstStyle/>
          <a:p>
            <a:r>
              <a:rPr lang="ja-JP" altLang="en-US" sz="3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●大戦の背景と経緯</a:t>
            </a:r>
            <a:r>
              <a:rPr lang="en-US" altLang="ja-JP"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〔p.104〕</a:t>
            </a:r>
            <a:endParaRPr lang="en-US" altLang="ja-JP"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タイトル 1"/>
          <p:cNvSpPr txBox="1">
            <a:spLocks/>
          </p:cNvSpPr>
          <p:nvPr/>
        </p:nvSpPr>
        <p:spPr>
          <a:xfrm>
            <a:off x="720000" y="1260000"/>
            <a:ext cx="11472000"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大戦の背景</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三国協商と三国同盟の対峙</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各地域の紛争が両陣営の全面的な戦争に</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拡大しかねない状況</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kern="100" spc="-100" dirty="0">
                <a:latin typeface="メイリオ" panose="020B0604030504040204" pitchFamily="50" charset="-128"/>
                <a:ea typeface="メイリオ" panose="020B0604030504040204" pitchFamily="50" charset="-128"/>
              </a:rPr>
              <a:t>	</a:t>
            </a:r>
            <a:r>
              <a:rPr lang="ja-JP" altLang="en-US" sz="3200" kern="100" spc="-100" dirty="0">
                <a:solidFill>
                  <a:srgbClr val="FF0000"/>
                </a:solidFill>
                <a:latin typeface="メイリオ" panose="020B0604030504040204" pitchFamily="50" charset="-128"/>
                <a:ea typeface="メイリオ" panose="020B0604030504040204" pitchFamily="50" charset="-128"/>
              </a:rPr>
              <a:t>バルカン半島</a:t>
            </a:r>
            <a:r>
              <a:rPr lang="ja-JP" altLang="en-US" sz="3200" kern="100" spc="-100" dirty="0">
                <a:latin typeface="メイリオ" panose="020B0604030504040204" pitchFamily="50" charset="-128"/>
                <a:ea typeface="メイリオ" panose="020B0604030504040204" pitchFamily="50" charset="-128"/>
              </a:rPr>
              <a:t>の不安定な状況</a:t>
            </a:r>
            <a:r>
              <a:rPr lang="ja-JP" altLang="en-US" sz="3200" kern="100" spc="-150" dirty="0">
                <a:latin typeface="メイリオ" panose="020B0604030504040204" pitchFamily="50" charset="-128"/>
                <a:ea typeface="メイリオ" panose="020B0604030504040204" pitchFamily="50" charset="-128"/>
              </a:rPr>
              <a:t>（「ヨーロッパの火薬庫」）</a:t>
            </a:r>
            <a:endParaRPr lang="en-US" altLang="ja-JP" sz="3200" kern="100" spc="-15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9E5E805A-2915-FEBA-9795-176BA23D6B37}"/>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29269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25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●大戦の背景と経緯</a:t>
            </a:r>
            <a:endParaRPr lang="ja-JP" altLang="en-US" sz="2400" dirty="0">
              <a:effectLst>
                <a:outerShdw blurRad="38100" dist="38100" dir="2700000" algn="tl">
                  <a:srgbClr val="000000">
                    <a:alpha val="43137"/>
                  </a:srgbClr>
                </a:outerShdw>
              </a:effectLst>
            </a:endParaRPr>
          </a:p>
        </p:txBody>
      </p:sp>
      <p:sp>
        <p:nvSpPr>
          <p:cNvPr id="7" name="タイトル 1"/>
          <p:cNvSpPr txBox="1">
            <a:spLocks/>
          </p:cNvSpPr>
          <p:nvPr/>
        </p:nvSpPr>
        <p:spPr>
          <a:xfrm>
            <a:off x="720000" y="900000"/>
            <a:ext cx="11280656"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9525" algn="l">
              <a:lnSpc>
                <a:spcPts val="4500"/>
              </a:lnSpc>
              <a:spcBef>
                <a:spcPts val="0"/>
              </a:spcBef>
              <a:tabLst>
                <a:tab pos="38100" algn="l"/>
              </a:tabLst>
            </a:pPr>
            <a:r>
              <a:rPr lang="ja-JP" altLang="en-US" sz="3500" b="1" dirty="0">
                <a:latin typeface="メイリオ" panose="020B0604030504040204" pitchFamily="50" charset="-128"/>
                <a:ea typeface="メイリオ" panose="020B0604030504040204" pitchFamily="50" charset="-128"/>
              </a:rPr>
              <a:t>大戦勃発の経緯</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1914</a:t>
            </a:r>
            <a:r>
              <a:rPr lang="ja-JP" altLang="en-US" sz="3200" dirty="0">
                <a:latin typeface="メイリオ" panose="020B0604030504040204" pitchFamily="50" charset="-128"/>
                <a:ea typeface="メイリオ" panose="020B0604030504040204" pitchFamily="50" charset="-128"/>
              </a:rPr>
              <a:t>年６月，</a:t>
            </a:r>
            <a:r>
              <a:rPr lang="ja-JP" altLang="en-US" sz="3200" dirty="0">
                <a:solidFill>
                  <a:srgbClr val="FF0000"/>
                </a:solidFill>
                <a:latin typeface="メイリオ" panose="020B0604030504040204" pitchFamily="50" charset="-128"/>
                <a:ea typeface="メイリオ" panose="020B0604030504040204" pitchFamily="50" charset="-128"/>
              </a:rPr>
              <a:t>サライェヴォ事件</a:t>
            </a:r>
            <a:endParaRPr lang="en-US" altLang="ja-JP" sz="3200" dirty="0">
              <a:solidFill>
                <a:srgbClr val="FF0000"/>
              </a:solidFill>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→オーストリア・ハンガリーがセルビアに宣戦</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→ロシア（セルビアを保護）が軍の総動員令を発する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→同盟国側（ドイツ，オーストリア・ハンガリーを</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中心とする）と連合国とよばれる協商国側（ロシア，</a:t>
            </a:r>
            <a:endParaRPr lang="en-US" altLang="ja-JP" sz="3200" dirty="0">
              <a:latin typeface="メイリオ" panose="020B0604030504040204" pitchFamily="50" charset="-128"/>
              <a:ea typeface="メイリオ" panose="020B0604030504040204" pitchFamily="50" charset="-128"/>
            </a:endParaRPr>
          </a:p>
          <a:p>
            <a:pPr marL="1255713" indent="-788988"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イギリス，フランスなど）の戦争（第一次世界大戦）がはじまる</a:t>
            </a:r>
            <a:endParaRPr lang="en-US" altLang="ja-JP" sz="3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926F69AE-D13C-6094-BFF1-7E32A3F5ED77}"/>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146852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720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4500"/>
              </a:lnSpc>
              <a:spcBef>
                <a:spcPts val="0"/>
              </a:spcBef>
              <a:spcAft>
                <a:spcPts val="0"/>
              </a:spcAft>
              <a:buClrTx/>
              <a:buSzTx/>
              <a:buFontTx/>
              <a:buNone/>
              <a:tabLst/>
              <a:defRPr/>
            </a:pPr>
            <a:endParaRPr kumimoji="1" lang="en-US" altLang="ja-JP" sz="3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a16="http://schemas.microsoft.com/office/drawing/2014/main" id="{2345B39F-EC55-4FC9-ACE1-DEEC1BE17269}"/>
              </a:ext>
            </a:extLst>
          </p:cNvPr>
          <p:cNvSpPr txBox="1"/>
          <p:nvPr/>
        </p:nvSpPr>
        <p:spPr>
          <a:xfrm>
            <a:off x="1449975" y="2564904"/>
            <a:ext cx="10334657" cy="1246495"/>
          </a:xfrm>
          <a:prstGeom prst="rect">
            <a:avLst/>
          </a:prstGeom>
          <a:noFill/>
        </p:spPr>
        <p:txBody>
          <a:bodyPr wrap="square" rtlCol="0">
            <a:no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a:ea typeface="メイリオ"/>
                <a:cs typeface="+mn-cs"/>
              </a:rPr>
              <a:t>セルビア人の青年は、なぜサライェヴォ事件をおこしたのだろうか。事件後にオーストリアがセルビアに宣戦したことを意識して説明してみよう。</a:t>
            </a:r>
          </a:p>
        </p:txBody>
      </p:sp>
      <p:pic>
        <p:nvPicPr>
          <p:cNvPr id="14" name="図 13">
            <a:extLst>
              <a:ext uri="{FF2B5EF4-FFF2-40B4-BE49-F238E27FC236}">
                <a16:creationId xmlns:a16="http://schemas.microsoft.com/office/drawing/2014/main" id="{EF8632B4-52F8-4217-BE2E-329E4C472D11}"/>
              </a:ext>
            </a:extLst>
          </p:cNvPr>
          <p:cNvPicPr>
            <a:picLocks noChangeAspect="1"/>
          </p:cNvPicPr>
          <p:nvPr/>
        </p:nvPicPr>
        <p:blipFill>
          <a:blip r:embed="rId3"/>
          <a:stretch>
            <a:fillRect/>
          </a:stretch>
        </p:blipFill>
        <p:spPr>
          <a:xfrm>
            <a:off x="823012" y="2528904"/>
            <a:ext cx="594000" cy="594000"/>
          </a:xfrm>
          <a:prstGeom prst="rect">
            <a:avLst/>
          </a:prstGeom>
        </p:spPr>
      </p:pic>
      <p:pic>
        <p:nvPicPr>
          <p:cNvPr id="18" name="図 17">
            <a:extLst>
              <a:ext uri="{FF2B5EF4-FFF2-40B4-BE49-F238E27FC236}">
                <a16:creationId xmlns:a16="http://schemas.microsoft.com/office/drawing/2014/main" id="{C3263560-9057-407E-8939-54AE1AC7E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4392" y="4178510"/>
            <a:ext cx="1847608" cy="2253180"/>
          </a:xfrm>
          <a:prstGeom prst="rect">
            <a:avLst/>
          </a:prstGeom>
        </p:spPr>
      </p:pic>
      <p:sp>
        <p:nvSpPr>
          <p:cNvPr id="3" name="テキスト ボックス 2">
            <a:extLst>
              <a:ext uri="{FF2B5EF4-FFF2-40B4-BE49-F238E27FC236}">
                <a16:creationId xmlns:a16="http://schemas.microsoft.com/office/drawing/2014/main" id="{DD220048-4DAA-514B-10E7-F6DD5B7DDE2A}"/>
              </a:ext>
            </a:extLst>
          </p:cNvPr>
          <p:cNvSpPr txBox="1"/>
          <p:nvPr/>
        </p:nvSpPr>
        <p:spPr>
          <a:xfrm>
            <a:off x="10055900" y="44624"/>
            <a:ext cx="1800200" cy="579113"/>
          </a:xfrm>
          <a:prstGeom prst="rect">
            <a:avLst/>
          </a:prstGeom>
        </p:spPr>
        <p:txBody>
          <a:bodyPr vert="horz" wrap="square" lIns="91440" tIns="45720" rIns="91440" bIns="45720" rtlCol="0" anchor="t">
            <a:noAutofit/>
          </a:body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398608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●大戦の背景と経緯</a:t>
            </a:r>
            <a:endParaRPr lang="ja-JP" altLang="en-US" sz="2400" dirty="0">
              <a:effectLst>
                <a:outerShdw blurRad="38100" dist="38100" dir="2700000" algn="tl">
                  <a:srgbClr val="000000">
                    <a:alpha val="43137"/>
                  </a:srgbClr>
                </a:outerShdw>
              </a:effectLst>
            </a:endParaRPr>
          </a:p>
        </p:txBody>
      </p:sp>
      <p:sp>
        <p:nvSpPr>
          <p:cNvPr id="7" name="タイトル 1"/>
          <p:cNvSpPr txBox="1">
            <a:spLocks/>
          </p:cNvSpPr>
          <p:nvPr/>
        </p:nvSpPr>
        <p:spPr>
          <a:xfrm>
            <a:off x="720000" y="900000"/>
            <a:ext cx="11280656"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9525" algn="l">
              <a:lnSpc>
                <a:spcPts val="4500"/>
              </a:lnSpc>
              <a:spcBef>
                <a:spcPts val="0"/>
              </a:spcBef>
              <a:tabLst>
                <a:tab pos="38100" algn="l"/>
              </a:tabLst>
            </a:pPr>
            <a:r>
              <a:rPr lang="ja-JP" altLang="en-US" sz="3500" b="1" dirty="0">
                <a:latin typeface="メイリオ" panose="020B0604030504040204" pitchFamily="50" charset="-128"/>
                <a:ea typeface="メイリオ" panose="020B0604030504040204" pitchFamily="50" charset="-128"/>
              </a:rPr>
              <a:t>各国の動向</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オスマン帝国</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同盟国側で参戦</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イタリア</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三国同盟を破棄→連合国側に</a:t>
            </a:r>
            <a:endParaRPr lang="en-US" altLang="ja-JP" sz="3200" dirty="0">
              <a:latin typeface="メイリオ" panose="020B0604030504040204" pitchFamily="50" charset="-128"/>
              <a:ea typeface="メイリオ" panose="020B0604030504040204" pitchFamily="50" charset="-128"/>
            </a:endParaRPr>
          </a:p>
          <a:p>
            <a:pPr marL="9525" algn="l">
              <a:lnSpc>
                <a:spcPts val="4500"/>
              </a:lnSpc>
              <a:spcBef>
                <a:spcPts val="0"/>
              </a:spcBef>
              <a:tabLst>
                <a:tab pos="38100" algn="l"/>
              </a:tabLst>
            </a:pPr>
            <a:r>
              <a:rPr lang="ja-JP" altLang="en-US" sz="3500" b="1" dirty="0">
                <a:latin typeface="メイリオ" panose="020B0604030504040204" pitchFamily="50" charset="-128"/>
                <a:ea typeface="メイリオ" panose="020B0604030504040204" pitchFamily="50" charset="-128"/>
              </a:rPr>
              <a:t>日本の参戦</a:t>
            </a: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・日英同盟を理由に参戦</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ドイツの太平洋の領土，ドイツが利権を持つ山東半島（中国）を占領</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1915</a:t>
            </a:r>
            <a:r>
              <a:rPr lang="ja-JP" altLang="en-US" sz="3200" dirty="0">
                <a:latin typeface="メイリオ" panose="020B0604030504040204" pitchFamily="50" charset="-128"/>
                <a:ea typeface="メイリオ" panose="020B0604030504040204" pitchFamily="50" charset="-128"/>
              </a:rPr>
              <a:t>年，中国に対し</a:t>
            </a:r>
            <a:r>
              <a:rPr lang="ja-JP" altLang="en-US" sz="3200" dirty="0">
                <a:solidFill>
                  <a:srgbClr val="FF0000"/>
                </a:solidFill>
                <a:latin typeface="メイリオ" panose="020B0604030504040204" pitchFamily="50" charset="-128"/>
                <a:ea typeface="メイリオ" panose="020B0604030504040204" pitchFamily="50" charset="-128"/>
              </a:rPr>
              <a:t>二十一か条要求</a:t>
            </a:r>
            <a:r>
              <a:rPr lang="ja-JP" altLang="en-US" sz="3200" dirty="0">
                <a:latin typeface="メイリオ" panose="020B0604030504040204" pitchFamily="50" charset="-128"/>
                <a:ea typeface="メイリオ" panose="020B0604030504040204" pitchFamily="50" charset="-128"/>
              </a:rPr>
              <a:t>を求める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→中国政府は要求を認めるが，国内で反発</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→中国はドイツに宣戦，連合国側で参戦　</a:t>
            </a:r>
            <a:endParaRPr lang="en-US" altLang="ja-JP" sz="3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50C1365E-64E7-81A5-C867-F801E22A47A6}"/>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7637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88CEC22-ABF6-4F57-AD3D-4ED9D3EDB582}"/>
              </a:ext>
            </a:extLst>
          </p:cNvPr>
          <p:cNvSpPr txBox="1"/>
          <p:nvPr/>
        </p:nvSpPr>
        <p:spPr>
          <a:xfrm>
            <a:off x="1260000" y="540000"/>
            <a:ext cx="5328593" cy="607205"/>
          </a:xfrm>
          <a:prstGeom prst="rect">
            <a:avLst/>
          </a:prstGeom>
          <a:noFill/>
        </p:spPr>
        <p:txBody>
          <a:bodyPr vert="horz" wrap="square" lIns="0" tIns="45720" rIns="91440" bIns="45720" rtlCol="0">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二十一か条要求</a:t>
            </a:r>
            <a:endParaRPr kumimoji="1" lang="zh-TW"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3B921567-B8DD-4820-8077-E890CD797836}"/>
              </a:ext>
            </a:extLst>
          </p:cNvPr>
          <p:cNvSpPr txBox="1"/>
          <p:nvPr/>
        </p:nvSpPr>
        <p:spPr>
          <a:xfrm>
            <a:off x="1055440" y="1597550"/>
            <a:ext cx="10441160" cy="3824903"/>
          </a:xfrm>
          <a:prstGeom prst="rect">
            <a:avLst/>
          </a:prstGeom>
          <a:noFill/>
        </p:spPr>
        <p:txBody>
          <a:bodyPr vert="horz" wrap="square" lIns="91440" tIns="45720" rIns="91440" bIns="45720" rtlCol="0">
            <a:no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第</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次大隈重信内閣が，袁世凱の北京政府に要求したもの。おもな内容は，</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山東省のドイツ権益の継承，</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満洲利権の拡張，</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漢冶萍公司の経営への参画，</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中国沿岸部の不割譲の約束，</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a:t>
            </a: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日本人顧問の中国政府への雇用など。</a:t>
            </a:r>
            <a:endPar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4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中国では反発が大きく，これを受諾した日を国恥記念日とした。</a:t>
            </a:r>
          </a:p>
        </p:txBody>
      </p:sp>
      <p:sp>
        <p:nvSpPr>
          <p:cNvPr id="2" name="テキスト ボックス 1">
            <a:extLst>
              <a:ext uri="{FF2B5EF4-FFF2-40B4-BE49-F238E27FC236}">
                <a16:creationId xmlns:a16="http://schemas.microsoft.com/office/drawing/2014/main" id="{7BC0AB75-4033-B66E-5D2B-31F08CDFA44B}"/>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30766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●大戦の背景と経緯</a:t>
            </a:r>
            <a:endParaRPr lang="ja-JP" altLang="en-US" sz="2400" dirty="0">
              <a:effectLst>
                <a:outerShdw blurRad="38100" dist="38100" dir="2700000" algn="tl">
                  <a:srgbClr val="000000">
                    <a:alpha val="43137"/>
                  </a:srgbClr>
                </a:outerShdw>
              </a:effectLst>
            </a:endParaRPr>
          </a:p>
        </p:txBody>
      </p:sp>
      <p:sp>
        <p:nvSpPr>
          <p:cNvPr id="7" name="タイトル 1"/>
          <p:cNvSpPr txBox="1">
            <a:spLocks/>
          </p:cNvSpPr>
          <p:nvPr/>
        </p:nvSpPr>
        <p:spPr>
          <a:xfrm>
            <a:off x="720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9525" algn="l">
              <a:lnSpc>
                <a:spcPts val="4500"/>
              </a:lnSpc>
              <a:spcBef>
                <a:spcPts val="0"/>
              </a:spcBef>
              <a:tabLst>
                <a:tab pos="38100" algn="l"/>
              </a:tabLst>
            </a:pPr>
            <a:r>
              <a:rPr lang="ja-JP" altLang="en-US" sz="3500" b="1" dirty="0">
                <a:latin typeface="メイリオ" panose="020B0604030504040204" pitchFamily="50" charset="-128"/>
                <a:ea typeface="メイリオ" panose="020B0604030504040204" pitchFamily="50" charset="-128"/>
              </a:rPr>
              <a:t>世界に広がった大戦</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ヨーロッパだけでなく，アフリカ，中東，東アジア，太平洋地域も戦場に</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参戦した帝国主義国は，植民地の人々も戦争に動員</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最初の</a:t>
            </a:r>
            <a:r>
              <a:rPr lang="ja-JP" altLang="en-US" sz="3200" dirty="0">
                <a:solidFill>
                  <a:srgbClr val="FF0000"/>
                </a:solidFill>
                <a:latin typeface="メイリオ" panose="020B0604030504040204" pitchFamily="50" charset="-128"/>
                <a:ea typeface="メイリオ" panose="020B0604030504040204" pitchFamily="50" charset="-128"/>
              </a:rPr>
              <a:t>世界戦争</a:t>
            </a:r>
            <a:endParaRPr lang="en-US" altLang="ja-JP" sz="3200" dirty="0">
              <a:solidFill>
                <a:srgbClr val="FF00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2E649CDC-20D5-BE81-B7C7-1DB236387965}"/>
              </a:ext>
            </a:extLst>
          </p:cNvPr>
          <p:cNvSpPr txBox="1"/>
          <p:nvPr/>
        </p:nvSpPr>
        <p:spPr>
          <a:xfrm>
            <a:off x="10488488" y="161194"/>
            <a:ext cx="1800200" cy="579113"/>
          </a:xfrm>
          <a:prstGeom prst="rect">
            <a:avLst/>
          </a:prstGeom>
        </p:spPr>
        <p:txBody>
          <a:bodyPr vert="horz" wrap="square" lIns="91440" tIns="45720" rIns="91440" bIns="45720" rtlCol="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ts val="4300"/>
              </a:lnSpc>
            </a:pPr>
            <a:r>
              <a:rPr kumimoji="1" lang="ja-JP" altLang="en-US" sz="2800" b="1" dirty="0">
                <a:solidFill>
                  <a:srgbClr val="FF0000"/>
                </a:solidFill>
                <a:latin typeface="メイリオ" panose="020B0604030504040204" pitchFamily="50" charset="-128"/>
                <a:ea typeface="メイリオ" panose="020B0604030504040204" pitchFamily="50" charset="-128"/>
              </a:rPr>
              <a:t>サンプル</a:t>
            </a:r>
          </a:p>
        </p:txBody>
      </p:sp>
    </p:spTree>
    <p:extLst>
      <p:ext uri="{BB962C8B-B14F-4D97-AF65-F5344CB8AC3E}">
        <p14:creationId xmlns:p14="http://schemas.microsoft.com/office/powerpoint/2010/main" val="130573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通常版">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ts val="4300"/>
          </a:lnSpc>
          <a:defRPr sz="2800" b="1" dirty="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通常版">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ts val="4300"/>
          </a:lnSpc>
          <a:defRPr sz="2800" b="1" dirty="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通常版">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ts val="4300"/>
          </a:lnSpc>
          <a:defRPr sz="2800" b="1" dirty="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通常版">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ts val="4300"/>
          </a:lnSpc>
          <a:defRPr sz="2800" b="1" dirty="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1114</Words>
  <Application>Microsoft Office PowerPoint</Application>
  <PresentationFormat>ワイド画面</PresentationFormat>
  <Paragraphs>117</Paragraphs>
  <Slides>18</Slides>
  <Notes>7</Notes>
  <HiddenSlides>0</HiddenSlides>
  <MMClips>0</MMClips>
  <ScaleCrop>false</ScaleCrop>
  <HeadingPairs>
    <vt:vector size="8" baseType="variant">
      <vt:variant>
        <vt:lpstr>使用されているフォント</vt:lpstr>
      </vt:variant>
      <vt:variant>
        <vt:i4>6</vt:i4>
      </vt:variant>
      <vt:variant>
        <vt:lpstr>テーマ</vt:lpstr>
      </vt:variant>
      <vt:variant>
        <vt:i4>4</vt:i4>
      </vt:variant>
      <vt:variant>
        <vt:lpstr>スライド タイトル</vt:lpstr>
      </vt:variant>
      <vt:variant>
        <vt:i4>18</vt:i4>
      </vt:variant>
      <vt:variant>
        <vt:lpstr>目的別スライド ショー</vt:lpstr>
      </vt:variant>
      <vt:variant>
        <vt:i4>3</vt:i4>
      </vt:variant>
    </vt:vector>
  </HeadingPairs>
  <TitlesOfParts>
    <vt:vector size="31" baseType="lpstr">
      <vt:lpstr>メイリオ</vt:lpstr>
      <vt:lpstr>Calibri Light</vt:lpstr>
      <vt:lpstr>メイリオ</vt:lpstr>
      <vt:lpstr>Arial</vt:lpstr>
      <vt:lpstr>Calibri</vt:lpstr>
      <vt:lpstr>ＭＳ Ｐゴシック</vt:lpstr>
      <vt:lpstr>通常版</vt:lpstr>
      <vt:lpstr>2_通常版</vt:lpstr>
      <vt:lpstr>3_通常版</vt:lpstr>
      <vt:lpstr>4_通常版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追加1</vt:lpstr>
      <vt:lpstr>追加2</vt:lpstr>
      <vt:lpstr>追加3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2021-08-06T06:45:30Z</dcterms:created>
  <dcterms:modified xsi:type="dcterms:W3CDTF">2025-03-13T08:58:50Z</dcterms:modified>
</cp:coreProperties>
</file>