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7" r:id="rId1"/>
    <p:sldMasterId id="2147483712" r:id="rId2"/>
    <p:sldMasterId id="2147483717" r:id="rId3"/>
  </p:sldMasterIdLst>
  <p:notesMasterIdLst>
    <p:notesMasterId r:id="rId15"/>
  </p:notesMasterIdLst>
  <p:handoutMasterIdLst>
    <p:handoutMasterId r:id="rId16"/>
  </p:handoutMasterIdLst>
  <p:sldIdLst>
    <p:sldId id="279" r:id="rId4"/>
    <p:sldId id="280" r:id="rId5"/>
    <p:sldId id="366" r:id="rId6"/>
    <p:sldId id="367" r:id="rId7"/>
    <p:sldId id="368" r:id="rId8"/>
    <p:sldId id="372" r:id="rId9"/>
    <p:sldId id="369" r:id="rId10"/>
    <p:sldId id="370" r:id="rId11"/>
    <p:sldId id="373" r:id="rId12"/>
    <p:sldId id="371" r:id="rId13"/>
    <p:sldId id="374" r:id="rId14"/>
  </p:sldIdLst>
  <p:sldSz cx="12192000" cy="6858000"/>
  <p:notesSz cx="6735763" cy="98663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メイリオ" panose="020B0604030504040204" pitchFamily="50" charset="-128"/>
      <p:regular r:id="rId23"/>
      <p:bold r:id="rId24"/>
      <p:italic r:id="rId25"/>
      <p:boldItalic r:id="rId26"/>
    </p:embeddedFont>
    <p:embeddedFont>
      <p:font typeface="メイリオ" panose="020B0604030504040204" pitchFamily="50" charset="-128"/>
      <p:regular r:id="rId23"/>
      <p:bold r:id="rId24"/>
      <p:italic r:id="rId25"/>
      <p:boldItalic r:id="rId26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7DBE"/>
    <a:srgbClr val="E1D2A5"/>
    <a:srgbClr val="7DC8B4"/>
    <a:srgbClr val="8BA7D9"/>
    <a:srgbClr val="E7EDF6"/>
    <a:srgbClr val="EAF5F6"/>
    <a:srgbClr val="82CBD1"/>
    <a:srgbClr val="88A3D4"/>
    <a:srgbClr val="002060"/>
    <a:srgbClr val="197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 autoAdjust="0"/>
    <p:restoredTop sz="95884" autoAdjust="0"/>
  </p:normalViewPr>
  <p:slideViewPr>
    <p:cSldViewPr>
      <p:cViewPr varScale="1">
        <p:scale>
          <a:sx n="91" d="100"/>
          <a:sy n="91" d="100"/>
        </p:scale>
        <p:origin x="73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6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35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77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07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14473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7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4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7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１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39290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E3B9579-421C-7C46-B7DA-C794C0B1FA2C}"/>
              </a:ext>
            </a:extLst>
          </p:cNvPr>
          <p:cNvGrpSpPr/>
          <p:nvPr userDrawn="1"/>
        </p:nvGrpSpPr>
        <p:grpSpPr>
          <a:xfrm>
            <a:off x="911423" y="1527314"/>
            <a:ext cx="1728193" cy="504056"/>
            <a:chOff x="656680" y="1109975"/>
            <a:chExt cx="1240036" cy="1152128"/>
          </a:xfrm>
          <a:solidFill>
            <a:schemeClr val="bg1"/>
          </a:solidFill>
        </p:grpSpPr>
        <p:sp>
          <p:nvSpPr>
            <p:cNvPr id="5" name="角丸四角形 4">
              <a:extLst>
                <a:ext uri="{FF2B5EF4-FFF2-40B4-BE49-F238E27FC236}">
                  <a16:creationId xmlns:a16="http://schemas.microsoft.com/office/drawing/2014/main" id="{C4395E9C-6DDF-BD48-A04F-A56ABFFAA4AE}"/>
                </a:ext>
              </a:extLst>
            </p:cNvPr>
            <p:cNvSpPr/>
            <p:nvPr userDrawn="1"/>
          </p:nvSpPr>
          <p:spPr>
            <a:xfrm>
              <a:off x="656680" y="1109975"/>
              <a:ext cx="1240036" cy="1152128"/>
            </a:xfrm>
            <a:prstGeom prst="roundRect">
              <a:avLst/>
            </a:prstGeom>
            <a:grpFill/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762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C6DC4A7F-9A99-AA4B-8DE5-3E64BA9984B2}"/>
                </a:ext>
              </a:extLst>
            </p:cNvPr>
            <p:cNvSpPr txBox="1">
              <a:spLocks/>
            </p:cNvSpPr>
            <p:nvPr/>
          </p:nvSpPr>
          <p:spPr>
            <a:xfrm>
              <a:off x="703039" y="1368313"/>
              <a:ext cx="1152128" cy="63198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ja-JP" altLang="en-US" sz="2800" b="1" spc="-150" baseline="0" dirty="0">
                  <a:solidFill>
                    <a:srgbClr val="00B050"/>
                  </a:solidFill>
                  <a:effectLst/>
                </a:rPr>
                <a:t>学習課題</a:t>
              </a:r>
              <a:endParaRPr lang="en-US" altLang="ja-JP" sz="2800" b="1" spc="-150" baseline="0" dirty="0">
                <a:solidFill>
                  <a:srgbClr val="00B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70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1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3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1633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9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7DC8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2340000" y="579113"/>
            <a:ext cx="9660656" cy="987551"/>
          </a:xfrm>
          <a:prstGeom prst="rect">
            <a:avLst/>
          </a:prstGeom>
        </p:spPr>
        <p:txBody>
          <a:bodyPr vert="horz" wrap="square" lIns="36000" tIns="216000" rIns="36000" bIns="0" rtlCol="0" anchor="t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国際秩序の変化や大衆化と私たち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313238" y="74786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第２章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1BD51D-3D8D-EA4B-AA2C-79D959332E0A}"/>
              </a:ext>
            </a:extLst>
          </p:cNvPr>
          <p:cNvSpPr/>
          <p:nvPr/>
        </p:nvSpPr>
        <p:spPr>
          <a:xfrm>
            <a:off x="1992344" y="2909261"/>
            <a:ext cx="8207312" cy="80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2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第一次世界大戦と大衆社会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236000" y="3859700"/>
            <a:ext cx="9720000" cy="765200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⑱　第一次世界大戦の展開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98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～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100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459167-039A-F981-169A-57E40E35BA66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131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280656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第一次世界大戦の終結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1918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年、オーストリア・ハンガリー帝国が崩壊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 defTabSz="896938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→諸民族国家の独立があいつぐ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月、ドイツで兵士・労働者による革命が勃発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→帝政が解体、共和国が成立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→共和国の臨時政府が、連合国との間に休戦条約を結ぶ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（第一次世界大戦の終結）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2B6D77-2169-754A-8566-63F05925A26E}"/>
              </a:ext>
            </a:extLst>
          </p:cNvPr>
          <p:cNvSpPr txBox="1"/>
          <p:nvPr/>
        </p:nvSpPr>
        <p:spPr>
          <a:xfrm>
            <a:off x="7283116" y="381802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13A014A7-9FA0-F352-938F-CEEB43FAC69E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6722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第一次世界大戦の影響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・オーストリア・ハンガリーとドイツ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ヨーロッパにおける諸民族への支配が崩壊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・ロシア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領土縮小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・連合国側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植民地や従属地域で独立運動が強まる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2B6D77-2169-754A-8566-63F05925A26E}"/>
              </a:ext>
            </a:extLst>
          </p:cNvPr>
          <p:cNvSpPr txBox="1"/>
          <p:nvPr/>
        </p:nvSpPr>
        <p:spPr>
          <a:xfrm>
            <a:off x="7283116" y="381802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C5702017-ED28-F8BF-4C11-D3ECC92A73AF}"/>
              </a:ext>
            </a:extLst>
          </p:cNvPr>
          <p:cNvSpPr txBox="1"/>
          <p:nvPr/>
        </p:nvSpPr>
        <p:spPr>
          <a:xfrm>
            <a:off x="10391800" y="41575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61130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984592" y="2204864"/>
            <a:ext cx="10440000" cy="31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第一次世界大戦において出現した総力戦体制とは、どのようなものだったのだろうか。</a:t>
            </a:r>
            <a:endParaRPr lang="en-US" altLang="ja-JP" sz="4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38D545-D7CD-FC7B-F7BD-3C42C4141057}"/>
              </a:ext>
            </a:extLst>
          </p:cNvPr>
          <p:cNvSpPr txBox="1"/>
          <p:nvPr/>
        </p:nvSpPr>
        <p:spPr>
          <a:xfrm>
            <a:off x="10391800" y="41575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302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〔p.104〕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472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大戦の背景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三国協商と三国同盟の対峙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各地域の紛争が両陣営の全面的な戦争に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拡大しかねない状況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kern="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kern="100" spc="-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バルカン半島</a:t>
            </a:r>
            <a:r>
              <a:rPr lang="ja-JP" altLang="en-US" sz="3200" kern="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の不安定な状況</a:t>
            </a:r>
            <a:r>
              <a:rPr lang="ja-JP" altLang="en-US" sz="3200" kern="100" spc="-1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（「ヨーロッパの火薬庫」）</a:t>
            </a:r>
            <a:endParaRPr lang="en-US" altLang="ja-JP" sz="3200" kern="100" spc="-1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F63D6A-C257-DC3F-38E7-619572717533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9269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280656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大戦勃発の経緯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1914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年６月、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サライェヴォ事件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→オーストリア・ハンガリーがセルビアに宣戦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→ロシア（セルビアを保護）が軍の総動員令を発する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→同盟国側（ドイツ、オーストリア・ハンガリーを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中心とする）と連合国とよばれる協商国側（ロシア、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255713" indent="-788988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イギリス、フランスなど）の戦争（第一次世界大戦）がはじまる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B1B493-0EE0-504C-BE75-A0D1CDE4B57F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4685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280656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各国の動向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オスマン帝国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同盟国側で参戦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イタリア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三国同盟を破棄→連合国側に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525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日本の参戦</a:t>
            </a: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・日英同盟を理由に参戦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ドイツの太平洋の領土、ドイツが利権を持つ山東半島（中国）を占領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年、中国に対し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二十一か条要求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を求める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→中国政府は要求を認めるが、国内で反発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→中国はドイツに宣戦、連合国側で参戦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73DC2A-90EC-45FE-3981-465A56FB8240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7637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●大戦の背景と経緯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algn="l">
              <a:lnSpc>
                <a:spcPts val="4500"/>
              </a:lnSpc>
              <a:spcBef>
                <a:spcPts val="0"/>
              </a:spcBef>
              <a:tabLst>
                <a:tab pos="38100" algn="l"/>
              </a:tabLst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世界に広がった大戦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ヨーロッパだけでなく、アフリカ、中東、東アジア、太平洋地域も戦場に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参戦した帝国主義国は、植民地の人々も戦争に動員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最初の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世界戦争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D4F535-8640-D2FF-5B1F-85DEAB2D7799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13057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●総力戦体制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〔p.105〕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280656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戦争の長期化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・ヨーロッパの西部戦線では塹壕戦が中心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・兵士の動員数は膨大な数に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大戦下の武力攻撃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機関銃、大砲、軍艦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・新たに開発された潜水艦、毒ガス、戦車、飛行機の使用→戦死、戦傷が増える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戦場、占領地での虐殺、民間船などへの攻撃、空爆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→民間人の被害も多大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0404E7-5C06-FBDC-9420-AB68978E15B9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39144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●総力戦体制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900000"/>
            <a:ext cx="11160000" cy="576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総力戦体制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戦争の長期化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→多数の人員と大量の物資が必要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→国民を広く動員し、経済を統制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男性労働力の不足から、女性が工場などの職場に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進出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各国の社会主義者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ドイツ社会民主党など、各国の社会主義政党の多くは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総力戦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体制に組みこまれる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↔︎独自の反戦運動を続ける急進的な社会主義者も存在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12DDA8-E92F-3948-AE3B-056F3E2207D4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42191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●戦争への不満と終戦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〔p.105〕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20000" y="1260000"/>
            <a:ext cx="11352664" cy="5481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戦争長期化の影響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民衆の負担大→各国で不満が高まる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ロシアでは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年に革命がおき、翌年ドイツとブレスト・リトフスク条約を結び戦争から離脱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アメリカの参戦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当初は中立→イギリス、フランスへの戦費の融資など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連合国との関係が深まる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ドイツとの対立、ドイツの</a:t>
            </a:r>
            <a:r>
              <a:rPr lang="zh-TW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無制限潜水艦作戦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による被害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1917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年４月にドイツに宣戦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1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→アメリカの経済力により連合国が優勢に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99E8C53-B218-BD09-D86C-5F5A6C8071CC}"/>
              </a:ext>
            </a:extLst>
          </p:cNvPr>
          <p:cNvSpPr txBox="1"/>
          <p:nvPr/>
        </p:nvSpPr>
        <p:spPr>
          <a:xfrm>
            <a:off x="10391800" y="32830"/>
            <a:ext cx="1800200" cy="5791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</a:p>
        </p:txBody>
      </p:sp>
    </p:spTree>
    <p:extLst>
      <p:ext uri="{BB962C8B-B14F-4D97-AF65-F5344CB8AC3E}">
        <p14:creationId xmlns:p14="http://schemas.microsoft.com/office/powerpoint/2010/main" val="21373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764</Words>
  <Application>Microsoft Office PowerPoint</Application>
  <PresentationFormat>ワイド画面</PresentationFormat>
  <Paragraphs>93</Paragraphs>
  <Slides>11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  <vt:variant>
        <vt:lpstr>目的別スライド ショー</vt:lpstr>
      </vt:variant>
      <vt:variant>
        <vt:i4>3</vt:i4>
      </vt:variant>
    </vt:vector>
  </HeadingPairs>
  <TitlesOfParts>
    <vt:vector size="23" baseType="lpstr">
      <vt:lpstr>Calibri Light</vt:lpstr>
      <vt:lpstr>メイリオ</vt:lpstr>
      <vt:lpstr>Arial</vt:lpstr>
      <vt:lpstr>Calibri</vt:lpstr>
      <vt:lpstr>メイリオ</vt:lpstr>
      <vt:lpstr>ＭＳ Ｐゴシック</vt:lpstr>
      <vt:lpstr>通常版</vt:lpstr>
      <vt:lpstr>1_通常版</vt:lpstr>
      <vt:lpstr>2_通常版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2021-08-06T06:45:30Z</dcterms:created>
  <dcterms:modified xsi:type="dcterms:W3CDTF">2025-03-13T08:38:58Z</dcterms:modified>
</cp:coreProperties>
</file>