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7" r:id="rId1"/>
    <p:sldMasterId id="2147483697" r:id="rId2"/>
    <p:sldMasterId id="2147483712" r:id="rId3"/>
  </p:sldMasterIdLst>
  <p:notesMasterIdLst>
    <p:notesMasterId r:id="rId19"/>
  </p:notesMasterIdLst>
  <p:handoutMasterIdLst>
    <p:handoutMasterId r:id="rId20"/>
  </p:handoutMasterIdLst>
  <p:sldIdLst>
    <p:sldId id="368" r:id="rId4"/>
    <p:sldId id="378" r:id="rId5"/>
    <p:sldId id="369" r:id="rId6"/>
    <p:sldId id="370" r:id="rId7"/>
    <p:sldId id="374" r:id="rId8"/>
    <p:sldId id="381" r:id="rId9"/>
    <p:sldId id="371" r:id="rId10"/>
    <p:sldId id="380" r:id="rId11"/>
    <p:sldId id="379" r:id="rId12"/>
    <p:sldId id="372" r:id="rId13"/>
    <p:sldId id="383" r:id="rId14"/>
    <p:sldId id="382" r:id="rId15"/>
    <p:sldId id="384" r:id="rId16"/>
    <p:sldId id="377" r:id="rId17"/>
    <p:sldId id="376" r:id="rId18"/>
  </p:sldIdLst>
  <p:sldSz cx="12192000" cy="6858000"/>
  <p:notesSz cx="6735763" cy="98663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メイリオ" panose="020B0604030504040204" pitchFamily="50" charset="-128"/>
      <p:regular r:id="rId25"/>
      <p:bold r:id="rId26"/>
      <p:italic r:id="rId27"/>
      <p:boldItalic r:id="rId28"/>
    </p:embeddedFont>
    <p:embeddedFont>
      <p:font typeface="メイリオ" panose="020B0604030504040204" pitchFamily="50" charset="-128"/>
      <p:regular r:id="rId25"/>
      <p:bold r:id="rId26"/>
      <p:italic r:id="rId27"/>
      <p:boldItalic r:id="rId28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2AF"/>
    <a:srgbClr val="8CA5CD"/>
    <a:srgbClr val="F0CD69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7" autoAdjust="0"/>
    <p:restoredTop sz="96062" autoAdjust="0"/>
  </p:normalViewPr>
  <p:slideViewPr>
    <p:cSldViewPr>
      <p:cViewPr varScale="1">
        <p:scale>
          <a:sx n="56" d="100"/>
          <a:sy n="56" d="100"/>
        </p:scale>
        <p:origin x="38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14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7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69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3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92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7861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読み取ろう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0C61CC-0047-4F71-B286-03BA750C2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00" y="864000"/>
            <a:ext cx="315556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14473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習課題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読み取ろう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0C61CC-0047-4F71-B286-03BA750C2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00" y="864000"/>
            <a:ext cx="315556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50574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8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_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3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_下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_上下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8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513DEF-130B-435A-8927-4201D96CF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ノー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C9DC70-5A57-4761-8B7D-95249629F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6" r:id="rId5"/>
    <p:sldLayoutId id="2147483727" r:id="rId6"/>
    <p:sldLayoutId id="2147483729" r:id="rId7"/>
    <p:sldLayoutId id="2147483730" r:id="rId8"/>
    <p:sldLayoutId id="2147483731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696" r:id="rId4"/>
    <p:sldLayoutId id="214748372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第２章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8CA5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F7A136-ACEC-4CB9-AFE4-05E978366DC9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2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第一次世界大戦と大衆社会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6A2F6F4-B527-4BBF-A11C-DBB6B216183B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⑱　第一次世界大戦の展開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FB028F0-EAE5-4FFA-A8AE-3EC8D813AA0A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p.90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91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6CF24863-8F43-4C46-A330-73D146A152F2}"/>
              </a:ext>
            </a:extLst>
          </p:cNvPr>
          <p:cNvSpPr txBox="1">
            <a:spLocks/>
          </p:cNvSpPr>
          <p:nvPr/>
        </p:nvSpPr>
        <p:spPr>
          <a:xfrm>
            <a:off x="2340000" y="579113"/>
            <a:ext cx="9852000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国際秩序の変化や大衆化と私たち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3C4C6F-1735-0F6B-A8DD-A78574D85F04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64051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●総力戦体制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〔p.91〕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96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戦線の長期化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・陸上では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塹壕戦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が中心となる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・新開発された潜水艦、毒ガス、戦車、飛行機が使用される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総力戦体制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・広く国民を動員し、経済を統制する総力戦体制がきずかれる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・男性の労働力が不足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→女性が工場などの職場に進出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・反戦主義の政党も総力戦体制に組みこまれる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3FF8C1-6082-28B1-2A3C-3495BDD18538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618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2A70D9-D0A8-48F7-9CDB-596286E8FFF1}"/>
              </a:ext>
            </a:extLst>
          </p:cNvPr>
          <p:cNvSpPr txBox="1"/>
          <p:nvPr/>
        </p:nvSpPr>
        <p:spPr>
          <a:xfrm>
            <a:off x="911424" y="4653136"/>
            <a:ext cx="10535384" cy="1368152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第一次世界大戦の戦死者数が、それまでの戦争に比べて非常に多いのはなぜだろうか、考えてみよう。</a:t>
            </a:r>
          </a:p>
        </p:txBody>
      </p:sp>
      <p:pic>
        <p:nvPicPr>
          <p:cNvPr id="5" name="図 4" descr="グラフ, 棒グラフ, ヒストグラム&#10;&#10;自動的に生成された説明">
            <a:extLst>
              <a:ext uri="{FF2B5EF4-FFF2-40B4-BE49-F238E27FC236}">
                <a16:creationId xmlns:a16="http://schemas.microsoft.com/office/drawing/2014/main" id="{2B4E1B9E-0C10-DFC2-0B80-DCCC60A0C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980728"/>
            <a:ext cx="4576147" cy="333555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892B53-D019-CC40-9FB3-D62DEBF09EA2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57495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45B39F-EC55-4FC9-ACE1-DEEC1BE17269}"/>
              </a:ext>
            </a:extLst>
          </p:cNvPr>
          <p:cNvSpPr txBox="1"/>
          <p:nvPr/>
        </p:nvSpPr>
        <p:spPr>
          <a:xfrm>
            <a:off x="1449975" y="2564904"/>
            <a:ext cx="10334657" cy="1246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総力戦体制のもと、各国では女性が労働力として動員されたが、このことは戦後の女性にどのような影響を与えただろうか。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F8632B4-52F8-4217-BE2E-329E4C47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12" y="2528904"/>
            <a:ext cx="594000" cy="594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3263560-9057-407E-8939-54AE1AC7E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009248"/>
            <a:ext cx="1847608" cy="22531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E861CE-D71F-88E4-4625-3FD8B9382902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7195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〔p.91〕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アメリカ合衆国の参戦による連合国の優勢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32000"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アメリカは中立国だったが、ドイツの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無制限潜水艦作戦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によって自国民が被害を受ける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1917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年にドイツに宣戦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→連合国が優勢に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E53B2-FE96-4221-9ED8-55B75EED9E57}"/>
              </a:ext>
            </a:extLst>
          </p:cNvPr>
          <p:cNvSpPr txBox="1"/>
          <p:nvPr/>
        </p:nvSpPr>
        <p:spPr>
          <a:xfrm>
            <a:off x="1449975" y="4509120"/>
            <a:ext cx="10430025" cy="1246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第一次世界大戦に際し、アメリカは当初中立の立場であったが、それはなぜだろうか。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6578AD-7EEB-438A-9622-B8CCA7DB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12" y="4467287"/>
            <a:ext cx="594000" cy="59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ED4EB5-0EFC-4610-8DFC-B9DBCF1C407C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5709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第一次世界大戦の終結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・各国で戦争継続への不満が高まる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1917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ロシア革命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がおき、革命政権はドイツと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1918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ブレスト・リトフスク条約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を結び、戦争から離脱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・ドイツで兵士・労働者による革命がおきる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→帝政が瓦解、共和国が成立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・ドイツの臨時政府が連合国と休戦協定を結ぶ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→第一次世界大戦終結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F254D6-CCA2-60B7-D27E-19477BD3CA0D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290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第一次世界大戦の影響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・オーストリア、ドイツのヨーロッパにおける諸民族に対する支配が崩壊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・ロシアの領土は縮小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・連合国側でも、帝国主義的な支配がほころびはじめる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植民地などで独立運動が強まる（戦争への協力を強いられ、自治が実現しないことへの不満から）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16A4BD-05F4-4B6C-F902-9ECA8B8C2A04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2814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2A70D9-D0A8-48F7-9CDB-596286E8FFF1}"/>
              </a:ext>
            </a:extLst>
          </p:cNvPr>
          <p:cNvSpPr txBox="1"/>
          <p:nvPr/>
        </p:nvSpPr>
        <p:spPr>
          <a:xfrm>
            <a:off x="911424" y="4653136"/>
            <a:ext cx="10535384" cy="1368152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戦争のなかで、政府は国内の人々にどのような働きかけや強制を行い、人々の生活はどのように変化したのだろうか。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406A20-F78F-7EEE-766C-8E43368B13BA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3B3921-3DD7-6682-F163-7AB6CF94486C}"/>
              </a:ext>
            </a:extLst>
          </p:cNvPr>
          <p:cNvSpPr/>
          <p:nvPr/>
        </p:nvSpPr>
        <p:spPr>
          <a:xfrm>
            <a:off x="4511824" y="1196752"/>
            <a:ext cx="6408712" cy="3168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060AAB-B777-FFF5-A12D-FBDFD96259B0}"/>
              </a:ext>
            </a:extLst>
          </p:cNvPr>
          <p:cNvSpPr txBox="1"/>
          <p:nvPr/>
        </p:nvSpPr>
        <p:spPr>
          <a:xfrm>
            <a:off x="4669318" y="2596262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本データはサンプルです。製品版では画像が入ります。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333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2279576" y="1916832"/>
            <a:ext cx="9000000" cy="28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第一次世界大戦において出現した総力戦体制とは、どのようなものだったのだろうか。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A69517-38A6-42BA-BA59-4600942A1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6" y="3789040"/>
            <a:ext cx="1220725" cy="239388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7DF537-EF4A-921C-4F37-3B82E0D70B03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8222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〔p.90〕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大戦前夜のバルカン半島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・三国協商と三国同盟、二陣営の対立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・オスマン帝国の衰退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・新興の小国の領土要求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→以上の要因がからみ合う不安定な状況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ヨーロッパの火薬庫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F03BA1-DBB2-BE0F-F485-BAB8EB6BFDD8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4914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lvl="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サライェヴォ事件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（オーストリア帝位継承者がセルビア人に暗殺される）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→オーストリアがセルビアに宣戦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→セルビアを保護するロシアが軍の総動員令を発する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→ドイツがロシアに宣戦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・ドイツ、オーストリアなど同盟国と、ロシア、イギリス、フランスなどの協商国（連合国）の間で第一次世界大戦がはじまる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・オスマン帝国は同盟国側に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・イタリアは三国同盟を破棄して連合国側に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BAC10E-E889-83A8-73DE-5A8F002A64EE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1112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45B39F-EC55-4FC9-ACE1-DEEC1BE17269}"/>
              </a:ext>
            </a:extLst>
          </p:cNvPr>
          <p:cNvSpPr txBox="1"/>
          <p:nvPr/>
        </p:nvSpPr>
        <p:spPr>
          <a:xfrm>
            <a:off x="1449975" y="2564904"/>
            <a:ext cx="10334657" cy="1246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セルビア人の青年は、なぜサライェヴォ事件をおこしたのだろうか。事件後にオーストリアがセルビアに宣戦したことを意識して説明してみよう。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F8632B4-52F8-4217-BE2E-329E4C47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12" y="2528904"/>
            <a:ext cx="594000" cy="594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3263560-9057-407E-8939-54AE1AC7E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178510"/>
            <a:ext cx="1847608" cy="22531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220048-4DAA-514B-10E7-F6DD5B7DDE2A}"/>
              </a:ext>
            </a:extLst>
          </p:cNvPr>
          <p:cNvSpPr txBox="1"/>
          <p:nvPr/>
        </p:nvSpPr>
        <p:spPr>
          <a:xfrm>
            <a:off x="10055900" y="44624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98608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日本の動向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・日英同盟を理由に参戦、連合国側に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・太平洋におけるドイツ領、ドイツが利権をもつ中国の山東半島を占領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spc="-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山東半島の利権の日本への継承などを求める</a:t>
            </a:r>
            <a:r>
              <a:rPr lang="ja-JP" altLang="en-US" sz="3200" spc="-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二十一か条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要求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を北京政府に認めさせる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→中国がドイツに宣戦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戦場の拡大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・戦場はアフリカ、中東、東アジア、太平洋地域に広がり、植民地の人々も動員される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EF5655-3659-44A3-8B15-F3873ED5C642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C72990-472E-CADF-2EE2-AB838D5D9F3B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5055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704E1E-9B56-4DBD-93E1-4B785C2750A6}"/>
              </a:ext>
            </a:extLst>
          </p:cNvPr>
          <p:cNvSpPr txBox="1"/>
          <p:nvPr/>
        </p:nvSpPr>
        <p:spPr>
          <a:xfrm>
            <a:off x="1260000" y="540000"/>
            <a:ext cx="8148368" cy="607205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二十一か条要求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221677-DC6B-4AD3-8F33-C58731FCC76F}"/>
              </a:ext>
            </a:extLst>
          </p:cNvPr>
          <p:cNvSpPr txBox="1"/>
          <p:nvPr/>
        </p:nvSpPr>
        <p:spPr>
          <a:xfrm>
            <a:off x="767408" y="1597550"/>
            <a:ext cx="10368000" cy="38249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lnSpc>
                <a:spcPts val="4500"/>
              </a:lnSpc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第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次大隈重信内閣が、袁世凱の北京政府に要求したもの。おもな内容は</a:t>
            </a:r>
            <a:r>
              <a:rPr lang="ja-JP" altLang="en-US" sz="3200" spc="-1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）山東省のドイツ権益の継承</a:t>
            </a:r>
            <a:r>
              <a:rPr lang="ja-JP" altLang="en-US" sz="3200" spc="-1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 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）満洲利権の拡張</a:t>
            </a:r>
            <a:r>
              <a:rPr lang="ja-JP" altLang="en-US" sz="3200" spc="-1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 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）漢冶萍公司の経営への参画、（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）中国沿岸部の不割譲の約束</a:t>
            </a:r>
            <a:r>
              <a:rPr lang="ja-JP" altLang="en-US" sz="3200" spc="-1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 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）日本人顧問の中国政府への雇用など。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4500"/>
              </a:lnSpc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中国では反発が大きく、これを受諾した日を国恥記念日とした。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57E5D5-620C-4635-C7E5-64AE843C0C5B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02942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4715C1-CB53-499F-8EDE-2D018CEC9E8A}"/>
              </a:ext>
            </a:extLst>
          </p:cNvPr>
          <p:cNvSpPr txBox="1"/>
          <p:nvPr/>
        </p:nvSpPr>
        <p:spPr>
          <a:xfrm>
            <a:off x="1260000" y="540000"/>
            <a:ext cx="8784000" cy="607205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第一次世界大戦に動員されたインド人兵士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F52982-024E-428A-9E67-0E6084AF898D}"/>
              </a:ext>
            </a:extLst>
          </p:cNvPr>
          <p:cNvSpPr txBox="1"/>
          <p:nvPr/>
        </p:nvSpPr>
        <p:spPr>
          <a:xfrm>
            <a:off x="324604" y="1615662"/>
            <a:ext cx="6203444" cy="47023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イギリス、フランスは、植民地の民衆をヨーロッパの戦場にも動員した。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イギリスから自治を約束されたインドは、大戦中多くの兵士を戦地に派遣したが、戦後、約束が果たされることはなく、独立運動を展開した。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B97E4E-BE6E-CA13-C363-8B832EE87D9D}"/>
              </a:ext>
            </a:extLst>
          </p:cNvPr>
          <p:cNvSpPr txBox="1"/>
          <p:nvPr/>
        </p:nvSpPr>
        <p:spPr>
          <a:xfrm>
            <a:off x="10055900" y="73186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8CC9CD-28B4-8F22-609D-D71FAD81A6FC}"/>
              </a:ext>
            </a:extLst>
          </p:cNvPr>
          <p:cNvSpPr/>
          <p:nvPr/>
        </p:nvSpPr>
        <p:spPr>
          <a:xfrm>
            <a:off x="6744072" y="2204864"/>
            <a:ext cx="4824536" cy="32178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7DB49A-5466-33A4-595F-42C1CE80AF0B}"/>
              </a:ext>
            </a:extLst>
          </p:cNvPr>
          <p:cNvSpPr txBox="1"/>
          <p:nvPr/>
        </p:nvSpPr>
        <p:spPr>
          <a:xfrm>
            <a:off x="6109478" y="3490647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本データはサンプルです。</a:t>
            </a:r>
            <a:br>
              <a:rPr lang="en-US" altLang="ja-JP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製品版では画像が入ります。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474891"/>
      </p:ext>
    </p:extLst>
  </p:cSld>
  <p:clrMapOvr>
    <a:masterClrMapping/>
  </p:clrMapOvr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925</Words>
  <Application>Microsoft Office PowerPoint</Application>
  <PresentationFormat>ワイド画面</PresentationFormat>
  <Paragraphs>92</Paragraphs>
  <Slides>15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  <vt:variant>
        <vt:lpstr>目的別スライド ショー</vt:lpstr>
      </vt:variant>
      <vt:variant>
        <vt:i4>3</vt:i4>
      </vt:variant>
    </vt:vector>
  </HeadingPairs>
  <TitlesOfParts>
    <vt:vector size="26" baseType="lpstr">
      <vt:lpstr>Calibri</vt:lpstr>
      <vt:lpstr>メイリオ</vt:lpstr>
      <vt:lpstr>ＭＳ Ｐゴシック</vt:lpstr>
      <vt:lpstr>メイリオ</vt:lpstr>
      <vt:lpstr>Arial</vt:lpstr>
      <vt:lpstr>2_通常版</vt:lpstr>
      <vt:lpstr>通常版</vt:lpstr>
      <vt:lpstr>1_通常版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2021-08-06T05:25:52Z</dcterms:created>
  <dcterms:modified xsi:type="dcterms:W3CDTF">2025-03-13T06:01:46Z</dcterms:modified>
</cp:coreProperties>
</file>