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7" r:id="rId1"/>
    <p:sldMasterId id="2147483697" r:id="rId2"/>
    <p:sldMasterId id="2147483712" r:id="rId3"/>
  </p:sldMasterIdLst>
  <p:notesMasterIdLst>
    <p:notesMasterId r:id="rId13"/>
  </p:notesMasterIdLst>
  <p:handoutMasterIdLst>
    <p:handoutMasterId r:id="rId14"/>
  </p:handoutMasterIdLst>
  <p:sldIdLst>
    <p:sldId id="368" r:id="rId4"/>
    <p:sldId id="369" r:id="rId5"/>
    <p:sldId id="370" r:id="rId6"/>
    <p:sldId id="374" r:id="rId7"/>
    <p:sldId id="371" r:id="rId8"/>
    <p:sldId id="372" r:id="rId9"/>
    <p:sldId id="375" r:id="rId10"/>
    <p:sldId id="377" r:id="rId11"/>
    <p:sldId id="376" r:id="rId12"/>
  </p:sldIdLst>
  <p:sldSz cx="12192000" cy="6858000"/>
  <p:notesSz cx="6735763" cy="98663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メイリオ" panose="020B0604030504040204" pitchFamily="50" charset="-128"/>
      <p:regular r:id="rId19"/>
      <p:bold r:id="rId20"/>
      <p:italic r:id="rId21"/>
      <p:boldItalic r:id="rId22"/>
    </p:embeddedFont>
    <p:embeddedFont>
      <p:font typeface="メイリオ" panose="020B0604030504040204" pitchFamily="50" charset="-128"/>
      <p:regular r:id="rId19"/>
      <p:bold r:id="rId20"/>
      <p:italic r:id="rId21"/>
      <p:boldItalic r:id="rId22"/>
    </p:embeddedFont>
  </p:embeddedFontLst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2AF"/>
    <a:srgbClr val="8CA5CD"/>
    <a:srgbClr val="F0CD69"/>
    <a:srgbClr val="8BA7D9"/>
    <a:srgbClr val="E7EDF6"/>
    <a:srgbClr val="EAF5F6"/>
    <a:srgbClr val="82CBD1"/>
    <a:srgbClr val="88A3D4"/>
    <a:srgbClr val="002060"/>
    <a:srgbClr val="197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7" autoAdjust="0"/>
    <p:restoredTop sz="96062" autoAdjust="0"/>
  </p:normalViewPr>
  <p:slideViewPr>
    <p:cSldViewPr>
      <p:cViewPr varScale="1">
        <p:scale>
          <a:sx n="56" d="100"/>
          <a:sy n="56" d="100"/>
        </p:scale>
        <p:origin x="389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278617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350574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2708920"/>
            <a:ext cx="132063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1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8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7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2708920"/>
            <a:ext cx="132063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2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0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見出し＋本文_白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93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_下白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5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144734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学習課題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2708920"/>
            <a:ext cx="132063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見出し＋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1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6" r:id="rId5"/>
    <p:sldLayoutId id="214748372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69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71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313238" y="747869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第２章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5440" y="2852936"/>
            <a:ext cx="10080000" cy="2735984"/>
          </a:xfrm>
          <a:prstGeom prst="roundRect">
            <a:avLst/>
          </a:prstGeom>
          <a:noFill/>
          <a:ln w="76200">
            <a:solidFill>
              <a:srgbClr val="8CA5C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9F7A136-ACEC-4CB9-AFE4-05E978366DC9}"/>
              </a:ext>
            </a:extLst>
          </p:cNvPr>
          <p:cNvSpPr/>
          <p:nvPr/>
        </p:nvSpPr>
        <p:spPr>
          <a:xfrm>
            <a:off x="1992344" y="2909261"/>
            <a:ext cx="8207312" cy="804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2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第一次世界大戦と大衆社会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6A2F6F4-B527-4BBF-A11C-DBB6B216183B}"/>
              </a:ext>
            </a:extLst>
          </p:cNvPr>
          <p:cNvSpPr/>
          <p:nvPr/>
        </p:nvSpPr>
        <p:spPr>
          <a:xfrm>
            <a:off x="1236000" y="3859700"/>
            <a:ext cx="9720000" cy="765200"/>
          </a:xfrm>
          <a:prstGeom prst="rect">
            <a:avLst/>
          </a:prstGeom>
        </p:spPr>
        <p:txBody>
          <a:bodyPr wrap="square" tIns="72000" bIns="0" anchor="ctr">
            <a:spAutoFit/>
          </a:bodyPr>
          <a:lstStyle/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⑱　第一次世界大戦の展開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FB028F0-EAE5-4FFA-A8AE-3EC8D813AA0A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zh-TW" sz="3200" dirty="0">
                <a:latin typeface="Meiryo" panose="020B0604030504040204" pitchFamily="34" charset="-128"/>
                <a:ea typeface="Meiryo" panose="020B0604030504040204" pitchFamily="34" charset="-128"/>
              </a:rPr>
              <a:t>p.90</a:t>
            </a:r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～</a:t>
            </a:r>
            <a:r>
              <a:rPr lang="en-US" altLang="zh-TW" sz="3200" dirty="0">
                <a:latin typeface="Meiryo" panose="020B0604030504040204" pitchFamily="34" charset="-128"/>
                <a:ea typeface="Meiryo" panose="020B0604030504040204" pitchFamily="34" charset="-128"/>
              </a:rPr>
              <a:t>91</a:t>
            </a:r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6CF24863-8F43-4C46-A330-73D146A152F2}"/>
              </a:ext>
            </a:extLst>
          </p:cNvPr>
          <p:cNvSpPr txBox="1">
            <a:spLocks/>
          </p:cNvSpPr>
          <p:nvPr/>
        </p:nvSpPr>
        <p:spPr>
          <a:xfrm>
            <a:off x="2340000" y="579113"/>
            <a:ext cx="9852000" cy="987551"/>
          </a:xfrm>
          <a:prstGeom prst="rect">
            <a:avLst/>
          </a:prstGeom>
        </p:spPr>
        <p:txBody>
          <a:bodyPr vert="horz" wrap="square" lIns="36000" tIns="216000" rIns="3600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/>
                <a:ea typeface="メイリオ"/>
              </a:rPr>
              <a:t>国際秩序の変化や大衆化と私たち</a:t>
            </a: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8A3C4C6F-1735-0F6B-A8DD-A78574D85F04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64051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2279576" y="1916832"/>
            <a:ext cx="9000000" cy="28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第一次世界大戦において出現した総力戦体制とは、どのようなものだったのだろうか。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A69517-38A6-42BA-BA59-4600942A1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26" y="3789040"/>
            <a:ext cx="1220725" cy="2393889"/>
          </a:xfrm>
          <a:prstGeom prst="rect">
            <a:avLst/>
          </a:prstGeom>
        </p:spPr>
      </p:pic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85960388-E10E-5634-91A0-20C6167C5AC7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8222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●大戦の背景と経緯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〔p.90〕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大戦前夜のバルカン半島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・三国協商と三国同盟、二陣営の対立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・オスマン帝国の衰退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・新興の小国の領土要求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→以上の要因がからみ合う不安定な状況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ヨーロッパの火薬庫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3DBDBF9A-F913-B5A3-AEFF-2360899310F4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4914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●大戦の背景と経緯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lvl="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第一次世界大戦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1914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サライェヴォ事件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（オーストリア帝位継承者がセルビア人に暗殺される）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→オーストリアがセルビアに宣戦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→セルビアを保護するロシアが軍の総動員令を発する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→ドイツがロシアに宣戦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・ドイツ、オーストリアなど同盟国と、ロシア、イギリス、フランスなどの協商国（連合国）の間で第一次世界大戦がはじまる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・オスマン帝国は同盟国側に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・イタリアは三国同盟を破棄して連合国側に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CFDEB7D8-C86F-2AC6-7C2D-DF6999DD2427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11126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日本の動向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・日英同盟を理由に参戦、連合国側に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・太平洋におけるドイツ領、ドイツが利権をもつ中国の山東半島を占領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ja-JP" altLang="en-US" sz="3200" spc="-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山東半島の利権の日本への継承などを求める</a:t>
            </a:r>
            <a:r>
              <a:rPr lang="ja-JP" altLang="en-US" sz="3200" spc="-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二十一か条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要求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を北京政府に認めさせる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→中国がドイツに宣戦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lvl="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戦場の拡大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・戦場はアフリカ、中東、東アジア、太平洋地域に広がり、植民地の人々も動員される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EF5655-3659-44A3-8B15-F3873ED5C642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●大戦の背景と経緯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96FEAD-6FA3-B93E-1EBB-08799EA59725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5055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●総力戦体制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〔p.91〕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1260000"/>
            <a:ext cx="11196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戦線の長期化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・陸上では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塹壕戦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が中心となる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・新開発された潜水艦、毒ガス、戦車、飛行機が使用される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lvl="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総力戦体制</a:t>
            </a:r>
            <a:endParaRPr lang="en-US" altLang="ja-JP" sz="35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・広く国民を動員し、経済を統制する総力戦体制がきずかれる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・男性の労働力が不足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→女性が工場などの職場に進出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・反戦主義の政党も総力戦体制に組みこまれる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AF01E739-E3A1-94A9-E554-5953B56F9425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618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●戦争への不満と終戦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〔p.95〕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アメリカ合衆国の参戦による連合国の優勢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432000"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アメリカは中立国だったが、ドイツの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無制限潜水艦作戦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によって自国民が被害を受ける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1917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年にドイツに宣戦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→連合国が優勢に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6EEF9AC5-E6EF-489C-15A9-70B5A76140F6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2608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●戦争への不満と終戦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第一次世界大戦の終結</a:t>
            </a:r>
            <a:endParaRPr lang="en-US" altLang="ja-JP" sz="35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・各国で戦争継続への不満が高まる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1917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年に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ロシア革命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がおき、革命政権はドイツと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1918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年に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ブレスト・リトフスク条約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を結び、戦争から離脱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・ドイツで兵士・労働者による革命がおきる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→帝政が瓦解、共和国が成立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・ドイツの臨時政府が連合国と休戦協定を結ぶ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→第一次世界大戦終結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291BBB17-3B41-8E08-D70E-DB5CDD2E1453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290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●戦争への不満と終戦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第一次世界大戦の影響</a:t>
            </a:r>
            <a:endParaRPr lang="en-US" altLang="ja-JP" sz="35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・オーストリア、ドイツのヨーロッパにおける諸民族に対する支配が崩壊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・ロシアの領土は縮小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・連合国側でも、帝国主義的な支配がほころびはじめる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…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植民地などで独立運動が強まる（戦争への協力を強いられ、自治が実現しないことへの不満から）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22B4025E-EAD8-ED63-5550-205750FE8107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42814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584</Words>
  <Application>Microsoft Office PowerPoint</Application>
  <PresentationFormat>ワイド画面</PresentationFormat>
  <Paragraphs>67</Paragraphs>
  <Slides>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  <vt:variant>
        <vt:lpstr>目的別スライド ショー</vt:lpstr>
      </vt:variant>
      <vt:variant>
        <vt:i4>3</vt:i4>
      </vt:variant>
    </vt:vector>
  </HeadingPairs>
  <TitlesOfParts>
    <vt:vector size="20" baseType="lpstr">
      <vt:lpstr>Calibri</vt:lpstr>
      <vt:lpstr>ＭＳ Ｐゴシック</vt:lpstr>
      <vt:lpstr>メイリオ</vt:lpstr>
      <vt:lpstr>Arial</vt:lpstr>
      <vt:lpstr>メイリオ</vt:lpstr>
      <vt:lpstr>2_通常版</vt:lpstr>
      <vt:lpstr>通常版</vt:lpstr>
      <vt:lpstr>1_通常版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2021-08-06T05:25:52Z</dcterms:created>
  <dcterms:modified xsi:type="dcterms:W3CDTF">2025-03-13T05:55:27Z</dcterms:modified>
</cp:coreProperties>
</file>