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7" r:id="rId1"/>
    <p:sldMasterId id="2147483719" r:id="rId2"/>
    <p:sldMasterId id="2147483726" r:id="rId3"/>
    <p:sldMasterId id="2147483730" r:id="rId4"/>
  </p:sldMasterIdLst>
  <p:notesMasterIdLst>
    <p:notesMasterId r:id="rId29"/>
  </p:notesMasterIdLst>
  <p:handoutMasterIdLst>
    <p:handoutMasterId r:id="rId30"/>
  </p:handoutMasterIdLst>
  <p:sldIdLst>
    <p:sldId id="396" r:id="rId5"/>
    <p:sldId id="378" r:id="rId6"/>
    <p:sldId id="407" r:id="rId7"/>
    <p:sldId id="381" r:id="rId8"/>
    <p:sldId id="397" r:id="rId9"/>
    <p:sldId id="398" r:id="rId10"/>
    <p:sldId id="399" r:id="rId11"/>
    <p:sldId id="386" r:id="rId12"/>
    <p:sldId id="388" r:id="rId13"/>
    <p:sldId id="402" r:id="rId14"/>
    <p:sldId id="408" r:id="rId15"/>
    <p:sldId id="403" r:id="rId16"/>
    <p:sldId id="383" r:id="rId17"/>
    <p:sldId id="382" r:id="rId18"/>
    <p:sldId id="404" r:id="rId19"/>
    <p:sldId id="405" r:id="rId20"/>
    <p:sldId id="389" r:id="rId21"/>
    <p:sldId id="390" r:id="rId22"/>
    <p:sldId id="391" r:id="rId23"/>
    <p:sldId id="392" r:id="rId24"/>
    <p:sldId id="393" r:id="rId25"/>
    <p:sldId id="409" r:id="rId26"/>
    <p:sldId id="394" r:id="rId27"/>
    <p:sldId id="395" r:id="rId28"/>
  </p:sldIdLst>
  <p:sldSz cx="12192000" cy="6858000"/>
  <p:notesSz cx="6735763" cy="9866313"/>
  <p:custShowLst>
    <p:custShow name="追加1" id="0">
      <p:sldLst/>
    </p:custShow>
    <p:custShow name="追加2" id="1">
      <p:sldLst/>
    </p:custShow>
    <p:custShow name="追加3" id="2">
      <p:sldLst/>
    </p:custShow>
  </p:custShow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2FF"/>
    <a:srgbClr val="E5F8FF"/>
    <a:srgbClr val="C9F1FF"/>
    <a:srgbClr val="B49BD2"/>
    <a:srgbClr val="AFE678"/>
    <a:srgbClr val="8BA7D9"/>
    <a:srgbClr val="E7EDF6"/>
    <a:srgbClr val="EAF5F6"/>
    <a:srgbClr val="82CBD1"/>
    <a:srgbClr val="88A3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724" autoAdjust="0"/>
    <p:restoredTop sz="96391" autoAdjust="0"/>
  </p:normalViewPr>
  <p:slideViewPr>
    <p:cSldViewPr>
      <p:cViewPr varScale="1">
        <p:scale>
          <a:sx n="68" d="100"/>
          <a:sy n="68" d="100"/>
        </p:scale>
        <p:origin x="43" y="3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11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2F454-FD64-424D-9F92-155B74F43160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743EB-9934-4A48-A08F-F5B10E26201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92608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95C96-00B8-40E6-B095-E8C46CF0A3A2}" type="datetimeFigureOut">
              <a:rPr kumimoji="1" lang="ja-JP" altLang="en-US" smtClean="0"/>
              <a:t>2025/3/4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ED56C-18CE-48DD-80A6-76C8BE5DAF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2789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5428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26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9436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2501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117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79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ED56C-18CE-48DD-80A6-76C8BE5DAFD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6764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7048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58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3315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812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2ED56C-18CE-48DD-80A6-76C8BE5DAFD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128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sp>
        <p:nvSpPr>
          <p:cNvPr id="5" name="テキスト ボックス 4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47343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5" y="-7200"/>
            <a:ext cx="12203275" cy="68652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7721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3275" cy="6865200"/>
          </a:xfrm>
          <a:prstGeom prst="rect">
            <a:avLst/>
          </a:prstGeom>
        </p:spPr>
      </p:pic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 userDrawn="1"/>
        </p:nvSpPr>
        <p:spPr>
          <a:xfrm>
            <a:off x="0" y="193988"/>
            <a:ext cx="12192000" cy="1074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7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574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3275" cy="6865200"/>
          </a:xfrm>
          <a:prstGeom prst="rect">
            <a:avLst/>
          </a:prstGeom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 userDrawn="1"/>
        </p:nvSpPr>
        <p:spPr>
          <a:xfrm>
            <a:off x="0" y="193988"/>
            <a:ext cx="12192000" cy="1074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538B8336-EDD0-46BA-9153-376655A35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2000" y="396000"/>
            <a:ext cx="3155567" cy="756000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7606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12203275" cy="68652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58623B8-BFC2-4C30-9BAE-96C557C10C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828000"/>
            <a:ext cx="4076926" cy="756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3603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3275" cy="68652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 userDrawn="1"/>
        </p:nvSpPr>
        <p:spPr>
          <a:xfrm>
            <a:off x="0" y="193988"/>
            <a:ext cx="12192000" cy="1074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2800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3275" cy="68652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 userDrawn="1"/>
        </p:nvSpPr>
        <p:spPr>
          <a:xfrm>
            <a:off x="0" y="193988"/>
            <a:ext cx="12192000" cy="1074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392400"/>
            <a:ext cx="1972800" cy="864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9385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900000"/>
            <a:ext cx="1620000" cy="162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4536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900000"/>
            <a:ext cx="1620000" cy="1620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495298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00" y="900000"/>
            <a:ext cx="1620000" cy="16200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60154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5" y="-7200"/>
            <a:ext cx="12203275" cy="68652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067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836712"/>
            <a:ext cx="1320635" cy="13206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64048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75" y="-7200"/>
            <a:ext cx="12203275" cy="68652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58623B8-BFC2-4C30-9BAE-96C557C10C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828000"/>
            <a:ext cx="4076926" cy="756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251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3275" cy="6865200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 userDrawn="1"/>
        </p:nvSpPr>
        <p:spPr>
          <a:xfrm>
            <a:off x="0" y="193988"/>
            <a:ext cx="12192000" cy="1074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noAutofit/>
          </a:bodyPr>
          <a:lstStyle/>
          <a:p>
            <a:pPr algn="ctr"/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00" y="548680"/>
            <a:ext cx="1227068" cy="85320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7913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sp>
        <p:nvSpPr>
          <p:cNvPr id="4" name="テキスト ボックス 3"/>
          <p:cNvSpPr txBox="1"/>
          <p:nvPr userDrawn="1"/>
        </p:nvSpPr>
        <p:spPr>
          <a:xfrm>
            <a:off x="9984432" y="404664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0368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57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609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E72980-0326-41C6-8A22-531FC38A89B9}" type="slidenum">
              <a:rPr lang="ja-JP" altLang="en-US" sz="2000" u="none" smtClean="0"/>
              <a:pPr/>
              <a:t>‹#›</a:t>
            </a:fld>
            <a:endParaRPr lang="ja-JP" altLang="en-US" sz="2000" u="none" dirty="0"/>
          </a:p>
        </p:txBody>
      </p:sp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正方形/長方形 1"/>
          <p:cNvSpPr/>
          <p:nvPr userDrawn="1"/>
        </p:nvSpPr>
        <p:spPr>
          <a:xfrm>
            <a:off x="0" y="188640"/>
            <a:ext cx="616800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610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92" y="836712"/>
            <a:ext cx="1320635" cy="1320635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40400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学習課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38B8336-EDD0-46BA-9153-376655A35B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7200" y="864000"/>
            <a:ext cx="3155567" cy="756000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935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見出し＋本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"/>
          <a:stretch/>
        </p:blipFill>
        <p:spPr>
          <a:xfrm>
            <a:off x="-1" y="0"/>
            <a:ext cx="12193200" cy="6865200"/>
          </a:xfrm>
          <a:prstGeom prst="rect">
            <a:avLst/>
          </a:prstGeom>
        </p:spPr>
      </p:pic>
      <p:sp>
        <p:nvSpPr>
          <p:cNvPr id="7" name="スライド番号プレースホルダー 2"/>
          <p:cNvSpPr txBox="1">
            <a:spLocks/>
          </p:cNvSpPr>
          <p:nvPr userDrawn="1"/>
        </p:nvSpPr>
        <p:spPr>
          <a:xfrm>
            <a:off x="9168341" y="63093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2000" u="sng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E72980-0326-41C6-8A22-531FC38A89B9}" type="slidenum">
              <a:rPr kumimoji="1" lang="ja-JP" alt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 userDrawn="1"/>
        </p:nvSpPr>
        <p:spPr>
          <a:xfrm>
            <a:off x="10344472" y="153837"/>
            <a:ext cx="2016224" cy="72008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>
              <a:lnSpc>
                <a:spcPts val="4300"/>
              </a:lnSpc>
            </a:pPr>
            <a:r>
              <a:rPr kumimoji="1" lang="ja-JP" altLang="en-US" sz="28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サンプル</a:t>
            </a:r>
            <a:endParaRPr kumimoji="1"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327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0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7" r:id="rId3"/>
    <p:sldLayoutId id="2147483711" r:id="rId4"/>
    <p:sldLayoutId id="2147483696" r:id="rId5"/>
    <p:sldLayoutId id="2147483718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55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32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061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.tsho.jp/08s/cs/017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角丸四角形 5">
            <a:extLst>
              <a:ext uri="{FF2B5EF4-FFF2-40B4-BE49-F238E27FC236}">
                <a16:creationId xmlns:a16="http://schemas.microsoft.com/office/drawing/2014/main" id="{9FC97C9B-00C1-024F-9DE4-77C3A8C60C1E}"/>
              </a:ext>
            </a:extLst>
          </p:cNvPr>
          <p:cNvSpPr/>
          <p:nvPr/>
        </p:nvSpPr>
        <p:spPr>
          <a:xfrm>
            <a:off x="1055440" y="2852936"/>
            <a:ext cx="10080000" cy="3021652"/>
          </a:xfrm>
          <a:prstGeom prst="roundRect">
            <a:avLst/>
          </a:prstGeom>
          <a:noFill/>
          <a:ln w="76200">
            <a:solidFill>
              <a:srgbClr val="AFE67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6000"/>
              </a:lnSpc>
            </a:pPr>
            <a:endParaRPr lang="en-US" altLang="ja-JP" dirty="0"/>
          </a:p>
        </p:txBody>
      </p:sp>
      <p:sp>
        <p:nvSpPr>
          <p:cNvPr id="14" name="サブタイトル 2"/>
          <p:cNvSpPr txBox="1">
            <a:spLocks/>
          </p:cNvSpPr>
          <p:nvPr/>
        </p:nvSpPr>
        <p:spPr>
          <a:xfrm>
            <a:off x="2351584" y="470223"/>
            <a:ext cx="9289032" cy="987551"/>
          </a:xfrm>
          <a:prstGeom prst="rect">
            <a:avLst/>
          </a:prstGeom>
        </p:spPr>
        <p:txBody>
          <a:bodyPr vert="horz" wrap="square" lIns="36000" tIns="216000" rIns="36000" bIns="0" rtlCol="0" anchor="b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tabLst>
                <a:tab pos="1257300" algn="l"/>
                <a:tab pos="7448550" algn="l"/>
              </a:tabLst>
            </a:pPr>
            <a:r>
              <a:rPr lang="ja-JP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地図と地理</a:t>
            </a:r>
            <a:r>
              <a:rPr lang="ja-JP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情報</a:t>
            </a:r>
            <a:r>
              <a:rPr lang="ja-JP" altLang="en-US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システム</a:t>
            </a:r>
            <a:endParaRPr lang="en-US" altLang="ja-JP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1" name="サブタイトル 2"/>
          <p:cNvSpPr txBox="1">
            <a:spLocks/>
          </p:cNvSpPr>
          <p:nvPr/>
        </p:nvSpPr>
        <p:spPr>
          <a:xfrm>
            <a:off x="313238" y="963999"/>
            <a:ext cx="1584176" cy="626701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第</a:t>
            </a:r>
            <a:r>
              <a:rPr lang="en-US" altLang="ja-JP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章</a:t>
            </a:r>
            <a:endParaRPr lang="en-US" altLang="ja-JP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15" name="サブタイトル 2">
            <a:extLst>
              <a:ext uri="{FF2B5EF4-FFF2-40B4-BE49-F238E27FC236}">
                <a16:creationId xmlns:a16="http://schemas.microsoft.com/office/drawing/2014/main" id="{0259DF9B-C0B0-394E-AA76-827A5E7FCBB2}"/>
              </a:ext>
            </a:extLst>
          </p:cNvPr>
          <p:cNvSpPr txBox="1">
            <a:spLocks/>
          </p:cNvSpPr>
          <p:nvPr/>
        </p:nvSpPr>
        <p:spPr>
          <a:xfrm>
            <a:off x="313238" y="498043"/>
            <a:ext cx="1584176" cy="503590"/>
          </a:xfrm>
          <a:prstGeom prst="rect">
            <a:avLst/>
          </a:prstGeom>
        </p:spPr>
        <p:txBody>
          <a:bodyPr vert="horz" wrap="square" lIns="36000" tIns="72000" rIns="36000" bIns="0" rtlCol="0" anchor="ctr" anchorCtr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tabLst>
                <a:tab pos="7448550" algn="l"/>
              </a:tabLst>
            </a:pP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第１編</a:t>
            </a:r>
            <a:endParaRPr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  <a:cs typeface="メイリオ" panose="020B0604030504040204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A10672F-ACB0-5742-AFD2-326040609B8E}"/>
              </a:ext>
            </a:extLst>
          </p:cNvPr>
          <p:cNvSpPr/>
          <p:nvPr/>
        </p:nvSpPr>
        <p:spPr>
          <a:xfrm>
            <a:off x="1224676" y="3701832"/>
            <a:ext cx="9720000" cy="1457698"/>
          </a:xfrm>
          <a:prstGeom prst="rect">
            <a:avLst/>
          </a:prstGeom>
        </p:spPr>
        <p:txBody>
          <a:bodyPr wrap="square" tIns="72000" bIns="0" anchor="ctr">
            <a:spAutoFit/>
          </a:bodyPr>
          <a:lstStyle/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④ 地図を使わない人</a:t>
            </a:r>
            <a:r>
              <a:rPr lang="ja-JP" altLang="en-US" sz="45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は、</a:t>
            </a:r>
            <a:endParaRPr lang="ja-JP" altLang="en-US" sz="45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 sz="4500" b="1" dirty="0">
                <a:latin typeface="Meiryo" panose="020B0604030504040204" pitchFamily="34" charset="-128"/>
                <a:ea typeface="Meiryo" panose="020B0604030504040204" pitchFamily="34" charset="-128"/>
              </a:rPr>
              <a:t>ほとんどいない。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091F5650-7813-4C90-99FB-E0875CE7F2BD}"/>
              </a:ext>
            </a:extLst>
          </p:cNvPr>
          <p:cNvSpPr/>
          <p:nvPr/>
        </p:nvSpPr>
        <p:spPr>
          <a:xfrm>
            <a:off x="1236000" y="5220489"/>
            <a:ext cx="97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（教科書 </a:t>
            </a:r>
            <a:r>
              <a:rPr lang="en-US" altLang="ja-JP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p.16〜17</a:t>
            </a:r>
            <a:r>
              <a:rPr lang="ja-JP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endParaRPr lang="ja-JP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1A1BD51D-3D8D-EA4B-AA2C-79D959332E0A}"/>
              </a:ext>
            </a:extLst>
          </p:cNvPr>
          <p:cNvSpPr/>
          <p:nvPr/>
        </p:nvSpPr>
        <p:spPr>
          <a:xfrm>
            <a:off x="1992344" y="2909261"/>
            <a:ext cx="8207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6000"/>
              </a:lnSpc>
            </a:pPr>
            <a:r>
              <a:rPr lang="en-US" altLang="ja-JP" sz="3500" b="1" dirty="0">
                <a:solidFill>
                  <a:prstClr val="black"/>
                </a:solidFill>
                <a:latin typeface="メイリオ"/>
                <a:ea typeface="メイリオ"/>
              </a:rPr>
              <a:t>2</a:t>
            </a:r>
            <a:r>
              <a:rPr lang="ja-JP" altLang="en-US" sz="3500" b="1" dirty="0">
                <a:solidFill>
                  <a:prstClr val="black"/>
                </a:solidFill>
                <a:latin typeface="メイリオ"/>
                <a:ea typeface="メイリオ"/>
              </a:rPr>
              <a:t>節　</a:t>
            </a:r>
            <a:r>
              <a:rPr lang="ja-JP" altLang="en-US" sz="3500" b="1" dirty="0" smtClean="0">
                <a:solidFill>
                  <a:prstClr val="black"/>
                </a:solidFill>
                <a:latin typeface="メイリオ"/>
                <a:ea typeface="メイリオ"/>
              </a:rPr>
              <a:t>地図や地理情報システムの役割</a:t>
            </a:r>
            <a:endParaRPr lang="ja-JP" altLang="en-US" sz="3500" b="1" dirty="0">
              <a:solidFill>
                <a:prstClr val="black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406428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69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さまざまな地図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駅にある周辺案内図（図５）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北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が上では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なく、見て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いる人が向いている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方向を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にして示すものも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●地図とは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3212976"/>
            <a:ext cx="4752528" cy="31670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212976"/>
            <a:ext cx="2676478" cy="316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9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69735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さまざまな地図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鉄道路線図（図１の下図）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距離や方位などは簡略化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され、駅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の並びと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路線の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結び付き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が特にわかりやすく示される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鳥瞰図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（図７）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空から見た地図。観光地図に使われること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が多い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●地図とは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083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デジタル地図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の普及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現代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では紙の地図だけでは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なく、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デジタル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地図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も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普及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している（図６・図８）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紙の地図でできないこと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範囲外の閲覧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拡大や縮小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内容の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変更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●デジタル地図の普及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〔p.23〕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23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733676-1CEE-49E5-865F-7BA113089A7C}"/>
              </a:ext>
            </a:extLst>
          </p:cNvPr>
          <p:cNvSpPr txBox="1"/>
          <p:nvPr/>
        </p:nvSpPr>
        <p:spPr>
          <a:xfrm>
            <a:off x="1022400" y="612000"/>
            <a:ext cx="10554718" cy="1800200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pPr>
              <a:lnSpc>
                <a:spcPts val="4500"/>
              </a:lnSpc>
            </a:pP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図９を参考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に、デジタル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地図を実際に利用してみよう。学校から自宅や最寄り</a:t>
            </a:r>
            <a:r>
              <a:rPr lang="ja-JP" altLang="en-US" sz="36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駅、バス停、市役所、商業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施設などへの経路を検索しよう。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C57054-DE32-470A-A29A-68E763EB245C}"/>
              </a:ext>
            </a:extLst>
          </p:cNvPr>
          <p:cNvSpPr txBox="1"/>
          <p:nvPr/>
        </p:nvSpPr>
        <p:spPr>
          <a:xfrm>
            <a:off x="1022400" y="3049338"/>
            <a:ext cx="10146170" cy="244555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・紙の地図に比べてどのような点が便利か考えながら作業しよう。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8632B4-52F8-4217-BE2E-329E4C47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76000"/>
            <a:ext cx="594000" cy="59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3789040"/>
            <a:ext cx="1587302" cy="2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81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733676-1CEE-49E5-865F-7BA113089A7C}"/>
              </a:ext>
            </a:extLst>
          </p:cNvPr>
          <p:cNvSpPr txBox="1"/>
          <p:nvPr/>
        </p:nvSpPr>
        <p:spPr>
          <a:xfrm>
            <a:off x="1022400" y="612000"/>
            <a:ext cx="10554718" cy="761684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デジタル地図の良さはなんだろうか。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C57054-DE32-470A-A29A-68E763EB245C}"/>
              </a:ext>
            </a:extLst>
          </p:cNvPr>
          <p:cNvSpPr txBox="1"/>
          <p:nvPr/>
        </p:nvSpPr>
        <p:spPr>
          <a:xfrm>
            <a:off x="1022400" y="1916832"/>
            <a:ext cx="8129946" cy="39577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noProof="0" dirty="0">
                <a:solidFill>
                  <a:prstClr val="black"/>
                </a:solidFill>
                <a:latin typeface="メイリオ"/>
                <a:ea typeface="メイリオ"/>
              </a:rPr>
              <a:t>（例）</a:t>
            </a:r>
            <a:endParaRPr kumimoji="0" lang="en-US" altLang="ja-JP" sz="3200" kern="0" noProof="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・拡大縮小がしやすい。</a:t>
            </a:r>
            <a:endParaRPr kumimoji="0" lang="en-US" altLang="ja-JP" sz="3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noProof="0" dirty="0">
                <a:solidFill>
                  <a:prstClr val="black"/>
                </a:solidFill>
                <a:latin typeface="メイリオ"/>
                <a:ea typeface="メイリオ"/>
              </a:rPr>
              <a:t>・表示する範囲を簡単に変えられる。</a:t>
            </a:r>
            <a:endParaRPr kumimoji="0" lang="en-US" altLang="ja-JP" sz="3200" kern="0" noProof="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・情報が新しい。</a:t>
            </a:r>
            <a:endParaRPr kumimoji="0" lang="en-US" altLang="ja-JP" sz="3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dirty="0">
                <a:solidFill>
                  <a:prstClr val="black"/>
                </a:solidFill>
                <a:latin typeface="メイリオ"/>
                <a:ea typeface="メイリオ"/>
              </a:rPr>
              <a:t>・現在地を表示できる。</a:t>
            </a:r>
            <a:endParaRPr kumimoji="0" lang="en-US" altLang="ja-JP" sz="3200" b="0" i="0" u="none" strike="noStrike" kern="0" cap="none" spc="0" normalizeH="0" baseline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など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8632B4-52F8-4217-BE2E-329E4C47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76000"/>
            <a:ext cx="594000" cy="59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368" y="3226381"/>
            <a:ext cx="2240758" cy="26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デジタル地図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の利点</a:t>
            </a:r>
            <a:endParaRPr lang="en-US" altLang="ja-JP" sz="35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表示位置や領域などを自由に変更できる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拡大・縮小ができる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インターネット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を通じて随時データを更新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し、最新の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状態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を保つことができる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●デジタル地図の普及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268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4093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携帯端末で使われる地図サービスについて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現在地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付近の情報を取得して画面に表示できる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移動に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伴い、表示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範囲を変化させられる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目的とする店舗を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検索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</a:pP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現在地から店舗までの最短経路が示される（図</a:t>
            </a:r>
            <a:r>
              <a:rPr lang="en-US" altLang="ja-JP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9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●デジタル地図の普及</a:t>
            </a:r>
            <a:endParaRPr lang="ja-JP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478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3972272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endParaRPr kumimoji="1" lang="ja-JP" alt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3D33B8-901D-4C8F-87A3-E9E9F9AAEFC0}"/>
              </a:ext>
            </a:extLst>
          </p:cNvPr>
          <p:cNvSpPr txBox="1"/>
          <p:nvPr/>
        </p:nvSpPr>
        <p:spPr>
          <a:xfrm>
            <a:off x="983432" y="2708920"/>
            <a:ext cx="8280920" cy="279740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次の地図の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うち、一般図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を選びなさい。</a:t>
            </a:r>
            <a:endParaRPr kumimoji="1" lang="en-US" altLang="ja-JP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［道路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地図、地形図、路線図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］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505BE4-6179-4216-86FA-828C2077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465" y="3171335"/>
            <a:ext cx="2184127" cy="223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4752528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A</a:t>
            </a: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の解答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408" y="2710800"/>
            <a:ext cx="10585176" cy="3382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製品版では解答・解答例を示しています。</a:t>
            </a:r>
            <a:endParaRPr kumimoji="1" lang="ja-JP" altLang="en-US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515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3972272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endParaRPr kumimoji="1" lang="ja-JP" alt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3D33B8-901D-4C8F-87A3-E9E9F9AAEFC0}"/>
              </a:ext>
            </a:extLst>
          </p:cNvPr>
          <p:cNvSpPr txBox="1"/>
          <p:nvPr/>
        </p:nvSpPr>
        <p:spPr>
          <a:xfrm>
            <a:off x="983432" y="2708920"/>
            <a:ext cx="8280920" cy="279740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紙に印刷された地図ではできない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が、デジタル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地図で可能になったことを本文から抜き出して答えなさい。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9FE65B8-5DE1-4CE0-9AB2-0AB0A42FD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40465" y="2958089"/>
            <a:ext cx="2184127" cy="266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8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733676-1CEE-49E5-865F-7BA113089A7C}"/>
              </a:ext>
            </a:extLst>
          </p:cNvPr>
          <p:cNvSpPr txBox="1"/>
          <p:nvPr/>
        </p:nvSpPr>
        <p:spPr>
          <a:xfrm>
            <a:off x="817200" y="1764000"/>
            <a:ext cx="10967432" cy="1133252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kumimoji="1" lang="en-US" altLang="ja-JP" sz="3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の二つの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地図はどのようなところが違うのだろうか。</a:t>
            </a:r>
            <a:endParaRPr kumimoji="1" lang="ja-JP" altLang="en-US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2" y="2872100"/>
            <a:ext cx="2996184" cy="16428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00" y="4538956"/>
            <a:ext cx="2993136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8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4680520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の解答例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408" y="2710800"/>
            <a:ext cx="10585176" cy="3382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製品版では解答・解答例を示しています。</a:t>
            </a:r>
            <a:endParaRPr kumimoji="1" lang="ja-JP" altLang="en-US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8236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6912768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の解答例（別解）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408" y="2710800"/>
            <a:ext cx="10585176" cy="3382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製品版では解答・解答例を示しています。</a:t>
            </a:r>
            <a:endParaRPr kumimoji="1" lang="ja-JP" altLang="en-US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2108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6912768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チェック</a:t>
            </a:r>
            <a:r>
              <a:rPr kumimoji="1" lang="en-US" altLang="ja-JP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B</a:t>
            </a: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の解答例（別解）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408" y="2710800"/>
            <a:ext cx="10585176" cy="3382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製品版では解答・解答例を示しています。</a:t>
            </a:r>
            <a:endParaRPr kumimoji="1" lang="ja-JP" altLang="en-US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76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3468216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クエスチョン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7C3D33B8-901D-4C8F-87A3-E9E9F9AAEFC0}"/>
              </a:ext>
            </a:extLst>
          </p:cNvPr>
          <p:cNvSpPr txBox="1"/>
          <p:nvPr/>
        </p:nvSpPr>
        <p:spPr>
          <a:xfrm>
            <a:off x="982800" y="2710801"/>
            <a:ext cx="8065528" cy="208635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地図にはどのような</a:t>
            </a:r>
            <a:r>
              <a:rPr kumimoji="1" lang="ja-JP" altLang="en-US" sz="3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種類が</a:t>
            </a:r>
            <a:r>
              <a:rPr kumimoji="1" lang="ja-JP" altLang="en-US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あるのだろうか。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88505BE4-6179-4216-86FA-828C207771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60442" y="3902327"/>
            <a:ext cx="1976962" cy="217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0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1E76ECF-9568-4B3E-8B1B-FF8EFF57BED0}"/>
              </a:ext>
            </a:extLst>
          </p:cNvPr>
          <p:cNvSpPr txBox="1"/>
          <p:nvPr/>
        </p:nvSpPr>
        <p:spPr>
          <a:xfrm>
            <a:off x="2610000" y="1440000"/>
            <a:ext cx="5400600" cy="648072"/>
          </a:xfrm>
          <a:prstGeom prst="rect">
            <a:avLst/>
          </a:prstGeom>
          <a:solidFill>
            <a:srgbClr val="FFFFD7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"/>
                <a:ea typeface="メイリオ"/>
                <a:cs typeface="+mn-cs"/>
              </a:rPr>
              <a:t>クエスチョンの解答例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67408" y="2710800"/>
            <a:ext cx="10585176" cy="3382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wrap="square" lIns="91440" tIns="45720" rIns="91440" bIns="45720" rtlCol="0" anchor="ctr">
            <a:noAutofit/>
          </a:bodyPr>
          <a:lstStyle/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本データはサンプルです。</a:t>
            </a:r>
            <a:endParaRPr kumimoji="1" lang="en-US" altLang="ja-JP" sz="3600" b="1" dirty="0" smtClean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ct val="150000"/>
              </a:lnSpc>
            </a:pPr>
            <a:r>
              <a:rPr kumimoji="1" lang="ja-JP" altLang="en-US" sz="3600" b="1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製品版では解答・解答例を示しています。</a:t>
            </a:r>
            <a:endParaRPr kumimoji="1" lang="ja-JP" altLang="en-US" sz="36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30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C733676-1CEE-49E5-865F-7BA113089A7C}"/>
              </a:ext>
            </a:extLst>
          </p:cNvPr>
          <p:cNvSpPr txBox="1"/>
          <p:nvPr/>
        </p:nvSpPr>
        <p:spPr>
          <a:xfrm>
            <a:off x="817200" y="1764000"/>
            <a:ext cx="10967432" cy="1133252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図</a:t>
            </a:r>
            <a:r>
              <a:rPr kumimoji="1" lang="en-US" altLang="ja-JP" sz="3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3500" b="1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の二つの</a:t>
            </a: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地図はどのようなところが違うのだろうか。</a:t>
            </a:r>
            <a:endParaRPr kumimoji="1" lang="ja-JP" altLang="en-US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752" y="2872100"/>
            <a:ext cx="2996184" cy="1642872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800" y="4538956"/>
            <a:ext cx="2993136" cy="1639824"/>
          </a:xfrm>
          <a:prstGeom prst="rect">
            <a:avLst/>
          </a:prstGeom>
        </p:spPr>
      </p:pic>
      <p:sp>
        <p:nvSpPr>
          <p:cNvPr id="6" name="吹き出し: 四角形 7">
            <a:extLst>
              <a:ext uri="{FF2B5EF4-FFF2-40B4-BE49-F238E27FC236}">
                <a16:creationId xmlns:a16="http://schemas.microsoft.com/office/drawing/2014/main" id="{4703A22B-A6A3-4786-B4F0-A62979266BBF}"/>
              </a:ext>
            </a:extLst>
          </p:cNvPr>
          <p:cNvSpPr/>
          <p:nvPr/>
        </p:nvSpPr>
        <p:spPr>
          <a:xfrm>
            <a:off x="5816728" y="2669875"/>
            <a:ext cx="5233347" cy="3521109"/>
          </a:xfrm>
          <a:prstGeom prst="wedgeRectCallout">
            <a:avLst>
              <a:gd name="adj1" fmla="val -60532"/>
              <a:gd name="adj2" fmla="val -4239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14000" marR="0" lvl="0" indent="-432000" defTabSz="914400" eaLnBrk="1" fontAlgn="auto" latinLnBrk="0" hangingPunct="1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noProof="0" dirty="0" smtClean="0">
                <a:solidFill>
                  <a:prstClr val="black"/>
                </a:solidFill>
                <a:latin typeface="メイリオ"/>
                <a:ea typeface="メイリオ"/>
              </a:rPr>
              <a:t>・</a:t>
            </a:r>
            <a:r>
              <a:rPr kumimoji="0" lang="ja-JP" altLang="en-US" sz="3200" kern="0" noProof="0" dirty="0">
                <a:solidFill>
                  <a:prstClr val="black"/>
                </a:solidFill>
                <a:latin typeface="メイリオ"/>
                <a:ea typeface="メイリオ"/>
              </a:rPr>
              <a:t>上図は多くの情報が記載されている。</a:t>
            </a:r>
            <a:endParaRPr kumimoji="0" lang="en-US" altLang="ja-JP" sz="3200" kern="0" noProof="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dirty="0">
                <a:solidFill>
                  <a:prstClr val="black"/>
                </a:solidFill>
                <a:latin typeface="メイリオ"/>
                <a:ea typeface="メイリオ"/>
              </a:rPr>
              <a:t>・下図は情報が絞られている。</a:t>
            </a:r>
            <a:endParaRPr kumimoji="0" lang="en-US" altLang="ja-JP" sz="3200" kern="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2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noProof="0" dirty="0">
                <a:solidFill>
                  <a:prstClr val="black"/>
                </a:solidFill>
                <a:latin typeface="メイリオ"/>
                <a:ea typeface="メイリオ"/>
              </a:rPr>
              <a:t>・</a:t>
            </a:r>
            <a:r>
              <a:rPr kumimoji="0" lang="ja-JP" altLang="en-US" sz="3200" kern="0" dirty="0">
                <a:solidFill>
                  <a:prstClr val="black"/>
                </a:solidFill>
                <a:latin typeface="メイリオ"/>
                <a:ea typeface="メイリオ"/>
              </a:rPr>
              <a:t>下</a:t>
            </a:r>
            <a:r>
              <a:rPr kumimoji="0" lang="ja-JP" altLang="en-US" sz="3200" kern="0" noProof="0" dirty="0">
                <a:solidFill>
                  <a:prstClr val="black"/>
                </a:solidFill>
                <a:latin typeface="メイリオ"/>
                <a:ea typeface="メイリオ"/>
              </a:rPr>
              <a:t>図は都心が拡大されている。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56984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733676-1CEE-49E5-865F-7BA113089A7C}"/>
              </a:ext>
            </a:extLst>
          </p:cNvPr>
          <p:cNvSpPr txBox="1"/>
          <p:nvPr/>
        </p:nvSpPr>
        <p:spPr>
          <a:xfrm>
            <a:off x="1022400" y="612000"/>
            <a:ext cx="10554718" cy="761684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/>
          </a:bodyPr>
          <a:lstStyle/>
          <a:p>
            <a:pPr>
              <a:lnSpc>
                <a:spcPts val="4500"/>
              </a:lnSpc>
            </a:pPr>
            <a:r>
              <a: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何も</a:t>
            </a:r>
            <a:r>
              <a:rPr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見ずに学校周辺の案内図を書いてみよう。</a:t>
            </a:r>
            <a:endParaRPr kumimoji="1" lang="ja-JP" altLang="en-US" sz="3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9C57054-DE32-470A-A29A-68E763EB245C}"/>
              </a:ext>
            </a:extLst>
          </p:cNvPr>
          <p:cNvSpPr txBox="1"/>
          <p:nvPr/>
        </p:nvSpPr>
        <p:spPr>
          <a:xfrm>
            <a:off x="1022400" y="1628800"/>
            <a:ext cx="10146170" cy="39577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Autofit/>
          </a:bodyPr>
          <a:lstStyle/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・どんな情報を載せただろうか。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dirty="0">
                <a:solidFill>
                  <a:prstClr val="black"/>
                </a:solidFill>
                <a:latin typeface="メイリオ"/>
                <a:ea typeface="メイリオ"/>
              </a:rPr>
              <a:t>・誰が見ることを想定しただろうか。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kern="0" dirty="0">
                <a:solidFill>
                  <a:prstClr val="black"/>
                </a:solidFill>
                <a:latin typeface="メイリオ"/>
                <a:ea typeface="メイリオ"/>
              </a:rPr>
              <a:t>・どのくらいの範囲を描いただろうか。</a:t>
            </a:r>
            <a:endParaRPr kumimoji="0" lang="en-US" altLang="ja-JP" sz="3200" kern="0" dirty="0">
              <a:solidFill>
                <a:prstClr val="black"/>
              </a:solidFill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  <a:p>
            <a:pPr marL="414000" marR="0" lvl="0" indent="-432000" defTabSz="914400" eaLnBrk="1" fontAlgn="auto" latinLnBrk="0" hangingPunct="1">
              <a:lnSpc>
                <a:spcPts val="4500"/>
              </a:lnSpc>
              <a:spcBef>
                <a:spcPts val="0"/>
              </a:spcBef>
              <a:buClrTx/>
              <a:buSzTx/>
              <a:buFontTx/>
              <a:buNone/>
              <a:tabLst/>
              <a:defRPr/>
            </a:pP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→各自が注目している情報</a:t>
            </a: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や、誰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に向けた情報であるかに</a:t>
            </a:r>
            <a:r>
              <a:rPr kumimoji="0" lang="ja-JP" alt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よって、同じ</a:t>
            </a:r>
            <a:r>
              <a:rPr kumimoji="0" lang="ja-JP" alt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/>
                <a:ea typeface="メイリオ"/>
              </a:rPr>
              <a:t>テーマでも地図はさまざま！</a:t>
            </a:r>
            <a:endParaRPr kumimoji="0" lang="en-US" altLang="ja-JP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/>
              <a:ea typeface="メイリオ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EF8632B4-52F8-4217-BE2E-329E4C472D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00" y="576000"/>
            <a:ext cx="594000" cy="59400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456" y="4365104"/>
            <a:ext cx="1587302" cy="2184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8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2400722"/>
            <a:ext cx="10763280" cy="288000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indent="-107950" algn="l">
              <a:lnSpc>
                <a:spcPct val="150000"/>
              </a:lnSpc>
            </a:pP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地図にはどのような</a:t>
            </a:r>
            <a:r>
              <a:rPr lang="ja-JP" altLang="en-US" sz="4200" b="1" dirty="0" smtClean="0">
                <a:latin typeface="Meiryo" panose="020B0604030504040204" pitchFamily="34" charset="-128"/>
                <a:ea typeface="Meiryo" panose="020B0604030504040204" pitchFamily="34" charset="-128"/>
              </a:rPr>
              <a:t>種類が</a:t>
            </a:r>
            <a:r>
              <a:rPr lang="ja-JP" altLang="en-US" sz="4200" b="1" dirty="0">
                <a:latin typeface="Meiryo" panose="020B0604030504040204" pitchFamily="34" charset="-128"/>
                <a:ea typeface="Meiryo" panose="020B0604030504040204" pitchFamily="34" charset="-128"/>
              </a:rPr>
              <a:t>あるのだろうか。</a:t>
            </a:r>
          </a:p>
        </p:txBody>
      </p:sp>
    </p:spTree>
    <p:extLst>
      <p:ext uri="{BB962C8B-B14F-4D97-AF65-F5344CB8AC3E}">
        <p14:creationId xmlns:p14="http://schemas.microsoft.com/office/powerpoint/2010/main" val="105548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タイトル 1"/>
          <p:cNvSpPr txBox="1">
            <a:spLocks/>
          </p:cNvSpPr>
          <p:nvPr/>
        </p:nvSpPr>
        <p:spPr>
          <a:xfrm>
            <a:off x="720000" y="1260000"/>
            <a:ext cx="11160000" cy="51067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地図とは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地形や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建物、道路など、地表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のさまざまな事象を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縮小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記号化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平面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上に表現したもの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地図の役割　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en-US" altLang="ja-JP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…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二次元の広がりのなかで事象の分布と位置関係を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ひと目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で理解することが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できる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→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身の回りでは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位置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や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分布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を示すためのさまざまな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　地図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つくられ、利用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されている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288000"/>
            <a:ext cx="10440000" cy="5819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r>
              <a:rPr lang="ja-JP" alt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●地図とは</a:t>
            </a:r>
            <a:r>
              <a:rPr lang="en-US" altLang="ja-JP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en-US" altLang="ja-JP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p.16〜17〕</a:t>
            </a:r>
            <a:endParaRPr lang="en-US" altLang="ja-JP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Google Shape;192;p11"/>
          <p:cNvGrpSpPr/>
          <p:nvPr/>
        </p:nvGrpSpPr>
        <p:grpSpPr>
          <a:xfrm>
            <a:off x="6600056" y="1040832"/>
            <a:ext cx="5348184" cy="731984"/>
            <a:chOff x="6096000" y="5670720"/>
            <a:chExt cx="5348184" cy="731984"/>
          </a:xfrm>
        </p:grpSpPr>
        <p:sp>
          <p:nvSpPr>
            <p:cNvPr id="6" name="Google Shape;193;p11"/>
            <p:cNvSpPr/>
            <p:nvPr/>
          </p:nvSpPr>
          <p:spPr>
            <a:xfrm>
              <a:off x="6096000" y="5754704"/>
              <a:ext cx="5184576" cy="648000"/>
            </a:xfrm>
            <a:prstGeom prst="roundRect">
              <a:avLst>
                <a:gd name="adj" fmla="val 16667"/>
              </a:avLst>
            </a:prstGeom>
            <a:solidFill>
              <a:srgbClr val="CDF2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" name="Google Shape;194;p11"/>
            <p:cNvGrpSpPr/>
            <p:nvPr/>
          </p:nvGrpSpPr>
          <p:grpSpPr>
            <a:xfrm>
              <a:off x="6246463" y="5682696"/>
              <a:ext cx="1671847" cy="648072"/>
              <a:chOff x="7918310" y="5275148"/>
              <a:chExt cx="1671847" cy="648072"/>
            </a:xfrm>
          </p:grpSpPr>
          <p:sp>
            <p:nvSpPr>
              <p:cNvPr id="9" name="Google Shape;195;p11"/>
              <p:cNvSpPr/>
              <p:nvPr/>
            </p:nvSpPr>
            <p:spPr>
              <a:xfrm>
                <a:off x="7918310" y="5455568"/>
                <a:ext cx="1440000" cy="450000"/>
              </a:xfrm>
              <a:prstGeom prst="roundRect">
                <a:avLst>
                  <a:gd name="adj" fmla="val 16667"/>
                </a:avLst>
              </a:prstGeom>
              <a:solidFill>
                <a:srgbClr val="00B0F0"/>
              </a:solidFill>
              <a:ln w="12700" cap="flat" cmpd="sng">
                <a:solidFill>
                  <a:srgbClr val="00B0F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" name="Google Shape;196;p11"/>
              <p:cNvSpPr txBox="1"/>
              <p:nvPr/>
            </p:nvSpPr>
            <p:spPr>
              <a:xfrm>
                <a:off x="7918310" y="5275148"/>
                <a:ext cx="1671847" cy="64807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60714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Meiryo"/>
                  <a:buNone/>
                </a:pPr>
                <a:r>
                  <a:rPr lang="ja-JP" sz="2800" b="1" dirty="0">
                    <a:solidFill>
                      <a:schemeClr val="lt1"/>
                    </a:solidFill>
                    <a:latin typeface="Meiryo"/>
                    <a:ea typeface="Meiryo"/>
                    <a:cs typeface="Meiryo"/>
                    <a:sym typeface="Meiryo"/>
                  </a:rPr>
                  <a:t>QR映像</a:t>
                </a:r>
                <a:endParaRPr sz="2800" b="1" dirty="0">
                  <a:solidFill>
                    <a:schemeClr val="lt1"/>
                  </a:solidFill>
                  <a:latin typeface="Meiryo"/>
                  <a:ea typeface="Meiryo"/>
                  <a:cs typeface="Meiryo"/>
                  <a:sym typeface="Meiryo"/>
                </a:endParaRPr>
              </a:p>
            </p:txBody>
          </p:sp>
        </p:grpSp>
        <p:sp>
          <p:nvSpPr>
            <p:cNvPr id="8" name="Google Shape;197;p11"/>
            <p:cNvSpPr txBox="1"/>
            <p:nvPr/>
          </p:nvSpPr>
          <p:spPr>
            <a:xfrm>
              <a:off x="7754703" y="5670720"/>
              <a:ext cx="3689481" cy="6484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60714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Meiryo"/>
                <a:buNone/>
              </a:pPr>
              <a:r>
                <a:rPr lang="ja-JP" altLang="en-US" sz="2800" u="sng" dirty="0" smtClean="0">
                  <a:solidFill>
                    <a:schemeClr val="dk1"/>
                  </a:solidFill>
                  <a:latin typeface="Meiryo"/>
                  <a:ea typeface="Meiryo"/>
                  <a:cs typeface="Meiryo"/>
                  <a:sym typeface="Meiryo"/>
                  <a:hlinkClick r:id="rId3"/>
                </a:rPr>
                <a:t>伊能忠敬の測量方法</a:t>
              </a:r>
              <a:endParaRPr sz="2800" dirty="0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05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 txBox="1">
            <a:spLocks/>
          </p:cNvSpPr>
          <p:nvPr/>
        </p:nvSpPr>
        <p:spPr>
          <a:xfrm>
            <a:off x="720000" y="900000"/>
            <a:ext cx="11160000" cy="57693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地図の分類</a:t>
            </a:r>
            <a:endParaRPr lang="en-US" altLang="ja-JP" sz="3500" b="1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一般図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地表の事象を縮尺に応じて網羅的に表現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し、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さまざま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な用途に使われる地図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例）・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国土地理院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が作成している</a:t>
            </a:r>
            <a:r>
              <a:rPr lang="ja-JP" altLang="en-US" sz="3200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地形図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r>
              <a:rPr lang="ja-JP" altLang="en-US" sz="3200" dirty="0" smtClean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地勢図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　・地図帳にも多く掲載されている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・</a:t>
            </a: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主題図</a:t>
            </a:r>
            <a:endParaRPr lang="en-US" altLang="ja-JP" sz="32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＝</a:t>
            </a:r>
            <a:r>
              <a:rPr lang="ja-JP" altLang="en-US" sz="3200" kern="100" spc="-1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事象を取捨選択して特定の目的のために表現</a:t>
            </a:r>
            <a:r>
              <a:rPr lang="ja-JP" altLang="en-US" sz="3200" kern="100" spc="-1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した地図</a:t>
            </a:r>
            <a:endParaRPr lang="en-US" altLang="ja-JP" sz="3200" kern="100" spc="-1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例）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住宅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地図、道路地図、土地利用図、気候区分図、</a:t>
            </a:r>
            <a:endParaRPr lang="en-US" altLang="ja-JP" sz="3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00000" indent="-432000" algn="l">
              <a:lnSpc>
                <a:spcPts val="44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　　統計</a:t>
            </a: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地図</a:t>
            </a:r>
            <a:r>
              <a:rPr lang="ja-JP" altLang="en-US" sz="3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ja-JP" altLang="en-US" sz="3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●地図とは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71100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/>
          <p:cNvSpPr txBox="1"/>
          <p:nvPr/>
        </p:nvSpPr>
        <p:spPr>
          <a:xfrm>
            <a:off x="180000" y="180000"/>
            <a:ext cx="5400000" cy="40206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●地図とは</a:t>
            </a:r>
            <a:endParaRPr lang="en-US" altLang="ja-JP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1D54B9C-4D74-4F18-8FB4-98A4D9D6403D}"/>
              </a:ext>
            </a:extLst>
          </p:cNvPr>
          <p:cNvSpPr txBox="1">
            <a:spLocks/>
          </p:cNvSpPr>
          <p:nvPr/>
        </p:nvSpPr>
        <p:spPr>
          <a:xfrm>
            <a:off x="273600" y="1767600"/>
            <a:ext cx="3456384" cy="46805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00113" indent="-900113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用語を確認</a:t>
            </a:r>
            <a:endParaRPr lang="en-US" altLang="ja-JP" sz="32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900113" indent="-900113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・一般図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898525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・主題図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898525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・地形図や地勢図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898525" indent="-898525" algn="l">
              <a:lnSpc>
                <a:spcPts val="4500"/>
              </a:lnSpc>
              <a:spcBef>
                <a:spcPts val="0"/>
              </a:spcBef>
            </a:pPr>
            <a:r>
              <a:rPr lang="ja-JP" altLang="en-US" sz="3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・縮尺</a:t>
            </a:r>
            <a:endParaRPr lang="en-US" altLang="ja-JP" sz="3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984" y="1767600"/>
            <a:ext cx="8315281" cy="37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4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88CEC22-ABF6-4F57-AD3D-4ED9D3EDB582}"/>
              </a:ext>
            </a:extLst>
          </p:cNvPr>
          <p:cNvSpPr txBox="1"/>
          <p:nvPr/>
        </p:nvSpPr>
        <p:spPr>
          <a:xfrm>
            <a:off x="2448000" y="612000"/>
            <a:ext cx="8663305" cy="723243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rmAutofit/>
          </a:bodyPr>
          <a:lstStyle/>
          <a:p>
            <a:r>
              <a:rPr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縮尺を確認しよう</a:t>
            </a:r>
            <a:r>
              <a:rPr lang="en-US" altLang="ja-JP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〔</a:t>
            </a:r>
            <a:r>
              <a:rPr lang="en-US" altLang="ja-JP" sz="28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p.16〕</a:t>
            </a:r>
            <a:endParaRPr lang="en-US" altLang="ja-JP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ja-JP" altLang="en-US" sz="28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88CEC22-ABF6-4F57-AD3D-4ED9D3EDB582}"/>
              </a:ext>
            </a:extLst>
          </p:cNvPr>
          <p:cNvSpPr txBox="1"/>
          <p:nvPr/>
        </p:nvSpPr>
        <p:spPr>
          <a:xfrm>
            <a:off x="371237" y="1442901"/>
            <a:ext cx="11501858" cy="545939"/>
          </a:xfrm>
          <a:prstGeom prst="rect">
            <a:avLst/>
          </a:prstGeom>
          <a:noFill/>
        </p:spPr>
        <p:txBody>
          <a:bodyPr vert="horz" wrap="square" lIns="0" tIns="45720" rIns="91440" bIns="45720" rtlCol="0">
            <a:noAutofit/>
          </a:bodyPr>
          <a:lstStyle/>
          <a:p>
            <a:r>
              <a:rPr kumimoji="1"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WORK</a:t>
            </a: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地図上の１</a:t>
            </a:r>
            <a:r>
              <a:rPr kumimoji="1" lang="en-US" altLang="ja-JP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cm</a:t>
            </a:r>
            <a:r>
              <a:rPr kumimoji="1" lang="ja-JP" altLang="en-US" sz="35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が実際にはどのくらいの距離？</a:t>
            </a:r>
          </a:p>
        </p:txBody>
      </p:sp>
      <p:graphicFrame>
        <p:nvGraphicFramePr>
          <p:cNvPr id="2" name="表 2">
            <a:extLst>
              <a:ext uri="{FF2B5EF4-FFF2-40B4-BE49-F238E27FC236}">
                <a16:creationId xmlns:a16="http://schemas.microsoft.com/office/drawing/2014/main" id="{72D9E5F8-6822-4045-B0F7-105A64710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911616"/>
              </p:ext>
            </p:extLst>
          </p:nvPr>
        </p:nvGraphicFramePr>
        <p:xfrm>
          <a:off x="371236" y="2014354"/>
          <a:ext cx="11341388" cy="4320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308">
                  <a:extLst>
                    <a:ext uri="{9D8B030D-6E8A-4147-A177-3AD203B41FA5}">
                      <a16:colId xmlns:a16="http://schemas.microsoft.com/office/drawing/2014/main" val="694713592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60194961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3882033794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574731273"/>
                    </a:ext>
                  </a:extLst>
                </a:gridCol>
              </a:tblGrid>
              <a:tr h="540060"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縮尺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一般図の例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地図上の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1cm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は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…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単位を変えると</a:t>
                      </a: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2143738004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大縮尺図</a:t>
                      </a:r>
                    </a:p>
                  </a:txBody>
                  <a:tcPr marL="36000" marR="36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2500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都市計画図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2,500cm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2378223002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国土基本図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5,000cm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1270837216"/>
                  </a:ext>
                </a:extLst>
              </a:tr>
              <a:tr h="540060">
                <a:tc rowSpan="3"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中縮尺図</a:t>
                      </a:r>
                    </a:p>
                  </a:txBody>
                  <a:tcPr marL="36000" marR="36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地形図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10,000cm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3260265995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千分の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地形図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25,000cm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3801758752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地形図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50,000cm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559469404"/>
                  </a:ext>
                </a:extLst>
              </a:tr>
              <a:tr h="540060">
                <a:tc rowSpan="2">
                  <a:txBody>
                    <a:bodyPr/>
                    <a:lstStyle/>
                    <a:p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小縮尺図</a:t>
                      </a:r>
                    </a:p>
                  </a:txBody>
                  <a:tcPr marL="36000" marR="36000" marT="7200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地勢図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200,000cm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3936601980"/>
                  </a:ext>
                </a:extLst>
              </a:tr>
              <a:tr h="540060">
                <a:tc vMerge="1"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万分の</a:t>
                      </a:r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1</a:t>
                      </a:r>
                      <a:r>
                        <a:rPr kumimoji="1" lang="ja-JP" altLang="en-US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地方図</a:t>
                      </a: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800" dirty="0">
                          <a:latin typeface="メイリオ" panose="020B0604030504040204" pitchFamily="50" charset="-128"/>
                          <a:ea typeface="メイリオ" panose="020B0604030504040204" pitchFamily="50" charset="-128"/>
                        </a:rPr>
                        <a:t>500,000cm</a:t>
                      </a:r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tc>
                  <a:txBody>
                    <a:bodyPr/>
                    <a:lstStyle/>
                    <a:p>
                      <a:endParaRPr kumimoji="1" lang="ja-JP" altLang="en-US" sz="2800" dirty="0">
                        <a:latin typeface="メイリオ" panose="020B0604030504040204" pitchFamily="50" charset="-128"/>
                        <a:ea typeface="メイリオ" panose="020B0604030504040204" pitchFamily="50" charset="-128"/>
                      </a:endParaRPr>
                    </a:p>
                  </a:txBody>
                  <a:tcPr marL="36000" marR="36000" marT="72000" marB="0" anchor="ctr"/>
                </a:tc>
                <a:extLst>
                  <a:ext uri="{0D108BD9-81ED-4DB2-BD59-A6C34878D82A}">
                    <a16:rowId xmlns:a16="http://schemas.microsoft.com/office/drawing/2014/main" val="2676802096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7D7DC07-49D0-425D-B593-A1384F09B431}"/>
              </a:ext>
            </a:extLst>
          </p:cNvPr>
          <p:cNvSpPr txBox="1"/>
          <p:nvPr/>
        </p:nvSpPr>
        <p:spPr>
          <a:xfrm>
            <a:off x="8832304" y="2579683"/>
            <a:ext cx="2880320" cy="37094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r">
              <a:lnSpc>
                <a:spcPts val="4300"/>
              </a:lnSpc>
            </a:pPr>
            <a:r>
              <a:rPr kumimoji="1" lang="en-US" altLang="ja-JP" sz="28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25m</a:t>
            </a:r>
            <a:endParaRPr kumimoji="1"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ts val="4300"/>
              </a:lnSpc>
            </a:pPr>
            <a:r>
              <a:rPr lang="en-US" altLang="ja-JP" sz="28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50m</a:t>
            </a:r>
            <a:endParaRPr lang="en-US" altLang="ja-JP" sz="2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r">
              <a:lnSpc>
                <a:spcPts val="4300"/>
              </a:lnSpc>
            </a:pPr>
            <a:r>
              <a:rPr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100m</a:t>
            </a:r>
          </a:p>
          <a:p>
            <a:pPr algn="r">
              <a:lnSpc>
                <a:spcPts val="43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250m</a:t>
            </a:r>
          </a:p>
          <a:p>
            <a:pPr algn="r">
              <a:lnSpc>
                <a:spcPts val="4300"/>
              </a:lnSpc>
            </a:pPr>
            <a:r>
              <a:rPr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500m</a:t>
            </a:r>
          </a:p>
          <a:p>
            <a:pPr algn="r">
              <a:lnSpc>
                <a:spcPts val="4300"/>
              </a:lnSpc>
            </a:pPr>
            <a:r>
              <a:rPr kumimoji="1"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2km(2,000m)</a:t>
            </a:r>
          </a:p>
          <a:p>
            <a:pPr algn="r">
              <a:lnSpc>
                <a:spcPts val="4300"/>
              </a:lnSpc>
            </a:pPr>
            <a:r>
              <a:rPr lang="en-US" altLang="ja-JP" sz="2800" b="1" u="sng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5km(5,000m)</a:t>
            </a:r>
            <a:endParaRPr kumimoji="1" lang="ja-JP" altLang="en-US" sz="2800" b="1" u="sng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260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通常版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Autofit/>
      </a:bodyPr>
      <a:lstStyle>
        <a:defPPr algn="l">
          <a:lnSpc>
            <a:spcPts val="4300"/>
          </a:lnSpc>
          <a:defRPr sz="2800" b="1" dirty="0">
            <a:latin typeface="メイリオ" panose="020B0604030504040204" pitchFamily="50" charset="-128"/>
            <a:ea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1002</Words>
  <Application>Microsoft Office PowerPoint</Application>
  <PresentationFormat>ワイド画面</PresentationFormat>
  <Paragraphs>152</Paragraphs>
  <Slides>24</Slides>
  <Notes>12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24</vt:i4>
      </vt:variant>
      <vt:variant>
        <vt:lpstr>目的別スライド ショー</vt:lpstr>
      </vt:variant>
      <vt:variant>
        <vt:i4>3</vt:i4>
      </vt:variant>
    </vt:vector>
  </HeadingPairs>
  <TitlesOfParts>
    <vt:vector size="37" baseType="lpstr">
      <vt:lpstr>ＭＳ Ｐゴシック</vt:lpstr>
      <vt:lpstr>Arial</vt:lpstr>
      <vt:lpstr>Calibri</vt:lpstr>
      <vt:lpstr>Segoe UI</vt:lpstr>
      <vt:lpstr>メイリオ</vt:lpstr>
      <vt:lpstr>メイリオ</vt:lpstr>
      <vt:lpstr>通常版</vt:lpstr>
      <vt:lpstr>2_通常版</vt:lpstr>
      <vt:lpstr>4_通常版</vt:lpstr>
      <vt:lpstr>5_通常版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追加1</vt:lpstr>
      <vt:lpstr>追加2</vt:lpstr>
      <vt:lpstr>追加3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2021-08-12T08:09:18Z</dcterms:created>
  <dcterms:modified xsi:type="dcterms:W3CDTF">2025-03-04T12:16:50Z</dcterms:modified>
</cp:coreProperties>
</file>