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97" r:id="rId1"/>
    <p:sldMasterId id="2147483712" r:id="rId2"/>
  </p:sldMasterIdLst>
  <p:notesMasterIdLst>
    <p:notesMasterId r:id="rId11"/>
  </p:notesMasterIdLst>
  <p:handoutMasterIdLst>
    <p:handoutMasterId r:id="rId12"/>
  </p:handoutMasterIdLst>
  <p:sldIdLst>
    <p:sldId id="279" r:id="rId3"/>
    <p:sldId id="280" r:id="rId4"/>
    <p:sldId id="366" r:id="rId5"/>
    <p:sldId id="367" r:id="rId6"/>
    <p:sldId id="376" r:id="rId7"/>
    <p:sldId id="371" r:id="rId8"/>
    <p:sldId id="374" r:id="rId9"/>
    <p:sldId id="377" r:id="rId10"/>
  </p:sldIdLst>
  <p:sldSz cx="12192000" cy="6858000"/>
  <p:notesSz cx="6735763" cy="9866313"/>
  <p:custShowLst>
    <p:custShow name="追加1" id="0">
      <p:sldLst/>
    </p:custShow>
    <p:custShow name="追加2" id="1">
      <p:sldLst/>
    </p:custShow>
    <p:custShow name="追加3" id="2">
      <p:sldLst/>
    </p:custShow>
  </p:custShowLst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49BD2"/>
    <a:srgbClr val="AFE678"/>
    <a:srgbClr val="8BA7D9"/>
    <a:srgbClr val="E7EDF6"/>
    <a:srgbClr val="EAF5F6"/>
    <a:srgbClr val="82CBD1"/>
    <a:srgbClr val="88A3D4"/>
    <a:srgbClr val="002060"/>
    <a:srgbClr val="1974FB"/>
    <a:srgbClr val="F6A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038" autoAdjust="0"/>
    <p:restoredTop sz="95970" autoAdjust="0"/>
  </p:normalViewPr>
  <p:slideViewPr>
    <p:cSldViewPr>
      <p:cViewPr varScale="1">
        <p:scale>
          <a:sx n="49" d="100"/>
          <a:sy n="49" d="100"/>
        </p:scale>
        <p:origin x="62" y="6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115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C2F454-FD64-424D-9F92-155B74F43160}" type="datetimeFigureOut">
              <a:rPr kumimoji="1" lang="ja-JP" altLang="en-US" smtClean="0"/>
              <a:t>2025/3/4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A743EB-9934-4A48-A08F-F5B10E2620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92608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B95C96-00B8-40E6-B095-E8C46CF0A3A2}" type="datetimeFigureOut">
              <a:rPr kumimoji="1" lang="ja-JP" altLang="en-US" smtClean="0"/>
              <a:t>2025/3/4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2ED56C-18CE-48DD-80A6-76C8BE5DAF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27896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409575" y="1233488"/>
            <a:ext cx="5916613" cy="33289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2ED56C-18CE-48DD-80A6-76C8BE5DAFDD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39647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409575" y="1233488"/>
            <a:ext cx="5916613" cy="33289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2ED56C-18CE-48DD-80A6-76C8BE5DAFDD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33516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409575" y="1233488"/>
            <a:ext cx="5916613" cy="33289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2ED56C-18CE-48DD-80A6-76C8BE5DAFDD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54364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409575" y="1233488"/>
            <a:ext cx="5916613" cy="33289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2ED56C-18CE-48DD-80A6-76C8BE5DAFDD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96487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表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スライド番号プレースホルダー 2"/>
          <p:cNvSpPr txBox="1">
            <a:spLocks/>
          </p:cNvSpPr>
          <p:nvPr userDrawn="1"/>
        </p:nvSpPr>
        <p:spPr>
          <a:xfrm>
            <a:off x="9168341" y="63093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2000" u="sng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8E72980-0326-41C6-8A22-531FC38A89B9}" type="slidenum">
              <a:rPr lang="ja-JP" altLang="en-US" sz="2000" u="none" smtClean="0"/>
              <a:pPr/>
              <a:t>‹#›</a:t>
            </a:fld>
            <a:endParaRPr lang="ja-JP" altLang="en-US" sz="2000" u="none" dirty="0"/>
          </a:p>
        </p:txBody>
      </p:sp>
      <p:sp>
        <p:nvSpPr>
          <p:cNvPr id="4" name="テキスト ボックス 3"/>
          <p:cNvSpPr txBox="1"/>
          <p:nvPr userDrawn="1"/>
        </p:nvSpPr>
        <p:spPr>
          <a:xfrm>
            <a:off x="9984432" y="404664"/>
            <a:ext cx="2016224" cy="720080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/>
          <a:p>
            <a:pPr algn="l">
              <a:lnSpc>
                <a:spcPts val="4300"/>
              </a:lnSpc>
            </a:pPr>
            <a:r>
              <a:rPr kumimoji="1" lang="ja-JP" altLang="en-US" sz="28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サンプル</a:t>
            </a:r>
            <a:endParaRPr kumimoji="1" lang="ja-JP" altLang="en-US" sz="28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47343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学習課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スライド番号プレースホルダー 2"/>
          <p:cNvSpPr txBox="1">
            <a:spLocks/>
          </p:cNvSpPr>
          <p:nvPr userDrawn="1"/>
        </p:nvSpPr>
        <p:spPr>
          <a:xfrm>
            <a:off x="9168341" y="63093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2000" u="sng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8E72980-0326-41C6-8A22-531FC38A89B9}" type="slidenum">
              <a:rPr lang="ja-JP" altLang="en-US" sz="2000" u="none" smtClean="0"/>
              <a:pPr/>
              <a:t>‹#›</a:t>
            </a:fld>
            <a:endParaRPr lang="ja-JP" altLang="en-US" sz="2000" u="none" dirty="0"/>
          </a:p>
        </p:txBody>
      </p:sp>
      <p:pic>
        <p:nvPicPr>
          <p:cNvPr id="4" name="図 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392" y="836712"/>
            <a:ext cx="1320635" cy="1320635"/>
          </a:xfrm>
          <a:prstGeom prst="rect">
            <a:avLst/>
          </a:prstGeom>
        </p:spPr>
      </p:pic>
      <p:sp>
        <p:nvSpPr>
          <p:cNvPr id="5" name="テキスト ボックス 4"/>
          <p:cNvSpPr txBox="1"/>
          <p:nvPr userDrawn="1"/>
        </p:nvSpPr>
        <p:spPr>
          <a:xfrm>
            <a:off x="9984432" y="404664"/>
            <a:ext cx="2016224" cy="720080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/>
          <a:p>
            <a:pPr algn="l">
              <a:lnSpc>
                <a:spcPts val="4300"/>
              </a:lnSpc>
            </a:pPr>
            <a:r>
              <a:rPr kumimoji="1" lang="ja-JP" altLang="en-US" sz="28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サンプル</a:t>
            </a:r>
            <a:endParaRPr kumimoji="1" lang="ja-JP" altLang="en-US" sz="28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064048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見出し＋本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スライド番号プレースホルダー 2"/>
          <p:cNvSpPr txBox="1">
            <a:spLocks/>
          </p:cNvSpPr>
          <p:nvPr userDrawn="1"/>
        </p:nvSpPr>
        <p:spPr>
          <a:xfrm>
            <a:off x="9168341" y="63093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2000" u="sng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8E72980-0326-41C6-8A22-531FC38A89B9}" type="slidenum">
              <a:rPr lang="ja-JP" altLang="en-US" sz="2000" u="none" smtClean="0"/>
              <a:pPr/>
              <a:t>‹#›</a:t>
            </a:fld>
            <a:endParaRPr lang="ja-JP" altLang="en-US" sz="2000" u="none" dirty="0"/>
          </a:p>
        </p:txBody>
      </p:sp>
      <p:pic>
        <p:nvPicPr>
          <p:cNvPr id="4" name="図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テキスト ボックス 4"/>
          <p:cNvSpPr txBox="1"/>
          <p:nvPr userDrawn="1"/>
        </p:nvSpPr>
        <p:spPr>
          <a:xfrm>
            <a:off x="9984432" y="404664"/>
            <a:ext cx="2016224" cy="720080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/>
          <a:p>
            <a:pPr algn="l">
              <a:lnSpc>
                <a:spcPts val="4300"/>
              </a:lnSpc>
            </a:pPr>
            <a:r>
              <a:rPr kumimoji="1" lang="ja-JP" altLang="en-US" sz="28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サンプル</a:t>
            </a:r>
            <a:endParaRPr kumimoji="1" lang="ja-JP" altLang="en-US" sz="28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79576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本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スライド番号プレースホルダー 2"/>
          <p:cNvSpPr txBox="1">
            <a:spLocks/>
          </p:cNvSpPr>
          <p:nvPr userDrawn="1"/>
        </p:nvSpPr>
        <p:spPr>
          <a:xfrm>
            <a:off x="9168341" y="63093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2000" u="sng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8E72980-0326-41C6-8A22-531FC38A89B9}" type="slidenum">
              <a:rPr lang="ja-JP" altLang="en-US" sz="2000" u="none" smtClean="0"/>
              <a:pPr/>
              <a:t>‹#›</a:t>
            </a:fld>
            <a:endParaRPr lang="ja-JP" altLang="en-US" sz="2000" u="none" dirty="0"/>
          </a:p>
        </p:txBody>
      </p:sp>
      <p:pic>
        <p:nvPicPr>
          <p:cNvPr id="3" name="図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テキスト ボックス 3"/>
          <p:cNvSpPr txBox="1"/>
          <p:nvPr userDrawn="1"/>
        </p:nvSpPr>
        <p:spPr>
          <a:xfrm>
            <a:off x="9984432" y="404664"/>
            <a:ext cx="2016224" cy="720080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/>
          <a:p>
            <a:pPr algn="l">
              <a:lnSpc>
                <a:spcPts val="4300"/>
              </a:lnSpc>
            </a:pPr>
            <a:r>
              <a:rPr kumimoji="1" lang="ja-JP" altLang="en-US" sz="28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サンプル</a:t>
            </a:r>
            <a:endParaRPr kumimoji="1" lang="ja-JP" altLang="en-US" sz="28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71609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-表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スライド番号プレースホルダー 2"/>
          <p:cNvSpPr txBox="1">
            <a:spLocks/>
          </p:cNvSpPr>
          <p:nvPr userDrawn="1"/>
        </p:nvSpPr>
        <p:spPr>
          <a:xfrm>
            <a:off x="9168341" y="63093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2000" u="sng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8E72980-0326-41C6-8A22-531FC38A89B9}" type="slidenum">
              <a:rPr lang="ja-JP" altLang="en-US" sz="2000" u="none" smtClean="0"/>
              <a:pPr/>
              <a:t>‹#›</a:t>
            </a:fld>
            <a:endParaRPr lang="ja-JP" altLang="en-US" sz="2000" u="none" dirty="0"/>
          </a:p>
        </p:txBody>
      </p:sp>
      <p:pic>
        <p:nvPicPr>
          <p:cNvPr id="2" name="図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スライド番号プレースホルダー 2"/>
          <p:cNvSpPr txBox="1">
            <a:spLocks/>
          </p:cNvSpPr>
          <p:nvPr userDrawn="1"/>
        </p:nvSpPr>
        <p:spPr>
          <a:xfrm>
            <a:off x="9169200" y="63108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2000" u="sng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8E72980-0326-41C6-8A22-531FC38A89B9}" type="slidenum">
              <a:rPr lang="ja-JP" altLang="en-US" sz="2000" u="none" smtClean="0"/>
              <a:pPr/>
              <a:t>‹#›</a:t>
            </a:fld>
            <a:endParaRPr lang="ja-JP" altLang="en-US" sz="2000" u="none" dirty="0"/>
          </a:p>
        </p:txBody>
      </p:sp>
    </p:spTree>
    <p:extLst>
      <p:ext uri="{BB962C8B-B14F-4D97-AF65-F5344CB8AC3E}">
        <p14:creationId xmlns:p14="http://schemas.microsoft.com/office/powerpoint/2010/main" val="38406751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-見出し＋本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スライド番号プレースホルダー 2"/>
          <p:cNvSpPr txBox="1">
            <a:spLocks/>
          </p:cNvSpPr>
          <p:nvPr userDrawn="1"/>
        </p:nvSpPr>
        <p:spPr>
          <a:xfrm>
            <a:off x="9168341" y="63093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2000" u="sng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8E72980-0326-41C6-8A22-531FC38A89B9}" type="slidenum">
              <a:rPr lang="ja-JP" altLang="en-US" sz="2000" u="none" smtClean="0"/>
              <a:pPr/>
              <a:t>‹#›</a:t>
            </a:fld>
            <a:endParaRPr lang="ja-JP" altLang="en-US" sz="2000" u="none" dirty="0"/>
          </a:p>
        </p:txBody>
      </p:sp>
      <p:pic>
        <p:nvPicPr>
          <p:cNvPr id="2" name="図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5201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-本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スライド番号プレースホルダー 2"/>
          <p:cNvSpPr txBox="1">
            <a:spLocks/>
          </p:cNvSpPr>
          <p:nvPr userDrawn="1"/>
        </p:nvSpPr>
        <p:spPr>
          <a:xfrm>
            <a:off x="9168341" y="63093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2000" u="sng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8E72980-0326-41C6-8A22-531FC38A89B9}" type="slidenum">
              <a:rPr lang="ja-JP" altLang="en-US" sz="2000" u="none" smtClean="0"/>
              <a:pPr/>
              <a:t>‹#›</a:t>
            </a:fld>
            <a:endParaRPr lang="ja-JP" altLang="en-US" sz="2000" u="none" dirty="0"/>
          </a:p>
        </p:txBody>
      </p:sp>
      <p:pic>
        <p:nvPicPr>
          <p:cNvPr id="2" name="図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7716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008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696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09737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5" r:id="rId2"/>
    <p:sldLayoutId id="2147483716" r:id="rId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角丸四角形 5">
            <a:extLst>
              <a:ext uri="{FF2B5EF4-FFF2-40B4-BE49-F238E27FC236}">
                <a16:creationId xmlns:a16="http://schemas.microsoft.com/office/drawing/2014/main" id="{9FC97C9B-00C1-024F-9DE4-77C3A8C60C1E}"/>
              </a:ext>
            </a:extLst>
          </p:cNvPr>
          <p:cNvSpPr/>
          <p:nvPr/>
        </p:nvSpPr>
        <p:spPr>
          <a:xfrm>
            <a:off x="1055440" y="2852936"/>
            <a:ext cx="10080000" cy="3021652"/>
          </a:xfrm>
          <a:prstGeom prst="roundRect">
            <a:avLst/>
          </a:prstGeom>
          <a:noFill/>
          <a:ln w="76200">
            <a:solidFill>
              <a:srgbClr val="AFE678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6000"/>
              </a:lnSpc>
            </a:pPr>
            <a:endParaRPr lang="en-US" altLang="ja-JP" dirty="0"/>
          </a:p>
        </p:txBody>
      </p:sp>
      <p:sp>
        <p:nvSpPr>
          <p:cNvPr id="14" name="サブタイトル 2"/>
          <p:cNvSpPr txBox="1">
            <a:spLocks/>
          </p:cNvSpPr>
          <p:nvPr/>
        </p:nvSpPr>
        <p:spPr>
          <a:xfrm>
            <a:off x="2351584" y="470223"/>
            <a:ext cx="9289032" cy="987551"/>
          </a:xfrm>
          <a:prstGeom prst="rect">
            <a:avLst/>
          </a:prstGeom>
        </p:spPr>
        <p:txBody>
          <a:bodyPr vert="horz" wrap="square" lIns="36000" tIns="216000" rIns="36000" bIns="0" rtlCol="0" anchor="b" anchorCtr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  <a:tabLst>
                <a:tab pos="1257300" algn="l"/>
                <a:tab pos="7448550" algn="l"/>
              </a:tabLst>
            </a:pPr>
            <a:r>
              <a:rPr lang="ja-JP" altLang="en-US" sz="5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" panose="020B0604030504040204" pitchFamily="34" charset="-128"/>
                <a:ea typeface="Meiryo" panose="020B0604030504040204" pitchFamily="34" charset="-128"/>
              </a:rPr>
              <a:t>地図と地理</a:t>
            </a:r>
            <a:r>
              <a:rPr lang="ja-JP" altLang="en-US" sz="5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" panose="020B0604030504040204" pitchFamily="34" charset="-128"/>
                <a:ea typeface="Meiryo" panose="020B0604030504040204" pitchFamily="34" charset="-128"/>
              </a:rPr>
              <a:t>情報</a:t>
            </a:r>
            <a:r>
              <a:rPr lang="ja-JP" altLang="en-US" sz="5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" panose="020B0604030504040204" pitchFamily="34" charset="-128"/>
                <a:ea typeface="Meiryo" panose="020B0604030504040204" pitchFamily="34" charset="-128"/>
              </a:rPr>
              <a:t>システム</a:t>
            </a:r>
            <a:endParaRPr lang="en-US" altLang="ja-JP" sz="5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1" name="サブタイトル 2"/>
          <p:cNvSpPr txBox="1">
            <a:spLocks/>
          </p:cNvSpPr>
          <p:nvPr/>
        </p:nvSpPr>
        <p:spPr>
          <a:xfrm>
            <a:off x="313238" y="963999"/>
            <a:ext cx="1584176" cy="626701"/>
          </a:xfrm>
          <a:prstGeom prst="rect">
            <a:avLst/>
          </a:prstGeom>
        </p:spPr>
        <p:txBody>
          <a:bodyPr vert="horz" wrap="square" lIns="36000" tIns="72000" rIns="36000" bIns="0" rtlCol="0" anchor="ctr" anchorCtr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tabLst>
                <a:tab pos="7448550" algn="l"/>
              </a:tabLst>
            </a:pPr>
            <a:r>
              <a:rPr lang="ja-JP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" panose="020B0604030504040204" pitchFamily="34" charset="-128"/>
                <a:ea typeface="Meiryo" panose="020B0604030504040204" pitchFamily="34" charset="-128"/>
              </a:rPr>
              <a:t>第</a:t>
            </a:r>
            <a:r>
              <a:rPr lang="en-US" altLang="ja-JP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" panose="020B0604030504040204" pitchFamily="34" charset="-128"/>
                <a:ea typeface="Meiryo" panose="020B0604030504040204" pitchFamily="34" charset="-128"/>
              </a:rPr>
              <a:t>1</a:t>
            </a:r>
            <a:r>
              <a:rPr lang="ja-JP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" panose="020B0604030504040204" pitchFamily="34" charset="-128"/>
                <a:ea typeface="Meiryo" panose="020B0604030504040204" pitchFamily="34" charset="-128"/>
              </a:rPr>
              <a:t>章</a:t>
            </a:r>
            <a:endParaRPr lang="en-US" altLang="ja-JP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eiryo" panose="020B0604030504040204" pitchFamily="34" charset="-128"/>
              <a:ea typeface="Meiryo" panose="020B0604030504040204" pitchFamily="34" charset="-128"/>
              <a:cs typeface="メイリオ" panose="020B0604030504040204" pitchFamily="50" charset="-128"/>
            </a:endParaRPr>
          </a:p>
        </p:txBody>
      </p:sp>
      <p:sp>
        <p:nvSpPr>
          <p:cNvPr id="15" name="サブタイトル 2">
            <a:extLst>
              <a:ext uri="{FF2B5EF4-FFF2-40B4-BE49-F238E27FC236}">
                <a16:creationId xmlns:a16="http://schemas.microsoft.com/office/drawing/2014/main" id="{0259DF9B-C0B0-394E-AA76-827A5E7FCBB2}"/>
              </a:ext>
            </a:extLst>
          </p:cNvPr>
          <p:cNvSpPr txBox="1">
            <a:spLocks/>
          </p:cNvSpPr>
          <p:nvPr/>
        </p:nvSpPr>
        <p:spPr>
          <a:xfrm>
            <a:off x="313238" y="498043"/>
            <a:ext cx="1584176" cy="503590"/>
          </a:xfrm>
          <a:prstGeom prst="rect">
            <a:avLst/>
          </a:prstGeom>
        </p:spPr>
        <p:txBody>
          <a:bodyPr vert="horz" wrap="square" lIns="36000" tIns="72000" rIns="36000" bIns="0" rtlCol="0" anchor="ctr" anchorCtr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tabLst>
                <a:tab pos="7448550" algn="l"/>
              </a:tabLst>
            </a:pPr>
            <a:r>
              <a:rPr lang="ja-JP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" panose="020B0604030504040204" pitchFamily="34" charset="-128"/>
                <a:ea typeface="Meiryo" panose="020B0604030504040204" pitchFamily="34" charset="-128"/>
              </a:rPr>
              <a:t>第１編</a:t>
            </a:r>
            <a:endParaRPr lang="en-US" altLang="ja-JP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eiryo" panose="020B0604030504040204" pitchFamily="34" charset="-128"/>
              <a:ea typeface="Meiryo" panose="020B0604030504040204" pitchFamily="34" charset="-128"/>
              <a:cs typeface="メイリオ" panose="020B060403050404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BA10672F-ACB0-5742-AFD2-326040609B8E}"/>
              </a:ext>
            </a:extLst>
          </p:cNvPr>
          <p:cNvSpPr/>
          <p:nvPr/>
        </p:nvSpPr>
        <p:spPr>
          <a:xfrm>
            <a:off x="1224676" y="3701832"/>
            <a:ext cx="9720000" cy="1457698"/>
          </a:xfrm>
          <a:prstGeom prst="rect">
            <a:avLst/>
          </a:prstGeom>
        </p:spPr>
        <p:txBody>
          <a:bodyPr wrap="square" tIns="72000" bIns="0" anchor="ctr">
            <a:spAutoFit/>
          </a:bodyPr>
          <a:lstStyle/>
          <a:p>
            <a:pPr algn="ctr"/>
            <a:r>
              <a:rPr lang="ja-JP" altLang="en-US" sz="4500" b="1" dirty="0">
                <a:latin typeface="Meiryo" panose="020B0604030504040204" pitchFamily="34" charset="-128"/>
                <a:ea typeface="Meiryo" panose="020B0604030504040204" pitchFamily="34" charset="-128"/>
              </a:rPr>
              <a:t>④ 地図を使わない人</a:t>
            </a:r>
            <a:r>
              <a:rPr lang="ja-JP" altLang="en-US" sz="4500" b="1" dirty="0" smtClean="0">
                <a:latin typeface="Meiryo" panose="020B0604030504040204" pitchFamily="34" charset="-128"/>
                <a:ea typeface="Meiryo" panose="020B0604030504040204" pitchFamily="34" charset="-128"/>
              </a:rPr>
              <a:t>は、</a:t>
            </a:r>
            <a:endParaRPr lang="ja-JP" altLang="en-US" sz="4500" b="1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pPr algn="ctr"/>
            <a:r>
              <a:rPr lang="ja-JP" altLang="en-US" sz="4500" b="1" dirty="0">
                <a:latin typeface="Meiryo" panose="020B0604030504040204" pitchFamily="34" charset="-128"/>
                <a:ea typeface="Meiryo" panose="020B0604030504040204" pitchFamily="34" charset="-128"/>
              </a:rPr>
              <a:t>ほとんどいない。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091F5650-7813-4C90-99FB-E0875CE7F2BD}"/>
              </a:ext>
            </a:extLst>
          </p:cNvPr>
          <p:cNvSpPr/>
          <p:nvPr/>
        </p:nvSpPr>
        <p:spPr>
          <a:xfrm>
            <a:off x="1236000" y="5220489"/>
            <a:ext cx="9720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" panose="020B0604030504040204" pitchFamily="34" charset="-128"/>
                <a:ea typeface="Meiryo" panose="020B0604030504040204" pitchFamily="34" charset="-128"/>
              </a:rPr>
              <a:t>（教科書 </a:t>
            </a:r>
            <a:r>
              <a:rPr lang="en-US" altLang="ja-JP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" panose="020B0604030504040204" pitchFamily="34" charset="-128"/>
                <a:ea typeface="Meiryo" panose="020B0604030504040204" pitchFamily="34" charset="-128"/>
              </a:rPr>
              <a:t>p.16〜17</a:t>
            </a:r>
            <a:r>
              <a:rPr lang="ja-JP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" panose="020B0604030504040204" pitchFamily="34" charset="-128"/>
                <a:ea typeface="Meiryo" panose="020B0604030504040204" pitchFamily="34" charset="-128"/>
              </a:rPr>
              <a:t>）</a:t>
            </a:r>
            <a:endParaRPr lang="ja-JP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1A1BD51D-3D8D-EA4B-AA2C-79D959332E0A}"/>
              </a:ext>
            </a:extLst>
          </p:cNvPr>
          <p:cNvSpPr/>
          <p:nvPr/>
        </p:nvSpPr>
        <p:spPr>
          <a:xfrm>
            <a:off x="1992344" y="2909261"/>
            <a:ext cx="820731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ts val="6000"/>
              </a:lnSpc>
            </a:pPr>
            <a:r>
              <a:rPr lang="en-US" altLang="ja-JP" sz="3500" b="1" dirty="0">
                <a:solidFill>
                  <a:prstClr val="black"/>
                </a:solidFill>
                <a:latin typeface="メイリオ"/>
                <a:ea typeface="メイリオ"/>
              </a:rPr>
              <a:t>2</a:t>
            </a:r>
            <a:r>
              <a:rPr lang="ja-JP" altLang="en-US" sz="3500" b="1" dirty="0">
                <a:solidFill>
                  <a:prstClr val="black"/>
                </a:solidFill>
                <a:latin typeface="メイリオ"/>
                <a:ea typeface="メイリオ"/>
              </a:rPr>
              <a:t>節　</a:t>
            </a:r>
            <a:r>
              <a:rPr lang="ja-JP" altLang="en-US" sz="3500" b="1" dirty="0" smtClean="0">
                <a:solidFill>
                  <a:prstClr val="black"/>
                </a:solidFill>
                <a:latin typeface="メイリオ"/>
                <a:ea typeface="メイリオ"/>
              </a:rPr>
              <a:t>地図や地理情報システムの役割</a:t>
            </a:r>
            <a:endParaRPr lang="ja-JP" altLang="en-US" sz="3500" b="1" dirty="0">
              <a:solidFill>
                <a:prstClr val="black"/>
              </a:solidFill>
              <a:latin typeface="メイリオ"/>
              <a:ea typeface="メイリオ"/>
            </a:endParaRPr>
          </a:p>
        </p:txBody>
      </p:sp>
    </p:spTree>
    <p:extLst>
      <p:ext uri="{BB962C8B-B14F-4D97-AF65-F5344CB8AC3E}">
        <p14:creationId xmlns:p14="http://schemas.microsoft.com/office/powerpoint/2010/main" val="1131328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1"/>
          <p:cNvSpPr txBox="1">
            <a:spLocks/>
          </p:cNvSpPr>
          <p:nvPr/>
        </p:nvSpPr>
        <p:spPr>
          <a:xfrm>
            <a:off x="720000" y="2400722"/>
            <a:ext cx="10763280" cy="2880000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9525" indent="-107950" algn="l">
              <a:lnSpc>
                <a:spcPct val="150000"/>
              </a:lnSpc>
            </a:pPr>
            <a:r>
              <a:rPr lang="ja-JP" altLang="en-US" sz="4200" b="1" dirty="0">
                <a:latin typeface="Meiryo" panose="020B0604030504040204" pitchFamily="34" charset="-128"/>
                <a:ea typeface="Meiryo" panose="020B0604030504040204" pitchFamily="34" charset="-128"/>
              </a:rPr>
              <a:t>地図にはどのような</a:t>
            </a:r>
            <a:r>
              <a:rPr lang="ja-JP" altLang="en-US" sz="4200" b="1" dirty="0" smtClean="0">
                <a:latin typeface="Meiryo" panose="020B0604030504040204" pitchFamily="34" charset="-128"/>
                <a:ea typeface="Meiryo" panose="020B0604030504040204" pitchFamily="34" charset="-128"/>
              </a:rPr>
              <a:t>種類が</a:t>
            </a:r>
            <a:r>
              <a:rPr lang="ja-JP" altLang="en-US" sz="4200" b="1" dirty="0">
                <a:latin typeface="Meiryo" panose="020B0604030504040204" pitchFamily="34" charset="-128"/>
                <a:ea typeface="Meiryo" panose="020B0604030504040204" pitchFamily="34" charset="-128"/>
              </a:rPr>
              <a:t>あるのだろうか。</a:t>
            </a:r>
          </a:p>
        </p:txBody>
      </p:sp>
    </p:spTree>
    <p:extLst>
      <p:ext uri="{BB962C8B-B14F-4D97-AF65-F5344CB8AC3E}">
        <p14:creationId xmlns:p14="http://schemas.microsoft.com/office/powerpoint/2010/main" val="1302926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タイトル 1"/>
          <p:cNvSpPr txBox="1">
            <a:spLocks/>
          </p:cNvSpPr>
          <p:nvPr/>
        </p:nvSpPr>
        <p:spPr>
          <a:xfrm>
            <a:off x="720000" y="1260000"/>
            <a:ext cx="11160000" cy="510673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5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地図とは</a:t>
            </a:r>
            <a:endParaRPr lang="en-US" altLang="ja-JP" sz="35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en-US" altLang="ja-JP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地形や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建物、道路など、地表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のさまざまな事象を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縮小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記号化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して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平面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上に表現したもの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5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地図の役割　</a:t>
            </a:r>
            <a:endParaRPr lang="en-US" altLang="ja-JP" sz="35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en-US" altLang="ja-JP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二次元の広がりのなかで事象の分布と位置関係を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ひと目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で理解することが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できる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→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身の回りでは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位置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や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分布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を示すためのさまざまな</a:t>
            </a:r>
            <a:endParaRPr lang="en-US" altLang="ja-JP" sz="32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地図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が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つくられ、利用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されている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80000" y="288000"/>
            <a:ext cx="10440000" cy="581900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rtlCol="0" anchor="ctr">
            <a:noAutofit/>
          </a:bodyPr>
          <a:lstStyle/>
          <a:p>
            <a:r>
              <a:rPr lang="ja-JP" alt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●地図とは</a:t>
            </a:r>
            <a:r>
              <a:rPr lang="en-US" altLang="ja-JP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〔</a:t>
            </a:r>
            <a:r>
              <a:rPr lang="en-US" altLang="ja-JP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p.16〜17〕</a:t>
            </a:r>
            <a:endParaRPr lang="en-US" altLang="ja-JP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26932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5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50"/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50"/>
                                        <p:tgtEl>
                                          <p:spTgt spid="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1"/>
          <p:cNvSpPr txBox="1">
            <a:spLocks/>
          </p:cNvSpPr>
          <p:nvPr/>
        </p:nvSpPr>
        <p:spPr>
          <a:xfrm>
            <a:off x="720000" y="900000"/>
            <a:ext cx="11160000" cy="576936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4400"/>
              </a:lnSpc>
              <a:spcBef>
                <a:spcPts val="0"/>
              </a:spcBef>
            </a:pPr>
            <a:r>
              <a:rPr lang="ja-JP" altLang="en-US" sz="35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地図の分類</a:t>
            </a:r>
            <a:endParaRPr lang="en-US" altLang="ja-JP" sz="35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900000" indent="-432000" algn="l">
              <a:lnSpc>
                <a:spcPts val="4400"/>
              </a:lnSpc>
              <a:spcBef>
                <a:spcPts val="0"/>
              </a:spcBef>
            </a:pPr>
            <a:r>
              <a:rPr lang="ja-JP" altLang="en-US" sz="32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</a:t>
            </a:r>
            <a:r>
              <a:rPr lang="ja-JP" altLang="en-US" sz="32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一般図</a:t>
            </a:r>
            <a:endParaRPr lang="en-US" altLang="ja-JP" sz="3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4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＝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地表の事象を縮尺に応じて網羅的に表現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し、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4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さまざま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な用途に使われる地図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4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  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例）・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国土地理院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が作成している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地形図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や</a:t>
            </a:r>
            <a:r>
              <a:rPr lang="ja-JP" altLang="en-US" sz="32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地勢図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900000" indent="-432000" algn="l">
              <a:lnSpc>
                <a:spcPts val="44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　　・地図帳にも多く掲載されている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900000" indent="-432000" algn="l">
              <a:lnSpc>
                <a:spcPts val="4400"/>
              </a:lnSpc>
              <a:spcBef>
                <a:spcPts val="0"/>
              </a:spcBef>
            </a:pPr>
            <a:r>
              <a:rPr lang="ja-JP" altLang="en-US" sz="32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</a:t>
            </a:r>
            <a:r>
              <a:rPr lang="ja-JP" altLang="en-US" sz="32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主題図</a:t>
            </a:r>
            <a:endParaRPr lang="en-US" altLang="ja-JP" sz="32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400"/>
              </a:lnSpc>
              <a:spcBef>
                <a:spcPts val="0"/>
              </a:spcBef>
            </a:pPr>
            <a:r>
              <a:rPr lang="ja-JP" altLang="en-US" sz="32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＝</a:t>
            </a:r>
            <a:r>
              <a:rPr lang="ja-JP" altLang="en-US" sz="3200" kern="100" spc="-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事象を取捨選択して特定の目的のために表現</a:t>
            </a:r>
            <a:r>
              <a:rPr lang="ja-JP" altLang="en-US" sz="3200" kern="100" spc="-1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した地図</a:t>
            </a:r>
            <a:endParaRPr lang="en-US" altLang="ja-JP" sz="3200" kern="100" spc="-1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900000" indent="-432000" algn="l">
              <a:lnSpc>
                <a:spcPts val="44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例）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住宅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地図、道路地図、土地利用図、気候区分図、</a:t>
            </a:r>
            <a:endParaRPr lang="en-US" altLang="ja-JP" sz="32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900000" indent="-432000" algn="l">
              <a:lnSpc>
                <a:spcPts val="44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　統計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地図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など</a:t>
            </a:r>
            <a:endParaRPr lang="ja-JP" altLang="en-US" sz="32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80000" y="180000"/>
            <a:ext cx="5400000" cy="402066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r>
              <a:rPr lang="ja-JP" alt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●地図とは</a:t>
            </a:r>
            <a:endParaRPr lang="en-US" altLang="ja-JP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68525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5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1"/>
          <p:cNvSpPr txBox="1">
            <a:spLocks/>
          </p:cNvSpPr>
          <p:nvPr/>
        </p:nvSpPr>
        <p:spPr>
          <a:xfrm>
            <a:off x="720000" y="900000"/>
            <a:ext cx="11160000" cy="569735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4400"/>
              </a:lnSpc>
              <a:spcBef>
                <a:spcPts val="0"/>
              </a:spcBef>
            </a:pPr>
            <a:r>
              <a:rPr lang="ja-JP" altLang="en-US" sz="35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さまざまな地図</a:t>
            </a:r>
            <a:endParaRPr lang="en-US" altLang="ja-JP" sz="35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駅にある周辺案内図（図５）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en-US" altLang="ja-JP" sz="3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…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北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が上では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なく、見て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いる人が向いている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方向を</a:t>
            </a:r>
            <a:endParaRPr lang="en-US" altLang="ja-JP" sz="32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上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にして示すものもある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鉄道路線図（図１の下図）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en-US" altLang="ja-JP" sz="3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…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距離や方位などは簡略化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され、駅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の並びと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路線の</a:t>
            </a:r>
            <a:endParaRPr lang="en-US" altLang="ja-JP" sz="32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結び付き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が特にわかりやすく示される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鳥瞰図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（図７）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en-US" altLang="ja-JP" sz="3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…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空から見た地図。観光地図に使われること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が多い</a:t>
            </a:r>
            <a:endParaRPr lang="ja-JP" altLang="en-US" sz="32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80000" y="180000"/>
            <a:ext cx="5400000" cy="402066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r>
              <a:rPr lang="ja-JP" alt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●地図とは</a:t>
            </a:r>
            <a:endParaRPr lang="en-US" altLang="ja-JP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74955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5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タイトル 1"/>
          <p:cNvSpPr txBox="1">
            <a:spLocks/>
          </p:cNvSpPr>
          <p:nvPr/>
        </p:nvSpPr>
        <p:spPr>
          <a:xfrm>
            <a:off x="720000" y="1260000"/>
            <a:ext cx="11160000" cy="510673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5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デジタル地図</a:t>
            </a:r>
            <a:r>
              <a:rPr lang="ja-JP" altLang="en-US" sz="35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の普及</a:t>
            </a:r>
            <a:endParaRPr lang="en-US" altLang="ja-JP" sz="35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現代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では紙の地図だけでは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なく、</a:t>
            </a:r>
            <a:r>
              <a:rPr lang="ja-JP" altLang="en-US" sz="32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デジタル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地図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も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普及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している（図６・図８）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5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紙の地図でできないこと</a:t>
            </a:r>
            <a:endParaRPr lang="en-US" altLang="ja-JP" sz="35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範囲外の閲覧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拡大や縮小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内容の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変更</a:t>
            </a:r>
            <a:endParaRPr lang="ja-JP" altLang="en-US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80000" y="288000"/>
            <a:ext cx="10440000" cy="581900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rtlCol="0" anchor="ctr">
            <a:noAutofit/>
          </a:bodyPr>
          <a:lstStyle/>
          <a:p>
            <a:r>
              <a:rPr lang="ja-JP" alt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●デジタル地図の普及</a:t>
            </a:r>
            <a:r>
              <a:rPr lang="en-US" altLang="ja-JP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〔p.23〕</a:t>
            </a:r>
            <a:endParaRPr lang="en-US" altLang="ja-JP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7838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5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1"/>
          <p:cNvSpPr txBox="1">
            <a:spLocks/>
          </p:cNvSpPr>
          <p:nvPr/>
        </p:nvSpPr>
        <p:spPr>
          <a:xfrm>
            <a:off x="720000" y="900000"/>
            <a:ext cx="11160000" cy="540932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4500"/>
              </a:lnSpc>
            </a:pPr>
            <a:r>
              <a:rPr lang="ja-JP" altLang="en-US" sz="35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デジタル地図</a:t>
            </a:r>
            <a:r>
              <a:rPr lang="ja-JP" altLang="en-US" sz="35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の利点</a:t>
            </a:r>
            <a:endParaRPr lang="en-US" altLang="ja-JP" sz="35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表示位置や領域などを自由に変更できる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拡大・縮小ができる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インターネット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を通じて随時データを更新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し、最新の</a:t>
            </a:r>
            <a:endParaRPr lang="en-US" altLang="ja-JP" sz="32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状態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を保つことができる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80000" y="180000"/>
            <a:ext cx="5400000" cy="402066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r>
              <a:rPr lang="ja-JP" alt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●デジタル地図の普及</a:t>
            </a:r>
            <a:endParaRPr lang="ja-JP" alt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31764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1"/>
          <p:cNvSpPr txBox="1">
            <a:spLocks/>
          </p:cNvSpPr>
          <p:nvPr/>
        </p:nvSpPr>
        <p:spPr>
          <a:xfrm>
            <a:off x="720000" y="900000"/>
            <a:ext cx="11160000" cy="540932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4500"/>
              </a:lnSpc>
            </a:pPr>
            <a:r>
              <a:rPr lang="ja-JP" altLang="en-US" sz="35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携帯端末で使われる地図サービスについて</a:t>
            </a:r>
            <a:endParaRPr lang="en-US" altLang="ja-JP" sz="35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現在地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付近の情報を取得して画面に表示できる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移動に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伴い、表示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範囲を変化させられる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目的とする店舗を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検索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できる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現在地から店舗までの最短経路が示される（図</a:t>
            </a: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9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）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80000" y="180000"/>
            <a:ext cx="5400000" cy="402066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r>
              <a:rPr lang="ja-JP" alt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●デジタル地図の普及</a:t>
            </a:r>
            <a:endParaRPr lang="ja-JP" alt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50651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通常版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91440" tIns="45720" rIns="91440" bIns="45720" rtlCol="0" anchor="t">
        <a:noAutofit/>
      </a:bodyPr>
      <a:lstStyle>
        <a:defPPr algn="l">
          <a:lnSpc>
            <a:spcPts val="4300"/>
          </a:lnSpc>
          <a:defRPr sz="2800" b="1" dirty="0">
            <a:latin typeface="メイリオ" panose="020B0604030504040204" pitchFamily="50" charset="-128"/>
            <a:ea typeface="メイリオ" panose="020B0604030504040204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通常版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91440" tIns="45720" rIns="91440" bIns="45720" rtlCol="0" anchor="t">
        <a:noAutofit/>
      </a:bodyPr>
      <a:lstStyle>
        <a:defPPr algn="l">
          <a:lnSpc>
            <a:spcPts val="4300"/>
          </a:lnSpc>
          <a:defRPr sz="2800" b="1" dirty="0">
            <a:latin typeface="メイリオ" panose="020B0604030504040204" pitchFamily="50" charset="-128"/>
            <a:ea typeface="メイリオ" panose="020B0604030504040204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484</Words>
  <Application>Microsoft Office PowerPoint</Application>
  <PresentationFormat>ワイド画面</PresentationFormat>
  <Paragraphs>62</Paragraphs>
  <Slides>8</Slides>
  <Notes>4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8</vt:i4>
      </vt:variant>
      <vt:variant>
        <vt:lpstr>目的別スライド ショー</vt:lpstr>
      </vt:variant>
      <vt:variant>
        <vt:i4>3</vt:i4>
      </vt:variant>
    </vt:vector>
  </HeadingPairs>
  <TitlesOfParts>
    <vt:vector size="18" baseType="lpstr">
      <vt:lpstr>ＭＳ Ｐゴシック</vt:lpstr>
      <vt:lpstr>Arial</vt:lpstr>
      <vt:lpstr>Calibri</vt:lpstr>
      <vt:lpstr>メイリオ</vt:lpstr>
      <vt:lpstr>メイリオ</vt:lpstr>
      <vt:lpstr>通常版</vt:lpstr>
      <vt:lpstr>1_通常版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追加1</vt:lpstr>
      <vt:lpstr>追加2</vt:lpstr>
      <vt:lpstr>追加3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2021-08-12T08:09:18Z</dcterms:created>
  <dcterms:modified xsi:type="dcterms:W3CDTF">2025-03-04T12:07:20Z</dcterms:modified>
</cp:coreProperties>
</file>