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7" r:id="rId1"/>
  </p:sldMasterIdLst>
  <p:notesMasterIdLst>
    <p:notesMasterId r:id="rId18"/>
  </p:notesMasterIdLst>
  <p:handoutMasterIdLst>
    <p:handoutMasterId r:id="rId19"/>
  </p:handoutMasterIdLst>
  <p:sldIdLst>
    <p:sldId id="375" r:id="rId2"/>
    <p:sldId id="376" r:id="rId3"/>
    <p:sldId id="486" r:id="rId4"/>
    <p:sldId id="366" r:id="rId5"/>
    <p:sldId id="417" r:id="rId6"/>
    <p:sldId id="488" r:id="rId7"/>
    <p:sldId id="489" r:id="rId8"/>
    <p:sldId id="385" r:id="rId9"/>
    <p:sldId id="382" r:id="rId10"/>
    <p:sldId id="491" r:id="rId11"/>
    <p:sldId id="478" r:id="rId12"/>
    <p:sldId id="386" r:id="rId13"/>
    <p:sldId id="495" r:id="rId14"/>
    <p:sldId id="481" r:id="rId15"/>
    <p:sldId id="482" r:id="rId16"/>
    <p:sldId id="500" r:id="rId17"/>
  </p:sldIdLst>
  <p:sldSz cx="12192000" cy="6858000"/>
  <p:notesSz cx="9939338" cy="6807200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E00"/>
    <a:srgbClr val="967DBE"/>
    <a:srgbClr val="BD486E"/>
    <a:srgbClr val="117EB8"/>
    <a:srgbClr val="E1D2A5"/>
    <a:srgbClr val="7DC8B4"/>
    <a:srgbClr val="8BA7D9"/>
    <a:srgbClr val="E7EDF6"/>
    <a:srgbClr val="EAF5F6"/>
    <a:srgbClr val="82C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3" autoAdjust="0"/>
    <p:restoredTop sz="95320" autoAdjust="0"/>
  </p:normalViewPr>
  <p:slideViewPr>
    <p:cSldViewPr>
      <p:cViewPr varScale="1">
        <p:scale>
          <a:sx n="80" d="100"/>
          <a:sy n="80" d="100"/>
        </p:scale>
        <p:origin x="576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047" cy="341542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7" cy="341542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465660"/>
            <a:ext cx="4307047" cy="341541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2" y="6465660"/>
            <a:ext cx="4307047" cy="341541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047" cy="341542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542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81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966"/>
            <a:ext cx="7951470" cy="268033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660"/>
            <a:ext cx="4307047" cy="341541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60"/>
            <a:ext cx="4307047" cy="341541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28938" y="850900"/>
            <a:ext cx="4081462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826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28938" y="850900"/>
            <a:ext cx="4081462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19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28938" y="850900"/>
            <a:ext cx="4081462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46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28938" y="850900"/>
            <a:ext cx="4081462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489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FD3C161-E5A4-08EB-1C7A-204CDA63E3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EE8218BB-8F5E-867D-CB12-63F030F53FA4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sp>
        <p:nvSpPr>
          <p:cNvPr id="4" name="Google Shape;22;p12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63300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5B46BDA-846A-4024-ABF0-7DC180FBE3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F57E7A01-6EF0-0B2E-5CFC-6A27AFBCA10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94550EF-CD70-6538-6618-156766C8A4E2}"/>
              </a:ext>
            </a:extLst>
          </p:cNvPr>
          <p:cNvGrpSpPr/>
          <p:nvPr userDrawn="1"/>
        </p:nvGrpSpPr>
        <p:grpSpPr>
          <a:xfrm>
            <a:off x="911424" y="1052736"/>
            <a:ext cx="1728193" cy="504056"/>
            <a:chOff x="658175" y="1087042"/>
            <a:chExt cx="1240036" cy="1152128"/>
          </a:xfrm>
          <a:solidFill>
            <a:schemeClr val="bg1"/>
          </a:solidFill>
        </p:grpSpPr>
        <p:sp>
          <p:nvSpPr>
            <p:cNvPr id="10" name="角丸四角形 11">
              <a:extLst>
                <a:ext uri="{FF2B5EF4-FFF2-40B4-BE49-F238E27FC236}">
                  <a16:creationId xmlns:a16="http://schemas.microsoft.com/office/drawing/2014/main" id="{CEAAA4A6-F0DD-F8D9-A541-FADC5CC4F7CC}"/>
                </a:ext>
              </a:extLst>
            </p:cNvPr>
            <p:cNvSpPr/>
            <p:nvPr userDrawn="1"/>
          </p:nvSpPr>
          <p:spPr>
            <a:xfrm>
              <a:off x="658175" y="1087042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" name="タイトル 1">
              <a:extLst>
                <a:ext uri="{FF2B5EF4-FFF2-40B4-BE49-F238E27FC236}">
                  <a16:creationId xmlns:a16="http://schemas.microsoft.com/office/drawing/2014/main" id="{B9BEC220-57B8-6826-49AD-5F2E41D8A98D}"/>
                </a:ext>
              </a:extLst>
            </p:cNvPr>
            <p:cNvSpPr txBox="1">
              <a:spLocks/>
            </p:cNvSpPr>
            <p:nvPr/>
          </p:nvSpPr>
          <p:spPr>
            <a:xfrm>
              <a:off x="704534" y="1651956"/>
              <a:ext cx="1127406" cy="298581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>
                  <a:solidFill>
                    <a:srgbClr val="00B05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学習課題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7" name="Google Shape;22;p12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51757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内容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0FC93ED-486D-F105-7AAC-8E589290A7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809C02-224B-69E6-C45F-F68DD1C0B2B6}"/>
              </a:ext>
            </a:extLst>
          </p:cNvPr>
          <p:cNvGrpSpPr/>
          <p:nvPr userDrawn="1"/>
        </p:nvGrpSpPr>
        <p:grpSpPr>
          <a:xfrm>
            <a:off x="909439" y="1052736"/>
            <a:ext cx="1728000" cy="504056"/>
            <a:chOff x="909439" y="1527314"/>
            <a:chExt cx="1728000" cy="504056"/>
          </a:xfrm>
        </p:grpSpPr>
        <p:sp>
          <p:nvSpPr>
            <p:cNvPr id="9" name="角丸四角形 4">
              <a:extLst>
                <a:ext uri="{FF2B5EF4-FFF2-40B4-BE49-F238E27FC236}">
                  <a16:creationId xmlns:a16="http://schemas.microsoft.com/office/drawing/2014/main" id="{04DFBDE4-8CE3-F4DC-49C7-A295E5FF2C33}"/>
                </a:ext>
              </a:extLst>
            </p:cNvPr>
            <p:cNvSpPr/>
            <p:nvPr userDrawn="1"/>
          </p:nvSpPr>
          <p:spPr>
            <a:xfrm>
              <a:off x="909439" y="1527314"/>
              <a:ext cx="1728000" cy="504056"/>
            </a:xfrm>
            <a:prstGeom prst="roundRect">
              <a:avLst/>
            </a:prstGeom>
            <a:solidFill>
              <a:srgbClr val="EF6D1F"/>
            </a:solidFill>
            <a:ln w="60325">
              <a:solidFill>
                <a:srgbClr val="EF6D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DC0E73DB-468E-6B96-16F7-E895F36270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74041" y="1774464"/>
              <a:ext cx="1571049" cy="130629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学習内容</a:t>
              </a:r>
              <a:endParaRPr lang="en-US" altLang="ja-JP" sz="2800" b="1" spc="-150" baseline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" name="スライド番号プレースホルダー 2">
            <a:extLst>
              <a:ext uri="{FF2B5EF4-FFF2-40B4-BE49-F238E27FC236}">
                <a16:creationId xmlns:a16="http://schemas.microsoft.com/office/drawing/2014/main" id="{388D5B2C-5F8D-58B6-05B2-2500E0FF83BE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sp>
        <p:nvSpPr>
          <p:cNvPr id="7" name="Google Shape;22;p12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96020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2">
            <a:extLst>
              <a:ext uri="{FF2B5EF4-FFF2-40B4-BE49-F238E27FC236}">
                <a16:creationId xmlns:a16="http://schemas.microsoft.com/office/drawing/2014/main" id="{37559AF4-4B6B-884E-879E-46A4B6A93BED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8065D4A-0693-41AA-D233-967127EEC9D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5F3F9327-2CAA-9311-2571-F8DC8482F3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79300" cy="6858000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00738961-5164-EA00-8381-1647737406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00" y="0"/>
              <a:ext cx="12179300" cy="6858000"/>
            </a:xfrm>
            <a:prstGeom prst="rect">
              <a:avLst/>
            </a:prstGeom>
          </p:spPr>
        </p:pic>
      </p:grpSp>
      <p:sp>
        <p:nvSpPr>
          <p:cNvPr id="6" name="Google Shape;22;p12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27221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043B7F-1193-A5C9-8F95-8F95A71B830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2F73A7C8-F653-35DE-8C2B-F7E2F07C29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79300" cy="6858000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1DBC73FA-8DD1-8E3E-E216-7E450DC04B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00" y="0"/>
              <a:ext cx="12179300" cy="6858000"/>
            </a:xfrm>
            <a:prstGeom prst="rect">
              <a:avLst/>
            </a:prstGeom>
          </p:spPr>
        </p:pic>
      </p:grpSp>
      <p:sp>
        <p:nvSpPr>
          <p:cNvPr id="9" name="スライド番号プレースホルダー 2">
            <a:extLst>
              <a:ext uri="{FF2B5EF4-FFF2-40B4-BE49-F238E27FC236}">
                <a16:creationId xmlns:a16="http://schemas.microsoft.com/office/drawing/2014/main" id="{B49BEA91-EB95-48FA-D06E-2E5D5291FE29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sp>
        <p:nvSpPr>
          <p:cNvPr id="6" name="Google Shape;22;p12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20505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2" r:id="rId3"/>
    <p:sldLayoutId id="2147483720" r:id="rId4"/>
    <p:sldLayoutId id="2147483721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2340000" y="14304"/>
            <a:ext cx="9289032" cy="1449216"/>
          </a:xfrm>
          <a:prstGeom prst="rect">
            <a:avLst/>
          </a:prstGeom>
        </p:spPr>
        <p:txBody>
          <a:bodyPr vert="horz" wrap="square" lIns="36000" tIns="216000" rIns="36000" bIns="0" rtlCol="0" anchor="b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現代日本の政治と経済</a:t>
            </a:r>
            <a:r>
              <a:rPr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現代日本の政治</a:t>
            </a:r>
            <a:endParaRPr lang="en-US" altLang="ja-JP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13238" y="1035277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0259DF9B-C0B0-394E-AA76-827A5E7FCBB2}"/>
              </a:ext>
            </a:extLst>
          </p:cNvPr>
          <p:cNvSpPr txBox="1">
            <a:spLocks/>
          </p:cNvSpPr>
          <p:nvPr/>
        </p:nvSpPr>
        <p:spPr>
          <a:xfrm>
            <a:off x="313238" y="543098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3">
            <a:extLst>
              <a:ext uri="{FF2B5EF4-FFF2-40B4-BE49-F238E27FC236}">
                <a16:creationId xmlns:a16="http://schemas.microsoft.com/office/drawing/2014/main" id="{4617D227-C78D-8875-E1C9-A932200C2C6A}"/>
              </a:ext>
            </a:extLst>
          </p:cNvPr>
          <p:cNvSpPr/>
          <p:nvPr/>
        </p:nvSpPr>
        <p:spPr>
          <a:xfrm>
            <a:off x="1055440" y="2852936"/>
            <a:ext cx="10080000" cy="2735984"/>
          </a:xfrm>
          <a:prstGeom prst="roundRect">
            <a:avLst/>
          </a:prstGeom>
          <a:noFill/>
          <a:ln w="76200">
            <a:solidFill>
              <a:srgbClr val="EE6D1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6C84D5C-33BB-52E1-5936-8F89A9B006E3}"/>
              </a:ext>
            </a:extLst>
          </p:cNvPr>
          <p:cNvSpPr/>
          <p:nvPr/>
        </p:nvSpPr>
        <p:spPr>
          <a:xfrm>
            <a:off x="1992344" y="2909261"/>
            <a:ext cx="8207312" cy="80406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ts val="6000"/>
              </a:lnSpc>
            </a:pPr>
            <a:r>
              <a:rPr lang="en-US" altLang="ja-JP" sz="3500" b="1" dirty="0">
                <a:solidFill>
                  <a:prstClr val="black"/>
                </a:solidFill>
                <a:latin typeface="メイリオ"/>
                <a:ea typeface="メイリオ"/>
              </a:rPr>
              <a:t>4</a:t>
            </a:r>
            <a:r>
              <a:rPr lang="ja-JP" altLang="en-US" sz="3500" b="1" dirty="0">
                <a:solidFill>
                  <a:prstClr val="black"/>
                </a:solidFill>
                <a:latin typeface="メイリオ"/>
                <a:ea typeface="メイリオ"/>
              </a:rPr>
              <a:t>節　現代政治の特質と課題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7B3F0B3-9D04-E92C-A691-D5C878C45FCE}"/>
              </a:ext>
            </a:extLst>
          </p:cNvPr>
          <p:cNvSpPr/>
          <p:nvPr/>
        </p:nvSpPr>
        <p:spPr>
          <a:xfrm>
            <a:off x="1236000" y="3859700"/>
            <a:ext cx="9720000" cy="765200"/>
          </a:xfrm>
          <a:prstGeom prst="rect">
            <a:avLst/>
          </a:prstGeom>
          <a:ln>
            <a:noFill/>
          </a:ln>
        </p:spPr>
        <p:txBody>
          <a:bodyPr wrap="square" tIns="72000" bIns="0" anchor="ctr">
            <a:spAutoFit/>
          </a:bodyPr>
          <a:lstStyle/>
          <a:p>
            <a:pPr algn="ctr"/>
            <a:r>
              <a:rPr lang="en-US" altLang="ja-JP" sz="4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</a:t>
            </a:r>
            <a:r>
              <a:rPr lang="ja-JP" altLang="en-US" sz="4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選挙と政治意識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8F7B5FB-FFCA-A6B9-45D1-CA4F93939022}"/>
              </a:ext>
            </a:extLst>
          </p:cNvPr>
          <p:cNvSpPr/>
          <p:nvPr/>
        </p:nvSpPr>
        <p:spPr>
          <a:xfrm>
            <a:off x="1236000" y="4881626"/>
            <a:ext cx="9720000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（教科書 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p.70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73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24749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日本の選挙を規定するもの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公職選挙法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国政選挙・地方選挙とも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実際の選挙事務担当＝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選挙管理委員会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●日本の選挙制度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8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小選挙区制の特徴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・得票率と議席数の乖離が大きい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例）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年の小選挙区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088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・得票率約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％の自民党が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％の議席を獲得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088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・投票の半数近くが死票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→「つくられた多数派」を生み出す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●日本の選挙制度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595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098432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一票の格差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」問題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・有権者数と議員定数との均衡が選挙区によって違う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＝選挙権の平等の侵害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→裁判で違憲，違憲状態の判決が何度も下される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→格差の是正は国民に対する国会の責任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8A2505-7FED-E381-9F2A-D76E3ADA4A19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●選挙をめぐる諸問題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〔p.72〜73〕</a:t>
            </a:r>
          </a:p>
        </p:txBody>
      </p:sp>
    </p:spTree>
    <p:extLst>
      <p:ext uri="{BB962C8B-B14F-4D97-AF65-F5344CB8AC3E}">
        <p14:creationId xmlns:p14="http://schemas.microsoft.com/office/powerpoint/2010/main" val="26091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選挙活動での腐敗，不透明な政治資金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・公職選挙法の改正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1994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冠婚葬祭への寄付などへの規制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連座制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（当選の無効）の強化　　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政治資金規正法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の改正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1994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政治家個人への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企業団体献金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の禁止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政党助成法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の制定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1994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政党への政治資金を税金から支出（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政党交付金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●選挙をめぐる諸問題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88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投票率低下の問題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・投票率が長期低落傾向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国政選挙の投票率が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％を下回ることもある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地方選挙では候補者の減少により無投票で当選も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・投票率の世代間格差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一般的に高齢者ほど投票率が高い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→高齢者有利の政策実現（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シルバーデモクラシー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●選挙をめぐる諸問題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686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選挙をめぐる新たな流れ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・政党による政策目標（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選挙公約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マニフェスト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・インターネットによる選挙運動の解禁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2013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戸別訪問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の解禁の検討（現在は公職選挙法で禁止）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●選挙をめぐる諸問題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7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098432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低投票率の背景と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歳選挙権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・有権者の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政治的無関心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有権者の政党離れ，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無党派層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の急増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↓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選挙権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年齢の引き下げ（</a:t>
            </a: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歳選挙権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若い時期から政治関心を高めるべきとの判断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A9CBCB-C1DB-EFEF-2D7F-1487DE36FDBC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●政治的無関心と無党派層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〔p.73〕</a:t>
            </a:r>
          </a:p>
        </p:txBody>
      </p:sp>
    </p:spTree>
    <p:extLst>
      <p:ext uri="{BB962C8B-B14F-4D97-AF65-F5344CB8AC3E}">
        <p14:creationId xmlns:p14="http://schemas.microsoft.com/office/powerpoint/2010/main" val="133566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835E5D-4767-9945-D149-FF849D1A2B4A}"/>
              </a:ext>
            </a:extLst>
          </p:cNvPr>
          <p:cNvSpPr txBox="1">
            <a:spLocks/>
          </p:cNvSpPr>
          <p:nvPr/>
        </p:nvSpPr>
        <p:spPr>
          <a:xfrm>
            <a:off x="720000" y="1800000"/>
            <a:ext cx="10763280" cy="38164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日本の選挙制度にはどのような特徴があるだろうか。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日本の選挙にはどのような課題があるだろうか。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低投票率を改善するにはどうすればよいだろうか。</a:t>
            </a:r>
          </a:p>
          <a:p>
            <a:pPr marL="432000" indent="-432000" algn="l">
              <a:lnSpc>
                <a:spcPct val="150000"/>
              </a:lnSpc>
            </a:pP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167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0E441-BD18-1DF1-6108-4A9482755FD8}"/>
              </a:ext>
            </a:extLst>
          </p:cNvPr>
          <p:cNvSpPr txBox="1">
            <a:spLocks/>
          </p:cNvSpPr>
          <p:nvPr/>
        </p:nvSpPr>
        <p:spPr>
          <a:xfrm>
            <a:off x="900000" y="1800000"/>
            <a:ext cx="10763280" cy="288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選挙の意義としくみ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選挙をめぐる諸問題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政治的無関心と無党派層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06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1472000" cy="51146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日本国憲法の保障する国民の選挙権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・成年の男女は平等に選挙権を有し，投票の秘密が保障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される（第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，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普通選挙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平等選挙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秘密選挙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直接選挙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D9FB7E-B7DD-C437-CB3B-5E34E4A9ED3F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●選挙の意義としくみ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〔p.70〕</a:t>
            </a:r>
          </a:p>
        </p:txBody>
      </p:sp>
    </p:spTree>
    <p:extLst>
      <p:ext uri="{BB962C8B-B14F-4D97-AF65-F5344CB8AC3E}">
        <p14:creationId xmlns:p14="http://schemas.microsoft.com/office/powerpoint/2010/main" val="361092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●選挙の意義としくみ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2BD58CBD-9364-4B5E-B369-B6F6D52FDFDF}"/>
              </a:ext>
            </a:extLst>
          </p:cNvPr>
          <p:cNvSpPr txBox="1">
            <a:spLocks/>
          </p:cNvSpPr>
          <p:nvPr/>
        </p:nvSpPr>
        <p:spPr>
          <a:xfrm>
            <a:off x="720000" y="900000"/>
            <a:ext cx="11472000" cy="51146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選挙制度とは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選挙制度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：選挙権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の行使を議席に結びつけるしくみ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小選挙区制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一選挙区から議員を一人選出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大選挙区制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一選挙区から議員を複数選出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比例代表制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各政党の得票に応じて議席を配分</a:t>
            </a:r>
            <a:endParaRPr lang="en-US" altLang="ja-JP" sz="32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 defTabSz="1044000">
              <a:lnSpc>
                <a:spcPts val="4500"/>
              </a:lnSpc>
            </a:pPr>
            <a:r>
              <a:rPr lang="en-US" altLang="ja-JP" sz="32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ja-JP" altLang="en-US" sz="3200" spc="-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lang="en-US" altLang="ja-JP" sz="3200" spc="-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左大かっこ 5">
            <a:extLst>
              <a:ext uri="{FF2B5EF4-FFF2-40B4-BE49-F238E27FC236}">
                <a16:creationId xmlns:a16="http://schemas.microsoft.com/office/drawing/2014/main" id="{99AB5466-43D6-1A24-AC09-F21F4F2B26C9}"/>
              </a:ext>
            </a:extLst>
          </p:cNvPr>
          <p:cNvSpPr/>
          <p:nvPr/>
        </p:nvSpPr>
        <p:spPr>
          <a:xfrm>
            <a:off x="1847528" y="2204864"/>
            <a:ext cx="144016" cy="1476000"/>
          </a:xfrm>
          <a:prstGeom prst="leftBracke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01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小選挙区制の傾向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・相対的多数派が得票率に比して多くの議席を獲得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・少数派の票は議席に結びつかない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死票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となりがち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→二大政党制，単独政権を生み出しやすい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●選挙の意義としくみ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801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比例代表制の傾向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・少数派の意見が議席数にも反映されやすい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→小党分立，連立政権を生み出すことが多い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●選挙の意義としくみ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604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11672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衆議院議員総選挙の制度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小選挙区比例代表並立制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小選挙区制と比例代表制の組み合わせ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重複立候補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を容認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…1994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年に細川内閣の下で導入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かつては，一つの選挙区から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3〜5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名の議員を選出す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る大選挙区制（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中選挙区制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）であった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AA86D7-C543-C36E-64E9-5EE1017AECFA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●日本の選挙制度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〔p.70〜72〕</a:t>
            </a:r>
          </a:p>
        </p:txBody>
      </p:sp>
    </p:spTree>
    <p:extLst>
      <p:ext uri="{BB962C8B-B14F-4D97-AF65-F5344CB8AC3E}">
        <p14:creationId xmlns:p14="http://schemas.microsoft.com/office/powerpoint/2010/main" val="138791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参議院議員通常選挙の制度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非拘束名簿式比例代表制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と選挙区選出制の並立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・非拘束名簿式比例代表制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全国１ブロック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・選挙区選出制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原則，都道府県単位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●日本の選挙制度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左大かっこ 3">
            <a:extLst>
              <a:ext uri="{FF2B5EF4-FFF2-40B4-BE49-F238E27FC236}">
                <a16:creationId xmlns:a16="http://schemas.microsoft.com/office/drawing/2014/main" id="{13C69A0C-9EFE-0861-4725-BE27C7A48B73}"/>
              </a:ext>
            </a:extLst>
          </p:cNvPr>
          <p:cNvSpPr/>
          <p:nvPr/>
        </p:nvSpPr>
        <p:spPr>
          <a:xfrm>
            <a:off x="1921064" y="2167528"/>
            <a:ext cx="144016" cy="936000"/>
          </a:xfrm>
          <a:prstGeom prst="leftBracke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5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2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818</Words>
  <PresentationFormat>ワイド画面</PresentationFormat>
  <Paragraphs>96</Paragraphs>
  <Slides>16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  <vt:variant>
        <vt:lpstr>目的別スライド ショー</vt:lpstr>
      </vt:variant>
      <vt:variant>
        <vt:i4>3</vt:i4>
      </vt:variant>
    </vt:vector>
  </HeadingPairs>
  <TitlesOfParts>
    <vt:vector size="25" baseType="lpstr">
      <vt:lpstr>ＭＳ Ｐゴシック</vt:lpstr>
      <vt:lpstr>Meiryo</vt:lpstr>
      <vt:lpstr>Meiryo</vt:lpstr>
      <vt:lpstr>Arial</vt:lpstr>
      <vt:lpstr>Calibri</vt:lpstr>
      <vt:lpstr>2_通常版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2021-07-19T12:27:11Z</dcterms:created>
  <dcterms:modified xsi:type="dcterms:W3CDTF">2023-02-24T13:43:16Z</dcterms:modified>
</cp:coreProperties>
</file>