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23" r:id="rId1"/>
    <p:sldMasterId id="2147483734" r:id="rId2"/>
  </p:sldMasterIdLst>
  <p:notesMasterIdLst>
    <p:notesMasterId r:id="rId13"/>
  </p:notesMasterIdLst>
  <p:handoutMasterIdLst>
    <p:handoutMasterId r:id="rId14"/>
  </p:handoutMasterIdLst>
  <p:sldIdLst>
    <p:sldId id="368" r:id="rId3"/>
    <p:sldId id="370" r:id="rId4"/>
    <p:sldId id="376" r:id="rId5"/>
    <p:sldId id="379" r:id="rId6"/>
    <p:sldId id="373" r:id="rId7"/>
    <p:sldId id="380" r:id="rId8"/>
    <p:sldId id="381" r:id="rId9"/>
    <p:sldId id="382" r:id="rId10"/>
    <p:sldId id="383" r:id="rId11"/>
    <p:sldId id="384" r:id="rId12"/>
  </p:sldIdLst>
  <p:sldSz cx="12192000" cy="6858000"/>
  <p:notesSz cx="6735763" cy="9866313"/>
  <p:custShowLst>
    <p:custShow name="追加1" id="0">
      <p:sldLst/>
    </p:custShow>
    <p:custShow name="追加2" id="1">
      <p:sldLst/>
    </p:custShow>
    <p:custShow name="追加3" id="2">
      <p:sldLst/>
    </p:custShow>
  </p:custShow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74FB"/>
    <a:srgbClr val="967DBE"/>
    <a:srgbClr val="E1D2A5"/>
    <a:srgbClr val="7DC8B4"/>
    <a:srgbClr val="8BA7D9"/>
    <a:srgbClr val="E7EDF6"/>
    <a:srgbClr val="EAF5F6"/>
    <a:srgbClr val="82CBD1"/>
    <a:srgbClr val="88A3D4"/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35192E-6235-4C2E-97BC-D0C90C030E48}" v="5224" dt="2021-10-27T05:13:43.6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690" autoAdjust="0"/>
    <p:restoredTop sz="96391" autoAdjust="0"/>
  </p:normalViewPr>
  <p:slideViewPr>
    <p:cSldViewPr>
      <p:cViewPr varScale="1">
        <p:scale>
          <a:sx n="83" d="100"/>
          <a:sy n="83" d="100"/>
        </p:scale>
        <p:origin x="427" y="7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115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C2F454-FD64-424D-9F92-155B74F43160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A743EB-9934-4A48-A08F-F5B10E2620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92608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B95C96-00B8-40E6-B095-E8C46CF0A3A2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2ED56C-18CE-48DD-80A6-76C8BE5DAF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2789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2ED56C-18CE-48DD-80A6-76C8BE5DAFD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52239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ED56C-18CE-48DD-80A6-76C8BE5DAFDD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5788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2ED56C-18CE-48DD-80A6-76C8BE5DAFDD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33630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2ED56C-18CE-48DD-80A6-76C8BE5DAFDD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78858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sz="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2ED56C-18CE-48DD-80A6-76C8BE5DAFDD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8319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-１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C65BABFA-3339-84EC-EFEB-4453D04F0CBC}"/>
              </a:ext>
            </a:extLst>
          </p:cNvPr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E72980-0326-41C6-8A22-531FC38A89B9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4" name="テキスト ボックス 3"/>
          <p:cNvSpPr txBox="1"/>
          <p:nvPr userDrawn="1"/>
        </p:nvSpPr>
        <p:spPr>
          <a:xfrm>
            <a:off x="10128448" y="332656"/>
            <a:ext cx="1728192" cy="57606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l">
              <a:lnSpc>
                <a:spcPts val="4300"/>
              </a:lnSpc>
            </a:pPr>
            <a:r>
              <a:rPr kumimoji="1" lang="ja-JP" altLang="en-US" sz="28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</a:t>
            </a:r>
            <a:endParaRPr kumimoji="1" lang="ja-JP" altLang="en-US" sz="2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20709147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学習課題-1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7BF38303-7414-B376-8418-C4FE824DE93A}"/>
              </a:ext>
            </a:extLst>
          </p:cNvPr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E72980-0326-41C6-8A22-531FC38A89B9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2430125"/>
      </p:ext>
    </p:extLst>
  </p:cSld>
  <p:clrMapOvr>
    <a:masterClrMapping/>
  </p:clrMapOvr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-１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スライド番号プレースホルダー 2"/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E72980-0326-41C6-8A22-531FC38A89B9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384912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学習課題-1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スライド番号プレースホルダー 2"/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E72980-0326-41C6-8A22-531FC38A89B9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2209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見出し＋本文-1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2"/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E72980-0326-41C6-8A22-531FC38A89B9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2" name="図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7351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本文-1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2"/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E72980-0326-41C6-8A22-531FC38A89B9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2" name="図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528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7229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4283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A1BD51D-3D8D-EA4B-AA2C-79D959332E0A}"/>
              </a:ext>
            </a:extLst>
          </p:cNvPr>
          <p:cNvSpPr/>
          <p:nvPr/>
        </p:nvSpPr>
        <p:spPr>
          <a:xfrm>
            <a:off x="1965208" y="2079907"/>
            <a:ext cx="8235247" cy="24968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ts val="4400"/>
              </a:lnSpc>
            </a:pPr>
            <a:r>
              <a:rPr lang="en-US" altLang="ja-JP" sz="3600" b="1" dirty="0">
                <a:solidFill>
                  <a:prstClr val="black"/>
                </a:solidFill>
                <a:latin typeface="メイリオ"/>
                <a:ea typeface="メイリオ"/>
              </a:rPr>
              <a:t>2</a:t>
            </a:r>
            <a:r>
              <a:rPr lang="ja-JP" altLang="en-US" sz="3600" b="1" dirty="0">
                <a:solidFill>
                  <a:prstClr val="black"/>
                </a:solidFill>
                <a:latin typeface="メイリオ"/>
                <a:ea typeface="メイリオ"/>
              </a:rPr>
              <a:t>節　人間の心の働き</a:t>
            </a:r>
            <a:endParaRPr lang="en-US" altLang="ja-JP" sz="3600" b="1" dirty="0">
              <a:solidFill>
                <a:prstClr val="black"/>
              </a:solidFill>
              <a:latin typeface="メイリオ"/>
              <a:ea typeface="メイリオ"/>
            </a:endParaRPr>
          </a:p>
          <a:p>
            <a:pPr lvl="0" algn="ctr">
              <a:lnSpc>
                <a:spcPts val="4400"/>
              </a:lnSpc>
            </a:pPr>
            <a:r>
              <a:rPr lang="ja-JP" altLang="en-US" sz="2800" b="1" dirty="0">
                <a:solidFill>
                  <a:prstClr val="black"/>
                </a:solidFill>
                <a:latin typeface="メイリオ"/>
                <a:ea typeface="メイリオ"/>
              </a:rPr>
              <a:t>私たちはどのようにものごとを認識し，感じ，</a:t>
            </a:r>
            <a:endParaRPr lang="en-US" altLang="ja-JP" sz="2800" b="1" dirty="0">
              <a:solidFill>
                <a:prstClr val="black"/>
              </a:solidFill>
              <a:latin typeface="メイリオ"/>
              <a:ea typeface="メイリオ"/>
            </a:endParaRPr>
          </a:p>
          <a:p>
            <a:pPr lvl="0" algn="ctr">
              <a:lnSpc>
                <a:spcPts val="4400"/>
              </a:lnSpc>
            </a:pPr>
            <a:r>
              <a:rPr lang="ja-JP" altLang="en-US" sz="2800" b="1" dirty="0">
                <a:solidFill>
                  <a:prstClr val="black"/>
                </a:solidFill>
                <a:latin typeface="メイリオ"/>
                <a:ea typeface="メイリオ"/>
              </a:rPr>
              <a:t>個性を発揮しながら発達していくのだろうか</a:t>
            </a:r>
            <a:endParaRPr lang="en-US" altLang="ja-JP" sz="2800" b="1" dirty="0">
              <a:solidFill>
                <a:prstClr val="black"/>
              </a:solidFill>
              <a:latin typeface="メイリオ"/>
              <a:ea typeface="メイリオ"/>
            </a:endParaRPr>
          </a:p>
          <a:p>
            <a:pPr lvl="0" algn="ctr">
              <a:lnSpc>
                <a:spcPts val="6000"/>
              </a:lnSpc>
            </a:pPr>
            <a:endParaRPr lang="ja-JP" altLang="en-US" sz="3500" b="1" dirty="0">
              <a:solidFill>
                <a:prstClr val="black"/>
              </a:solidFill>
              <a:latin typeface="メイリオ"/>
              <a:ea typeface="メイリオ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A10672F-ACB0-5742-AFD2-326040609B8E}"/>
              </a:ext>
            </a:extLst>
          </p:cNvPr>
          <p:cNvSpPr/>
          <p:nvPr/>
        </p:nvSpPr>
        <p:spPr>
          <a:xfrm>
            <a:off x="1119665" y="4175041"/>
            <a:ext cx="9720000" cy="765200"/>
          </a:xfrm>
          <a:prstGeom prst="rect">
            <a:avLst/>
          </a:prstGeom>
        </p:spPr>
        <p:txBody>
          <a:bodyPr wrap="square" tIns="72000" bIns="0" anchor="ctr">
            <a:spAutoFit/>
          </a:bodyPr>
          <a:lstStyle/>
          <a:p>
            <a:pPr algn="ctr"/>
            <a:r>
              <a:rPr lang="en-US" altLang="ja-JP" sz="4500" b="1" dirty="0"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  <a:r>
              <a:rPr lang="ja-JP" altLang="en-US" sz="4500" b="1" dirty="0">
                <a:latin typeface="Meiryo" panose="020B0604030504040204" pitchFamily="34" charset="-128"/>
                <a:ea typeface="Meiryo" panose="020B0604030504040204" pitchFamily="34" charset="-128"/>
              </a:rPr>
              <a:t>　認知</a:t>
            </a:r>
            <a:endParaRPr lang="ja-JP" altLang="en-US" sz="4500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" name="角丸四角形 3">
            <a:extLst>
              <a:ext uri="{FF2B5EF4-FFF2-40B4-BE49-F238E27FC236}">
                <a16:creationId xmlns:a16="http://schemas.microsoft.com/office/drawing/2014/main" id="{9FC97C9B-00C1-024F-9DE4-77C3A8C60C1E}"/>
              </a:ext>
            </a:extLst>
          </p:cNvPr>
          <p:cNvSpPr/>
          <p:nvPr/>
        </p:nvSpPr>
        <p:spPr>
          <a:xfrm>
            <a:off x="1119665" y="3933056"/>
            <a:ext cx="9810000" cy="1986996"/>
          </a:xfrm>
          <a:prstGeom prst="roundRect">
            <a:avLst/>
          </a:prstGeom>
          <a:noFill/>
          <a:ln w="76200">
            <a:solidFill>
              <a:srgbClr val="E1D2A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6000"/>
              </a:lnSpc>
            </a:pPr>
            <a:endParaRPr lang="en-US" altLang="ja-JP" dirty="0"/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2340000" y="502170"/>
            <a:ext cx="9289032" cy="987551"/>
          </a:xfrm>
          <a:prstGeom prst="rect">
            <a:avLst/>
          </a:prstGeom>
        </p:spPr>
        <p:txBody>
          <a:bodyPr vert="horz" wrap="square" lIns="36000" tIns="216000" rIns="36000" bIns="0" rtlCol="0" anchor="ctr" anchorCtr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lnSpc>
                <a:spcPct val="100000"/>
              </a:lnSpc>
              <a:spcBef>
                <a:spcPts val="0"/>
              </a:spcBef>
              <a:tabLst>
                <a:tab pos="1257300" algn="l"/>
                <a:tab pos="7448550" algn="l"/>
              </a:tabLst>
            </a:pPr>
            <a:r>
              <a:rPr lang="ja-JP" altLang="en-US" sz="5000" b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/>
                <a:ea typeface="メイリオ"/>
              </a:rPr>
              <a:t>人間の心のあり方</a:t>
            </a:r>
            <a:endParaRPr lang="en-US" altLang="ja-JP" sz="50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/>
              <a:ea typeface="メイリオ"/>
              <a:cs typeface="メイリオ" panose="020B0604030504040204" pitchFamily="50" charset="-128"/>
            </a:endParaRPr>
          </a:p>
        </p:txBody>
      </p:sp>
      <p:sp>
        <p:nvSpPr>
          <p:cNvPr id="6" name="サブタイトル 2"/>
          <p:cNvSpPr txBox="1">
            <a:spLocks/>
          </p:cNvSpPr>
          <p:nvPr/>
        </p:nvSpPr>
        <p:spPr>
          <a:xfrm>
            <a:off x="260936" y="968258"/>
            <a:ext cx="1584176" cy="626701"/>
          </a:xfrm>
          <a:prstGeom prst="rect">
            <a:avLst/>
          </a:prstGeom>
        </p:spPr>
        <p:txBody>
          <a:bodyPr vert="horz" wrap="square" lIns="36000" tIns="72000" rIns="36000" bIns="0" rtlCol="0" anchor="ctr" anchorCtr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tabLst>
                <a:tab pos="7448550" algn="l"/>
              </a:tabLst>
            </a:pPr>
            <a:r>
              <a:rPr lang="ja-JP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第</a:t>
            </a:r>
            <a:r>
              <a:rPr lang="en-US" altLang="ja-JP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1</a:t>
            </a:r>
            <a:r>
              <a:rPr lang="ja-JP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章</a:t>
            </a:r>
            <a:endParaRPr lang="en-US" altLang="ja-JP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cs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91F5650-7813-4C90-99FB-E0875CE7F2BD}"/>
              </a:ext>
            </a:extLst>
          </p:cNvPr>
          <p:cNvSpPr/>
          <p:nvPr/>
        </p:nvSpPr>
        <p:spPr>
          <a:xfrm>
            <a:off x="1209665" y="5089118"/>
            <a:ext cx="9720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ja-JP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" panose="020B0604030504040204" pitchFamily="34" charset="-128"/>
                <a:ea typeface="Meiryo" panose="020B0604030504040204" pitchFamily="34" charset="-128"/>
              </a:rPr>
              <a:t>（教科書 </a:t>
            </a:r>
            <a:r>
              <a:rPr lang="en-US" altLang="ja-JP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" panose="020B0604030504040204" pitchFamily="34" charset="-128"/>
                <a:ea typeface="Meiryo" panose="020B0604030504040204" pitchFamily="34" charset="-128"/>
              </a:rPr>
              <a:t>p.13</a:t>
            </a:r>
            <a:r>
              <a:rPr lang="ja-JP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" panose="020B0604030504040204" pitchFamily="34" charset="-128"/>
                <a:ea typeface="Meiryo" panose="020B0604030504040204" pitchFamily="34" charset="-128"/>
              </a:rPr>
              <a:t>～</a:t>
            </a:r>
            <a:r>
              <a:rPr lang="en-US" altLang="ja-JP"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" panose="020B0604030504040204" pitchFamily="34" charset="-128"/>
                <a:ea typeface="Meiryo" panose="020B0604030504040204" pitchFamily="34" charset="-128"/>
              </a:rPr>
              <a:t>15</a:t>
            </a:r>
            <a:r>
              <a:rPr lang="ja-JP" altLang="en-US"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" panose="020B0604030504040204" pitchFamily="34" charset="-128"/>
                <a:ea typeface="Meiryo" panose="020B0604030504040204" pitchFamily="34" charset="-128"/>
              </a:rPr>
              <a:t>）</a:t>
            </a:r>
            <a:endParaRPr lang="ja-JP" altLang="en-US" sz="3200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8" name="サブタイトル 2">
            <a:extLst>
              <a:ext uri="{FF2B5EF4-FFF2-40B4-BE49-F238E27FC236}">
                <a16:creationId xmlns:a16="http://schemas.microsoft.com/office/drawing/2014/main" id="{F101A5C1-C498-5443-977A-9D49D0824546}"/>
              </a:ext>
            </a:extLst>
          </p:cNvPr>
          <p:cNvSpPr txBox="1">
            <a:spLocks/>
          </p:cNvSpPr>
          <p:nvPr/>
        </p:nvSpPr>
        <p:spPr>
          <a:xfrm>
            <a:off x="260936" y="563496"/>
            <a:ext cx="1584176" cy="503590"/>
          </a:xfrm>
          <a:prstGeom prst="rect">
            <a:avLst/>
          </a:prstGeom>
        </p:spPr>
        <p:txBody>
          <a:bodyPr vert="horz" wrap="square" lIns="36000" tIns="72000" rIns="36000" bIns="0" rtlCol="0" anchor="ctr" anchorCtr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tabLst>
                <a:tab pos="7448550" algn="l"/>
              </a:tabLst>
            </a:pPr>
            <a:r>
              <a:rPr lang="ja-JP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" panose="020B0604030504040204" pitchFamily="34" charset="-128"/>
                <a:ea typeface="Meiryo" panose="020B0604030504040204" pitchFamily="34" charset="-128"/>
              </a:rPr>
              <a:t>第</a:t>
            </a:r>
            <a:r>
              <a:rPr lang="en-US" altLang="ja-JP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  <a:r>
              <a:rPr lang="ja-JP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" panose="020B0604030504040204" pitchFamily="34" charset="-128"/>
                <a:ea typeface="Meiryo" panose="020B0604030504040204" pitchFamily="34" charset="-128"/>
              </a:rPr>
              <a:t>編</a:t>
            </a:r>
            <a:endParaRPr lang="en-US" altLang="ja-JP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" panose="020B0604030504040204" pitchFamily="34" charset="-128"/>
              <a:ea typeface="Meiryo" panose="020B0604030504040204" pitchFamily="34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73630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80000" y="270000"/>
            <a:ext cx="10440000" cy="581900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rtlCol="0" anchor="ctr">
            <a:noAutofit/>
          </a:bodyPr>
          <a:lstStyle/>
          <a:p>
            <a:pPr lvl="0"/>
            <a:r>
              <a:rPr lang="ja-JP" altLang="en-US" sz="28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</a:t>
            </a:r>
            <a:r>
              <a:rPr lang="ja-JP" altLang="en-US" sz="3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共生のための意思決定</a:t>
            </a:r>
            <a:r>
              <a:rPr lang="en-US" altLang="ja-JP" sz="28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〔p.15〕</a:t>
            </a:r>
            <a:endParaRPr lang="en-US" altLang="ja-JP" sz="28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756000" y="1260000"/>
            <a:ext cx="11232000" cy="51067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・意思決定は自分自身のことばかりでなく，家庭，学校，　　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友人関係の中でもおこなわれる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→自分自身の利益と損失にもとづくだけではなく，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皆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が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納得する決定を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求められる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6089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80000" y="270000"/>
            <a:ext cx="10440000" cy="581900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rtlCol="0" anchor="ctr">
            <a:noAutofit/>
          </a:bodyPr>
          <a:lstStyle/>
          <a:p>
            <a:pPr lvl="0"/>
            <a:r>
              <a:rPr lang="ja-JP" altLang="en-US" sz="3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●認知活動と知覚</a:t>
            </a:r>
            <a:r>
              <a:rPr lang="en-US" altLang="ja-JP" sz="28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〔p.13〕</a:t>
            </a:r>
            <a:endParaRPr lang="en-US" altLang="ja-JP" sz="28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756000" y="1260000"/>
            <a:ext cx="11100640" cy="51067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認知活動とは</a:t>
            </a:r>
            <a:endParaRPr lang="en-US" altLang="ja-JP" sz="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・私たちは，見る，聞く，覚える，考えるといった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複雑な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認知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活動をおこなっている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・認知とは私たちの思考や行動をささえる心の働き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14562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80000" y="180000"/>
            <a:ext cx="5400000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●認知活動と知覚</a:t>
            </a:r>
            <a:endParaRPr lang="ja-JP" alt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756000" y="900000"/>
            <a:ext cx="11160000" cy="533731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知覚とは</a:t>
            </a:r>
            <a:endParaRPr lang="en-US" altLang="ja-JP" sz="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808038" indent="-808038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知覚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とは，視覚，聴覚，嗅覚，触覚などで，身の</a:t>
            </a:r>
            <a:r>
              <a:rPr lang="ja-JP" altLang="en-US" sz="32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まわ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32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りの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情報を把握すること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・目や耳などの感覚器官でとらえた情報は，脳を通して知覚される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・私たちが知覚する世界は，認知活動の中で自動的に解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釈されたもので，必ずしも実際の物理的な世界と同じ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ではない　 例）錯視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21776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/>
          <p:cNvSpPr txBox="1">
            <a:spLocks/>
          </p:cNvSpPr>
          <p:nvPr/>
        </p:nvSpPr>
        <p:spPr>
          <a:xfrm>
            <a:off x="756000" y="1260000"/>
            <a:ext cx="11160000" cy="51067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反射と学習</a:t>
            </a:r>
            <a:endParaRPr lang="en-US" altLang="ja-JP" sz="35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・私たちは知覚から多くを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学習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する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r>
              <a:rPr lang="ja-JP" altLang="en-US" sz="3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古典的条件づけ</a:t>
            </a:r>
            <a:endParaRPr lang="en-US" altLang="ja-JP" sz="3200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レモンを見て唾液が出るように，生まれながらにも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32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つ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反射が別の刺激でも生じるように学習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される</a:t>
            </a:r>
            <a:endParaRPr lang="en-US" altLang="ja-JP" sz="3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r>
              <a:rPr lang="ja-JP" altLang="en-US" sz="3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オペラント条件づけ</a:t>
            </a:r>
            <a:endParaRPr lang="en-US" altLang="ja-JP" sz="3200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en-US" altLang="ja-JP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行動のあとに報酬や罰が与えられることで，行動が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生じる度合いが増減する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学習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AC22107-DBCB-41F2-9579-E5F6BD51202B}"/>
              </a:ext>
            </a:extLst>
          </p:cNvPr>
          <p:cNvSpPr txBox="1"/>
          <p:nvPr/>
        </p:nvSpPr>
        <p:spPr>
          <a:xfrm>
            <a:off x="180000" y="270000"/>
            <a:ext cx="10440000" cy="581900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rtlCol="0" anchor="ctr">
            <a:noAutofit/>
          </a:bodyPr>
          <a:lstStyle/>
          <a:p>
            <a:pPr lvl="0"/>
            <a:r>
              <a:rPr lang="ja-JP" altLang="en-US" sz="3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●学習の法則</a:t>
            </a:r>
            <a:r>
              <a:rPr lang="en-US" altLang="ja-JP" sz="28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〔p.13〜14〕</a:t>
            </a:r>
            <a:endParaRPr lang="en-US" altLang="ja-JP" sz="30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64464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/>
          <p:cNvSpPr txBox="1">
            <a:spLocks/>
          </p:cNvSpPr>
          <p:nvPr/>
        </p:nvSpPr>
        <p:spPr>
          <a:xfrm>
            <a:off x="479376" y="1268760"/>
            <a:ext cx="11532688" cy="51067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5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記憶</a:t>
            </a: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のプロセス</a:t>
            </a:r>
            <a:endParaRPr lang="en-US" altLang="ja-JP" sz="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感覚記憶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受けとった情報が瞬間的にたくわえられる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短期記憶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たくわえられた記憶のうち，注意を向けら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</a:t>
            </a:r>
            <a:r>
              <a:rPr lang="ja-JP" altLang="en-US" sz="32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れた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一部の情報が短期記憶へ送られる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長期記憶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短期記憶にたくわえられた内容の一部が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長期記憶に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送られる。容量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は無限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3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非宣言的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記憶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ことばやイメージをともなわない記憶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3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宣言的記憶　</a:t>
            </a:r>
            <a:r>
              <a:rPr lang="en-US" altLang="ja-JP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ことばやイメージをともなう記憶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→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意味記憶とエピソード記憶にわけられる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C47A747-3E27-44FC-A0EE-7BB5FF0B87EC}"/>
              </a:ext>
            </a:extLst>
          </p:cNvPr>
          <p:cNvSpPr txBox="1"/>
          <p:nvPr/>
        </p:nvSpPr>
        <p:spPr>
          <a:xfrm>
            <a:off x="180000" y="270000"/>
            <a:ext cx="10440000" cy="581900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rtlCol="0" anchor="ctr">
            <a:noAutofit/>
          </a:bodyPr>
          <a:lstStyle/>
          <a:p>
            <a:pPr lvl="0"/>
            <a:r>
              <a:rPr lang="ja-JP" altLang="en-US" sz="3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●記憶のプロセス</a:t>
            </a:r>
            <a:r>
              <a:rPr lang="en-US" altLang="ja-JP" sz="28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〔p.14〕</a:t>
            </a:r>
            <a:endParaRPr lang="en-US" altLang="ja-JP" sz="38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左大かっこ 3"/>
          <p:cNvSpPr/>
          <p:nvPr/>
        </p:nvSpPr>
        <p:spPr>
          <a:xfrm>
            <a:off x="1559496" y="4941168"/>
            <a:ext cx="144016" cy="720080"/>
          </a:xfrm>
          <a:prstGeom prst="leftBracket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42771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80000" y="270000"/>
            <a:ext cx="10440000" cy="581900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rtlCol="0" anchor="ctr">
            <a:noAutofit/>
          </a:bodyPr>
          <a:lstStyle/>
          <a:p>
            <a:pPr lvl="0"/>
            <a:r>
              <a:rPr lang="ja-JP" altLang="en-US" sz="28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</a:t>
            </a:r>
            <a:r>
              <a:rPr lang="ja-JP" altLang="en-US" sz="3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推論と問題解決</a:t>
            </a:r>
            <a:r>
              <a:rPr lang="en-US" altLang="ja-JP" sz="28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〔p.14</a:t>
            </a:r>
            <a:r>
              <a:rPr lang="ja-JP" altLang="en-US" sz="28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en-US" altLang="ja-JP" sz="28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15〕</a:t>
            </a:r>
            <a:endParaRPr lang="en-US" altLang="ja-JP" sz="28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756000" y="1260000"/>
            <a:ext cx="11232000" cy="51067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5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推論とは</a:t>
            </a:r>
            <a:endParaRPr lang="en-US" altLang="ja-JP" sz="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・知覚によって得られる情報と記憶にたくわえられた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情報とにもとづいて試みる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推論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は，問題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解決のための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重要な認知活動である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演繹的推論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いくつかの前提から論理的に結論を導く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帰納的推論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いくつかの事例から経験的に結論を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導く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32527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80000" y="180000"/>
            <a:ext cx="5400000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●推論と問題解決</a:t>
            </a:r>
            <a:endParaRPr lang="ja-JP" alt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756000" y="900000"/>
            <a:ext cx="11160000" cy="54093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5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ヒューリスティック</a:t>
            </a:r>
            <a:endParaRPr lang="en-US" altLang="ja-JP" sz="35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・暗黙のうちに用いる直観的な判断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・判断までの時間がないときに有用だが，偏った判断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結果にいたることも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ある＝</a:t>
            </a:r>
            <a:r>
              <a:rPr lang="ja-JP" altLang="en-US" sz="3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バイアス</a:t>
            </a:r>
            <a:endParaRPr lang="en-US" altLang="ja-JP" sz="32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認知</a:t>
            </a:r>
            <a:r>
              <a:rPr lang="ja-JP" altLang="en-US" sz="3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バイアス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先入観や個人的な経験によって，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合理的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でない判断をする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3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後知恵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バイアス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出来事が起きたあと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で「最初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から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こうなると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思った」と考える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44823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80000" y="180000"/>
            <a:ext cx="5400000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●推論と問題解決</a:t>
            </a:r>
            <a:endParaRPr lang="ja-JP" alt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756000" y="900000"/>
            <a:ext cx="11160000" cy="54093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さまざまなヒューリスティック</a:t>
            </a:r>
            <a:endParaRPr lang="en-US" altLang="ja-JP" sz="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利用可能性ヒューリスティック</a:t>
            </a:r>
            <a:endParaRPr lang="en-US" altLang="ja-JP" sz="32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en-US" altLang="ja-JP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思い浮かびやすい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情報にもとづいて判断する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r>
              <a:rPr lang="ja-JP" altLang="en-US" sz="3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代表性ヒューリスティック</a:t>
            </a:r>
            <a:endParaRPr lang="en-US" altLang="ja-JP" sz="32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en-US" altLang="ja-JP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典型的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な情報を過大視して判断する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係留と調整ヒューリスティック</a:t>
            </a:r>
            <a:endParaRPr lang="en-US" altLang="ja-JP" sz="32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en-US" altLang="ja-JP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事前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の情報を基準としてそこから調整して判断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する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84056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80000" y="180000"/>
            <a:ext cx="5400000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●推論と問題解決</a:t>
            </a:r>
            <a:endParaRPr lang="ja-JP" alt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756000" y="900000"/>
            <a:ext cx="11160000" cy="54093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5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プロスペクト理論</a:t>
            </a:r>
            <a:endParaRPr lang="en-US" altLang="ja-JP" sz="35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・不確実な状況で人間がどのような判断を下すのかを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示す意思決定モデル　　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・意思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決定は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損失を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回避する方向に向かう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・心理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学者・行動経済学者</a:t>
            </a:r>
            <a:r>
              <a:rPr lang="ja-JP" altLang="en-US" sz="3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カーネマン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が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提唱</a:t>
            </a:r>
            <a:endParaRPr lang="en-US" altLang="ja-JP" sz="3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（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2002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年に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ノーベル経済学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賞受賞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33081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3_通常版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t">
        <a:noAutofit/>
      </a:bodyPr>
      <a:lstStyle>
        <a:defPPr algn="l">
          <a:lnSpc>
            <a:spcPts val="4300"/>
          </a:lnSpc>
          <a:defRPr sz="2800" b="1" dirty="0">
            <a:latin typeface="メイリオ" panose="020B0604030504040204" pitchFamily="50" charset="-128"/>
            <a:ea typeface="メイリオ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通常版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t">
        <a:noAutofit/>
      </a:bodyPr>
      <a:lstStyle>
        <a:defPPr algn="l">
          <a:lnSpc>
            <a:spcPts val="4300"/>
          </a:lnSpc>
          <a:defRPr sz="2800" b="1" dirty="0">
            <a:latin typeface="メイリオ" panose="020B0604030504040204" pitchFamily="50" charset="-128"/>
            <a:ea typeface="メイリオ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766</Words>
  <Application>Microsoft Office PowerPoint</Application>
  <PresentationFormat>ワイド画面</PresentationFormat>
  <Paragraphs>78</Paragraphs>
  <Slides>10</Slides>
  <Notes>5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10</vt:i4>
      </vt:variant>
      <vt:variant>
        <vt:lpstr>目的別スライド ショー</vt:lpstr>
      </vt:variant>
      <vt:variant>
        <vt:i4>3</vt:i4>
      </vt:variant>
    </vt:vector>
  </HeadingPairs>
  <TitlesOfParts>
    <vt:vector size="20" baseType="lpstr">
      <vt:lpstr>ＭＳ Ｐゴシック</vt:lpstr>
      <vt:lpstr>メイリオ</vt:lpstr>
      <vt:lpstr>メイリオ</vt:lpstr>
      <vt:lpstr>Arial</vt:lpstr>
      <vt:lpstr>Calibri</vt:lpstr>
      <vt:lpstr>3_通常版</vt:lpstr>
      <vt:lpstr>1_通常版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追加1</vt:lpstr>
      <vt:lpstr>追加2</vt:lpstr>
      <vt:lpstr>追加3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cp:lastPrinted>2021-08-24T08:56:35Z</cp:lastPrinted>
  <dcterms:created xsi:type="dcterms:W3CDTF">2021-07-19T12:27:11Z</dcterms:created>
  <dcterms:modified xsi:type="dcterms:W3CDTF">2023-02-22T06:18:53Z</dcterms:modified>
  <cp:category/>
</cp:coreProperties>
</file>