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  <p:sldMasterId id="2147483712" r:id="rId2"/>
  </p:sldMasterIdLst>
  <p:notesMasterIdLst>
    <p:notesMasterId r:id="rId12"/>
  </p:notesMasterIdLst>
  <p:handoutMasterIdLst>
    <p:handoutMasterId r:id="rId13"/>
  </p:handoutMasterIdLst>
  <p:sldIdLst>
    <p:sldId id="372" r:id="rId3"/>
    <p:sldId id="280" r:id="rId4"/>
    <p:sldId id="366" r:id="rId5"/>
    <p:sldId id="367" r:id="rId6"/>
    <p:sldId id="374" r:id="rId7"/>
    <p:sldId id="368" r:id="rId8"/>
    <p:sldId id="369" r:id="rId9"/>
    <p:sldId id="370" r:id="rId10"/>
    <p:sldId id="371" r:id="rId11"/>
  </p:sldIdLst>
  <p:sldSz cx="12192000" cy="6858000"/>
  <p:notesSz cx="6735763" cy="9866313"/>
  <p:custShowLst>
    <p:custShow name="追加1" id="0">
      <p:sldLst/>
    </p:custShow>
    <p:custShow name="追加2" id="1">
      <p:sldLst/>
    </p:custShow>
    <p:custShow name="追加3" id="2">
      <p:sldLst/>
    </p:custShow>
  </p:custShow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A7D9"/>
    <a:srgbClr val="E7EDF6"/>
    <a:srgbClr val="EAF5F6"/>
    <a:srgbClr val="82CBD1"/>
    <a:srgbClr val="88A3D4"/>
    <a:srgbClr val="002060"/>
    <a:srgbClr val="1974FB"/>
    <a:srgbClr val="F6AA00"/>
    <a:srgbClr val="FBD58B"/>
    <a:srgbClr val="DBE3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02" autoAdjust="0"/>
    <p:restoredTop sz="96056" autoAdjust="0"/>
  </p:normalViewPr>
  <p:slideViewPr>
    <p:cSldViewPr>
      <p:cViewPr varScale="1">
        <p:scale>
          <a:sx n="85" d="100"/>
          <a:sy n="85" d="100"/>
        </p:scale>
        <p:origin x="720" y="5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115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2F454-FD64-424D-9F92-155B74F43160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743EB-9934-4A48-A08F-F5B10E2620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260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95C96-00B8-40E6-B095-E8C46CF0A3A2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ED56C-18CE-48DD-80A6-76C8BE5DA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789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4662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3516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5436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742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103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学習課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B1B96CC-C62C-4515-B7BA-202BA4EC9AD0}"/>
              </a:ext>
            </a:extLst>
          </p:cNvPr>
          <p:cNvSpPr txBox="1"/>
          <p:nvPr userDrawn="1"/>
        </p:nvSpPr>
        <p:spPr>
          <a:xfrm>
            <a:off x="2880000" y="1440000"/>
            <a:ext cx="3600400" cy="648072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noAutofit/>
          </a:bodyPr>
          <a:lstStyle/>
          <a:p>
            <a:r>
              <a:rPr kumimoji="1"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学習課題</a:t>
            </a:r>
          </a:p>
        </p:txBody>
      </p:sp>
      <p:sp>
        <p:nvSpPr>
          <p:cNvPr id="5" name="Google Shape;13;p10"/>
          <p:cNvSpPr txBox="1"/>
          <p:nvPr userDrawn="1"/>
        </p:nvSpPr>
        <p:spPr>
          <a:xfrm>
            <a:off x="9984432" y="404664"/>
            <a:ext cx="2016224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3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800" b="1" i="0" u="none" strike="noStrike" cap="none" dirty="0">
                <a:solidFill>
                  <a:srgbClr val="FF0000"/>
                </a:solidFill>
                <a:latin typeface="Meiryo"/>
                <a:ea typeface="Meiryo"/>
                <a:cs typeface="Meiryo"/>
                <a:sym typeface="Meiryo"/>
              </a:rPr>
              <a:t>サンプル</a:t>
            </a:r>
            <a:endParaRPr sz="2800" b="1" i="0" u="none" strike="noStrike" cap="none" dirty="0">
              <a:solidFill>
                <a:srgbClr val="FF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2206404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見出し＋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sp>
        <p:nvSpPr>
          <p:cNvPr id="3" name="角丸四角形 2"/>
          <p:cNvSpPr/>
          <p:nvPr userDrawn="1"/>
        </p:nvSpPr>
        <p:spPr>
          <a:xfrm>
            <a:off x="366227" y="293599"/>
            <a:ext cx="468000" cy="468000"/>
          </a:xfrm>
          <a:prstGeom prst="roundRect">
            <a:avLst/>
          </a:prstGeom>
          <a:noFill/>
          <a:ln w="254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Google Shape;13;p10"/>
          <p:cNvSpPr txBox="1"/>
          <p:nvPr userDrawn="1"/>
        </p:nvSpPr>
        <p:spPr>
          <a:xfrm>
            <a:off x="9984432" y="404664"/>
            <a:ext cx="2016224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3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800" b="1" i="0" u="none" strike="noStrike" cap="none" dirty="0">
                <a:solidFill>
                  <a:srgbClr val="FF0000"/>
                </a:solidFill>
                <a:latin typeface="Meiryo"/>
                <a:ea typeface="Meiryo"/>
                <a:cs typeface="Meiryo"/>
                <a:sym typeface="Meiryo"/>
              </a:rPr>
              <a:t>サンプル</a:t>
            </a:r>
            <a:endParaRPr sz="2800" b="1" i="0" u="none" strike="noStrike" cap="none" dirty="0">
              <a:solidFill>
                <a:srgbClr val="FF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3079576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sp>
        <p:nvSpPr>
          <p:cNvPr id="4" name="角丸四角形 3"/>
          <p:cNvSpPr/>
          <p:nvPr userDrawn="1"/>
        </p:nvSpPr>
        <p:spPr>
          <a:xfrm>
            <a:off x="373371" y="198349"/>
            <a:ext cx="324000" cy="324000"/>
          </a:xfrm>
          <a:prstGeom prst="roundRect">
            <a:avLst/>
          </a:prstGeom>
          <a:noFill/>
          <a:ln w="254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609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表紙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pic>
        <p:nvPicPr>
          <p:cNvPr id="3" name="図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スライド番号プレースホルダー 2"/>
          <p:cNvSpPr txBox="1">
            <a:spLocks/>
          </p:cNvSpPr>
          <p:nvPr userDrawn="1"/>
        </p:nvSpPr>
        <p:spPr>
          <a:xfrm>
            <a:off x="9169200" y="63108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sp>
        <p:nvSpPr>
          <p:cNvPr id="6" name="Google Shape;13;p10"/>
          <p:cNvSpPr txBox="1"/>
          <p:nvPr userDrawn="1"/>
        </p:nvSpPr>
        <p:spPr>
          <a:xfrm>
            <a:off x="9984432" y="404664"/>
            <a:ext cx="2016224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3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800" b="1" i="0" u="none" strike="noStrike" cap="none" dirty="0">
                <a:solidFill>
                  <a:srgbClr val="FF0000"/>
                </a:solidFill>
                <a:latin typeface="Meiryo"/>
                <a:ea typeface="Meiryo"/>
                <a:cs typeface="Meiryo"/>
                <a:sym typeface="Meiryo"/>
              </a:rPr>
              <a:t>サンプル</a:t>
            </a:r>
            <a:endParaRPr sz="2800" b="1" i="0" u="none" strike="noStrike" cap="none" dirty="0">
              <a:solidFill>
                <a:srgbClr val="FF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2233974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ゼミ-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pic>
        <p:nvPicPr>
          <p:cNvPr id="3" name="図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スライド番号プレースホルダー 2"/>
          <p:cNvSpPr txBox="1">
            <a:spLocks/>
          </p:cNvSpPr>
          <p:nvPr userDrawn="1"/>
        </p:nvSpPr>
        <p:spPr>
          <a:xfrm>
            <a:off x="9169200" y="63108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</p:spTree>
    <p:extLst>
      <p:ext uri="{BB962C8B-B14F-4D97-AF65-F5344CB8AC3E}">
        <p14:creationId xmlns:p14="http://schemas.microsoft.com/office/powerpoint/2010/main" val="3840675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ゼミ-見出し＋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pic>
        <p:nvPicPr>
          <p:cNvPr id="3" name="図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角丸四角形 3"/>
          <p:cNvSpPr/>
          <p:nvPr userDrawn="1"/>
        </p:nvSpPr>
        <p:spPr>
          <a:xfrm>
            <a:off x="366227" y="293599"/>
            <a:ext cx="468000" cy="468000"/>
          </a:xfrm>
          <a:prstGeom prst="roundRect">
            <a:avLst/>
          </a:prstGeom>
          <a:noFill/>
          <a:ln w="254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20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ゼミ-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/>
              <a:pPr/>
              <a:t>‹#›</a:t>
            </a:fld>
            <a:endParaRPr lang="ja-JP" altLang="en-US" sz="2000" u="none" dirty="0"/>
          </a:p>
        </p:txBody>
      </p:sp>
      <p:pic>
        <p:nvPicPr>
          <p:cNvPr id="3" name="図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角丸四角形 3"/>
          <p:cNvSpPr/>
          <p:nvPr userDrawn="1"/>
        </p:nvSpPr>
        <p:spPr>
          <a:xfrm>
            <a:off x="373371" y="198349"/>
            <a:ext cx="324000" cy="324000"/>
          </a:xfrm>
          <a:prstGeom prst="roundRect">
            <a:avLst/>
          </a:prstGeom>
          <a:noFill/>
          <a:ln w="2540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7716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;p10"/>
          <p:cNvSpPr txBox="1"/>
          <p:nvPr userDrawn="1"/>
        </p:nvSpPr>
        <p:spPr>
          <a:xfrm>
            <a:off x="9984432" y="404664"/>
            <a:ext cx="2016224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3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800" b="1" i="0" u="none" strike="noStrike" cap="none" dirty="0">
                <a:solidFill>
                  <a:srgbClr val="FF0000"/>
                </a:solidFill>
                <a:latin typeface="Meiryo"/>
                <a:ea typeface="Meiryo"/>
                <a:cs typeface="Meiryo"/>
                <a:sym typeface="Meiryo"/>
              </a:rPr>
              <a:t>サンプル</a:t>
            </a:r>
            <a:endParaRPr sz="2800" b="1" i="0" u="none" strike="noStrike" cap="none" dirty="0">
              <a:solidFill>
                <a:srgbClr val="FF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437008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696" r:id="rId3"/>
    <p:sldLayoutId id="214748371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9737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5" r:id="rId2"/>
    <p:sldLayoutId id="2147483716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サブタイトル 2"/>
          <p:cNvSpPr txBox="1">
            <a:spLocks/>
          </p:cNvSpPr>
          <p:nvPr/>
        </p:nvSpPr>
        <p:spPr>
          <a:xfrm>
            <a:off x="313238" y="798612"/>
            <a:ext cx="1584176" cy="626701"/>
          </a:xfrm>
          <a:prstGeom prst="rect">
            <a:avLst/>
          </a:prstGeom>
        </p:spPr>
        <p:txBody>
          <a:bodyPr vert="horz" wrap="square" lIns="36000" tIns="7200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tabLst>
                <a:tab pos="7448550" algn="l"/>
              </a:tabLst>
            </a:pPr>
            <a:r>
              <a:rPr lang="ja-JP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第３章</a:t>
            </a:r>
            <a:endParaRPr lang="en-US" altLang="ja-JP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0259DF9B-C0B0-394E-AA76-827A5E7FCBB2}"/>
              </a:ext>
            </a:extLst>
          </p:cNvPr>
          <p:cNvSpPr txBox="1">
            <a:spLocks/>
          </p:cNvSpPr>
          <p:nvPr/>
        </p:nvSpPr>
        <p:spPr>
          <a:xfrm>
            <a:off x="313238" y="332656"/>
            <a:ext cx="1584176" cy="503590"/>
          </a:xfrm>
          <a:prstGeom prst="rect">
            <a:avLst/>
          </a:prstGeom>
        </p:spPr>
        <p:txBody>
          <a:bodyPr vert="horz" wrap="square" lIns="36000" tIns="7200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tabLst>
                <a:tab pos="7448550" algn="l"/>
              </a:tabLst>
            </a:pPr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第１部</a:t>
            </a:r>
            <a:endParaRPr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8" name="サブタイトル 2">
            <a:extLst>
              <a:ext uri="{FF2B5EF4-FFF2-40B4-BE49-F238E27FC236}">
                <a16:creationId xmlns:a16="http://schemas.microsoft.com/office/drawing/2014/main" id="{ED6E20CC-7999-42F2-8DC1-5576EED60050}"/>
              </a:ext>
            </a:extLst>
          </p:cNvPr>
          <p:cNvSpPr txBox="1">
            <a:spLocks/>
          </p:cNvSpPr>
          <p:nvPr/>
        </p:nvSpPr>
        <p:spPr>
          <a:xfrm>
            <a:off x="2340000" y="652282"/>
            <a:ext cx="9660656" cy="1326105"/>
          </a:xfrm>
          <a:prstGeom prst="rect">
            <a:avLst/>
          </a:prstGeom>
        </p:spPr>
        <p:txBody>
          <a:bodyPr vert="horz" wrap="square" lIns="36000" tIns="216000" rIns="36000" bIns="0" rtlCol="0" anchor="t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tabLst>
                <a:tab pos="1257300" algn="l"/>
                <a:tab pos="7448550" algn="l"/>
              </a:tabLst>
            </a:pPr>
            <a:r>
              <a:rPr lang="ja-JP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公共的な空間における基本的原理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tabLst>
                <a:tab pos="1257300" algn="l"/>
                <a:tab pos="7448550" algn="l"/>
              </a:tabLst>
            </a:pPr>
            <a:r>
              <a:rPr lang="ja-JP" alt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ー</a:t>
            </a:r>
            <a:r>
              <a:rPr lang="ja-JP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私たちの民主的な社会</a:t>
            </a:r>
          </a:p>
        </p:txBody>
      </p:sp>
      <p:sp>
        <p:nvSpPr>
          <p:cNvPr id="12" name="サブタイトル 2">
            <a:extLst>
              <a:ext uri="{FF2B5EF4-FFF2-40B4-BE49-F238E27FC236}">
                <a16:creationId xmlns:a16="http://schemas.microsoft.com/office/drawing/2014/main" id="{8A32F406-F6B4-4D6C-A92A-6CC3A7825E9D}"/>
              </a:ext>
            </a:extLst>
          </p:cNvPr>
          <p:cNvSpPr txBox="1">
            <a:spLocks/>
          </p:cNvSpPr>
          <p:nvPr/>
        </p:nvSpPr>
        <p:spPr>
          <a:xfrm>
            <a:off x="2340000" y="216000"/>
            <a:ext cx="9288000" cy="618219"/>
          </a:xfrm>
          <a:prstGeom prst="rect">
            <a:avLst/>
          </a:prstGeom>
        </p:spPr>
        <p:txBody>
          <a:bodyPr vert="horz" wrap="square" lIns="36000" tIns="216000" rIns="36000" bIns="0" rtlCol="0" anchor="t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tabLst>
                <a:tab pos="1257300" algn="l"/>
                <a:tab pos="7448550" algn="l"/>
              </a:tabLst>
            </a:pPr>
            <a:r>
              <a:rPr lang="ja-JP" alt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「公共」のとびら</a:t>
            </a:r>
            <a:endParaRPr lang="en-US" altLang="ja-JP" sz="2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11" name="角丸四角形 5">
            <a:extLst>
              <a:ext uri="{FF2B5EF4-FFF2-40B4-BE49-F238E27FC236}">
                <a16:creationId xmlns:a16="http://schemas.microsoft.com/office/drawing/2014/main" id="{50A21691-B5AD-4AC5-B023-D28C744C8B45}"/>
              </a:ext>
            </a:extLst>
          </p:cNvPr>
          <p:cNvSpPr/>
          <p:nvPr/>
        </p:nvSpPr>
        <p:spPr>
          <a:xfrm>
            <a:off x="1995014" y="2852936"/>
            <a:ext cx="8207312" cy="2735984"/>
          </a:xfrm>
          <a:prstGeom prst="roundRect">
            <a:avLst/>
          </a:prstGeom>
          <a:noFill/>
          <a:ln w="76200">
            <a:solidFill>
              <a:srgbClr val="9DEA6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6000"/>
              </a:lnSpc>
            </a:pP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1EE69F3-9FCD-4717-BE4F-F861C8AC421C}"/>
              </a:ext>
            </a:extLst>
          </p:cNvPr>
          <p:cNvSpPr/>
          <p:nvPr/>
        </p:nvSpPr>
        <p:spPr>
          <a:xfrm>
            <a:off x="1995014" y="3905493"/>
            <a:ext cx="8207312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altLang="ja-JP" sz="40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sz="40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立憲主義とは</a:t>
            </a:r>
          </a:p>
          <a:p>
            <a:pPr lvl="0" algn="ctr"/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5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（教科書 </a:t>
            </a:r>
            <a:r>
              <a:rPr lang="en-US" altLang="ja-JP" sz="25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p.42</a:t>
            </a:r>
            <a:r>
              <a:rPr lang="ja-JP" altLang="en-US" sz="25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</a:t>
            </a:r>
            <a:r>
              <a:rPr lang="en-US" altLang="ja-JP" sz="25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43</a:t>
            </a:r>
            <a:r>
              <a:rPr lang="ja-JP" altLang="en-US" sz="25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ja-JP" altLang="en-US" sz="2500" dirty="0">
              <a:solidFill>
                <a:prstClr val="black"/>
              </a:solidFill>
            </a:endParaRPr>
          </a:p>
          <a:p>
            <a:pPr algn="ctr">
              <a:spcAft>
                <a:spcPts val="600"/>
              </a:spcAft>
            </a:pPr>
            <a:endParaRPr lang="ja-JP" altLang="en-US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1123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905712" y="2636912"/>
            <a:ext cx="10380576" cy="266429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525" indent="-107950" algn="l">
              <a:lnSpc>
                <a:spcPct val="150000"/>
              </a:lnSpc>
            </a:pPr>
            <a:r>
              <a:rPr lang="ja-JP" altLang="en-US" sz="4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憲法は何のためにあるのか？</a:t>
            </a:r>
          </a:p>
        </p:txBody>
      </p:sp>
      <p:sp>
        <p:nvSpPr>
          <p:cNvPr id="3" name="Google Shape;13;p10"/>
          <p:cNvSpPr txBox="1"/>
          <p:nvPr/>
        </p:nvSpPr>
        <p:spPr>
          <a:xfrm>
            <a:off x="9984432" y="404664"/>
            <a:ext cx="2016224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3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800" b="1" i="0" u="none" strike="noStrike" cap="none" dirty="0">
                <a:solidFill>
                  <a:srgbClr val="FF0000"/>
                </a:solidFill>
                <a:latin typeface="Meiryo"/>
                <a:ea typeface="Meiryo"/>
                <a:cs typeface="Meiryo"/>
                <a:sym typeface="Meiryo"/>
              </a:rPr>
              <a:t>サンプル</a:t>
            </a:r>
            <a:endParaRPr sz="2800" b="1" i="0" u="none" strike="noStrike" cap="none" dirty="0">
              <a:solidFill>
                <a:srgbClr val="FF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130292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360000" y="288000"/>
            <a:ext cx="576000" cy="5760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rmAutofit fontScale="92500" lnSpcReduction="10000"/>
          </a:bodyPr>
          <a:lstStyle/>
          <a:p>
            <a:r>
              <a:rPr lang="en-US" altLang="ja-JP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en-US" altLang="ja-JP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720000" y="1260000"/>
            <a:ext cx="111600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35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法の支配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の確立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・法の支配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支配者でも法に従わなければならない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 （⇔人の支配）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・政治権力によっても侵すことのできない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法や権利がある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マグナ・カルタ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（大憲章）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身分制を前提としつつ，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法の支配を宣言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→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権利章典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 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法の支配の原理を定めた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（議会による王権の制限）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36000" y="288000"/>
            <a:ext cx="8147248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ja-JP" alt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法の支配と立憲主義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〔p.42〕</a:t>
            </a:r>
            <a:endParaRPr lang="en-US" altLang="ja-JP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2693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60000" y="180000"/>
            <a:ext cx="403200" cy="40320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 altLang="ja-JP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38000" y="180000"/>
            <a:ext cx="432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法の支配と立憲主義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5DC1D558-97DA-411D-BE56-DAC281C87DAD}"/>
              </a:ext>
            </a:extLst>
          </p:cNvPr>
          <p:cNvSpPr txBox="1">
            <a:spLocks/>
          </p:cNvSpPr>
          <p:nvPr/>
        </p:nvSpPr>
        <p:spPr>
          <a:xfrm>
            <a:off x="720000" y="900000"/>
            <a:ext cx="111600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・「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法治主義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」と「法の支配」の違い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法治主義は法の内容を問わないが，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法の支配は権力を制限する意味あいが強い</a:t>
            </a:r>
          </a:p>
        </p:txBody>
      </p:sp>
    </p:spTree>
    <p:extLst>
      <p:ext uri="{BB962C8B-B14F-4D97-AF65-F5344CB8AC3E}">
        <p14:creationId xmlns:p14="http://schemas.microsoft.com/office/powerpoint/2010/main" val="146852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60000" y="180000"/>
            <a:ext cx="403200" cy="40320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 altLang="ja-JP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20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35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r>
              <a:rPr lang="ja-JP" altLang="en-US" sz="35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立憲主義</a:t>
            </a:r>
            <a:endParaRPr lang="ja-JP" altLang="en-US" sz="35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・君主の権利を身分制議会などが制限する原理（中世ヨーロッパで誕生）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フランス革命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1789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年）などをへて，国民を代表する議会や政府でも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憲法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にしばられるという原理として確立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・権力をしばる点で，立憲主義は「法の支配」を発展させたもの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38000" y="180000"/>
            <a:ext cx="432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法の支配と立憲主義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4873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360000" y="288000"/>
            <a:ext cx="576000" cy="5760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rmAutofit fontScale="92500" lnSpcReduction="10000"/>
          </a:bodyPr>
          <a:lstStyle/>
          <a:p>
            <a:r>
              <a:rPr lang="en-US" altLang="ja-JP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en-US" altLang="ja-JP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720000" y="1260000"/>
            <a:ext cx="111600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3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35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近代憲法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の根幹としての立憲主義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3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フランス人権宣言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条「権利の保障が確保されず，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3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権力の分立が規定されないすべての社会は，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3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憲法をもつものでない」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3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・国家の目的は，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人権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のよりよい実現であって，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3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人権をみだりに侵害してはならない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36000" y="288000"/>
            <a:ext cx="8147248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rmAutofit fontScale="92500" lnSpcReduction="10000"/>
          </a:bodyPr>
          <a:lstStyle/>
          <a:p>
            <a:r>
              <a:rPr lang="ja-JP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近代立憲主義の原理</a:t>
            </a:r>
            <a:r>
              <a:rPr lang="en-US" altLang="ja-JP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〔p.42〜43〕</a:t>
            </a:r>
            <a:endParaRPr lang="en-US" altLang="ja-JP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940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60000" y="180000"/>
            <a:ext cx="403200" cy="40320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 altLang="ja-JP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20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35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）権力の暴走を防ぐしくみ</a:t>
            </a:r>
            <a:endParaRPr lang="ja-JP" altLang="en-US" sz="35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・憲法を法律より変えにくい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硬性憲法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として定め，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権力行使の範囲を制約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立法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行政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司法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の各権力が相互に抑制・均衡しあう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権力分立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モンテスキュー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（フランスの哲学者，主著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『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法の精神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』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）が提唱　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→日本国憲法をはじめ，各国の近代憲法で広く採用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38000" y="180000"/>
            <a:ext cx="432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近代立憲主義の原理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1814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360000" y="288000"/>
            <a:ext cx="576000" cy="5760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rmAutofit fontScale="92500" lnSpcReduction="10000"/>
          </a:bodyPr>
          <a:lstStyle/>
          <a:p>
            <a:r>
              <a:rPr lang="en-US" altLang="ja-JP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en-US" altLang="ja-JP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720000" y="1260000"/>
            <a:ext cx="111600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）立憲主義と民主主義の関係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・民主的に選ばれた議会が，民主的な審議をへて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成立させた法律であっても，憲法違反であれば無効となる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→裁判所による法律の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違憲審査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として制度化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・憲法は，政治が民意のみによって左右されないよう，民主主義に制約を課している（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憲法の最高法規性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36000" y="288000"/>
            <a:ext cx="8147248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ja-JP" alt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憲法と民主主義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〔p.43〕</a:t>
            </a:r>
            <a:endParaRPr lang="en-US" altLang="ja-JP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311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60000" y="180000"/>
            <a:ext cx="403200" cy="40320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 altLang="ja-JP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20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）近代憲法における</a:t>
            </a:r>
            <a:r>
              <a:rPr lang="ja-JP" altLang="en-US" sz="35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憲法改正の限界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・主権者である国民は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憲法制定権力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をもつが，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憲法の根幹部分の改正はできない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・立憲主義の中心的理念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（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基本的人権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の保障，権力分立）は放棄できない</a:t>
            </a: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→日本国憲法では，国民主権，基本的人権，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平和主義の基本原理は変更できないとされる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38000" y="180000"/>
            <a:ext cx="432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憲法と民主主義</a:t>
            </a:r>
            <a:endParaRPr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1707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通常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 algn="l">
          <a:lnSpc>
            <a:spcPts val="4300"/>
          </a:lnSpc>
          <a:defRPr sz="2800" b="1"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通常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 algn="l">
          <a:lnSpc>
            <a:spcPts val="4300"/>
          </a:lnSpc>
          <a:defRPr sz="2800" b="1"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3436</TotalTime>
  <Words>611</Words>
  <Application>Microsoft Office PowerPoint</Application>
  <PresentationFormat>ワイド画面</PresentationFormat>
  <Paragraphs>70</Paragraphs>
  <Slides>9</Slides>
  <Notes>5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9</vt:i4>
      </vt:variant>
      <vt:variant>
        <vt:lpstr>目的別スライド ショー</vt:lpstr>
      </vt:variant>
      <vt:variant>
        <vt:i4>3</vt:i4>
      </vt:variant>
    </vt:vector>
  </HeadingPairs>
  <TitlesOfParts>
    <vt:vector size="19" baseType="lpstr">
      <vt:lpstr>ＭＳ Ｐゴシック</vt:lpstr>
      <vt:lpstr>メイリオ</vt:lpstr>
      <vt:lpstr>メイリオ</vt:lpstr>
      <vt:lpstr>Arial</vt:lpstr>
      <vt:lpstr>Calibri</vt:lpstr>
      <vt:lpstr>通常版</vt:lpstr>
      <vt:lpstr>1_通常版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追加1</vt:lpstr>
      <vt:lpstr>追加2</vt:lpstr>
      <vt:lpstr>追加3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東京書籍（株）</dc:creator>
  <cp:revision>1</cp:revision>
  <cp:lastPrinted>2018-03-16T05:48:33Z</cp:lastPrinted>
  <dcterms:created xsi:type="dcterms:W3CDTF">2015-03-03T05:13:06Z</dcterms:created>
  <dcterms:modified xsi:type="dcterms:W3CDTF">2023-02-22T07:15:02Z</dcterms:modified>
</cp:coreProperties>
</file>