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7" r:id="rId1"/>
    <p:sldMasterId id="2147483719" r:id="rId2"/>
    <p:sldMasterId id="2147483726" r:id="rId3"/>
    <p:sldMasterId id="2147483730" r:id="rId4"/>
  </p:sldMasterIdLst>
  <p:notesMasterIdLst>
    <p:notesMasterId r:id="rId25"/>
  </p:notesMasterIdLst>
  <p:handoutMasterIdLst>
    <p:handoutMasterId r:id="rId26"/>
  </p:handoutMasterIdLst>
  <p:sldIdLst>
    <p:sldId id="279" r:id="rId5"/>
    <p:sldId id="379" r:id="rId6"/>
    <p:sldId id="280" r:id="rId7"/>
    <p:sldId id="366" r:id="rId8"/>
    <p:sldId id="367" r:id="rId9"/>
    <p:sldId id="376" r:id="rId10"/>
    <p:sldId id="384" r:id="rId11"/>
    <p:sldId id="385" r:id="rId12"/>
    <p:sldId id="380" r:id="rId13"/>
    <p:sldId id="378" r:id="rId14"/>
    <p:sldId id="371" r:id="rId15"/>
    <p:sldId id="382" r:id="rId16"/>
    <p:sldId id="377" r:id="rId17"/>
    <p:sldId id="386" r:id="rId18"/>
    <p:sldId id="387" r:id="rId19"/>
    <p:sldId id="388" r:id="rId20"/>
    <p:sldId id="389" r:id="rId21"/>
    <p:sldId id="390" r:id="rId22"/>
    <p:sldId id="391" r:id="rId23"/>
    <p:sldId id="392" r:id="rId24"/>
  </p:sldIdLst>
  <p:sldSz cx="12192000" cy="6858000"/>
  <p:notesSz cx="6735763" cy="9866313"/>
  <p:embeddedFontLst>
    <p:embeddedFont>
      <p:font typeface="Segoe UI" panose="020B0502040204020203" pitchFamily="34" charset="0"/>
      <p:regular r:id="rId27"/>
      <p:bold r:id="rId28"/>
      <p:italic r:id="rId29"/>
      <p:boldItalic r:id="rId30"/>
    </p:embeddedFont>
    <p:embeddedFont>
      <p:font typeface="メイリオ" panose="020B0604030504040204" pitchFamily="50" charset="-128"/>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メイリオ" panose="020B0604030504040204" pitchFamily="50" charset="-128"/>
      <p:regular r:id="rId31"/>
      <p:bold r:id="rId32"/>
      <p:italic r:id="rId33"/>
      <p:boldItalic r:id="rId34"/>
    </p:embeddedFont>
  </p:embeddedFontLst>
  <p:custShowLst>
    <p:custShow name="追加1" id="0">
      <p:sldLst/>
    </p:custShow>
    <p:custShow name="追加2" id="1">
      <p:sldLst/>
    </p:custShow>
    <p:custShow name="追加3" id="2">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678"/>
    <a:srgbClr val="B49BD2"/>
    <a:srgbClr val="8BA7D9"/>
    <a:srgbClr val="E7EDF6"/>
    <a:srgbClr val="EAF5F6"/>
    <a:srgbClr val="82CBD1"/>
    <a:srgbClr val="88A3D4"/>
    <a:srgbClr val="002060"/>
    <a:srgbClr val="1974FB"/>
    <a:srgbClr val="F6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38" autoAdjust="0"/>
    <p:restoredTop sz="96391" autoAdjust="0"/>
  </p:normalViewPr>
  <p:slideViewPr>
    <p:cSldViewPr>
      <p:cViewPr varScale="1">
        <p:scale>
          <a:sx n="79" d="100"/>
          <a:sy n="79" d="100"/>
        </p:scale>
        <p:origin x="20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77" d="100"/>
          <a:sy n="77" d="100"/>
        </p:scale>
        <p:origin x="115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CC2F454-FD64-424D-9F92-155B74F43160}" type="datetimeFigureOut">
              <a:rPr kumimoji="1" lang="ja-JP" altLang="en-US" smtClean="0"/>
              <a:t>2023/2/22</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4A743EB-9934-4A48-A08F-F5B10E262010}" type="slidenum">
              <a:rPr kumimoji="1" lang="ja-JP" altLang="en-US" smtClean="0"/>
              <a:t>‹#›</a:t>
            </a:fld>
            <a:endParaRPr kumimoji="1" lang="ja-JP" altLang="en-US"/>
          </a:p>
        </p:txBody>
      </p:sp>
    </p:spTree>
    <p:extLst>
      <p:ext uri="{BB962C8B-B14F-4D97-AF65-F5344CB8AC3E}">
        <p14:creationId xmlns:p14="http://schemas.microsoft.com/office/powerpoint/2010/main" val="3939260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1B95C96-00B8-40E6-B095-E8C46CF0A3A2}" type="datetimeFigureOut">
              <a:rPr kumimoji="1" lang="ja-JP" altLang="en-US" smtClean="0"/>
              <a:t>2023/2/22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32ED56C-18CE-48DD-80A6-76C8BE5DAFDD}" type="slidenum">
              <a:rPr kumimoji="1" lang="ja-JP" altLang="en-US" smtClean="0"/>
              <a:t>‹#›</a:t>
            </a:fld>
            <a:endParaRPr kumimoji="1" lang="ja-JP" altLang="en-US"/>
          </a:p>
        </p:txBody>
      </p:sp>
    </p:spTree>
    <p:extLst>
      <p:ext uri="{BB962C8B-B14F-4D97-AF65-F5344CB8AC3E}">
        <p14:creationId xmlns:p14="http://schemas.microsoft.com/office/powerpoint/2010/main" val="6027896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1</a:t>
            </a:fld>
            <a:endParaRPr kumimoji="1" lang="ja-JP" altLang="en-US"/>
          </a:p>
        </p:txBody>
      </p:sp>
    </p:spTree>
    <p:extLst>
      <p:ext uri="{BB962C8B-B14F-4D97-AF65-F5344CB8AC3E}">
        <p14:creationId xmlns:p14="http://schemas.microsoft.com/office/powerpoint/2010/main" val="3313964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5392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3</a:t>
            </a:fld>
            <a:endParaRPr kumimoji="1" lang="ja-JP" altLang="en-US"/>
          </a:p>
        </p:txBody>
      </p:sp>
    </p:spTree>
    <p:extLst>
      <p:ext uri="{BB962C8B-B14F-4D97-AF65-F5344CB8AC3E}">
        <p14:creationId xmlns:p14="http://schemas.microsoft.com/office/powerpoint/2010/main" val="285335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4</a:t>
            </a:fld>
            <a:endParaRPr kumimoji="1" lang="ja-JP" altLang="en-US"/>
          </a:p>
        </p:txBody>
      </p:sp>
    </p:spTree>
    <p:extLst>
      <p:ext uri="{BB962C8B-B14F-4D97-AF65-F5344CB8AC3E}">
        <p14:creationId xmlns:p14="http://schemas.microsoft.com/office/powerpoint/2010/main" val="412543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11</a:t>
            </a:fld>
            <a:endParaRPr kumimoji="1" lang="ja-JP" altLang="en-US"/>
          </a:p>
        </p:txBody>
      </p:sp>
    </p:spTree>
    <p:extLst>
      <p:ext uri="{BB962C8B-B14F-4D97-AF65-F5344CB8AC3E}">
        <p14:creationId xmlns:p14="http://schemas.microsoft.com/office/powerpoint/2010/main" val="304964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90950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1413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6667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254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88474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
        <p:nvSpPr>
          <p:cNvPr id="4" name="テキスト ボックス 3"/>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4734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 y="-7200"/>
            <a:ext cx="12203275" cy="68652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テキスト ボックス 4"/>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0456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本文">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203275" cy="6865200"/>
          </a:xfrm>
          <a:prstGeom prst="rect">
            <a:avLst/>
          </a:prstGeom>
        </p:spPr>
      </p:pic>
      <p:sp>
        <p:nvSpPr>
          <p:cNvPr id="4" name="正方形/長方形 3">
            <a:extLst>
              <a:ext uri="{FF2B5EF4-FFF2-40B4-BE49-F238E27FC236}">
                <a16:creationId xmlns:a16="http://schemas.microsoft.com/office/drawing/2014/main" id="{091F5650-7813-4C90-99FB-E0875CE7F2BD}"/>
              </a:ext>
            </a:extLst>
          </p:cNvPr>
          <p:cNvSpPr/>
          <p:nvPr userDrawn="1"/>
        </p:nvSpPr>
        <p:spPr>
          <a:xfrm>
            <a:off x="0" y="193988"/>
            <a:ext cx="12192000" cy="1074772"/>
          </a:xfrm>
          <a:prstGeom prst="rect">
            <a:avLst/>
          </a:prstGeom>
          <a:solidFill>
            <a:schemeClr val="bg1"/>
          </a:solidFill>
        </p:spPr>
        <p:txBody>
          <a:bodyPr wrap="square">
            <a:noAutofit/>
          </a:bodyPr>
          <a:lstStyle/>
          <a:p>
            <a:pPr algn="ctr"/>
            <a:endParaRPr lang="zh-TW"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p:txBody>
      </p:sp>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テキスト ボックス 5"/>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5232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本文">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203275" cy="6865200"/>
          </a:xfrm>
          <a:prstGeom prst="rect">
            <a:avLst/>
          </a:prstGeom>
        </p:spPr>
      </p:pic>
      <p:sp>
        <p:nvSpPr>
          <p:cNvPr id="8" name="正方形/長方形 7">
            <a:extLst>
              <a:ext uri="{FF2B5EF4-FFF2-40B4-BE49-F238E27FC236}">
                <a16:creationId xmlns:a16="http://schemas.microsoft.com/office/drawing/2014/main" id="{091F5650-7813-4C90-99FB-E0875CE7F2BD}"/>
              </a:ext>
            </a:extLst>
          </p:cNvPr>
          <p:cNvSpPr/>
          <p:nvPr userDrawn="1"/>
        </p:nvSpPr>
        <p:spPr>
          <a:xfrm>
            <a:off x="0" y="193988"/>
            <a:ext cx="12192000" cy="1074772"/>
          </a:xfrm>
          <a:prstGeom prst="rect">
            <a:avLst/>
          </a:prstGeom>
          <a:solidFill>
            <a:schemeClr val="bg1"/>
          </a:solidFill>
        </p:spPr>
        <p:txBody>
          <a:bodyPr wrap="square">
            <a:noAutofit/>
          </a:bodyPr>
          <a:lstStyle/>
          <a:p>
            <a:pPr algn="ctr"/>
            <a:endParaRPr lang="zh-TW"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p:txBody>
      </p:sp>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538B8336-EDD0-46BA-9153-376655A35B32}"/>
              </a:ext>
            </a:extLst>
          </p:cNvPr>
          <p:cNvPicPr>
            <a:picLocks noChangeAspect="1"/>
          </p:cNvPicPr>
          <p:nvPr userDrawn="1"/>
        </p:nvPicPr>
        <p:blipFill>
          <a:blip r:embed="rId3"/>
          <a:stretch>
            <a:fillRect/>
          </a:stretch>
        </p:blipFill>
        <p:spPr>
          <a:xfrm>
            <a:off x="342000" y="396000"/>
            <a:ext cx="3155567" cy="756000"/>
          </a:xfrm>
          <a:prstGeom prst="rect">
            <a:avLst/>
          </a:prstGeom>
        </p:spPr>
      </p:pic>
      <p:sp>
        <p:nvSpPr>
          <p:cNvPr id="9" name="テキスト ボックス 8"/>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8437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00"/>
            <a:ext cx="12203275" cy="68652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358623B8-BFC2-4C30-9BAE-96C557C10C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828000"/>
            <a:ext cx="4076926" cy="756000"/>
          </a:xfrm>
          <a:prstGeom prst="rect">
            <a:avLst/>
          </a:prstGeom>
        </p:spPr>
      </p:pic>
      <p:sp>
        <p:nvSpPr>
          <p:cNvPr id="6" name="テキスト ボックス 5"/>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346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本文">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203275" cy="6865200"/>
          </a:xfrm>
          <a:prstGeom prst="rect">
            <a:avLst/>
          </a:prstGeom>
        </p:spPr>
      </p:pic>
      <p:sp>
        <p:nvSpPr>
          <p:cNvPr id="5" name="正方形/長方形 4">
            <a:extLst>
              <a:ext uri="{FF2B5EF4-FFF2-40B4-BE49-F238E27FC236}">
                <a16:creationId xmlns:a16="http://schemas.microsoft.com/office/drawing/2014/main" id="{091F5650-7813-4C90-99FB-E0875CE7F2BD}"/>
              </a:ext>
            </a:extLst>
          </p:cNvPr>
          <p:cNvSpPr/>
          <p:nvPr userDrawn="1"/>
        </p:nvSpPr>
        <p:spPr>
          <a:xfrm>
            <a:off x="0" y="193988"/>
            <a:ext cx="12192000" cy="1074772"/>
          </a:xfrm>
          <a:prstGeom prst="rect">
            <a:avLst/>
          </a:prstGeom>
          <a:solidFill>
            <a:schemeClr val="bg1"/>
          </a:solidFill>
        </p:spPr>
        <p:txBody>
          <a:bodyPr wrap="square">
            <a:noAutofit/>
          </a:bodyPr>
          <a:lstStyle/>
          <a:p>
            <a:pPr algn="ctr"/>
            <a:endParaRPr lang="zh-TW"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p:txBody>
      </p:sp>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テキスト ボックス 5"/>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21457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本文">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203275" cy="6865200"/>
          </a:xfrm>
          <a:prstGeom prst="rect">
            <a:avLst/>
          </a:prstGeom>
        </p:spPr>
      </p:pic>
      <p:sp>
        <p:nvSpPr>
          <p:cNvPr id="5" name="正方形/長方形 4">
            <a:extLst>
              <a:ext uri="{FF2B5EF4-FFF2-40B4-BE49-F238E27FC236}">
                <a16:creationId xmlns:a16="http://schemas.microsoft.com/office/drawing/2014/main" id="{091F5650-7813-4C90-99FB-E0875CE7F2BD}"/>
              </a:ext>
            </a:extLst>
          </p:cNvPr>
          <p:cNvSpPr/>
          <p:nvPr userDrawn="1"/>
        </p:nvSpPr>
        <p:spPr>
          <a:xfrm>
            <a:off x="0" y="193988"/>
            <a:ext cx="12192000" cy="1074772"/>
          </a:xfrm>
          <a:prstGeom prst="rect">
            <a:avLst/>
          </a:prstGeom>
          <a:solidFill>
            <a:schemeClr val="bg1"/>
          </a:solidFill>
        </p:spPr>
        <p:txBody>
          <a:bodyPr wrap="square">
            <a:noAutofit/>
          </a:bodyPr>
          <a:lstStyle/>
          <a:p>
            <a:pPr algn="ctr"/>
            <a:endParaRPr lang="zh-TW"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p:txBody>
      </p:sp>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6" name="図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392400"/>
            <a:ext cx="1972800" cy="864000"/>
          </a:xfrm>
          <a:prstGeom prst="rect">
            <a:avLst/>
          </a:prstGeom>
        </p:spPr>
      </p:pic>
      <p:sp>
        <p:nvSpPr>
          <p:cNvPr id="8" name="テキスト ボックス 7"/>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58888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学習課題">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5" name="図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00" y="900000"/>
            <a:ext cx="1620000" cy="1620000"/>
          </a:xfrm>
          <a:prstGeom prst="rect">
            <a:avLst/>
          </a:prstGeom>
        </p:spPr>
      </p:pic>
      <p:sp>
        <p:nvSpPr>
          <p:cNvPr id="7" name="テキスト ボックス 6"/>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9208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学習課題">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00" y="900000"/>
            <a:ext cx="1620000" cy="1620000"/>
          </a:xfrm>
          <a:prstGeom prst="rect">
            <a:avLst/>
          </a:prstGeom>
        </p:spPr>
      </p:pic>
      <p:sp>
        <p:nvSpPr>
          <p:cNvPr id="5" name="テキスト ボックス 4"/>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6871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学習課題">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5" name="図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00" y="900000"/>
            <a:ext cx="1620000" cy="1620000"/>
          </a:xfrm>
          <a:prstGeom prst="rect">
            <a:avLst/>
          </a:prstGeom>
        </p:spPr>
      </p:pic>
      <p:sp>
        <p:nvSpPr>
          <p:cNvPr id="7" name="テキスト ボックス 6"/>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48386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 y="-7200"/>
            <a:ext cx="12203275" cy="68652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テキスト ボックス 4"/>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1057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学習課題">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392" y="836712"/>
            <a:ext cx="1320635" cy="1320635"/>
          </a:xfrm>
          <a:prstGeom prst="rect">
            <a:avLst/>
          </a:prstGeom>
        </p:spPr>
      </p:pic>
      <p:sp>
        <p:nvSpPr>
          <p:cNvPr id="5" name="テキスト ボックス 4"/>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06404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本文">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 y="-7200"/>
            <a:ext cx="12203275" cy="68652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358623B8-BFC2-4C30-9BAE-96C557C10C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828000"/>
            <a:ext cx="4076926" cy="756000"/>
          </a:xfrm>
          <a:prstGeom prst="rect">
            <a:avLst/>
          </a:prstGeom>
        </p:spPr>
      </p:pic>
      <p:sp>
        <p:nvSpPr>
          <p:cNvPr id="5" name="テキスト ボックス 4"/>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6038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本文">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203275" cy="6865200"/>
          </a:xfrm>
          <a:prstGeom prst="rect">
            <a:avLst/>
          </a:prstGeom>
        </p:spPr>
      </p:pic>
      <p:sp>
        <p:nvSpPr>
          <p:cNvPr id="5" name="正方形/長方形 4">
            <a:extLst>
              <a:ext uri="{FF2B5EF4-FFF2-40B4-BE49-F238E27FC236}">
                <a16:creationId xmlns:a16="http://schemas.microsoft.com/office/drawing/2014/main" id="{091F5650-7813-4C90-99FB-E0875CE7F2BD}"/>
              </a:ext>
            </a:extLst>
          </p:cNvPr>
          <p:cNvSpPr/>
          <p:nvPr userDrawn="1"/>
        </p:nvSpPr>
        <p:spPr>
          <a:xfrm>
            <a:off x="0" y="193988"/>
            <a:ext cx="12192000" cy="1074772"/>
          </a:xfrm>
          <a:prstGeom prst="rect">
            <a:avLst/>
          </a:prstGeom>
          <a:solidFill>
            <a:schemeClr val="bg1"/>
          </a:solidFill>
        </p:spPr>
        <p:txBody>
          <a:bodyPr wrap="square">
            <a:noAutofit/>
          </a:bodyPr>
          <a:lstStyle/>
          <a:p>
            <a:pPr algn="ctr"/>
            <a:endParaRPr lang="zh-TW"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p:txBody>
      </p:sp>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548680"/>
            <a:ext cx="1227068" cy="853200"/>
          </a:xfrm>
          <a:prstGeom prst="rect">
            <a:avLst/>
          </a:prstGeom>
        </p:spPr>
      </p:pic>
      <p:sp>
        <p:nvSpPr>
          <p:cNvPr id="9" name="テキスト ボックス 8"/>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1712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学習課題">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
        <p:nvSpPr>
          <p:cNvPr id="4" name="テキスト ボックス 3"/>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2498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見出し＋本文">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テキスト ボックス 4"/>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7957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テキスト ボックス 3"/>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7160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本文">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正方形/長方形 1"/>
          <p:cNvSpPr/>
          <p:nvPr userDrawn="1"/>
        </p:nvSpPr>
        <p:spPr>
          <a:xfrm>
            <a:off x="0" y="188640"/>
            <a:ext cx="660005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954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学習課題">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392" y="836712"/>
            <a:ext cx="1320635" cy="1320635"/>
          </a:xfrm>
          <a:prstGeom prst="rect">
            <a:avLst/>
          </a:prstGeom>
        </p:spPr>
      </p:pic>
      <p:sp>
        <p:nvSpPr>
          <p:cNvPr id="5" name="テキスト ボックス 4"/>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268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学習課題">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538B8336-EDD0-46BA-9153-376655A35B32}"/>
              </a:ext>
            </a:extLst>
          </p:cNvPr>
          <p:cNvPicPr>
            <a:picLocks noChangeAspect="1"/>
          </p:cNvPicPr>
          <p:nvPr userDrawn="1"/>
        </p:nvPicPr>
        <p:blipFill>
          <a:blip r:embed="rId3"/>
          <a:stretch>
            <a:fillRect/>
          </a:stretch>
        </p:blipFill>
        <p:spPr>
          <a:xfrm>
            <a:off x="817200" y="864000"/>
            <a:ext cx="3155567" cy="756000"/>
          </a:xfrm>
          <a:prstGeom prst="rect">
            <a:avLst/>
          </a:prstGeom>
        </p:spPr>
      </p:pic>
      <p:sp>
        <p:nvSpPr>
          <p:cNvPr id="5" name="テキスト ボックス 4"/>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6678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見出し＋本文">
    <p:spTree>
      <p:nvGrpSpPr>
        <p:cNvPr id="1" name=""/>
        <p:cNvGrpSpPr/>
        <p:nvPr/>
      </p:nvGrpSpPr>
      <p:grpSpPr>
        <a:xfrm>
          <a:off x="0" y="0"/>
          <a:ext cx="0" cy="0"/>
          <a:chOff x="0" y="0"/>
          <a:chExt cx="0" cy="0"/>
        </a:xfrm>
      </p:grpSpPr>
      <p:pic>
        <p:nvPicPr>
          <p:cNvPr id="5" name="図 4"/>
          <p:cNvPicPr>
            <a:picLocks/>
          </p:cNvPicPr>
          <p:nvPr userDrawn="1"/>
        </p:nvPicPr>
        <p:blipFill rotWithShape="1">
          <a:blip r:embed="rId2" cstate="print">
            <a:extLst>
              <a:ext uri="{28A0092B-C50C-407E-A947-70E740481C1C}">
                <a14:useLocalDpi xmlns:a14="http://schemas.microsoft.com/office/drawing/2010/main" val="0"/>
              </a:ext>
            </a:extLst>
          </a:blip>
          <a:srcRect t="650"/>
          <a:stretch/>
        </p:blipFill>
        <p:spPr>
          <a:xfrm>
            <a:off x="-1" y="0"/>
            <a:ext cx="12193200" cy="68652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テキスト ボックス 3"/>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03474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0081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7" r:id="rId3"/>
    <p:sldLayoutId id="2147483711" r:id="rId4"/>
    <p:sldLayoutId id="2147483696" r:id="rId5"/>
    <p:sldLayoutId id="2147483718"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61861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テキスト ボックス 1"/>
          <p:cNvSpPr txBox="1"/>
          <p:nvPr userDrawn="1"/>
        </p:nvSpPr>
        <p:spPr>
          <a:xfrm>
            <a:off x="9984432" y="404664"/>
            <a:ext cx="2016224" cy="720080"/>
          </a:xfrm>
          <a:prstGeom prst="rect">
            <a:avLst/>
          </a:prstGeom>
        </p:spPr>
        <p:txBody>
          <a:bodyPr vert="horz" wrap="square" lIns="91440" tIns="45720" rIns="91440" bIns="45720" rtlCol="0" anchor="t">
            <a:noAutofit/>
          </a:bodyPr>
          <a:lstStyle/>
          <a:p>
            <a:pPr algn="l">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703594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12729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9FC97C9B-00C1-024F-9DE4-77C3A8C60C1E}"/>
              </a:ext>
            </a:extLst>
          </p:cNvPr>
          <p:cNvSpPr/>
          <p:nvPr/>
        </p:nvSpPr>
        <p:spPr>
          <a:xfrm>
            <a:off x="1055440" y="2852936"/>
            <a:ext cx="10080000" cy="2735984"/>
          </a:xfrm>
          <a:prstGeom prst="roundRect">
            <a:avLst/>
          </a:prstGeom>
          <a:noFill/>
          <a:ln w="76200">
            <a:solidFill>
              <a:srgbClr val="AFE67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000"/>
              </a:lnSpc>
            </a:pPr>
            <a:endParaRPr lang="en-US" altLang="ja-JP" dirty="0"/>
          </a:p>
        </p:txBody>
      </p:sp>
      <p:sp>
        <p:nvSpPr>
          <p:cNvPr id="14" name="サブタイトル 2"/>
          <p:cNvSpPr txBox="1">
            <a:spLocks/>
          </p:cNvSpPr>
          <p:nvPr/>
        </p:nvSpPr>
        <p:spPr>
          <a:xfrm>
            <a:off x="2351584" y="-5018"/>
            <a:ext cx="9289032" cy="1756992"/>
          </a:xfrm>
          <a:prstGeom prst="rect">
            <a:avLst/>
          </a:prstGeom>
        </p:spPr>
        <p:txBody>
          <a:bodyPr vert="horz" wrap="square" lIns="36000" tIns="216000" rIns="36000" bIns="0" rtlCol="0" anchor="b"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tabLst>
                <a:tab pos="1257300" algn="l"/>
                <a:tab pos="7448550" algn="l"/>
              </a:tabLst>
            </a:pPr>
            <a:r>
              <a:rPr lang="ja-JP" altLang="en-US" sz="5000" b="1" dirty="0">
                <a:solidFill>
                  <a:schemeClr val="bg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地図や</a:t>
            </a:r>
            <a:endParaRPr lang="en-US" altLang="ja-JP" sz="5000" b="1" dirty="0">
              <a:solidFill>
                <a:schemeClr val="bg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a:p>
            <a:pPr algn="l">
              <a:lnSpc>
                <a:spcPct val="100000"/>
              </a:lnSpc>
              <a:spcBef>
                <a:spcPts val="0"/>
              </a:spcBef>
              <a:tabLst>
                <a:tab pos="1257300" algn="l"/>
                <a:tab pos="7448550" algn="l"/>
              </a:tabLst>
            </a:pPr>
            <a:r>
              <a:rPr lang="ja-JP" altLang="en-US" sz="5000" b="1" dirty="0">
                <a:solidFill>
                  <a:schemeClr val="bg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地理情報システムの役割</a:t>
            </a:r>
            <a:endParaRPr lang="en-US" altLang="ja-JP" sz="5000" b="1" dirty="0">
              <a:solidFill>
                <a:schemeClr val="bg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p:txBody>
      </p:sp>
      <p:sp>
        <p:nvSpPr>
          <p:cNvPr id="11" name="サブタイトル 2"/>
          <p:cNvSpPr txBox="1">
            <a:spLocks/>
          </p:cNvSpPr>
          <p:nvPr/>
        </p:nvSpPr>
        <p:spPr>
          <a:xfrm>
            <a:off x="313238" y="963999"/>
            <a:ext cx="1584176" cy="626701"/>
          </a:xfrm>
          <a:prstGeom prst="rect">
            <a:avLst/>
          </a:prstGeom>
        </p:spPr>
        <p:txBody>
          <a:bodyPr vert="horz" wrap="square" lIns="36000" tIns="72000" rIns="3600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tabLst>
                <a:tab pos="7448550" algn="l"/>
              </a:tabLst>
            </a:pPr>
            <a:r>
              <a:rPr lang="ja-JP" altLang="en-US" sz="3600" b="1">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第</a:t>
            </a:r>
            <a:r>
              <a:rPr lang="en-US" altLang="ja-JP" sz="3600" b="1"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2</a:t>
            </a:r>
            <a:r>
              <a:rPr lang="ja-JP" altLang="en-US" sz="3600" b="1">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章</a:t>
            </a:r>
            <a:endParaRPr lang="en-US" altLang="ja-JP" sz="3600" b="1"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メイリオ" panose="020B0604030504040204" pitchFamily="50" charset="-128"/>
            </a:endParaRPr>
          </a:p>
        </p:txBody>
      </p:sp>
      <p:sp>
        <p:nvSpPr>
          <p:cNvPr id="15" name="サブタイトル 2">
            <a:extLst>
              <a:ext uri="{FF2B5EF4-FFF2-40B4-BE49-F238E27FC236}">
                <a16:creationId xmlns:a16="http://schemas.microsoft.com/office/drawing/2014/main" id="{0259DF9B-C0B0-394E-AA76-827A5E7FCBB2}"/>
              </a:ext>
            </a:extLst>
          </p:cNvPr>
          <p:cNvSpPr txBox="1">
            <a:spLocks/>
          </p:cNvSpPr>
          <p:nvPr/>
        </p:nvSpPr>
        <p:spPr>
          <a:xfrm>
            <a:off x="313238" y="498043"/>
            <a:ext cx="1584176" cy="503590"/>
          </a:xfrm>
          <a:prstGeom prst="rect">
            <a:avLst/>
          </a:prstGeom>
        </p:spPr>
        <p:txBody>
          <a:bodyPr vert="horz" wrap="square" lIns="36000" tIns="72000" rIns="3600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tabLst>
                <a:tab pos="7448550" algn="l"/>
              </a:tabLst>
            </a:pPr>
            <a:r>
              <a:rPr lang="ja-JP" altLang="en-US" sz="2800" b="1"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第１編</a:t>
            </a:r>
            <a:endParaRPr lang="en-US" altLang="ja-JP" sz="2800" b="1"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BA10672F-ACB0-5742-AFD2-326040609B8E}"/>
              </a:ext>
            </a:extLst>
          </p:cNvPr>
          <p:cNvSpPr/>
          <p:nvPr/>
        </p:nvSpPr>
        <p:spPr>
          <a:xfrm>
            <a:off x="1236000" y="3439196"/>
            <a:ext cx="9720000" cy="1457698"/>
          </a:xfrm>
          <a:prstGeom prst="rect">
            <a:avLst/>
          </a:prstGeom>
        </p:spPr>
        <p:txBody>
          <a:bodyPr wrap="square" tIns="72000" bIns="0" anchor="ctr">
            <a:spAutoFit/>
          </a:bodyPr>
          <a:lstStyle/>
          <a:p>
            <a:pPr algn="ctr"/>
            <a:r>
              <a:rPr lang="ja-JP" altLang="en-US" sz="4500" b="1" dirty="0">
                <a:latin typeface="Meiryo" panose="020B0604030504040204" pitchFamily="34" charset="-128"/>
                <a:ea typeface="Meiryo" panose="020B0604030504040204" pitchFamily="34" charset="-128"/>
              </a:rPr>
              <a:t>⑤ 地形や土地利用の歴史が</a:t>
            </a:r>
          </a:p>
          <a:p>
            <a:pPr algn="ctr"/>
            <a:r>
              <a:rPr lang="ja-JP" altLang="en-US" sz="4500" b="1" dirty="0">
                <a:latin typeface="Meiryo" panose="020B0604030504040204" pitchFamily="34" charset="-128"/>
                <a:ea typeface="Meiryo" panose="020B0604030504040204" pitchFamily="34" charset="-128"/>
              </a:rPr>
              <a:t>ひと目でわかる。</a:t>
            </a:r>
          </a:p>
        </p:txBody>
      </p:sp>
      <p:sp>
        <p:nvSpPr>
          <p:cNvPr id="9" name="正方形/長方形 8">
            <a:extLst>
              <a:ext uri="{FF2B5EF4-FFF2-40B4-BE49-F238E27FC236}">
                <a16:creationId xmlns:a16="http://schemas.microsoft.com/office/drawing/2014/main" id="{091F5650-7813-4C90-99FB-E0875CE7F2BD}"/>
              </a:ext>
            </a:extLst>
          </p:cNvPr>
          <p:cNvSpPr/>
          <p:nvPr/>
        </p:nvSpPr>
        <p:spPr>
          <a:xfrm>
            <a:off x="1236000" y="4881626"/>
            <a:ext cx="9720000" cy="584775"/>
          </a:xfrm>
          <a:prstGeom prst="rect">
            <a:avLst/>
          </a:prstGeom>
        </p:spPr>
        <p:txBody>
          <a:bodyPr wrap="square">
            <a:spAutoFit/>
          </a:bodyPr>
          <a:lstStyle/>
          <a:p>
            <a:pPr algn="ctr"/>
            <a:r>
              <a:rPr lang="ja-JP"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（教科書 </a:t>
            </a:r>
            <a:r>
              <a:rPr lang="en-US" altLang="ja-JP" sz="3200" dirty="0" err="1">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p.24〜25</a:t>
            </a:r>
            <a:r>
              <a:rPr lang="ja-JP"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a:t>
            </a:r>
          </a:p>
        </p:txBody>
      </p:sp>
    </p:spTree>
    <p:extLst>
      <p:ext uri="{BB962C8B-B14F-4D97-AF65-F5344CB8AC3E}">
        <p14:creationId xmlns:p14="http://schemas.microsoft.com/office/powerpoint/2010/main" val="1131328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720000" y="900000"/>
            <a:ext cx="11472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地形図の役割</a:t>
            </a:r>
            <a:endParaRPr lang="en-US" altLang="ja-JP" sz="3500" b="1"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・地域のさまざまな事象間の関係を読み取ることが</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できる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（例）</a:t>
            </a:r>
            <a:r>
              <a:rPr lang="ja-JP" altLang="en-US" sz="3200" spc="-100" dirty="0">
                <a:latin typeface="メイリオ" panose="020B0604030504040204" pitchFamily="50" charset="-128"/>
                <a:ea typeface="メイリオ" panose="020B0604030504040204" pitchFamily="50" charset="-128"/>
              </a:rPr>
              <a:t>地形と土地利用の関係や，駅と市街地の関係など</a:t>
            </a:r>
            <a:r>
              <a:rPr lang="ja-JP" altLang="en-US" sz="3200" dirty="0">
                <a:latin typeface="メイリオ" panose="020B0604030504040204" pitchFamily="50" charset="-128"/>
                <a:ea typeface="メイリオ" panose="020B0604030504040204" pitchFamily="50" charset="-128"/>
              </a:rPr>
              <a:t>　　</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b="1"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明治から長期にわたり整備が続けられてきた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ja-JP" altLang="en-US" sz="3200" kern="600" spc="-100" dirty="0">
                <a:solidFill>
                  <a:srgbClr val="FF0000"/>
                </a:solidFill>
                <a:latin typeface="メイリオ" panose="020B0604030504040204" pitchFamily="50" charset="-128"/>
                <a:ea typeface="メイリオ" panose="020B0604030504040204" pitchFamily="50" charset="-128"/>
              </a:rPr>
              <a:t>新旧</a:t>
            </a:r>
            <a:r>
              <a:rPr lang="ja-JP" altLang="en-US" sz="3200" kern="600" spc="-100" dirty="0">
                <a:latin typeface="メイリオ" panose="020B0604030504040204" pitchFamily="50" charset="-128"/>
                <a:ea typeface="メイリオ" panose="020B0604030504040204" pitchFamily="50" charset="-128"/>
              </a:rPr>
              <a:t>の地形図を比較すると，地域の変遷がわかる</a:t>
            </a:r>
            <a:endParaRPr lang="en-US" altLang="ja-JP" sz="3200" kern="600" spc="-1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地形図からは多くの情報を得ることができる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→地域調査の際に活用できる</a:t>
            </a:r>
            <a:endParaRPr lang="en-US" altLang="ja-JP" sz="3200" b="1"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●地形図の役割</a:t>
            </a:r>
            <a:endParaRPr lang="en-US" altLang="ja-JP"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626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0000" y="288000"/>
            <a:ext cx="10440000" cy="581900"/>
          </a:xfrm>
          <a:prstGeom prst="rect">
            <a:avLst/>
          </a:prstGeom>
          <a:noFill/>
          <a:ln>
            <a:noFill/>
          </a:ln>
        </p:spPr>
        <p:txBody>
          <a:bodyPr vert="horz" wrap="none" lIns="91440" tIns="45720" rIns="91440" bIns="45720" rtlCol="0" anchor="ctr">
            <a:noAutofit/>
          </a:bodyPr>
          <a:lstStyle/>
          <a:p>
            <a:r>
              <a:rPr lang="ja-JP" altLang="en-US" sz="3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●地理院地図</a:t>
            </a:r>
            <a:r>
              <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〔p.25〕</a:t>
            </a:r>
            <a:endPar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720000" y="126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900000" indent="-432000"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国土地理院の地図</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b="1"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近年の地形図</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デジタル化されたデータである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solidFill>
                  <a:srgbClr val="FF0000"/>
                </a:solidFill>
                <a:latin typeface="メイリオ" panose="020B0604030504040204" pitchFamily="50" charset="-128"/>
                <a:ea typeface="メイリオ" panose="020B0604030504040204" pitchFamily="50" charset="-128"/>
              </a:rPr>
              <a:t>　　電子国土基本図</a:t>
            </a:r>
            <a:r>
              <a:rPr lang="ja-JP" altLang="en-US" sz="3200" dirty="0">
                <a:latin typeface="メイリオ" panose="020B0604030504040204" pitchFamily="50" charset="-128"/>
                <a:ea typeface="メイリオ" panose="020B0604030504040204" pitchFamily="50" charset="-128"/>
              </a:rPr>
              <a:t>をもとに作成されている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・国土地理院の</a:t>
            </a:r>
            <a:r>
              <a:rPr lang="ja-JP" altLang="en-US" sz="3200" dirty="0">
                <a:solidFill>
                  <a:srgbClr val="FF0000"/>
                </a:solidFill>
                <a:latin typeface="メイリオ" panose="020B0604030504040204" pitchFamily="50" charset="-128"/>
                <a:ea typeface="メイリオ" panose="020B0604030504040204" pitchFamily="50" charset="-128"/>
              </a:rPr>
              <a:t>地理院地図</a:t>
            </a:r>
            <a:r>
              <a:rPr lang="ja-JP" altLang="en-US" sz="3200" dirty="0">
                <a:latin typeface="メイリオ" panose="020B0604030504040204" pitchFamily="50" charset="-128"/>
                <a:ea typeface="メイリオ" panose="020B0604030504040204" pitchFamily="50" charset="-128"/>
              </a:rPr>
              <a:t>サイト</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インターネットから電子国土基本図を閲覧できる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ようにしたもの</a:t>
            </a:r>
          </a:p>
        </p:txBody>
      </p:sp>
    </p:spTree>
    <p:extLst>
      <p:ext uri="{BB962C8B-B14F-4D97-AF65-F5344CB8AC3E}">
        <p14:creationId xmlns:p14="http://schemas.microsoft.com/office/powerpoint/2010/main" val="2678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25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25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733676-1CEE-49E5-865F-7BA113089A7C}"/>
              </a:ext>
            </a:extLst>
          </p:cNvPr>
          <p:cNvSpPr txBox="1"/>
          <p:nvPr/>
        </p:nvSpPr>
        <p:spPr>
          <a:xfrm>
            <a:off x="1022400" y="612000"/>
            <a:ext cx="10554718" cy="1334803"/>
          </a:xfrm>
          <a:prstGeom prst="rect">
            <a:avLst/>
          </a:prstGeom>
          <a:noFill/>
        </p:spPr>
        <p:txBody>
          <a:bodyPr vert="horz" wrap="square" lIns="0" tIns="45720" rIns="91440" bIns="45720" rtlCol="0">
            <a:normAutofit/>
          </a:bodyPr>
          <a:lstStyle/>
          <a:p>
            <a:pPr>
              <a:lnSpc>
                <a:spcPts val="4500"/>
              </a:lnSpc>
            </a:pPr>
            <a:r>
              <a:rPr lang="ja-JP" altLang="en-US" sz="3600" b="1" dirty="0">
                <a:latin typeface="メイリオ" panose="020B0604030504040204" pitchFamily="50" charset="-128"/>
                <a:ea typeface="メイリオ" panose="020B0604030504040204" pitchFamily="50" charset="-128"/>
              </a:rPr>
              <a:t>地理院地図の長所はどのようなところだろうか？</a:t>
            </a:r>
            <a:endParaRPr lang="en-US" altLang="ja-JP" sz="3600" b="1" dirty="0">
              <a:latin typeface="メイリオ" panose="020B0604030504040204" pitchFamily="50" charset="-128"/>
              <a:ea typeface="メイリオ" panose="020B0604030504040204" pitchFamily="50" charset="-128"/>
            </a:endParaRPr>
          </a:p>
          <a:p>
            <a:pPr>
              <a:lnSpc>
                <a:spcPts val="4500"/>
              </a:lnSpc>
            </a:pPr>
            <a:r>
              <a:rPr kumimoji="1" lang="ja-JP" altLang="en-US" sz="3600" b="1" dirty="0">
                <a:latin typeface="メイリオ" panose="020B0604030504040204" pitchFamily="50" charset="-128"/>
                <a:ea typeface="メイリオ" panose="020B0604030504040204" pitchFamily="50" charset="-128"/>
              </a:rPr>
              <a:t>実際に利用してみて考えよう。</a:t>
            </a:r>
          </a:p>
        </p:txBody>
      </p:sp>
      <p:sp>
        <p:nvSpPr>
          <p:cNvPr id="7" name="テキスト ボックス 6">
            <a:extLst>
              <a:ext uri="{FF2B5EF4-FFF2-40B4-BE49-F238E27FC236}">
                <a16:creationId xmlns:a16="http://schemas.microsoft.com/office/drawing/2014/main" id="{E9C57054-DE32-470A-A29A-68E763EB245C}"/>
              </a:ext>
            </a:extLst>
          </p:cNvPr>
          <p:cNvSpPr txBox="1"/>
          <p:nvPr/>
        </p:nvSpPr>
        <p:spPr>
          <a:xfrm>
            <a:off x="839416" y="2492896"/>
            <a:ext cx="8280920" cy="3669686"/>
          </a:xfrm>
          <a:prstGeom prst="rect">
            <a:avLst/>
          </a:prstGeom>
          <a:noFill/>
        </p:spPr>
        <p:txBody>
          <a:bodyPr vert="horz" wrap="square" lIns="91440" tIns="45720" rIns="91440" bIns="45720" rtlCol="0">
            <a:noAutofit/>
          </a:bodyPr>
          <a:lstStyle/>
          <a:p>
            <a:pPr marL="414000" marR="0" lvl="0" indent="-432000" defTabSz="914400" eaLnBrk="1" fontAlgn="auto" latinLnBrk="0" hangingPunct="1">
              <a:lnSpc>
                <a:spcPts val="4500"/>
              </a:lnSpc>
              <a:spcBef>
                <a:spcPts val="0"/>
              </a:spcBef>
              <a:buClrTx/>
              <a:buSzTx/>
              <a:buFontTx/>
              <a:buNone/>
              <a:tabLst/>
              <a:defRPr/>
            </a:pPr>
            <a:r>
              <a:rPr kumimoji="0" lang="ja-JP" altLang="en-US" sz="3200" kern="0" noProof="0" dirty="0">
                <a:solidFill>
                  <a:prstClr val="black"/>
                </a:solidFill>
                <a:latin typeface="メイリオ"/>
                <a:ea typeface="メイリオ"/>
              </a:rPr>
              <a:t>（例）</a:t>
            </a:r>
            <a:endParaRPr kumimoji="0" lang="en-US" altLang="ja-JP" sz="3200" kern="0" noProof="0" dirty="0">
              <a:solidFill>
                <a:prstClr val="black"/>
              </a:solidFill>
              <a:latin typeface="メイリオ"/>
              <a:ea typeface="メイリオ"/>
            </a:endParaRPr>
          </a:p>
          <a:p>
            <a:pPr marL="414000" marR="0" lvl="0" indent="-432000" defTabSz="914400" eaLnBrk="1" fontAlgn="auto" latinLnBrk="0" hangingPunct="1">
              <a:lnSpc>
                <a:spcPts val="4500"/>
              </a:lnSpc>
              <a:spcBef>
                <a:spcPts val="0"/>
              </a:spcBef>
              <a:buClrTx/>
              <a:buSzTx/>
              <a:buFontTx/>
              <a:buNone/>
              <a:tabLst/>
              <a:defRPr/>
            </a:pPr>
            <a:r>
              <a:rPr kumimoji="0" lang="ja-JP" altLang="en-US" sz="3200" b="0" i="0" u="none" strike="noStrike" kern="0" cap="none" spc="0" normalizeH="0" baseline="0" dirty="0">
                <a:ln>
                  <a:noFill/>
                </a:ln>
                <a:solidFill>
                  <a:prstClr val="black"/>
                </a:solidFill>
                <a:effectLst/>
                <a:uLnTx/>
                <a:uFillTx/>
                <a:latin typeface="メイリオ"/>
                <a:ea typeface="メイリオ"/>
              </a:rPr>
              <a:t>・拡大，縮小や範囲の移動が容易である。</a:t>
            </a:r>
            <a:endParaRPr kumimoji="0" lang="en-US" altLang="ja-JP" sz="3200" b="0" i="0" u="none" strike="noStrike" kern="0" cap="none" spc="0" normalizeH="0" baseline="0" dirty="0">
              <a:ln>
                <a:noFill/>
              </a:ln>
              <a:solidFill>
                <a:prstClr val="black"/>
              </a:solidFill>
              <a:effectLst/>
              <a:uLnTx/>
              <a:uFillTx/>
              <a:latin typeface="メイリオ"/>
              <a:ea typeface="メイリオ"/>
            </a:endParaRPr>
          </a:p>
          <a:p>
            <a:pPr marL="414000" marR="0" lvl="0" indent="-432000" defTabSz="914400" eaLnBrk="1" fontAlgn="auto" latinLnBrk="0" hangingPunct="1">
              <a:lnSpc>
                <a:spcPts val="4500"/>
              </a:lnSpc>
              <a:spcBef>
                <a:spcPts val="0"/>
              </a:spcBef>
              <a:buClrTx/>
              <a:buSzTx/>
              <a:buFontTx/>
              <a:buNone/>
              <a:tabLst/>
              <a:defRPr/>
            </a:pPr>
            <a:r>
              <a:rPr kumimoji="0" lang="ja-JP" altLang="en-US" sz="3200" kern="0" noProof="0" dirty="0">
                <a:solidFill>
                  <a:prstClr val="black"/>
                </a:solidFill>
                <a:latin typeface="メイリオ"/>
                <a:ea typeface="メイリオ"/>
              </a:rPr>
              <a:t>・空中写真や標高の段彩図などの主題図を容易に表示できる。</a:t>
            </a:r>
            <a:endParaRPr kumimoji="0" lang="en-US" altLang="ja-JP" sz="3200" kern="0" noProof="0" dirty="0">
              <a:solidFill>
                <a:prstClr val="black"/>
              </a:solidFill>
              <a:latin typeface="メイリオ"/>
              <a:ea typeface="メイリオ"/>
            </a:endParaRPr>
          </a:p>
          <a:p>
            <a:pPr marL="414000" marR="0" lvl="0" indent="-432000" defTabSz="914400" eaLnBrk="1" fontAlgn="auto" latinLnBrk="0" hangingPunct="1">
              <a:lnSpc>
                <a:spcPts val="4500"/>
              </a:lnSpc>
              <a:spcBef>
                <a:spcPts val="0"/>
              </a:spcBef>
              <a:buClrTx/>
              <a:buSzTx/>
              <a:buFontTx/>
              <a:buNone/>
              <a:tabLst/>
              <a:defRPr/>
            </a:pPr>
            <a:r>
              <a:rPr kumimoji="0" lang="ja-JP" altLang="en-US" sz="3200" b="0" i="0" u="none" strike="noStrike" kern="0" cap="none" spc="0" normalizeH="0" baseline="0" dirty="0">
                <a:ln>
                  <a:noFill/>
                </a:ln>
                <a:solidFill>
                  <a:prstClr val="black"/>
                </a:solidFill>
                <a:effectLst/>
                <a:uLnTx/>
                <a:uFillTx/>
                <a:latin typeface="メイリオ"/>
                <a:ea typeface="メイリオ"/>
              </a:rPr>
              <a:t>・浸水被害などの被災地の空中写真を表示したり，重ね合わせたりできる。</a:t>
            </a:r>
            <a:endParaRPr kumimoji="0" lang="en-US" altLang="ja-JP" sz="3200" b="0" i="0" u="none" strike="noStrike" kern="0" cap="none" spc="0" normalizeH="0" baseline="0" noProof="0" dirty="0">
              <a:ln>
                <a:noFill/>
              </a:ln>
              <a:solidFill>
                <a:prstClr val="black"/>
              </a:solidFill>
              <a:effectLst/>
              <a:uLnTx/>
              <a:uFillTx/>
              <a:latin typeface="メイリオ"/>
              <a:ea typeface="メイリオ"/>
            </a:endParaRPr>
          </a:p>
        </p:txBody>
      </p:sp>
      <p:pic>
        <p:nvPicPr>
          <p:cNvPr id="5" name="図 4">
            <a:extLst>
              <a:ext uri="{FF2B5EF4-FFF2-40B4-BE49-F238E27FC236}">
                <a16:creationId xmlns:a16="http://schemas.microsoft.com/office/drawing/2014/main" id="{EF8632B4-52F8-4217-BE2E-329E4C472D11}"/>
              </a:ext>
            </a:extLst>
          </p:cNvPr>
          <p:cNvPicPr>
            <a:picLocks noChangeAspect="1"/>
          </p:cNvPicPr>
          <p:nvPr/>
        </p:nvPicPr>
        <p:blipFill>
          <a:blip r:embed="rId2"/>
          <a:stretch>
            <a:fillRect/>
          </a:stretch>
        </p:blipFill>
        <p:spPr>
          <a:xfrm>
            <a:off x="324000" y="576000"/>
            <a:ext cx="594000" cy="594000"/>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4811" y="3439572"/>
            <a:ext cx="2132307" cy="2520000"/>
          </a:xfrm>
          <a:prstGeom prst="rect">
            <a:avLst/>
          </a:prstGeom>
        </p:spPr>
      </p:pic>
    </p:spTree>
    <p:extLst>
      <p:ext uri="{BB962C8B-B14F-4D97-AF65-F5344CB8AC3E}">
        <p14:creationId xmlns:p14="http://schemas.microsoft.com/office/powerpoint/2010/main" val="69962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720000" y="900000"/>
            <a:ext cx="11160000" cy="576936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400"/>
              </a:lnSpc>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地理院地図の特長</a:t>
            </a:r>
            <a:endParaRPr lang="en-US" altLang="ja-JP" sz="35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400"/>
              </a:lnSpc>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電子国土基本図を切れ目なく表示できる</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4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・新旧の</a:t>
            </a:r>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空中写真</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や標高の段彩図，治水地形分類図</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4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などの主題図も表示できる</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4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・紙の地形図と異なり頻繁に更新される</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4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新幹線や高速道路開通など，即日反映される場合も</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4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ある</a:t>
            </a:r>
          </a:p>
          <a:p>
            <a:pPr marL="900000" indent="-432000" algn="l">
              <a:lnSpc>
                <a:spcPts val="44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・大規模な自然災害がおこった場合，</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4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被災地の空中写真が速やかに公開される</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4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災害</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対応に貢献</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●地理院地図</a:t>
            </a:r>
            <a:endParaRPr lang="ja-JP"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065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5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8CEC22-ABF6-4F57-AD3D-4ED9D3EDB582}"/>
              </a:ext>
            </a:extLst>
          </p:cNvPr>
          <p:cNvSpPr txBox="1"/>
          <p:nvPr/>
        </p:nvSpPr>
        <p:spPr>
          <a:xfrm>
            <a:off x="2448000" y="612000"/>
            <a:ext cx="8663305" cy="723243"/>
          </a:xfrm>
          <a:prstGeom prst="rect">
            <a:avLst/>
          </a:prstGeom>
          <a:noFill/>
        </p:spPr>
        <p:txBody>
          <a:bodyPr vert="horz" wrap="square" lIns="0" tIns="45720" rIns="91440" bIns="45720" rtlCol="0">
            <a:normAutofit/>
          </a:bodyPr>
          <a:lstStyle/>
          <a:p>
            <a:r>
              <a:rPr lang="ja-JP" altLang="en-US" sz="3500" b="1" dirty="0">
                <a:latin typeface="メイリオ" panose="020B0604030504040204" pitchFamily="50" charset="-128"/>
                <a:ea typeface="メイリオ" panose="020B0604030504040204" pitchFamily="50" charset="-128"/>
              </a:rPr>
              <a:t>等高線を読み取ろう</a:t>
            </a:r>
            <a:r>
              <a:rPr lang="en-US" altLang="ja-JP" sz="2800" dirty="0">
                <a:latin typeface="メイリオ" panose="020B0604030504040204" pitchFamily="50" charset="-128"/>
                <a:ea typeface="メイリオ" panose="020B0604030504040204" pitchFamily="50" charset="-128"/>
              </a:rPr>
              <a:t>〔p.25〕</a:t>
            </a:r>
            <a:endParaRPr lang="en-US" altLang="ja-JP" sz="2800" b="1" dirty="0">
              <a:latin typeface="メイリオ" panose="020B0604030504040204" pitchFamily="50" charset="-128"/>
              <a:ea typeface="メイリオ" panose="020B0604030504040204" pitchFamily="50" charset="-128"/>
            </a:endParaRPr>
          </a:p>
          <a:p>
            <a:endParaRPr kumimoji="1" lang="ja-JP" altLang="en-US" sz="2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188CEC22-ABF6-4F57-AD3D-4ED9D3EDB582}"/>
              </a:ext>
            </a:extLst>
          </p:cNvPr>
          <p:cNvSpPr txBox="1"/>
          <p:nvPr/>
        </p:nvSpPr>
        <p:spPr>
          <a:xfrm>
            <a:off x="371237" y="1442901"/>
            <a:ext cx="11501858" cy="717099"/>
          </a:xfrm>
          <a:prstGeom prst="rect">
            <a:avLst/>
          </a:prstGeom>
          <a:noFill/>
        </p:spPr>
        <p:txBody>
          <a:bodyPr vert="horz" wrap="square" lIns="0" tIns="45720" rIns="91440" bIns="45720" rtlCol="0">
            <a:normAutofit/>
          </a:bodyPr>
          <a:lstStyle/>
          <a:p>
            <a:r>
              <a:rPr lang="ja-JP" altLang="en-US" sz="3500" b="1" dirty="0">
                <a:latin typeface="メイリオ" panose="020B0604030504040204" pitchFamily="50" charset="-128"/>
                <a:ea typeface="メイリオ" panose="020B0604030504040204" pitchFamily="50" charset="-128"/>
              </a:rPr>
              <a:t>断面図を完成させよう。</a:t>
            </a:r>
            <a:endParaRPr kumimoji="1" lang="ja-JP" altLang="en-US" sz="35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2707493-1DE1-4061-AD03-B212A811D435}"/>
              </a:ext>
            </a:extLst>
          </p:cNvPr>
          <p:cNvSpPr txBox="1"/>
          <p:nvPr/>
        </p:nvSpPr>
        <p:spPr>
          <a:xfrm>
            <a:off x="6779652" y="2160000"/>
            <a:ext cx="4896543" cy="4320480"/>
          </a:xfrm>
          <a:prstGeom prst="rect">
            <a:avLst/>
          </a:prstGeom>
          <a:noFill/>
        </p:spPr>
        <p:txBody>
          <a:bodyPr vert="horz" wrap="square" lIns="91440" tIns="45720" rIns="91440" bIns="45720" rtlCol="0">
            <a:noAutofit/>
          </a:bodyPr>
          <a:lstStyle/>
          <a:p>
            <a:pPr marL="414000" marR="0" lvl="0" indent="-432000" defTabSz="914400" eaLnBrk="1" fontAlgn="auto" latinLnBrk="0" hangingPunct="1">
              <a:lnSpc>
                <a:spcPts val="4500"/>
              </a:lnSpc>
              <a:spcBef>
                <a:spcPts val="0"/>
              </a:spcBef>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メイリオ"/>
                <a:ea typeface="メイリオ"/>
              </a:rPr>
              <a:t>・左の山の山頂は，標高</a:t>
            </a:r>
            <a:r>
              <a:rPr kumimoji="0" lang="en-US" altLang="ja-JP" sz="3200" b="0" i="0" u="none" strike="noStrike" kern="0" cap="none" spc="0" normalizeH="0" baseline="0" noProof="0" dirty="0">
                <a:ln>
                  <a:noFill/>
                </a:ln>
                <a:solidFill>
                  <a:prstClr val="black"/>
                </a:solidFill>
                <a:effectLst/>
                <a:uLnTx/>
                <a:uFillTx/>
                <a:latin typeface="メイリオ"/>
                <a:ea typeface="メイリオ"/>
              </a:rPr>
              <a:t>80</a:t>
            </a:r>
            <a:r>
              <a:rPr kumimoji="0" lang="ja-JP" altLang="en-US" sz="3200" b="0" i="0" u="none" strike="noStrike" kern="0" cap="none" spc="0" normalizeH="0" baseline="0" noProof="0" dirty="0">
                <a:ln>
                  <a:noFill/>
                </a:ln>
                <a:solidFill>
                  <a:prstClr val="black"/>
                </a:solidFill>
                <a:effectLst/>
                <a:uLnTx/>
                <a:uFillTx/>
                <a:latin typeface="メイリオ"/>
                <a:ea typeface="メイリオ"/>
              </a:rPr>
              <a:t>ｍ～</a:t>
            </a:r>
            <a:r>
              <a:rPr kumimoji="0" lang="en-US" altLang="ja-JP" sz="3200" b="0" i="0" u="none" strike="noStrike" kern="0" cap="none" spc="0" normalizeH="0" baseline="0" noProof="0" dirty="0">
                <a:ln>
                  <a:noFill/>
                </a:ln>
                <a:solidFill>
                  <a:prstClr val="black"/>
                </a:solidFill>
                <a:effectLst/>
                <a:uLnTx/>
                <a:uFillTx/>
                <a:latin typeface="メイリオ"/>
                <a:ea typeface="メイリオ"/>
              </a:rPr>
              <a:t>90</a:t>
            </a:r>
            <a:r>
              <a:rPr kumimoji="0" lang="ja-JP" altLang="en-US" sz="3200" b="0" i="0" u="none" strike="noStrike" kern="0" cap="none" spc="0" normalizeH="0" baseline="0" noProof="0" dirty="0">
                <a:ln>
                  <a:noFill/>
                </a:ln>
                <a:solidFill>
                  <a:prstClr val="black"/>
                </a:solidFill>
                <a:effectLst/>
                <a:uLnTx/>
                <a:uFillTx/>
                <a:latin typeface="メイリオ"/>
                <a:ea typeface="メイリオ"/>
              </a:rPr>
              <a:t>ｍの間になる。</a:t>
            </a:r>
            <a:endParaRPr kumimoji="0" lang="en-US" altLang="ja-JP" sz="3200" b="0" i="0" u="none" strike="noStrike" kern="0" cap="none" spc="0" normalizeH="0" baseline="0" noProof="0" dirty="0">
              <a:ln>
                <a:noFill/>
              </a:ln>
              <a:solidFill>
                <a:prstClr val="black"/>
              </a:solidFill>
              <a:effectLst/>
              <a:uLnTx/>
              <a:uFillTx/>
              <a:latin typeface="メイリオ"/>
              <a:ea typeface="メイリオ"/>
            </a:endParaRPr>
          </a:p>
          <a:p>
            <a:pPr marL="414000" marR="0" lvl="0" indent="-432000" defTabSz="914400" eaLnBrk="1" fontAlgn="auto" latinLnBrk="0" hangingPunct="1">
              <a:lnSpc>
                <a:spcPts val="500"/>
              </a:lnSpc>
              <a:spcBef>
                <a:spcPts val="0"/>
              </a:spcBef>
              <a:buClrTx/>
              <a:buSzTx/>
              <a:buFontTx/>
              <a:buNone/>
              <a:tabLst/>
              <a:defRPr/>
            </a:pPr>
            <a:endParaRPr kumimoji="0" lang="en-US" altLang="ja-JP" sz="3200" kern="0" dirty="0">
              <a:solidFill>
                <a:prstClr val="black"/>
              </a:solidFill>
              <a:latin typeface="メイリオ"/>
              <a:ea typeface="メイリオ"/>
            </a:endParaRPr>
          </a:p>
          <a:p>
            <a:pPr marL="414000" marR="0" lvl="0" indent="-432000" defTabSz="914400" eaLnBrk="1" fontAlgn="auto" latinLnBrk="0" hangingPunct="1">
              <a:lnSpc>
                <a:spcPts val="4500"/>
              </a:lnSpc>
              <a:spcBef>
                <a:spcPts val="0"/>
              </a:spcBef>
              <a:buClrTx/>
              <a:buSzTx/>
              <a:buFontTx/>
              <a:buNone/>
              <a:tabLst/>
              <a:defRPr/>
            </a:pPr>
            <a:r>
              <a:rPr kumimoji="0" lang="ja-JP" altLang="en-US" sz="3200" kern="0" dirty="0">
                <a:solidFill>
                  <a:prstClr val="black"/>
                </a:solidFill>
                <a:latin typeface="メイリオ"/>
                <a:ea typeface="メイリオ"/>
              </a:rPr>
              <a:t>・左右の山の間は，標高</a:t>
            </a:r>
            <a:r>
              <a:rPr kumimoji="0" lang="en-US" altLang="ja-JP" sz="3200" kern="0" dirty="0">
                <a:solidFill>
                  <a:prstClr val="black"/>
                </a:solidFill>
                <a:latin typeface="メイリオ"/>
                <a:ea typeface="メイリオ"/>
              </a:rPr>
              <a:t>30m</a:t>
            </a:r>
            <a:r>
              <a:rPr kumimoji="0" lang="ja-JP" altLang="en-US" sz="3200" kern="0" dirty="0">
                <a:solidFill>
                  <a:prstClr val="black"/>
                </a:solidFill>
                <a:latin typeface="メイリオ"/>
                <a:ea typeface="メイリオ"/>
              </a:rPr>
              <a:t>～</a:t>
            </a:r>
            <a:r>
              <a:rPr kumimoji="0" lang="en-US" altLang="ja-JP" sz="3200" kern="0" dirty="0">
                <a:solidFill>
                  <a:prstClr val="black"/>
                </a:solidFill>
                <a:latin typeface="メイリオ"/>
                <a:ea typeface="メイリオ"/>
              </a:rPr>
              <a:t>40m</a:t>
            </a:r>
            <a:r>
              <a:rPr kumimoji="0" lang="ja-JP" altLang="en-US" sz="3200" kern="0" dirty="0">
                <a:solidFill>
                  <a:prstClr val="black"/>
                </a:solidFill>
                <a:latin typeface="メイリオ"/>
                <a:ea typeface="メイリオ"/>
              </a:rPr>
              <a:t>の間まで下がる。</a:t>
            </a:r>
            <a:endParaRPr kumimoji="0" lang="en-US" altLang="ja-JP" sz="3200" kern="0" dirty="0">
              <a:solidFill>
                <a:prstClr val="black"/>
              </a:solidFill>
              <a:latin typeface="メイリオ"/>
              <a:ea typeface="メイリオ"/>
            </a:endParaRPr>
          </a:p>
          <a:p>
            <a:pPr marL="414000" indent="-432000">
              <a:lnSpc>
                <a:spcPts val="500"/>
              </a:lnSpc>
              <a:defRPr/>
            </a:pPr>
            <a:endParaRPr kumimoji="0" lang="en-US" altLang="ja-JP" sz="3200" kern="0" dirty="0">
              <a:solidFill>
                <a:prstClr val="black"/>
              </a:solidFill>
              <a:latin typeface="メイリオ"/>
              <a:ea typeface="メイリオ"/>
            </a:endParaRPr>
          </a:p>
          <a:p>
            <a:pPr marL="414000" marR="0" lvl="0" indent="-432000" defTabSz="914400" eaLnBrk="1" fontAlgn="auto" latinLnBrk="0" hangingPunct="1">
              <a:lnSpc>
                <a:spcPts val="4500"/>
              </a:lnSpc>
              <a:spcBef>
                <a:spcPts val="0"/>
              </a:spcBef>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メイリオ"/>
                <a:ea typeface="メイリオ"/>
              </a:rPr>
              <a:t>・右の山の山頂は，標高</a:t>
            </a:r>
            <a:r>
              <a:rPr kumimoji="0" lang="en-US" altLang="ja-JP" sz="3200" b="0" i="0" u="none" strike="noStrike" kern="0" cap="none" spc="0" normalizeH="0" baseline="0" noProof="0" dirty="0">
                <a:ln>
                  <a:noFill/>
                </a:ln>
                <a:solidFill>
                  <a:prstClr val="black"/>
                </a:solidFill>
                <a:effectLst/>
                <a:uLnTx/>
                <a:uFillTx/>
                <a:latin typeface="メイリオ"/>
                <a:ea typeface="メイリオ"/>
              </a:rPr>
              <a:t>50</a:t>
            </a:r>
            <a:r>
              <a:rPr kumimoji="0" lang="ja-JP" altLang="en-US" sz="3200" b="0" i="0" u="none" strike="noStrike" kern="0" cap="none" spc="0" normalizeH="0" baseline="0" noProof="0" dirty="0">
                <a:ln>
                  <a:noFill/>
                </a:ln>
                <a:solidFill>
                  <a:prstClr val="black"/>
                </a:solidFill>
                <a:effectLst/>
                <a:uLnTx/>
                <a:uFillTx/>
                <a:latin typeface="メイリオ"/>
                <a:ea typeface="メイリオ"/>
              </a:rPr>
              <a:t>ｍ～</a:t>
            </a:r>
            <a:r>
              <a:rPr kumimoji="0" lang="en-US" altLang="ja-JP" sz="3200" b="0" i="0" u="none" strike="noStrike" kern="0" cap="none" spc="0" normalizeH="0" baseline="0" noProof="0" dirty="0">
                <a:ln>
                  <a:noFill/>
                </a:ln>
                <a:solidFill>
                  <a:prstClr val="black"/>
                </a:solidFill>
                <a:effectLst/>
                <a:uLnTx/>
                <a:uFillTx/>
                <a:latin typeface="メイリオ"/>
                <a:ea typeface="メイリオ"/>
              </a:rPr>
              <a:t>60</a:t>
            </a:r>
            <a:r>
              <a:rPr kumimoji="0" lang="ja-JP" altLang="en-US" sz="3200" b="0" i="0" u="none" strike="noStrike" kern="0" cap="none" spc="0" normalizeH="0" baseline="0" noProof="0" dirty="0">
                <a:ln>
                  <a:noFill/>
                </a:ln>
                <a:solidFill>
                  <a:prstClr val="black"/>
                </a:solidFill>
                <a:effectLst/>
                <a:uLnTx/>
                <a:uFillTx/>
                <a:latin typeface="メイリオ"/>
                <a:ea typeface="メイリオ"/>
              </a:rPr>
              <a:t>ｍの間になる</a:t>
            </a:r>
            <a:endParaRPr kumimoji="0" lang="en-US" altLang="ja-JP" sz="3200" b="0" i="0" u="none" strike="noStrike" kern="0" cap="none" spc="0" normalizeH="0" baseline="0" noProof="0" dirty="0">
              <a:ln>
                <a:noFill/>
              </a:ln>
              <a:solidFill>
                <a:prstClr val="black"/>
              </a:solidFill>
              <a:effectLst/>
              <a:uLnTx/>
              <a:uFillTx/>
              <a:latin typeface="メイリオ"/>
              <a:ea typeface="メイリオ"/>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237" y="1988537"/>
            <a:ext cx="5904656" cy="4581886"/>
          </a:xfrm>
          <a:prstGeom prst="rect">
            <a:avLst/>
          </a:prstGeom>
          <a:ln>
            <a:noFill/>
          </a:ln>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2112855"/>
            <a:ext cx="5754261" cy="4414770"/>
          </a:xfrm>
          <a:prstGeom prst="rect">
            <a:avLst/>
          </a:prstGeom>
        </p:spPr>
      </p:pic>
    </p:spTree>
    <p:extLst>
      <p:ext uri="{BB962C8B-B14F-4D97-AF65-F5344CB8AC3E}">
        <p14:creationId xmlns:p14="http://schemas.microsoft.com/office/powerpoint/2010/main" val="404297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1E76ECF-9568-4B3E-8B1B-FF8EFF57BED0}"/>
              </a:ext>
            </a:extLst>
          </p:cNvPr>
          <p:cNvSpPr txBox="1"/>
          <p:nvPr/>
        </p:nvSpPr>
        <p:spPr>
          <a:xfrm>
            <a:off x="2610000" y="1440000"/>
            <a:ext cx="3972272" cy="648072"/>
          </a:xfrm>
          <a:prstGeom prst="rect">
            <a:avLst/>
          </a:prstGeom>
          <a:solidFill>
            <a:srgbClr val="FFFFD7"/>
          </a:solidFill>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チェック</a:t>
            </a:r>
            <a:r>
              <a:rPr kumimoji="1" lang="en-US" altLang="ja-JP" sz="40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a:t>
            </a:r>
            <a:endParaRPr kumimoji="1" lang="ja-JP" altLang="en-US" sz="40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C3D33B8-901D-4C8F-87A3-E9E9F9AAEFC0}"/>
              </a:ext>
            </a:extLst>
          </p:cNvPr>
          <p:cNvSpPr txBox="1"/>
          <p:nvPr/>
        </p:nvSpPr>
        <p:spPr>
          <a:xfrm>
            <a:off x="983432" y="2708920"/>
            <a:ext cx="8280920" cy="3312368"/>
          </a:xfrm>
          <a:prstGeom prst="rect">
            <a:avLst/>
          </a:prstGeom>
          <a:noFill/>
        </p:spPr>
        <p:txBody>
          <a:bodyPr vert="horz" wrap="square" lIns="91440" tIns="45720" rIns="91440" bIns="45720"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地形図から読み取ることのできる内容を選びなさい。</a:t>
            </a:r>
            <a:endParaRPr kumimoji="1" lang="en-US" altLang="ja-JP"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［川の水温，海溝の深さ，全国の天気，山の地形］</a:t>
            </a:r>
          </a:p>
        </p:txBody>
      </p:sp>
      <p:pic>
        <p:nvPicPr>
          <p:cNvPr id="5" name="図 4">
            <a:extLst>
              <a:ext uri="{FF2B5EF4-FFF2-40B4-BE49-F238E27FC236}">
                <a16:creationId xmlns:a16="http://schemas.microsoft.com/office/drawing/2014/main" id="{88505BE4-6179-4216-86FA-828C207771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40465" y="3171335"/>
            <a:ext cx="2184127" cy="2237075"/>
          </a:xfrm>
          <a:prstGeom prst="rect">
            <a:avLst/>
          </a:prstGeom>
        </p:spPr>
      </p:pic>
    </p:spTree>
    <p:extLst>
      <p:ext uri="{BB962C8B-B14F-4D97-AF65-F5344CB8AC3E}">
        <p14:creationId xmlns:p14="http://schemas.microsoft.com/office/powerpoint/2010/main" val="13152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1E76ECF-9568-4B3E-8B1B-FF8EFF57BED0}"/>
              </a:ext>
            </a:extLst>
          </p:cNvPr>
          <p:cNvSpPr txBox="1"/>
          <p:nvPr/>
        </p:nvSpPr>
        <p:spPr>
          <a:xfrm>
            <a:off x="2610000" y="1440000"/>
            <a:ext cx="4752528" cy="648072"/>
          </a:xfrm>
          <a:prstGeom prst="rect">
            <a:avLst/>
          </a:prstGeom>
          <a:solidFill>
            <a:srgbClr val="FFFFD7"/>
          </a:solidFill>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チェック</a:t>
            </a:r>
            <a:r>
              <a:rPr kumimoji="1" lang="en-US" altLang="ja-JP" sz="40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a:t>
            </a:r>
            <a:r>
              <a:rPr kumimoji="1" lang="ja-JP" altLang="en-US" sz="40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の解答</a:t>
            </a:r>
          </a:p>
        </p:txBody>
      </p:sp>
      <p:sp>
        <p:nvSpPr>
          <p:cNvPr id="12" name="テキスト ボックス 11">
            <a:extLst>
              <a:ext uri="{FF2B5EF4-FFF2-40B4-BE49-F238E27FC236}">
                <a16:creationId xmlns:a16="http://schemas.microsoft.com/office/drawing/2014/main" id="{7C3D33B8-901D-4C8F-87A3-E9E9F9AAEFC0}"/>
              </a:ext>
            </a:extLst>
          </p:cNvPr>
          <p:cNvSpPr txBox="1"/>
          <p:nvPr/>
        </p:nvSpPr>
        <p:spPr>
          <a:xfrm>
            <a:off x="983432" y="2708920"/>
            <a:ext cx="8280920" cy="2797402"/>
          </a:xfrm>
          <a:prstGeom prst="rect">
            <a:avLst/>
          </a:prstGeom>
          <a:noFill/>
        </p:spPr>
        <p:txBody>
          <a:bodyPr vert="horz" wrap="square" lIns="91440" tIns="45720" rIns="91440" bIns="45720"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uLnTx/>
                <a:uFillTx/>
                <a:latin typeface="Segoe UI"/>
                <a:ea typeface="メイリオ"/>
                <a:cs typeface="+mn-cs"/>
              </a:rPr>
              <a:t>山の地形</a:t>
            </a:r>
          </a:p>
        </p:txBody>
      </p:sp>
    </p:spTree>
    <p:extLst>
      <p:ext uri="{BB962C8B-B14F-4D97-AF65-F5344CB8AC3E}">
        <p14:creationId xmlns:p14="http://schemas.microsoft.com/office/powerpoint/2010/main" val="291800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1E76ECF-9568-4B3E-8B1B-FF8EFF57BED0}"/>
              </a:ext>
            </a:extLst>
          </p:cNvPr>
          <p:cNvSpPr txBox="1"/>
          <p:nvPr/>
        </p:nvSpPr>
        <p:spPr>
          <a:xfrm>
            <a:off x="2610000" y="1440000"/>
            <a:ext cx="3972272" cy="648072"/>
          </a:xfrm>
          <a:prstGeom prst="rect">
            <a:avLst/>
          </a:prstGeom>
          <a:solidFill>
            <a:srgbClr val="FFFFD7"/>
          </a:solidFill>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チェック</a:t>
            </a:r>
            <a:r>
              <a:rPr kumimoji="1" lang="en-US" altLang="ja-JP" sz="40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B</a:t>
            </a:r>
            <a:endParaRPr kumimoji="1" lang="ja-JP" altLang="en-US" sz="40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C3D33B8-901D-4C8F-87A3-E9E9F9AAEFC0}"/>
              </a:ext>
            </a:extLst>
          </p:cNvPr>
          <p:cNvSpPr txBox="1"/>
          <p:nvPr/>
        </p:nvSpPr>
        <p:spPr>
          <a:xfrm>
            <a:off x="983432" y="2708920"/>
            <a:ext cx="8280920" cy="2797402"/>
          </a:xfrm>
          <a:prstGeom prst="rect">
            <a:avLst/>
          </a:prstGeom>
          <a:noFill/>
        </p:spPr>
        <p:txBody>
          <a:bodyPr vert="horz" wrap="square" lIns="91440" tIns="45720" rIns="91440" bIns="45720"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Segoe UI"/>
                <a:ea typeface="メイリオ"/>
                <a:cs typeface="+mn-cs"/>
              </a:rPr>
              <a:t>地形図に比べたときの地理院地図の長所を本文から抜き出して答えなさい。</a:t>
            </a:r>
          </a:p>
        </p:txBody>
      </p:sp>
      <p:pic>
        <p:nvPicPr>
          <p:cNvPr id="6" name="図 5">
            <a:extLst>
              <a:ext uri="{FF2B5EF4-FFF2-40B4-BE49-F238E27FC236}">
                <a16:creationId xmlns:a16="http://schemas.microsoft.com/office/drawing/2014/main" id="{CA2760F6-13A0-423C-A217-0EEAB1E8D9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40465" y="2958089"/>
            <a:ext cx="2184127" cy="2663568"/>
          </a:xfrm>
          <a:prstGeom prst="rect">
            <a:avLst/>
          </a:prstGeom>
        </p:spPr>
      </p:pic>
    </p:spTree>
    <p:extLst>
      <p:ext uri="{BB962C8B-B14F-4D97-AF65-F5344CB8AC3E}">
        <p14:creationId xmlns:p14="http://schemas.microsoft.com/office/powerpoint/2010/main" val="83731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1E76ECF-9568-4B3E-8B1B-FF8EFF57BED0}"/>
              </a:ext>
            </a:extLst>
          </p:cNvPr>
          <p:cNvSpPr txBox="1"/>
          <p:nvPr/>
        </p:nvSpPr>
        <p:spPr>
          <a:xfrm>
            <a:off x="2610000" y="1440000"/>
            <a:ext cx="4680520" cy="648072"/>
          </a:xfrm>
          <a:prstGeom prst="rect">
            <a:avLst/>
          </a:prstGeom>
          <a:solidFill>
            <a:srgbClr val="FFFFD7"/>
          </a:solidFill>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チェック</a:t>
            </a:r>
            <a:r>
              <a:rPr kumimoji="1" lang="en-US" altLang="ja-JP" sz="40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B</a:t>
            </a:r>
            <a:r>
              <a:rPr kumimoji="1" lang="ja-JP" altLang="en-US" sz="40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の解答例</a:t>
            </a:r>
          </a:p>
        </p:txBody>
      </p:sp>
      <p:sp>
        <p:nvSpPr>
          <p:cNvPr id="12" name="テキスト ボックス 11">
            <a:extLst>
              <a:ext uri="{FF2B5EF4-FFF2-40B4-BE49-F238E27FC236}">
                <a16:creationId xmlns:a16="http://schemas.microsoft.com/office/drawing/2014/main" id="{7C3D33B8-901D-4C8F-87A3-E9E9F9AAEFC0}"/>
              </a:ext>
            </a:extLst>
          </p:cNvPr>
          <p:cNvSpPr txBox="1"/>
          <p:nvPr/>
        </p:nvSpPr>
        <p:spPr>
          <a:xfrm>
            <a:off x="842870" y="2708920"/>
            <a:ext cx="10437705" cy="2664296"/>
          </a:xfrm>
          <a:prstGeom prst="rect">
            <a:avLst/>
          </a:prstGeom>
          <a:noFill/>
        </p:spPr>
        <p:txBody>
          <a:bodyPr vert="horz" wrap="square" lIns="91440" tIns="45720" rIns="91440" bIns="45720"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srgbClr val="FF0000"/>
                </a:solidFill>
                <a:effectLst/>
                <a:uLnTx/>
                <a:uFillTx/>
                <a:latin typeface="Segoe UI"/>
                <a:ea typeface="メイリオ"/>
                <a:cs typeface="+mn-cs"/>
              </a:rPr>
              <a:t>頻繁に更新され，新幹線や高速道路の開通といった重要な変化は，その日のうちに地図に反映される場合もある。</a:t>
            </a:r>
          </a:p>
        </p:txBody>
      </p:sp>
    </p:spTree>
    <p:extLst>
      <p:ext uri="{BB962C8B-B14F-4D97-AF65-F5344CB8AC3E}">
        <p14:creationId xmlns:p14="http://schemas.microsoft.com/office/powerpoint/2010/main" val="175987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1E76ECF-9568-4B3E-8B1B-FF8EFF57BED0}"/>
              </a:ext>
            </a:extLst>
          </p:cNvPr>
          <p:cNvSpPr txBox="1"/>
          <p:nvPr/>
        </p:nvSpPr>
        <p:spPr>
          <a:xfrm>
            <a:off x="2610000" y="1440000"/>
            <a:ext cx="3468216" cy="648072"/>
          </a:xfrm>
          <a:prstGeom prst="rect">
            <a:avLst/>
          </a:prstGeom>
          <a:solidFill>
            <a:srgbClr val="FFFFD7"/>
          </a:solidFill>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dirty="0">
                <a:ln>
                  <a:noFill/>
                </a:ln>
                <a:solidFill>
                  <a:prstClr val="black"/>
                </a:solidFill>
                <a:effectLst/>
                <a:uLnTx/>
                <a:uFillTx/>
                <a:latin typeface="Segoe UI"/>
                <a:ea typeface="メイリオ"/>
                <a:cs typeface="+mn-cs"/>
              </a:rPr>
              <a:t>クエスチョン</a:t>
            </a:r>
          </a:p>
        </p:txBody>
      </p:sp>
      <p:sp>
        <p:nvSpPr>
          <p:cNvPr id="12" name="テキスト ボックス 11">
            <a:extLst>
              <a:ext uri="{FF2B5EF4-FFF2-40B4-BE49-F238E27FC236}">
                <a16:creationId xmlns:a16="http://schemas.microsoft.com/office/drawing/2014/main" id="{7C3D33B8-901D-4C8F-87A3-E9E9F9AAEFC0}"/>
              </a:ext>
            </a:extLst>
          </p:cNvPr>
          <p:cNvSpPr txBox="1"/>
          <p:nvPr/>
        </p:nvSpPr>
        <p:spPr>
          <a:xfrm>
            <a:off x="982800" y="2710801"/>
            <a:ext cx="8280920" cy="2302376"/>
          </a:xfrm>
          <a:prstGeom prst="rect">
            <a:avLst/>
          </a:prstGeom>
          <a:noFill/>
        </p:spPr>
        <p:txBody>
          <a:bodyPr vert="horz" wrap="square" lIns="91440" tIns="45720" rIns="91440" bIns="45720"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Segoe UI"/>
                <a:ea typeface="メイリオ"/>
                <a:cs typeface="+mn-cs"/>
              </a:rPr>
              <a:t>地形図からどのようなことが読み取れるのだろうか。</a:t>
            </a:r>
          </a:p>
        </p:txBody>
      </p:sp>
      <p:pic>
        <p:nvPicPr>
          <p:cNvPr id="5" name="図 4">
            <a:extLst>
              <a:ext uri="{FF2B5EF4-FFF2-40B4-BE49-F238E27FC236}">
                <a16:creationId xmlns:a16="http://schemas.microsoft.com/office/drawing/2014/main" id="{88505BE4-6179-4216-86FA-828C207771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60442" y="3902327"/>
            <a:ext cx="1976962" cy="2179728"/>
          </a:xfrm>
          <a:prstGeom prst="rect">
            <a:avLst/>
          </a:prstGeom>
        </p:spPr>
      </p:pic>
    </p:spTree>
    <p:extLst>
      <p:ext uri="{BB962C8B-B14F-4D97-AF65-F5344CB8AC3E}">
        <p14:creationId xmlns:p14="http://schemas.microsoft.com/office/powerpoint/2010/main" val="52968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733676-1CEE-49E5-865F-7BA113089A7C}"/>
              </a:ext>
            </a:extLst>
          </p:cNvPr>
          <p:cNvSpPr txBox="1"/>
          <p:nvPr/>
        </p:nvSpPr>
        <p:spPr>
          <a:xfrm>
            <a:off x="817200" y="1800000"/>
            <a:ext cx="10554718" cy="1178922"/>
          </a:xfrm>
          <a:prstGeom prst="rect">
            <a:avLst/>
          </a:prstGeom>
          <a:noFill/>
        </p:spPr>
        <p:txBody>
          <a:bodyPr vert="horz" wrap="square" lIns="0" tIns="45720" rIns="91440" bIns="45720" rtlCol="0">
            <a:normAutofit/>
          </a:bodyPr>
          <a:lstStyle/>
          <a:p>
            <a:r>
              <a:rPr kumimoji="1" lang="ja-JP" altLang="en-US" sz="3500" b="1" dirty="0">
                <a:latin typeface="メイリオ" panose="020B0604030504040204" pitchFamily="50" charset="-128"/>
                <a:ea typeface="メイリオ" panose="020B0604030504040204" pitchFamily="50" charset="-128"/>
              </a:rPr>
              <a:t>浦安の街はどのような変化をしただろうか。</a:t>
            </a:r>
            <a:endParaRPr kumimoji="1" lang="en-US" altLang="ja-JP" sz="3500" b="1" dirty="0">
              <a:latin typeface="メイリオ" panose="020B0604030504040204" pitchFamily="50" charset="-128"/>
              <a:ea typeface="メイリオ" panose="020B0604030504040204" pitchFamily="50" charset="-128"/>
            </a:endParaRPr>
          </a:p>
          <a:p>
            <a:r>
              <a:rPr lang="ja-JP" altLang="en-US" sz="3500" b="1" dirty="0">
                <a:latin typeface="メイリオ" panose="020B0604030504040204" pitchFamily="50" charset="-128"/>
                <a:ea typeface="メイリオ" panose="020B0604030504040204" pitchFamily="50" charset="-128"/>
              </a:rPr>
              <a:t>図１と図２を比べよう。</a:t>
            </a:r>
            <a:endParaRPr lang="en-US" altLang="ja-JP" sz="35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1B2BA8B-0DE8-4D7F-AB92-EF0721F7A564}"/>
              </a:ext>
            </a:extLst>
          </p:cNvPr>
          <p:cNvSpPr txBox="1"/>
          <p:nvPr/>
        </p:nvSpPr>
        <p:spPr>
          <a:xfrm>
            <a:off x="817200" y="3100157"/>
            <a:ext cx="10554718" cy="3465717"/>
          </a:xfrm>
          <a:prstGeom prst="rect">
            <a:avLst/>
          </a:prstGeom>
          <a:noFill/>
        </p:spPr>
        <p:txBody>
          <a:bodyPr vert="horz" wrap="square" lIns="91440" tIns="45720" rIns="91440" bIns="45720" rtlCol="0">
            <a:noAutofit/>
          </a:bodyPr>
          <a:lstStyle/>
          <a:p>
            <a:pPr marL="414000" lvl="0" indent="-432000">
              <a:lnSpc>
                <a:spcPts val="4500"/>
              </a:lnSpc>
              <a:defRPr/>
            </a:pPr>
            <a:r>
              <a:rPr kumimoji="0" lang="ja-JP" altLang="en-US" sz="3200" kern="0" dirty="0">
                <a:solidFill>
                  <a:prstClr val="black"/>
                </a:solidFill>
                <a:latin typeface="メイリオ"/>
                <a:ea typeface="メイリオ"/>
              </a:rPr>
              <a:t>（例）・水田が住宅地に変わった。</a:t>
            </a:r>
            <a:endParaRPr kumimoji="0" lang="en-US" altLang="ja-JP" sz="3200" kern="0" dirty="0">
              <a:solidFill>
                <a:prstClr val="black"/>
              </a:solidFill>
              <a:latin typeface="メイリオ"/>
              <a:ea typeface="メイリオ"/>
            </a:endParaRPr>
          </a:p>
          <a:p>
            <a:pPr marL="414000" lvl="0" indent="-432000">
              <a:lnSpc>
                <a:spcPts val="4500"/>
              </a:lnSpc>
              <a:defRPr/>
            </a:pPr>
            <a:r>
              <a:rPr kumimoji="0" lang="ja-JP" altLang="en-US" sz="3200" kern="0" dirty="0">
                <a:solidFill>
                  <a:prstClr val="black"/>
                </a:solidFill>
                <a:latin typeface="メイリオ"/>
                <a:ea typeface="メイリオ"/>
              </a:rPr>
              <a:t>　　　・鉄道や高速道路ができた。</a:t>
            </a:r>
            <a:endParaRPr kumimoji="0" lang="en-US" altLang="ja-JP" sz="3200" kern="0" dirty="0">
              <a:solidFill>
                <a:prstClr val="black"/>
              </a:solidFill>
              <a:latin typeface="メイリオ"/>
              <a:ea typeface="メイリオ"/>
            </a:endParaRPr>
          </a:p>
          <a:p>
            <a:pPr marL="414000" lvl="0" indent="-432000">
              <a:lnSpc>
                <a:spcPts val="4500"/>
              </a:lnSpc>
              <a:defRPr/>
            </a:pPr>
            <a:r>
              <a:rPr kumimoji="0" lang="ja-JP" altLang="en-US" sz="3200" kern="0" dirty="0">
                <a:solidFill>
                  <a:prstClr val="black"/>
                </a:solidFill>
                <a:latin typeface="メイリオ"/>
                <a:ea typeface="メイリオ"/>
              </a:rPr>
              <a:t>　　　・海岸が埋め立てられた。</a:t>
            </a:r>
            <a:endParaRPr kumimoji="0" lang="en-US" altLang="ja-JP" sz="3200" kern="0" dirty="0">
              <a:solidFill>
                <a:prstClr val="black"/>
              </a:solidFill>
              <a:latin typeface="メイリオ"/>
              <a:ea typeface="メイリオ"/>
            </a:endParaRPr>
          </a:p>
          <a:p>
            <a:pPr marL="414000" lvl="0" indent="-432000">
              <a:lnSpc>
                <a:spcPts val="4500"/>
              </a:lnSpc>
              <a:defRPr/>
            </a:pPr>
            <a:r>
              <a:rPr kumimoji="0" lang="ja-JP" altLang="en-US" sz="3200" kern="0" dirty="0">
                <a:solidFill>
                  <a:prstClr val="black"/>
                </a:solidFill>
                <a:latin typeface="メイリオ"/>
                <a:ea typeface="メイリオ"/>
              </a:rPr>
              <a:t>　　　・テーマパークや公園ができた。</a:t>
            </a:r>
            <a:endParaRPr kumimoji="0" lang="en-US" altLang="ja-JP" sz="3200" kern="0" dirty="0">
              <a:solidFill>
                <a:prstClr val="black"/>
              </a:solidFill>
              <a:latin typeface="メイリオ"/>
              <a:ea typeface="メイリオ"/>
            </a:endParaRPr>
          </a:p>
          <a:p>
            <a:pPr marL="414000" lvl="0" indent="-432000">
              <a:lnSpc>
                <a:spcPts val="4500"/>
              </a:lnSpc>
              <a:defRPr/>
            </a:pPr>
            <a:r>
              <a:rPr kumimoji="0" lang="ja-JP" altLang="en-US" sz="3200" kern="0" dirty="0">
                <a:solidFill>
                  <a:prstClr val="black"/>
                </a:solidFill>
                <a:latin typeface="メイリオ"/>
                <a:ea typeface="メイリオ"/>
              </a:rPr>
              <a:t>　　　・町から市に変わった。　　　　など</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368" y="3573016"/>
            <a:ext cx="2100000" cy="2520000"/>
          </a:xfrm>
          <a:prstGeom prst="rect">
            <a:avLst/>
          </a:prstGeom>
        </p:spPr>
      </p:pic>
    </p:spTree>
    <p:extLst>
      <p:ext uri="{BB962C8B-B14F-4D97-AF65-F5344CB8AC3E}">
        <p14:creationId xmlns:p14="http://schemas.microsoft.com/office/powerpoint/2010/main" val="20562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1E76ECF-9568-4B3E-8B1B-FF8EFF57BED0}"/>
              </a:ext>
            </a:extLst>
          </p:cNvPr>
          <p:cNvSpPr txBox="1"/>
          <p:nvPr/>
        </p:nvSpPr>
        <p:spPr>
          <a:xfrm>
            <a:off x="2610000" y="1440000"/>
            <a:ext cx="5400600" cy="648072"/>
          </a:xfrm>
          <a:prstGeom prst="rect">
            <a:avLst/>
          </a:prstGeom>
          <a:solidFill>
            <a:srgbClr val="FFFFD7"/>
          </a:solidFill>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dirty="0">
                <a:ln>
                  <a:noFill/>
                </a:ln>
                <a:solidFill>
                  <a:srgbClr val="FF0000"/>
                </a:solidFill>
                <a:effectLst/>
                <a:uLnTx/>
                <a:uFillTx/>
                <a:latin typeface="Segoe UI"/>
                <a:ea typeface="メイリオ"/>
                <a:cs typeface="+mn-cs"/>
              </a:rPr>
              <a:t>クエスチョンの解答例</a:t>
            </a:r>
          </a:p>
        </p:txBody>
      </p:sp>
      <p:sp>
        <p:nvSpPr>
          <p:cNvPr id="12" name="テキスト ボックス 11">
            <a:extLst>
              <a:ext uri="{FF2B5EF4-FFF2-40B4-BE49-F238E27FC236}">
                <a16:creationId xmlns:a16="http://schemas.microsoft.com/office/drawing/2014/main" id="{7C3D33B8-901D-4C8F-87A3-E9E9F9AAEFC0}"/>
              </a:ext>
            </a:extLst>
          </p:cNvPr>
          <p:cNvSpPr txBox="1"/>
          <p:nvPr/>
        </p:nvSpPr>
        <p:spPr>
          <a:xfrm>
            <a:off x="982800" y="2710801"/>
            <a:ext cx="10801200" cy="1798320"/>
          </a:xfrm>
          <a:prstGeom prst="rect">
            <a:avLst/>
          </a:prstGeom>
          <a:noFill/>
        </p:spPr>
        <p:txBody>
          <a:bodyPr vert="horz" wrap="square" lIns="91440" tIns="45720" rIns="91440" bIns="45720"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地形と土地利用の関係や，駅と市街地の関係など</a:t>
            </a:r>
            <a:r>
              <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地域のさまざまな現象間の関係を読み取ることができる。</a:t>
            </a:r>
          </a:p>
        </p:txBody>
      </p:sp>
    </p:spTree>
    <p:extLst>
      <p:ext uri="{BB962C8B-B14F-4D97-AF65-F5344CB8AC3E}">
        <p14:creationId xmlns:p14="http://schemas.microsoft.com/office/powerpoint/2010/main" val="283266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720000" y="2400722"/>
            <a:ext cx="10763280" cy="2880000"/>
          </a:xfrm>
          <a:prstGeom prst="rect">
            <a:avLst/>
          </a:prstGeom>
        </p:spPr>
        <p:txBody>
          <a:bodyPr anchor="t" anchorCtr="0">
            <a:noAutofit/>
          </a:bodyPr>
          <a:lstStyle>
            <a:lvl1pPr algn="ctr"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pPr marL="9525" indent="-107950" algn="l">
              <a:lnSpc>
                <a:spcPct val="150000"/>
              </a:lnSpc>
            </a:pPr>
            <a:r>
              <a:rPr lang="ja-JP" altLang="en-US" sz="4200" b="1" dirty="0">
                <a:latin typeface="Meiryo" panose="020B0604030504040204" pitchFamily="34" charset="-128"/>
                <a:ea typeface="Meiryo" panose="020B0604030504040204" pitchFamily="34" charset="-128"/>
              </a:rPr>
              <a:t>地形図からどのようなことが読み取れるのだろうか。</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312" y="3501008"/>
            <a:ext cx="1853968" cy="2019048"/>
          </a:xfrm>
          <a:prstGeom prst="rect">
            <a:avLst/>
          </a:prstGeom>
        </p:spPr>
      </p:pic>
    </p:spTree>
    <p:extLst>
      <p:ext uri="{BB962C8B-B14F-4D97-AF65-F5344CB8AC3E}">
        <p14:creationId xmlns:p14="http://schemas.microsoft.com/office/powerpoint/2010/main" val="130292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a:xfrm>
            <a:off x="720000" y="1260000"/>
            <a:ext cx="11160000"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solidFill>
                  <a:srgbClr val="FF0000"/>
                </a:solidFill>
                <a:latin typeface="メイリオ" panose="020B0604030504040204" pitchFamily="50" charset="-128"/>
                <a:ea typeface="メイリオ" panose="020B0604030504040204" pitchFamily="50" charset="-128"/>
              </a:rPr>
              <a:t>地形図</a:t>
            </a:r>
            <a:r>
              <a:rPr lang="ja-JP" altLang="en-US" sz="3500" b="1" dirty="0">
                <a:latin typeface="メイリオ" panose="020B0604030504040204" pitchFamily="50" charset="-128"/>
                <a:ea typeface="メイリオ" panose="020B0604030504040204" pitchFamily="50" charset="-128"/>
              </a:rPr>
              <a:t>とは</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b="1" dirty="0">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国土地理院</a:t>
            </a:r>
            <a:r>
              <a:rPr lang="ja-JP" altLang="en-US" sz="3200" dirty="0">
                <a:latin typeface="メイリオ" panose="020B0604030504040204" pitchFamily="50" charset="-128"/>
                <a:ea typeface="メイリオ" panose="020B0604030504040204" pitchFamily="50" charset="-128"/>
              </a:rPr>
              <a:t>が発行</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・地表を測量した結果などを編集し，さまざまな事象を決められた図式で記号化し，紙の上に描いた</a:t>
            </a:r>
            <a:r>
              <a:rPr lang="ja-JP" altLang="en-US" sz="3200" dirty="0">
                <a:solidFill>
                  <a:srgbClr val="FF0000"/>
                </a:solidFill>
                <a:latin typeface="メイリオ" panose="020B0604030504040204" pitchFamily="50" charset="-128"/>
                <a:ea typeface="メイリオ" panose="020B0604030504040204" pitchFamily="50" charset="-128"/>
              </a:rPr>
              <a:t>一般図</a:t>
            </a:r>
            <a:endParaRPr lang="en-US" altLang="ja-JP" sz="3200" dirty="0">
              <a:solidFill>
                <a:srgbClr val="FF0000"/>
              </a:solidFill>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・縮尺には</a:t>
            </a:r>
            <a:r>
              <a:rPr lang="en-US" altLang="ja-JP" sz="3200" dirty="0">
                <a:latin typeface="メイリオ" panose="020B0604030504040204" pitchFamily="50" charset="-128"/>
                <a:ea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rPr>
              <a:t>万分の</a:t>
            </a:r>
            <a:r>
              <a:rPr lang="en-US" altLang="ja-JP" sz="3200" dirty="0">
                <a:latin typeface="メイリオ" panose="020B0604030504040204" pitchFamily="50" charset="-128"/>
                <a:ea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rPr>
              <a:t>，</a:t>
            </a:r>
            <a:r>
              <a:rPr lang="en-US" altLang="ja-JP" sz="3200" dirty="0">
                <a:solidFill>
                  <a:srgbClr val="FF0000"/>
                </a:solidFill>
                <a:latin typeface="メイリオ" panose="020B0604030504040204" pitchFamily="50" charset="-128"/>
                <a:ea typeface="メイリオ" panose="020B0604030504040204" pitchFamily="50" charset="-128"/>
              </a:rPr>
              <a:t>2</a:t>
            </a:r>
            <a:r>
              <a:rPr lang="ja-JP" altLang="en-US" sz="3200" dirty="0">
                <a:solidFill>
                  <a:srgbClr val="FF0000"/>
                </a:solidFill>
                <a:latin typeface="メイリオ" panose="020B0604030504040204" pitchFamily="50" charset="-128"/>
                <a:ea typeface="メイリオ" panose="020B0604030504040204" pitchFamily="50" charset="-128"/>
              </a:rPr>
              <a:t>万</a:t>
            </a:r>
            <a:r>
              <a:rPr lang="en-US" altLang="ja-JP" sz="3200" dirty="0">
                <a:solidFill>
                  <a:srgbClr val="FF0000"/>
                </a:solidFill>
                <a:latin typeface="メイリオ" panose="020B0604030504040204" pitchFamily="50" charset="-128"/>
                <a:ea typeface="メイリオ" panose="020B0604030504040204" pitchFamily="50" charset="-128"/>
              </a:rPr>
              <a:t>5</a:t>
            </a:r>
            <a:r>
              <a:rPr lang="ja-JP" altLang="en-US" sz="3200" dirty="0">
                <a:solidFill>
                  <a:srgbClr val="FF0000"/>
                </a:solidFill>
                <a:latin typeface="メイリオ" panose="020B0604030504040204" pitchFamily="50" charset="-128"/>
                <a:ea typeface="メイリオ" panose="020B0604030504040204" pitchFamily="50" charset="-128"/>
              </a:rPr>
              <a:t>千</a:t>
            </a:r>
            <a:r>
              <a:rPr lang="ja-JP" altLang="en-US" sz="3200" dirty="0">
                <a:latin typeface="メイリオ" panose="020B0604030504040204" pitchFamily="50" charset="-128"/>
                <a:ea typeface="メイリオ" panose="020B0604030504040204" pitchFamily="50" charset="-128"/>
              </a:rPr>
              <a:t>分の</a:t>
            </a:r>
            <a:r>
              <a:rPr lang="en-US" altLang="ja-JP" sz="3200" dirty="0">
                <a:latin typeface="メイリオ" panose="020B0604030504040204" pitchFamily="50" charset="-128"/>
                <a:ea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rPr>
              <a:t>，</a:t>
            </a:r>
            <a:r>
              <a:rPr lang="en-US" altLang="ja-JP" sz="3200" dirty="0">
                <a:solidFill>
                  <a:srgbClr val="FF0000"/>
                </a:solidFill>
                <a:latin typeface="メイリオ" panose="020B0604030504040204" pitchFamily="50" charset="-128"/>
                <a:ea typeface="メイリオ" panose="020B0604030504040204" pitchFamily="50" charset="-128"/>
              </a:rPr>
              <a:t>5</a:t>
            </a:r>
            <a:r>
              <a:rPr lang="ja-JP" altLang="en-US" sz="3200" dirty="0">
                <a:solidFill>
                  <a:srgbClr val="FF0000"/>
                </a:solidFill>
                <a:latin typeface="メイリオ" panose="020B0604030504040204" pitchFamily="50" charset="-128"/>
                <a:ea typeface="メイリオ" panose="020B0604030504040204" pitchFamily="50" charset="-128"/>
              </a:rPr>
              <a:t>万</a:t>
            </a:r>
            <a:r>
              <a:rPr lang="ja-JP" altLang="en-US" sz="3200" dirty="0">
                <a:latin typeface="メイリオ" panose="020B0604030504040204" pitchFamily="50" charset="-128"/>
                <a:ea typeface="メイリオ" panose="020B0604030504040204" pitchFamily="50" charset="-128"/>
              </a:rPr>
              <a:t>分の</a:t>
            </a:r>
            <a:r>
              <a:rPr lang="en-US" altLang="ja-JP" sz="3200" dirty="0">
                <a:latin typeface="メイリオ" panose="020B0604030504040204" pitchFamily="50" charset="-128"/>
                <a:ea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rPr>
              <a:t>などが</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ある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現在は</a:t>
            </a:r>
            <a:r>
              <a:rPr lang="en-US" altLang="ja-JP" sz="3200" dirty="0">
                <a:latin typeface="メイリオ" panose="020B0604030504040204" pitchFamily="50" charset="-128"/>
                <a:ea typeface="メイリオ" panose="020B0604030504040204" pitchFamily="50" charset="-128"/>
              </a:rPr>
              <a:t>2</a:t>
            </a:r>
            <a:r>
              <a:rPr lang="ja-JP" altLang="en-US" sz="3200" dirty="0">
                <a:latin typeface="メイリオ" panose="020B0604030504040204" pitchFamily="50" charset="-128"/>
                <a:ea typeface="メイリオ" panose="020B0604030504040204" pitchFamily="50" charset="-128"/>
              </a:rPr>
              <a:t>万</a:t>
            </a:r>
            <a:r>
              <a:rPr lang="en-US" altLang="ja-JP" sz="3200" dirty="0">
                <a:latin typeface="メイリオ" panose="020B0604030504040204" pitchFamily="50" charset="-128"/>
                <a:ea typeface="メイリオ" panose="020B0604030504040204" pitchFamily="50" charset="-128"/>
              </a:rPr>
              <a:t>5</a:t>
            </a:r>
            <a:r>
              <a:rPr lang="ja-JP" altLang="en-US" sz="3200" dirty="0">
                <a:latin typeface="メイリオ" panose="020B0604030504040204" pitchFamily="50" charset="-128"/>
                <a:ea typeface="メイリオ" panose="020B0604030504040204" pitchFamily="50" charset="-128"/>
              </a:rPr>
              <a:t>千分の</a:t>
            </a:r>
            <a:r>
              <a:rPr lang="en-US" altLang="ja-JP" sz="3200" dirty="0">
                <a:latin typeface="メイリオ" panose="020B0604030504040204" pitchFamily="50" charset="-128"/>
                <a:ea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rPr>
              <a:t>地形図が更新・発行されている </a:t>
            </a:r>
          </a:p>
        </p:txBody>
      </p:sp>
      <p:sp>
        <p:nvSpPr>
          <p:cNvPr id="4" name="テキスト ボックス 3"/>
          <p:cNvSpPr txBox="1"/>
          <p:nvPr/>
        </p:nvSpPr>
        <p:spPr>
          <a:xfrm>
            <a:off x="180000" y="288000"/>
            <a:ext cx="10440000" cy="581900"/>
          </a:xfrm>
          <a:prstGeom prst="rect">
            <a:avLst/>
          </a:prstGeom>
          <a:noFill/>
          <a:ln>
            <a:noFill/>
          </a:ln>
        </p:spPr>
        <p:txBody>
          <a:bodyPr vert="horz" wrap="none" lIns="91440" tIns="45720" rIns="91440" bIns="45720" rtlCol="0" anchor="ctr">
            <a:noAutofit/>
          </a:bodyPr>
          <a:lstStyle/>
          <a:p>
            <a:r>
              <a:rPr lang="ja-JP" altLang="en-US" sz="3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●地形図の役割</a:t>
            </a:r>
            <a:r>
              <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〔p.24〜25〕</a:t>
            </a:r>
            <a:endPar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BA9D2F75-7E89-D749-9E8A-DE62E3144FC2}"/>
              </a:ext>
            </a:extLst>
          </p:cNvPr>
          <p:cNvSpPr txBox="1"/>
          <p:nvPr/>
        </p:nvSpPr>
        <p:spPr>
          <a:xfrm>
            <a:off x="-49427" y="3163330"/>
            <a:ext cx="0" cy="0"/>
          </a:xfrm>
          <a:prstGeom prst="rect">
            <a:avLst/>
          </a:prstGeom>
        </p:spPr>
        <p:txBody>
          <a:bodyPr vert="horz" wrap="none" lIns="91440" tIns="45720" rIns="91440" bIns="45720" rtlCol="0" anchor="t">
            <a:noAutofit/>
          </a:bodyPr>
          <a:lstStyle/>
          <a:p>
            <a:pPr algn="l">
              <a:lnSpc>
                <a:spcPts val="4300"/>
              </a:lnSpc>
            </a:pPr>
            <a:endParaRPr kumimoji="1" lang="ja-JP" altLang="en-US"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69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fade">
                                      <p:cBhvr>
                                        <p:cTn id="25" dur="250"/>
                                        <p:tgtEl>
                                          <p:spTgt spid="1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xEl>
                                              <p:pRg st="5" end="5"/>
                                            </p:txEl>
                                          </p:spTgt>
                                        </p:tgtEl>
                                        <p:attrNameLst>
                                          <p:attrName>style.visibility</p:attrName>
                                        </p:attrNameLst>
                                      </p:cBhvr>
                                      <p:to>
                                        <p:strVal val="visible"/>
                                      </p:to>
                                    </p:set>
                                    <p:animEffect transition="in" filter="fade">
                                      <p:cBhvr>
                                        <p:cTn id="30"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720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地形図に示されるもの</a:t>
            </a:r>
            <a:endParaRPr lang="en-US" altLang="ja-JP" sz="3500" b="1"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・海や山，川などの</a:t>
            </a:r>
            <a:r>
              <a:rPr lang="ja-JP" altLang="en-US" sz="3200" dirty="0">
                <a:solidFill>
                  <a:srgbClr val="FF0000"/>
                </a:solidFill>
                <a:latin typeface="メイリオ" panose="020B0604030504040204" pitchFamily="50" charset="-128"/>
                <a:ea typeface="メイリオ" panose="020B0604030504040204" pitchFamily="50" charset="-128"/>
              </a:rPr>
              <a:t>地形</a:t>
            </a:r>
            <a:endParaRPr lang="en-US" altLang="ja-JP" sz="3200" dirty="0">
              <a:solidFill>
                <a:srgbClr val="FF0000"/>
              </a:solidFill>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・鉄道や道路，市役所などの人工物</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・森林や水田・畑などの植生・</a:t>
            </a:r>
            <a:r>
              <a:rPr lang="ja-JP" altLang="en-US" sz="3200" dirty="0">
                <a:solidFill>
                  <a:srgbClr val="FF0000"/>
                </a:solidFill>
                <a:latin typeface="メイリオ" panose="020B0604030504040204" pitchFamily="50" charset="-128"/>
                <a:ea typeface="メイリオ" panose="020B0604030504040204" pitchFamily="50" charset="-128"/>
              </a:rPr>
              <a:t>土地利用</a:t>
            </a:r>
            <a:endParaRPr lang="en-US" altLang="ja-JP" sz="3200" dirty="0">
              <a:solidFill>
                <a:srgbClr val="FF0000"/>
              </a:solidFill>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・市区町村界などの境界</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・三角点などの測量の基準</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en-US" altLang="ja-JP" sz="3200" dirty="0">
                <a:latin typeface="メイリオ" panose="020B0604030504040204" pitchFamily="50" charset="-128"/>
                <a:ea typeface="メイリオ" panose="020B0604030504040204" pitchFamily="50" charset="-128"/>
              </a:rPr>
              <a:t>※</a:t>
            </a:r>
            <a:r>
              <a:rPr lang="ja-JP" altLang="en-US" sz="3200" kern="600" spc="-100" dirty="0">
                <a:latin typeface="メイリオ" panose="020B0604030504040204" pitchFamily="50" charset="-128"/>
                <a:ea typeface="メイリオ" panose="020B0604030504040204" pitchFamily="50" charset="-128"/>
              </a:rPr>
              <a:t>地形図ではさまざまな事象が地図記号で示されている</a:t>
            </a:r>
            <a:endParaRPr lang="ja-JP" altLang="en-US" sz="3200" kern="600" spc="-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●地形図の役割</a:t>
            </a:r>
            <a:endParaRPr lang="en-US" altLang="ja-JP"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85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720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注記</a:t>
            </a:r>
            <a:endParaRPr lang="en-US" altLang="ja-JP" sz="3500" b="1"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・地名や施設名が示されている</a:t>
            </a:r>
            <a:endParaRPr lang="en-US" altLang="ja-JP" sz="3200" b="1" dirty="0">
              <a:solidFill>
                <a:srgbClr val="FF0000"/>
              </a:solidFill>
              <a:latin typeface="メイリオ" panose="020B0604030504040204" pitchFamily="50" charset="-128"/>
              <a:ea typeface="メイリオ" panose="020B0604030504040204" pitchFamily="50" charset="-128"/>
            </a:endParaRPr>
          </a:p>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地形の表現</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・等高線と陰影で表現される</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起伏</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を詳細に読み取ることができる</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→登山などに使われる</a:t>
            </a:r>
          </a:p>
        </p:txBody>
      </p:sp>
      <p:sp>
        <p:nvSpPr>
          <p:cNvPr id="4" name="テキスト ボックス 3"/>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●地形図の役割</a:t>
            </a:r>
            <a:endParaRPr lang="en-US" altLang="ja-JP"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495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701" y="2351822"/>
            <a:ext cx="408189" cy="360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160" y="2347205"/>
            <a:ext cx="375381" cy="372279"/>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0536" y="2200397"/>
            <a:ext cx="444987" cy="576000"/>
          </a:xfrm>
          <a:prstGeom prst="rect">
            <a:avLst/>
          </a:prstGeom>
        </p:spPr>
      </p:pic>
      <p:sp>
        <p:nvSpPr>
          <p:cNvPr id="4" name="テキスト ボックス 3"/>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●地形図の役割</a:t>
            </a:r>
            <a:endParaRPr lang="en-US" altLang="ja-JP"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D217049E-DC6B-4C18-A882-7222BCF6C193}"/>
              </a:ext>
            </a:extLst>
          </p:cNvPr>
          <p:cNvSpPr txBox="1">
            <a:spLocks/>
          </p:cNvSpPr>
          <p:nvPr/>
        </p:nvSpPr>
        <p:spPr>
          <a:xfrm>
            <a:off x="273600" y="1767600"/>
            <a:ext cx="3456384" cy="46805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900113" indent="-900113" algn="l">
              <a:lnSpc>
                <a:spcPts val="4500"/>
              </a:lnSpc>
              <a:spcBef>
                <a:spcPts val="0"/>
              </a:spcBef>
            </a:pPr>
            <a:r>
              <a:rPr lang="ja-JP" altLang="en-US" sz="3200" b="1" dirty="0">
                <a:latin typeface="メイリオ" panose="020B0604030504040204" pitchFamily="50" charset="-128"/>
                <a:ea typeface="メイリオ" panose="020B0604030504040204" pitchFamily="50" charset="-128"/>
              </a:rPr>
              <a:t>用語を確認</a:t>
            </a:r>
            <a:endParaRPr lang="en-US" altLang="ja-JP" sz="3200" dirty="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910976163"/>
              </p:ext>
            </p:extLst>
          </p:nvPr>
        </p:nvGraphicFramePr>
        <p:xfrm>
          <a:off x="3215680" y="2052000"/>
          <a:ext cx="8784976" cy="3131040"/>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val="1117299231"/>
                    </a:ext>
                  </a:extLst>
                </a:gridCol>
                <a:gridCol w="2520280">
                  <a:extLst>
                    <a:ext uri="{9D8B030D-6E8A-4147-A177-3AD203B41FA5}">
                      <a16:colId xmlns:a16="http://schemas.microsoft.com/office/drawing/2014/main" val="3479929015"/>
                    </a:ext>
                  </a:extLst>
                </a:gridCol>
                <a:gridCol w="3528392">
                  <a:extLst>
                    <a:ext uri="{9D8B030D-6E8A-4147-A177-3AD203B41FA5}">
                      <a16:colId xmlns:a16="http://schemas.microsoft.com/office/drawing/2014/main" val="4104655955"/>
                    </a:ext>
                  </a:extLst>
                </a:gridCol>
              </a:tblGrid>
              <a:tr h="259080">
                <a:tc>
                  <a:txBody>
                    <a:bodyPr/>
                    <a:lstStyle/>
                    <a:p>
                      <a:pPr algn="ctr">
                        <a:lnSpc>
                          <a:spcPct val="200000"/>
                        </a:lnSpc>
                      </a:pPr>
                      <a:r>
                        <a:rPr kumimoji="1" lang="ja-JP" altLang="en-US" sz="2800" dirty="0">
                          <a:latin typeface="メイリオ" panose="020B0604030504040204" pitchFamily="50" charset="-128"/>
                          <a:ea typeface="メイリオ" panose="020B0604030504040204" pitchFamily="50" charset="-128"/>
                        </a:rPr>
                        <a:t>三角点（　 ）</a:t>
                      </a:r>
                    </a:p>
                  </a:txBody>
                  <a:tcPr marL="72000" marR="72000" marT="0" marB="72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kumimoji="1" lang="ja-JP" altLang="en-US" sz="2800" dirty="0">
                          <a:latin typeface="メイリオ" panose="020B0604030504040204" pitchFamily="50" charset="-128"/>
                          <a:ea typeface="メイリオ" panose="020B0604030504040204" pitchFamily="50" charset="-128"/>
                        </a:rPr>
                        <a:t>水準点（ 　）</a:t>
                      </a:r>
                    </a:p>
                  </a:txBody>
                  <a:tcPr marL="72000" marR="72000" marT="0" marB="72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kumimoji="1" lang="ja-JP" altLang="en-US" sz="2800" dirty="0">
                          <a:latin typeface="メイリオ" panose="020B0604030504040204" pitchFamily="50" charset="-128"/>
                          <a:ea typeface="メイリオ" panose="020B0604030504040204" pitchFamily="50" charset="-128"/>
                        </a:rPr>
                        <a:t>電子基準点（ 　）</a:t>
                      </a:r>
                    </a:p>
                  </a:txBody>
                  <a:tcPr marL="72000" marR="72000" marT="0" marB="72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4993046"/>
                  </a:ext>
                </a:extLst>
              </a:tr>
              <a:tr h="259080">
                <a:tc>
                  <a:txBody>
                    <a:bodyPr/>
                    <a:lstStyle/>
                    <a:p>
                      <a:r>
                        <a:rPr kumimoji="1" lang="ja-JP" altLang="en-US" sz="2800" dirty="0">
                          <a:latin typeface="メイリオ" panose="020B0604030504040204" pitchFamily="50" charset="-128"/>
                          <a:ea typeface="メイリオ" panose="020B0604030504040204" pitchFamily="50" charset="-128"/>
                        </a:rPr>
                        <a:t>山頂などの見晴らしのよい場所に設置され，水平位置の基準となる。</a:t>
                      </a:r>
                    </a:p>
                  </a:txBody>
                  <a:tcPr marL="72000" marR="72000" marT="7200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a:latin typeface="メイリオ" panose="020B0604030504040204" pitchFamily="50" charset="-128"/>
                          <a:ea typeface="メイリオ" panose="020B0604030504040204" pitchFamily="50" charset="-128"/>
                        </a:rPr>
                        <a:t>主要道路沿いに約２</a:t>
                      </a:r>
                      <a:r>
                        <a:rPr kumimoji="1" lang="en-US" altLang="ja-JP" sz="2800" dirty="0">
                          <a:latin typeface="メイリオ" panose="020B0604030504040204" pitchFamily="50" charset="-128"/>
                          <a:ea typeface="メイリオ" panose="020B0604030504040204" pitchFamily="50" charset="-128"/>
                        </a:rPr>
                        <a:t>km</a:t>
                      </a:r>
                      <a:r>
                        <a:rPr kumimoji="1" lang="ja-JP" altLang="en-US" sz="2800" dirty="0">
                          <a:latin typeface="メイリオ" panose="020B0604030504040204" pitchFamily="50" charset="-128"/>
                          <a:ea typeface="メイリオ" panose="020B0604030504040204" pitchFamily="50" charset="-128"/>
                        </a:rPr>
                        <a:t>おきに設置されており，標高の基準となる。</a:t>
                      </a:r>
                    </a:p>
                  </a:txBody>
                  <a:tcPr marL="72000" marR="72000" marT="7200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800" dirty="0">
                          <a:latin typeface="メイリオ" panose="020B0604030504040204" pitchFamily="50" charset="-128"/>
                          <a:ea typeface="メイリオ" panose="020B0604030504040204" pitchFamily="50" charset="-128"/>
                        </a:rPr>
                        <a:t>高さ５</a:t>
                      </a:r>
                      <a:r>
                        <a:rPr kumimoji="1" lang="en-US" altLang="ja-JP" sz="2800" dirty="0">
                          <a:latin typeface="メイリオ" panose="020B0604030504040204" pitchFamily="50" charset="-128"/>
                          <a:ea typeface="メイリオ" panose="020B0604030504040204" pitchFamily="50" charset="-128"/>
                        </a:rPr>
                        <a:t>m</a:t>
                      </a:r>
                      <a:r>
                        <a:rPr kumimoji="1" lang="ja-JP" altLang="en-US" sz="2800" dirty="0">
                          <a:latin typeface="メイリオ" panose="020B0604030504040204" pitchFamily="50" charset="-128"/>
                          <a:ea typeface="メイリオ" panose="020B0604030504040204" pitchFamily="50" charset="-128"/>
                        </a:rPr>
                        <a:t>ほどの金属製の基準点である。</a:t>
                      </a:r>
                      <a:r>
                        <a:rPr kumimoji="1" lang="en-US" altLang="ja-JP" sz="2800" dirty="0" err="1">
                          <a:latin typeface="メイリオ" panose="020B0604030504040204" pitchFamily="50" charset="-128"/>
                          <a:ea typeface="メイリオ" panose="020B0604030504040204" pitchFamily="50" charset="-128"/>
                        </a:rPr>
                        <a:t>GNSS</a:t>
                      </a:r>
                      <a:r>
                        <a:rPr kumimoji="1" lang="en-US" altLang="ja-JP" sz="2800" dirty="0">
                          <a:latin typeface="メイリオ" panose="020B0604030504040204" pitchFamily="50" charset="-128"/>
                          <a:ea typeface="メイリオ" panose="020B0604030504040204" pitchFamily="50" charset="-128"/>
                        </a:rPr>
                        <a:t>(</a:t>
                      </a:r>
                      <a:r>
                        <a:rPr kumimoji="1" lang="en-US" altLang="ja-JP" sz="2800" dirty="0" err="1">
                          <a:latin typeface="メイリオ" panose="020B0604030504040204" pitchFamily="50" charset="-128"/>
                          <a:ea typeface="メイリオ" panose="020B0604030504040204" pitchFamily="50" charset="-128"/>
                        </a:rPr>
                        <a:t>p.29</a:t>
                      </a:r>
                      <a:r>
                        <a:rPr kumimoji="1" lang="en-US" altLang="ja-JP" sz="2800" dirty="0">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を連続して観測し，位置の変動を監視している。</a:t>
                      </a:r>
                    </a:p>
                  </a:txBody>
                  <a:tcPr marL="72000" marR="72000" marT="7200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3631993"/>
                  </a:ext>
                </a:extLst>
              </a:tr>
            </a:tbl>
          </a:graphicData>
        </a:graphic>
      </p:graphicFrame>
      <p:sp>
        <p:nvSpPr>
          <p:cNvPr id="8" name="メモ 9">
            <a:extLst>
              <a:ext uri="{FF2B5EF4-FFF2-40B4-BE49-F238E27FC236}">
                <a16:creationId xmlns:a16="http://schemas.microsoft.com/office/drawing/2014/main" id="{A5442DFC-6DC4-40D9-828B-AFC1202B2FCB}"/>
              </a:ext>
            </a:extLst>
          </p:cNvPr>
          <p:cNvSpPr/>
          <p:nvPr/>
        </p:nvSpPr>
        <p:spPr>
          <a:xfrm>
            <a:off x="3287688" y="2309206"/>
            <a:ext cx="1475054" cy="479354"/>
          </a:xfrm>
          <a:prstGeom prst="foldedCorner">
            <a:avLst>
              <a:gd name="adj" fmla="val 50000"/>
            </a:avLst>
          </a:prstGeom>
          <a:solidFill>
            <a:srgbClr val="AFE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メモ 9">
            <a:extLst>
              <a:ext uri="{FF2B5EF4-FFF2-40B4-BE49-F238E27FC236}">
                <a16:creationId xmlns:a16="http://schemas.microsoft.com/office/drawing/2014/main" id="{927E8119-97F8-423A-841C-E5F9354F525E}"/>
              </a:ext>
            </a:extLst>
          </p:cNvPr>
          <p:cNvSpPr/>
          <p:nvPr/>
        </p:nvSpPr>
        <p:spPr>
          <a:xfrm>
            <a:off x="5951254" y="2309206"/>
            <a:ext cx="1475054" cy="479354"/>
          </a:xfrm>
          <a:prstGeom prst="foldedCorner">
            <a:avLst>
              <a:gd name="adj" fmla="val 50000"/>
            </a:avLst>
          </a:prstGeom>
          <a:solidFill>
            <a:srgbClr val="AFE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メモ 9">
            <a:extLst>
              <a:ext uri="{FF2B5EF4-FFF2-40B4-BE49-F238E27FC236}">
                <a16:creationId xmlns:a16="http://schemas.microsoft.com/office/drawing/2014/main" id="{BA3860FE-46B3-46C5-AED3-D03B5926CA93}"/>
              </a:ext>
            </a:extLst>
          </p:cNvPr>
          <p:cNvSpPr/>
          <p:nvPr/>
        </p:nvSpPr>
        <p:spPr>
          <a:xfrm>
            <a:off x="8635690" y="2309206"/>
            <a:ext cx="2068822" cy="479354"/>
          </a:xfrm>
          <a:prstGeom prst="foldedCorner">
            <a:avLst>
              <a:gd name="adj" fmla="val 50000"/>
            </a:avLst>
          </a:prstGeom>
          <a:solidFill>
            <a:srgbClr val="AFE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756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0" nodeType="clickEffect">
                                  <p:stCondLst>
                                    <p:cond delay="0"/>
                                  </p:stCondLst>
                                  <p:childTnLst>
                                    <p:anim calcmode="lin" valueType="num">
                                      <p:cBhvr additive="base">
                                        <p:cTn id="11" dur="500"/>
                                        <p:tgtEl>
                                          <p:spTgt spid="8"/>
                                        </p:tgtEl>
                                        <p:attrNameLst>
                                          <p:attrName>ppt_y</p:attrName>
                                        </p:attrNameLst>
                                      </p:cBhvr>
                                      <p:tavLst>
                                        <p:tav tm="0">
                                          <p:val>
                                            <p:strVal val="#ppt_y"/>
                                          </p:val>
                                        </p:tav>
                                        <p:tav tm="100000">
                                          <p:val>
                                            <p:strVal val="#ppt_y+#ppt_h*1.125000"/>
                                          </p:val>
                                        </p:tav>
                                      </p:tavLst>
                                    </p:anim>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grpId="0" nodeType="clickEffect">
                                  <p:stCondLst>
                                    <p:cond delay="0"/>
                                  </p:stCondLst>
                                  <p:childTnLst>
                                    <p:anim calcmode="lin" valueType="num">
                                      <p:cBhvr additive="base">
                                        <p:cTn id="17" dur="500"/>
                                        <p:tgtEl>
                                          <p:spTgt spid="11"/>
                                        </p:tgtEl>
                                        <p:attrNameLst>
                                          <p:attrName>ppt_y</p:attrName>
                                        </p:attrNameLst>
                                      </p:cBhvr>
                                      <p:tavLst>
                                        <p:tav tm="0">
                                          <p:val>
                                            <p:strVal val="#ppt_y"/>
                                          </p:val>
                                        </p:tav>
                                        <p:tav tm="100000">
                                          <p:val>
                                            <p:strVal val="#ppt_y+#ppt_h*1.125000"/>
                                          </p:val>
                                        </p:tav>
                                      </p:tavLst>
                                    </p:anim>
                                    <p:animEffect transition="out" filter="wipe(down)">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0" nodeType="clickEffect">
                                  <p:stCondLst>
                                    <p:cond delay="0"/>
                                  </p:stCondLst>
                                  <p:childTnLst>
                                    <p:anim calcmode="lin" valueType="num">
                                      <p:cBhvr additive="base">
                                        <p:cTn id="23" dur="500"/>
                                        <p:tgtEl>
                                          <p:spTgt spid="12"/>
                                        </p:tgtEl>
                                        <p:attrNameLst>
                                          <p:attrName>ppt_y</p:attrName>
                                        </p:attrNameLst>
                                      </p:cBhvr>
                                      <p:tavLst>
                                        <p:tav tm="0">
                                          <p:val>
                                            <p:strVal val="#ppt_y"/>
                                          </p:val>
                                        </p:tav>
                                        <p:tav tm="100000">
                                          <p:val>
                                            <p:strVal val="#ppt_y+#ppt_h*1.125000"/>
                                          </p:val>
                                        </p:tav>
                                      </p:tavLst>
                                    </p:anim>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●地形図の役割</a:t>
            </a:r>
            <a:endParaRPr lang="en-US" altLang="ja-JP"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D217049E-DC6B-4C18-A882-7222BCF6C193}"/>
              </a:ext>
            </a:extLst>
          </p:cNvPr>
          <p:cNvSpPr txBox="1">
            <a:spLocks/>
          </p:cNvSpPr>
          <p:nvPr/>
        </p:nvSpPr>
        <p:spPr>
          <a:xfrm>
            <a:off x="273600" y="1767600"/>
            <a:ext cx="3456384" cy="70405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900113" indent="-900113" algn="l">
              <a:lnSpc>
                <a:spcPts val="4500"/>
              </a:lnSpc>
              <a:spcBef>
                <a:spcPts val="0"/>
              </a:spcBef>
            </a:pPr>
            <a:r>
              <a:rPr lang="ja-JP" altLang="en-US" sz="3200" b="1" dirty="0">
                <a:latin typeface="メイリオ" panose="020B0604030504040204" pitchFamily="50" charset="-128"/>
                <a:ea typeface="メイリオ" panose="020B0604030504040204" pitchFamily="50" charset="-128"/>
              </a:rPr>
              <a:t>数値を確認</a:t>
            </a:r>
            <a:endParaRPr lang="en-US" altLang="ja-JP" sz="3200" b="1" dirty="0">
              <a:latin typeface="メイリオ" panose="020B0604030504040204" pitchFamily="50" charset="-128"/>
              <a:ea typeface="メイリオ" panose="020B0604030504040204" pitchFamily="50" charset="-128"/>
            </a:endParaRPr>
          </a:p>
          <a:p>
            <a:pPr marL="900113" indent="-900113" algn="l">
              <a:lnSpc>
                <a:spcPts val="4500"/>
              </a:lnSpc>
              <a:spcBef>
                <a:spcPts val="0"/>
              </a:spcBef>
            </a:pPr>
            <a:endParaRPr lang="en-US" altLang="ja-JP" sz="32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064" y="2435756"/>
            <a:ext cx="8839872" cy="1986488"/>
          </a:xfrm>
          <a:prstGeom prst="rect">
            <a:avLst/>
          </a:prstGeom>
        </p:spPr>
      </p:pic>
      <p:sp>
        <p:nvSpPr>
          <p:cNvPr id="10" name="メモ 9"/>
          <p:cNvSpPr/>
          <p:nvPr/>
        </p:nvSpPr>
        <p:spPr>
          <a:xfrm>
            <a:off x="4725172" y="3193466"/>
            <a:ext cx="2738980" cy="471067"/>
          </a:xfrm>
          <a:prstGeom prst="foldedCorner">
            <a:avLst>
              <a:gd name="adj" fmla="val 50000"/>
            </a:avLst>
          </a:prstGeom>
          <a:solidFill>
            <a:srgbClr val="AFE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メモ 10"/>
          <p:cNvSpPr/>
          <p:nvPr/>
        </p:nvSpPr>
        <p:spPr>
          <a:xfrm>
            <a:off x="7620554" y="3193466"/>
            <a:ext cx="2738980" cy="471067"/>
          </a:xfrm>
          <a:prstGeom prst="foldedCorner">
            <a:avLst>
              <a:gd name="adj" fmla="val 50000"/>
            </a:avLst>
          </a:prstGeom>
          <a:solidFill>
            <a:srgbClr val="AFE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メモ 11"/>
          <p:cNvSpPr/>
          <p:nvPr/>
        </p:nvSpPr>
        <p:spPr>
          <a:xfrm>
            <a:off x="4725172" y="3778899"/>
            <a:ext cx="2738980" cy="471067"/>
          </a:xfrm>
          <a:prstGeom prst="foldedCorner">
            <a:avLst>
              <a:gd name="adj" fmla="val 50000"/>
            </a:avLst>
          </a:prstGeom>
          <a:solidFill>
            <a:srgbClr val="AFE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メモ 12"/>
          <p:cNvSpPr/>
          <p:nvPr/>
        </p:nvSpPr>
        <p:spPr>
          <a:xfrm>
            <a:off x="7620554" y="3778899"/>
            <a:ext cx="2738980" cy="471067"/>
          </a:xfrm>
          <a:prstGeom prst="foldedCorner">
            <a:avLst>
              <a:gd name="adj" fmla="val 50000"/>
            </a:avLst>
          </a:prstGeom>
          <a:solidFill>
            <a:srgbClr val="AFE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09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2" nodeType="clickEffect">
                                  <p:stCondLst>
                                    <p:cond delay="0"/>
                                  </p:stCondLst>
                                  <p:childTnLst>
                                    <p:anim calcmode="lin" valueType="num">
                                      <p:cBhvr additive="base">
                                        <p:cTn id="11" dur="500"/>
                                        <p:tgtEl>
                                          <p:spTgt spid="10"/>
                                        </p:tgtEl>
                                        <p:attrNameLst>
                                          <p:attrName>ppt_y</p:attrName>
                                        </p:attrNameLst>
                                      </p:cBhvr>
                                      <p:tavLst>
                                        <p:tav tm="0">
                                          <p:val>
                                            <p:strVal val="#ppt_y"/>
                                          </p:val>
                                        </p:tav>
                                        <p:tav tm="100000">
                                          <p:val>
                                            <p:strVal val="#ppt_y+#ppt_h*1.125000"/>
                                          </p:val>
                                        </p:tav>
                                      </p:tavLst>
                                    </p:anim>
                                    <p:animEffect transition="out" filter="wipe(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grpId="1" nodeType="clickEffect">
                                  <p:stCondLst>
                                    <p:cond delay="0"/>
                                  </p:stCondLst>
                                  <p:childTnLst>
                                    <p:anim calcmode="lin" valueType="num">
                                      <p:cBhvr additive="base">
                                        <p:cTn id="17" dur="500"/>
                                        <p:tgtEl>
                                          <p:spTgt spid="11"/>
                                        </p:tgtEl>
                                        <p:attrNameLst>
                                          <p:attrName>ppt_y</p:attrName>
                                        </p:attrNameLst>
                                      </p:cBhvr>
                                      <p:tavLst>
                                        <p:tav tm="0">
                                          <p:val>
                                            <p:strVal val="#ppt_y"/>
                                          </p:val>
                                        </p:tav>
                                        <p:tav tm="100000">
                                          <p:val>
                                            <p:strVal val="#ppt_y+#ppt_h*1.125000"/>
                                          </p:val>
                                        </p:tav>
                                      </p:tavLst>
                                    </p:anim>
                                    <p:animEffect transition="out" filter="wipe(down)">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 calcmode="lin" valueType="num">
                                      <p:cBhvr additive="base">
                                        <p:cTn id="23" dur="500"/>
                                        <p:tgtEl>
                                          <p:spTgt spid="12"/>
                                        </p:tgtEl>
                                        <p:attrNameLst>
                                          <p:attrName>ppt_y</p:attrName>
                                        </p:attrNameLst>
                                      </p:cBhvr>
                                      <p:tavLst>
                                        <p:tav tm="0">
                                          <p:val>
                                            <p:strVal val="#ppt_y"/>
                                          </p:val>
                                        </p:tav>
                                        <p:tav tm="100000">
                                          <p:val>
                                            <p:strVal val="#ppt_y+#ppt_h*1.125000"/>
                                          </p:val>
                                        </p:tav>
                                      </p:tavLst>
                                    </p:anim>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grpId="1" nodeType="clickEffect">
                                  <p:stCondLst>
                                    <p:cond delay="0"/>
                                  </p:stCondLst>
                                  <p:childTnLst>
                                    <p:anim calcmode="lin" valueType="num">
                                      <p:cBhvr additive="base">
                                        <p:cTn id="29" dur="500"/>
                                        <p:tgtEl>
                                          <p:spTgt spid="13"/>
                                        </p:tgtEl>
                                        <p:attrNameLst>
                                          <p:attrName>ppt_y</p:attrName>
                                        </p:attrNameLst>
                                      </p:cBhvr>
                                      <p:tavLst>
                                        <p:tav tm="0">
                                          <p:val>
                                            <p:strVal val="#ppt_y"/>
                                          </p:val>
                                        </p:tav>
                                        <p:tav tm="100000">
                                          <p:val>
                                            <p:strVal val="#ppt_y+#ppt_h*1.125000"/>
                                          </p:val>
                                        </p:tav>
                                      </p:tavLst>
                                    </p:anim>
                                    <p:animEffect transition="out" filter="wipe(down)">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2" animBg="1"/>
      <p:bldP spid="11" grpId="1" animBg="1"/>
      <p:bldP spid="12" grpId="1"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733676-1CEE-49E5-865F-7BA113089A7C}"/>
              </a:ext>
            </a:extLst>
          </p:cNvPr>
          <p:cNvSpPr txBox="1"/>
          <p:nvPr/>
        </p:nvSpPr>
        <p:spPr>
          <a:xfrm>
            <a:off x="345600" y="1310400"/>
            <a:ext cx="10554718" cy="1190787"/>
          </a:xfrm>
          <a:prstGeom prst="rect">
            <a:avLst/>
          </a:prstGeom>
          <a:noFill/>
        </p:spPr>
        <p:txBody>
          <a:bodyPr vert="horz" wrap="square" lIns="0" tIns="45720" rIns="91440" bIns="45720" rtlCol="0">
            <a:normAutofit/>
          </a:bodyPr>
          <a:lstStyle/>
          <a:p>
            <a:r>
              <a:rPr lang="ja-JP" altLang="en-US" sz="3500" b="1" dirty="0">
                <a:latin typeface="メイリオ" panose="020B0604030504040204" pitchFamily="50" charset="-128"/>
                <a:ea typeface="メイリオ" panose="020B0604030504040204" pitchFamily="50" charset="-128"/>
              </a:rPr>
              <a:t>「桑畑」の地図記号に廃止され，「老人ホーム」の地図記号が新たに加わったのはなぜか？</a:t>
            </a:r>
            <a:endParaRPr kumimoji="1" lang="ja-JP" altLang="en-US" sz="35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9C57054-DE32-470A-A29A-68E763EB245C}"/>
              </a:ext>
            </a:extLst>
          </p:cNvPr>
          <p:cNvSpPr txBox="1"/>
          <p:nvPr/>
        </p:nvSpPr>
        <p:spPr>
          <a:xfrm>
            <a:off x="6267190" y="2488226"/>
            <a:ext cx="5589450" cy="4181133"/>
          </a:xfrm>
          <a:prstGeom prst="rect">
            <a:avLst/>
          </a:prstGeom>
          <a:noFill/>
        </p:spPr>
        <p:txBody>
          <a:bodyPr vert="horz" wrap="square" lIns="91440" tIns="45720" rIns="91440" bIns="45720" rtlCol="0">
            <a:noAutofit/>
          </a:bodyPr>
          <a:lstStyle/>
          <a:p>
            <a:pPr marL="414000" marR="0" lvl="0" indent="-432000" defTabSz="914400" eaLnBrk="1" fontAlgn="auto" latinLnBrk="0" hangingPunct="1">
              <a:lnSpc>
                <a:spcPts val="4500"/>
              </a:lnSpc>
              <a:spcBef>
                <a:spcPts val="0"/>
              </a:spcBef>
              <a:buClrTx/>
              <a:buSzTx/>
              <a:buFontTx/>
              <a:buNone/>
              <a:tabLst/>
              <a:defRPr/>
            </a:pPr>
            <a:r>
              <a:rPr kumimoji="0" lang="ja-JP" altLang="en-US" sz="3200" kern="0" dirty="0">
                <a:solidFill>
                  <a:prstClr val="black"/>
                </a:solidFill>
                <a:latin typeface="メイリオ"/>
                <a:ea typeface="メイリオ"/>
              </a:rPr>
              <a:t>・「</a:t>
            </a:r>
            <a:r>
              <a:rPr kumimoji="0" lang="ja-JP" altLang="en-US" sz="3200" b="0" i="0" u="none" strike="noStrike" kern="0" cap="none" spc="0" normalizeH="0" baseline="0" noProof="0" dirty="0">
                <a:ln>
                  <a:noFill/>
                </a:ln>
                <a:solidFill>
                  <a:prstClr val="black"/>
                </a:solidFill>
                <a:effectLst/>
                <a:uLnTx/>
                <a:uFillTx/>
                <a:latin typeface="メイリオ"/>
                <a:ea typeface="メイリオ"/>
              </a:rPr>
              <a:t>桑畑」の廃止</a:t>
            </a:r>
            <a:endParaRPr kumimoji="0" lang="en-US" altLang="ja-JP" sz="3200" b="0" i="0" u="none" strike="noStrike" kern="0" cap="none" spc="0" normalizeH="0" baseline="0" noProof="0" dirty="0">
              <a:ln>
                <a:noFill/>
              </a:ln>
              <a:solidFill>
                <a:prstClr val="black"/>
              </a:solidFill>
              <a:effectLst/>
              <a:uLnTx/>
              <a:uFillTx/>
              <a:latin typeface="メイリオ"/>
              <a:ea typeface="メイリオ"/>
            </a:endParaRPr>
          </a:p>
          <a:p>
            <a:pPr marL="414000" marR="0" lvl="0" indent="-432000" defTabSz="914400" eaLnBrk="1" fontAlgn="auto" latinLnBrk="0" hangingPunct="1">
              <a:lnSpc>
                <a:spcPts val="4500"/>
              </a:lnSpc>
              <a:spcBef>
                <a:spcPts val="0"/>
              </a:spcBef>
              <a:buClrTx/>
              <a:buSzTx/>
              <a:buFontTx/>
              <a:buNone/>
              <a:tabLst/>
              <a:defRPr/>
            </a:pPr>
            <a:r>
              <a:rPr kumimoji="0" lang="ja-JP" altLang="en-US" sz="3200" kern="0" dirty="0">
                <a:solidFill>
                  <a:prstClr val="black"/>
                </a:solidFill>
                <a:latin typeface="メイリオ"/>
                <a:ea typeface="メイリオ"/>
              </a:rPr>
              <a:t>→養蚕がかつては盛んだったが現在は数が減ったから。</a:t>
            </a:r>
            <a:endParaRPr kumimoji="0" lang="en-US" altLang="ja-JP" sz="3200" kern="0" dirty="0">
              <a:solidFill>
                <a:prstClr val="black"/>
              </a:solidFill>
              <a:latin typeface="メイリオ"/>
              <a:ea typeface="メイリオ"/>
            </a:endParaRPr>
          </a:p>
          <a:p>
            <a:pPr marL="414000" marR="0" lvl="0" indent="-432000" defTabSz="914400" eaLnBrk="1" fontAlgn="auto" latinLnBrk="0" hangingPunct="1">
              <a:lnSpc>
                <a:spcPts val="4500"/>
              </a:lnSpc>
              <a:spcBef>
                <a:spcPts val="0"/>
              </a:spcBef>
              <a:buClrTx/>
              <a:buSzTx/>
              <a:buFontTx/>
              <a:buNone/>
              <a:tabLst/>
              <a:defRPr/>
            </a:pPr>
            <a:endParaRPr kumimoji="0" lang="en-US" altLang="ja-JP" sz="3200" kern="0" dirty="0">
              <a:solidFill>
                <a:prstClr val="black"/>
              </a:solidFill>
              <a:latin typeface="メイリオ"/>
              <a:ea typeface="メイリオ"/>
            </a:endParaRPr>
          </a:p>
          <a:p>
            <a:pPr marL="414000" marR="0" lvl="0" indent="-432000" defTabSz="914400" eaLnBrk="1" fontAlgn="auto" latinLnBrk="0" hangingPunct="1">
              <a:lnSpc>
                <a:spcPts val="4500"/>
              </a:lnSpc>
              <a:spcBef>
                <a:spcPts val="0"/>
              </a:spcBef>
              <a:buClrTx/>
              <a:buSzTx/>
              <a:buFontTx/>
              <a:buNone/>
              <a:tabLst/>
              <a:defRPr/>
            </a:pPr>
            <a:r>
              <a:rPr kumimoji="0" lang="ja-JP" altLang="en-US" sz="3200" kern="0" dirty="0">
                <a:solidFill>
                  <a:prstClr val="black"/>
                </a:solidFill>
                <a:latin typeface="メイリオ"/>
                <a:ea typeface="メイリオ"/>
              </a:rPr>
              <a:t>・「</a:t>
            </a:r>
            <a:r>
              <a:rPr kumimoji="0" lang="ja-JP" altLang="en-US" sz="3200" b="0" i="0" u="none" strike="noStrike" kern="0" cap="none" spc="0" normalizeH="0" baseline="0" noProof="0" dirty="0">
                <a:ln>
                  <a:noFill/>
                </a:ln>
                <a:solidFill>
                  <a:prstClr val="black"/>
                </a:solidFill>
                <a:effectLst/>
                <a:uLnTx/>
                <a:uFillTx/>
                <a:latin typeface="メイリオ"/>
                <a:ea typeface="メイリオ"/>
              </a:rPr>
              <a:t>老人ホーム」の追加</a:t>
            </a:r>
            <a:endParaRPr kumimoji="0" lang="en-US" altLang="ja-JP" sz="3200" kern="0" dirty="0">
              <a:solidFill>
                <a:prstClr val="black"/>
              </a:solidFill>
              <a:latin typeface="メイリオ"/>
              <a:ea typeface="メイリオ"/>
            </a:endParaRPr>
          </a:p>
          <a:p>
            <a:pPr marL="414000" marR="0" lvl="0" indent="-432000" defTabSz="914400" eaLnBrk="1" fontAlgn="auto" latinLnBrk="0" hangingPunct="1">
              <a:lnSpc>
                <a:spcPts val="4500"/>
              </a:lnSpc>
              <a:spcBef>
                <a:spcPts val="0"/>
              </a:spcBef>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メイリオ"/>
                <a:ea typeface="メイリオ"/>
              </a:rPr>
              <a:t>→高齢化によって数が増えたから。</a:t>
            </a:r>
            <a:endParaRPr kumimoji="0" lang="en-US" altLang="ja-JP" sz="3200" b="0" i="0" u="none" strike="noStrike" kern="0" cap="none" spc="0" normalizeH="0" baseline="0" noProof="0" dirty="0">
              <a:ln>
                <a:noFill/>
              </a:ln>
              <a:solidFill>
                <a:prstClr val="black"/>
              </a:solidFill>
              <a:effectLst/>
              <a:uLnTx/>
              <a:uFillTx/>
              <a:latin typeface="メイリオ"/>
              <a:ea typeface="メイリオ"/>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455" y="2375947"/>
            <a:ext cx="4343515" cy="4267535"/>
          </a:xfrm>
          <a:prstGeom prst="rect">
            <a:avLst/>
          </a:prstGeom>
        </p:spPr>
      </p:pic>
    </p:spTree>
    <p:extLst>
      <p:ext uri="{BB962C8B-B14F-4D97-AF65-F5344CB8AC3E}">
        <p14:creationId xmlns:p14="http://schemas.microsoft.com/office/powerpoint/2010/main" val="21170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961</Words>
  <Application>Microsoft Office PowerPoint</Application>
  <PresentationFormat>ワイド画面</PresentationFormat>
  <Paragraphs>117</Paragraphs>
  <Slides>20</Slides>
  <Notes>10</Notes>
  <HiddenSlides>0</HiddenSlides>
  <MMClips>0</MMClips>
  <ScaleCrop>false</ScaleCrop>
  <HeadingPairs>
    <vt:vector size="8" baseType="variant">
      <vt:variant>
        <vt:lpstr>使用されているフォント</vt:lpstr>
      </vt:variant>
      <vt:variant>
        <vt:i4>6</vt:i4>
      </vt:variant>
      <vt:variant>
        <vt:lpstr>テーマ</vt:lpstr>
      </vt:variant>
      <vt:variant>
        <vt:i4>4</vt:i4>
      </vt:variant>
      <vt:variant>
        <vt:lpstr>スライド タイトル</vt:lpstr>
      </vt:variant>
      <vt:variant>
        <vt:i4>20</vt:i4>
      </vt:variant>
      <vt:variant>
        <vt:lpstr>目的別スライド ショー</vt:lpstr>
      </vt:variant>
      <vt:variant>
        <vt:i4>3</vt:i4>
      </vt:variant>
    </vt:vector>
  </HeadingPairs>
  <TitlesOfParts>
    <vt:vector size="33" baseType="lpstr">
      <vt:lpstr>ＭＳ Ｐゴシック</vt:lpstr>
      <vt:lpstr>Segoe UI</vt:lpstr>
      <vt:lpstr>メイリオ</vt:lpstr>
      <vt:lpstr>Calibri</vt:lpstr>
      <vt:lpstr>メイリオ</vt:lpstr>
      <vt:lpstr>Arial</vt:lpstr>
      <vt:lpstr>通常版</vt:lpstr>
      <vt:lpstr>2_通常版</vt:lpstr>
      <vt:lpstr>4_通常版</vt:lpstr>
      <vt:lpstr>5_通常版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追加1</vt:lpstr>
      <vt:lpstr>追加2</vt:lpstr>
      <vt:lpstr>追加3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2021-08-12T08:10:04Z</dcterms:created>
  <dcterms:modified xsi:type="dcterms:W3CDTF">2023-02-22T03:10:44Z</dcterms:modified>
</cp:coreProperties>
</file>