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22"/>
  </p:notesMasterIdLst>
  <p:handoutMasterIdLst>
    <p:handoutMasterId r:id="rId23"/>
  </p:handoutMasterIdLst>
  <p:sldIdLst>
    <p:sldId id="368" r:id="rId2"/>
    <p:sldId id="369" r:id="rId3"/>
    <p:sldId id="370" r:id="rId4"/>
    <p:sldId id="376" r:id="rId5"/>
    <p:sldId id="379" r:id="rId6"/>
    <p:sldId id="381" r:id="rId7"/>
    <p:sldId id="373" r:id="rId8"/>
    <p:sldId id="382" r:id="rId9"/>
    <p:sldId id="389" r:id="rId10"/>
    <p:sldId id="393" r:id="rId11"/>
    <p:sldId id="383" r:id="rId12"/>
    <p:sldId id="384" r:id="rId13"/>
    <p:sldId id="385" r:id="rId14"/>
    <p:sldId id="386" r:id="rId15"/>
    <p:sldId id="387" r:id="rId16"/>
    <p:sldId id="377" r:id="rId17"/>
    <p:sldId id="395" r:id="rId18"/>
    <p:sldId id="371" r:id="rId19"/>
    <p:sldId id="388" r:id="rId20"/>
    <p:sldId id="394" r:id="rId21"/>
  </p:sldIdLst>
  <p:sldSz cx="12192000" cy="6858000"/>
  <p:notesSz cx="6735763" cy="9866313"/>
  <p:custShowLst>
    <p:custShow name="追加1" id="0">
      <p:sldLst/>
    </p:custShow>
    <p:custShow name="追加2" id="1">
      <p:sldLst/>
    </p:custShow>
    <p:custShow name="追加3" id="2">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96E"/>
    <a:srgbClr val="D75769"/>
    <a:srgbClr val="F53961"/>
    <a:srgbClr val="BD486E"/>
    <a:srgbClr val="967DBE"/>
    <a:srgbClr val="E1D2A5"/>
    <a:srgbClr val="7DC8B4"/>
    <a:srgbClr val="8BA7D9"/>
    <a:srgbClr val="E7EDF6"/>
    <a:srgbClr val="EA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3D016-F47E-427C-9557-B7F0527CFC83}" v="19" dt="2022-08-27T06:22:34.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07" autoAdjust="0"/>
    <p:restoredTop sz="94630" autoAdjust="0"/>
  </p:normalViewPr>
  <p:slideViewPr>
    <p:cSldViewPr>
      <p:cViewPr varScale="1">
        <p:scale>
          <a:sx n="83" d="100"/>
          <a:sy n="83" d="100"/>
        </p:scale>
        <p:origin x="18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77" d="100"/>
          <a:sy n="77" d="100"/>
        </p:scale>
        <p:origin x="11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CC2F454-FD64-424D-9F92-155B74F43160}" type="datetimeFigureOut">
              <a:rPr kumimoji="1" lang="ja-JP" altLang="en-US" smtClean="0"/>
              <a:t>2023/2/22</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4A743EB-9934-4A48-A08F-F5B10E262010}" type="slidenum">
              <a:rPr kumimoji="1" lang="ja-JP" altLang="en-US" smtClean="0"/>
              <a:t>‹#›</a:t>
            </a:fld>
            <a:endParaRPr kumimoji="1" lang="ja-JP" altLang="en-US"/>
          </a:p>
        </p:txBody>
      </p:sp>
    </p:spTree>
    <p:extLst>
      <p:ext uri="{BB962C8B-B14F-4D97-AF65-F5344CB8AC3E}">
        <p14:creationId xmlns:p14="http://schemas.microsoft.com/office/powerpoint/2010/main" val="3939260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1B95C96-00B8-40E6-B095-E8C46CF0A3A2}"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32ED56C-18CE-48DD-80A6-76C8BE5DAFDD}" type="slidenum">
              <a:rPr kumimoji="1" lang="ja-JP" altLang="en-US" smtClean="0"/>
              <a:t>‹#›</a:t>
            </a:fld>
            <a:endParaRPr kumimoji="1" lang="ja-JP" altLang="en-US"/>
          </a:p>
        </p:txBody>
      </p:sp>
    </p:spTree>
    <p:extLst>
      <p:ext uri="{BB962C8B-B14F-4D97-AF65-F5344CB8AC3E}">
        <p14:creationId xmlns:p14="http://schemas.microsoft.com/office/powerpoint/2010/main" val="6027896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32ED56C-18CE-48DD-80A6-76C8BE5DAFDD}" type="slidenum">
              <a:rPr kumimoji="1" lang="ja-JP" altLang="en-US" smtClean="0"/>
              <a:t>3</a:t>
            </a:fld>
            <a:endParaRPr kumimoji="1" lang="ja-JP" altLang="en-US"/>
          </a:p>
        </p:txBody>
      </p:sp>
    </p:spTree>
    <p:extLst>
      <p:ext uri="{BB962C8B-B14F-4D97-AF65-F5344CB8AC3E}">
        <p14:creationId xmlns:p14="http://schemas.microsoft.com/office/powerpoint/2010/main" val="2795223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１章">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D38E537-D5A3-79C1-D99B-A3BF1473E9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8"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Tree>
    <p:extLst>
      <p:ext uri="{BB962C8B-B14F-4D97-AF65-F5344CB8AC3E}">
        <p14:creationId xmlns:p14="http://schemas.microsoft.com/office/powerpoint/2010/main" val="392909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本文-1章">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AA4B548-7786-6103-E12C-222282B669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
        <p:nvSpPr>
          <p:cNvPr id="4" name="角丸四角形 3">
            <a:extLst>
              <a:ext uri="{FF2B5EF4-FFF2-40B4-BE49-F238E27FC236}">
                <a16:creationId xmlns:a16="http://schemas.microsoft.com/office/drawing/2014/main" id="{4FAA456B-A315-7C42-9E94-ADD0C3DE0513}"/>
              </a:ext>
            </a:extLst>
          </p:cNvPr>
          <p:cNvSpPr/>
          <p:nvPr userDrawn="1"/>
        </p:nvSpPr>
        <p:spPr>
          <a:xfrm>
            <a:off x="623392" y="404664"/>
            <a:ext cx="4752528" cy="864096"/>
          </a:xfrm>
          <a:prstGeom prst="roundRect">
            <a:avLst/>
          </a:prstGeom>
          <a:noFill/>
          <a:ln w="76200">
            <a:solidFill>
              <a:srgbClr val="BD486E"/>
            </a:solidFill>
          </a:ln>
        </p:spPr>
        <p:style>
          <a:lnRef idx="2">
            <a:schemeClr val="accent1">
              <a:shade val="50000"/>
            </a:schemeClr>
          </a:lnRef>
          <a:fillRef idx="1">
            <a:schemeClr val="accent1"/>
          </a:fillRef>
          <a:effectRef idx="0">
            <a:schemeClr val="accent1"/>
          </a:effectRef>
          <a:fontRef idx="minor">
            <a:schemeClr val="lt1"/>
          </a:fontRef>
        </p:style>
        <p:txBody>
          <a:bodyPr tIns="126000" bIns="0" rtlCol="0" anchor="ctr"/>
          <a:lstStyle/>
          <a:p>
            <a:pPr algn="ctr"/>
            <a:r>
              <a:rPr kumimoji="1" lang="ja-JP" altLang="en-US" sz="3800" b="1" dirty="0">
                <a:ln>
                  <a:noFill/>
                </a:ln>
                <a:solidFill>
                  <a:srgbClr val="BD486E"/>
                </a:solidFill>
                <a:latin typeface="Meiryo" panose="020B0604030504040204" pitchFamily="34" charset="-128"/>
                <a:ea typeface="Meiryo" panose="020B0604030504040204" pitchFamily="34" charset="-128"/>
              </a:rPr>
              <a:t>仮説を立ててみよう</a:t>
            </a:r>
          </a:p>
        </p:txBody>
      </p:sp>
    </p:spTree>
    <p:extLst>
      <p:ext uri="{BB962C8B-B14F-4D97-AF65-F5344CB8AC3E}">
        <p14:creationId xmlns:p14="http://schemas.microsoft.com/office/powerpoint/2010/main" val="133695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学習課題-1章">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9B8E718-1FBB-B4C6-B5CB-59000D7BD8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grpSp>
        <p:nvGrpSpPr>
          <p:cNvPr id="8" name="グループ化 7">
            <a:extLst>
              <a:ext uri="{FF2B5EF4-FFF2-40B4-BE49-F238E27FC236}">
                <a16:creationId xmlns:a16="http://schemas.microsoft.com/office/drawing/2014/main" id="{7E3B9579-421C-7C46-B7DA-C794C0B1FA2C}"/>
              </a:ext>
            </a:extLst>
          </p:cNvPr>
          <p:cNvGrpSpPr/>
          <p:nvPr userDrawn="1"/>
        </p:nvGrpSpPr>
        <p:grpSpPr>
          <a:xfrm>
            <a:off x="911423" y="1527314"/>
            <a:ext cx="1080000" cy="504056"/>
            <a:chOff x="656680" y="1109975"/>
            <a:chExt cx="1240036" cy="1152128"/>
          </a:xfrm>
          <a:solidFill>
            <a:schemeClr val="bg1"/>
          </a:solidFill>
        </p:grpSpPr>
        <p:sp>
          <p:nvSpPr>
            <p:cNvPr id="9" name="角丸四角形 8">
              <a:extLst>
                <a:ext uri="{FF2B5EF4-FFF2-40B4-BE49-F238E27FC236}">
                  <a16:creationId xmlns:a16="http://schemas.microsoft.com/office/drawing/2014/main" id="{C4395E9C-6DDF-BD48-A04F-A56ABFFAA4AE}"/>
                </a:ext>
              </a:extLst>
            </p:cNvPr>
            <p:cNvSpPr/>
            <p:nvPr userDrawn="1"/>
          </p:nvSpPr>
          <p:spPr>
            <a:xfrm>
              <a:off x="656680" y="1109975"/>
              <a:ext cx="1240036" cy="1152128"/>
            </a:xfrm>
            <a:prstGeom prst="roundRect">
              <a:avLst/>
            </a:prstGeom>
            <a:grp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0" name="タイトル 1">
              <a:extLst>
                <a:ext uri="{FF2B5EF4-FFF2-40B4-BE49-F238E27FC236}">
                  <a16:creationId xmlns:a16="http://schemas.microsoft.com/office/drawing/2014/main" id="{C6DC4A7F-9A99-AA4B-8DE5-3E64BA9984B2}"/>
                </a:ext>
              </a:extLst>
            </p:cNvPr>
            <p:cNvSpPr txBox="1">
              <a:spLocks/>
            </p:cNvSpPr>
            <p:nvPr/>
          </p:nvSpPr>
          <p:spPr>
            <a:xfrm>
              <a:off x="703039" y="1368313"/>
              <a:ext cx="1152128" cy="631989"/>
            </a:xfrm>
            <a:prstGeom prst="rect">
              <a:avLst/>
            </a:prstGeom>
            <a:grpFill/>
            <a:ln>
              <a:noFill/>
            </a:ln>
          </p:spPr>
          <p:txBody>
            <a:bodyPr anchor="ctr">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a:lnSpc>
                  <a:spcPct val="100000"/>
                </a:lnSpc>
              </a:pPr>
              <a:r>
                <a:rPr lang="ja-JP" altLang="en-US" sz="2800" b="1" spc="-150" baseline="0" dirty="0">
                  <a:solidFill>
                    <a:srgbClr val="00B050"/>
                  </a:solidFill>
                  <a:effectLst/>
                </a:rPr>
                <a:t>課題</a:t>
              </a:r>
              <a:endParaRPr lang="en-US" altLang="ja-JP" sz="2800" b="1" spc="-150" baseline="0" dirty="0">
                <a:solidFill>
                  <a:srgbClr val="00B050"/>
                </a:solidFill>
                <a:effectLst/>
              </a:endParaRPr>
            </a:p>
          </p:txBody>
        </p:sp>
      </p:grpSp>
    </p:spTree>
    <p:extLst>
      <p:ext uri="{BB962C8B-B14F-4D97-AF65-F5344CB8AC3E}">
        <p14:creationId xmlns:p14="http://schemas.microsoft.com/office/powerpoint/2010/main" val="59170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学習課題-1章">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9536B0C-E525-2E65-C896-033F281960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6"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grpSp>
        <p:nvGrpSpPr>
          <p:cNvPr id="8" name="グループ化 7">
            <a:extLst>
              <a:ext uri="{FF2B5EF4-FFF2-40B4-BE49-F238E27FC236}">
                <a16:creationId xmlns:a16="http://schemas.microsoft.com/office/drawing/2014/main" id="{7E3B9579-421C-7C46-B7DA-C794C0B1FA2C}"/>
              </a:ext>
            </a:extLst>
          </p:cNvPr>
          <p:cNvGrpSpPr/>
          <p:nvPr userDrawn="1"/>
        </p:nvGrpSpPr>
        <p:grpSpPr>
          <a:xfrm>
            <a:off x="911423" y="1527314"/>
            <a:ext cx="1080000" cy="504056"/>
            <a:chOff x="656680" y="1109975"/>
            <a:chExt cx="1240036" cy="1152128"/>
          </a:xfrm>
          <a:solidFill>
            <a:schemeClr val="bg1"/>
          </a:solidFill>
        </p:grpSpPr>
        <p:sp>
          <p:nvSpPr>
            <p:cNvPr id="9" name="角丸四角形 8">
              <a:extLst>
                <a:ext uri="{FF2B5EF4-FFF2-40B4-BE49-F238E27FC236}">
                  <a16:creationId xmlns:a16="http://schemas.microsoft.com/office/drawing/2014/main" id="{C4395E9C-6DDF-BD48-A04F-A56ABFFAA4AE}"/>
                </a:ext>
              </a:extLst>
            </p:cNvPr>
            <p:cNvSpPr/>
            <p:nvPr userDrawn="1"/>
          </p:nvSpPr>
          <p:spPr>
            <a:xfrm>
              <a:off x="656680" y="1109975"/>
              <a:ext cx="1240036" cy="1152128"/>
            </a:xfrm>
            <a:prstGeom prst="roundRect">
              <a:avLst/>
            </a:prstGeom>
            <a:grpFill/>
            <a:ln w="603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tx1"/>
                  </a:solidFill>
                </a:ln>
              </a:endParaRPr>
            </a:p>
          </p:txBody>
        </p:sp>
        <p:sp>
          <p:nvSpPr>
            <p:cNvPr id="10" name="タイトル 1">
              <a:extLst>
                <a:ext uri="{FF2B5EF4-FFF2-40B4-BE49-F238E27FC236}">
                  <a16:creationId xmlns:a16="http://schemas.microsoft.com/office/drawing/2014/main" id="{C6DC4A7F-9A99-AA4B-8DE5-3E64BA9984B2}"/>
                </a:ext>
              </a:extLst>
            </p:cNvPr>
            <p:cNvSpPr txBox="1">
              <a:spLocks/>
            </p:cNvSpPr>
            <p:nvPr/>
          </p:nvSpPr>
          <p:spPr>
            <a:xfrm>
              <a:off x="703039" y="1368313"/>
              <a:ext cx="1152128" cy="631989"/>
            </a:xfrm>
            <a:prstGeom prst="rect">
              <a:avLst/>
            </a:prstGeom>
            <a:grpFill/>
            <a:ln>
              <a:noFill/>
            </a:ln>
          </p:spPr>
          <p:txBody>
            <a:bodyPr anchor="ctr">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a:lnSpc>
                  <a:spcPct val="100000"/>
                </a:lnSpc>
              </a:pPr>
              <a:r>
                <a:rPr lang="ja-JP" altLang="en-US" sz="2800" b="1" spc="-150" baseline="0" dirty="0">
                  <a:solidFill>
                    <a:srgbClr val="00B050"/>
                  </a:solidFill>
                  <a:effectLst/>
                </a:rPr>
                <a:t>課題</a:t>
              </a:r>
              <a:endParaRPr lang="en-US" altLang="ja-JP" sz="2800" b="1" spc="-150" baseline="0" dirty="0">
                <a:solidFill>
                  <a:srgbClr val="00B050"/>
                </a:solidFill>
                <a:effectLst/>
              </a:endParaRPr>
            </a:p>
          </p:txBody>
        </p:sp>
      </p:grpSp>
    </p:spTree>
    <p:extLst>
      <p:ext uri="{BB962C8B-B14F-4D97-AF65-F5344CB8AC3E}">
        <p14:creationId xmlns:p14="http://schemas.microsoft.com/office/powerpoint/2010/main" val="121303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見出し＋本文-1章">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6FD68A3-96F8-63CE-B2BB-40DD9570D0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Tree>
    <p:extLst>
      <p:ext uri="{BB962C8B-B14F-4D97-AF65-F5344CB8AC3E}">
        <p14:creationId xmlns:p14="http://schemas.microsoft.com/office/powerpoint/2010/main" val="310590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1章">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FCEE1C0-A304-378B-A21D-54539721E2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Tree>
    <p:extLst>
      <p:ext uri="{BB962C8B-B14F-4D97-AF65-F5344CB8AC3E}">
        <p14:creationId xmlns:p14="http://schemas.microsoft.com/office/powerpoint/2010/main" val="66299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本文-1章">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F521191-10CB-1EE2-7325-A62670E8D9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a:extLst>
              <a:ext uri="{FF2B5EF4-FFF2-40B4-BE49-F238E27FC236}">
                <a16:creationId xmlns:a16="http://schemas.microsoft.com/office/drawing/2014/main" id="{EF8632B4-52F8-4217-BE2E-329E4C472D11}"/>
              </a:ext>
            </a:extLst>
          </p:cNvPr>
          <p:cNvPicPr>
            <a:picLocks noChangeAspect="1"/>
          </p:cNvPicPr>
          <p:nvPr userDrawn="1"/>
        </p:nvPicPr>
        <p:blipFill>
          <a:blip r:embed="rId3"/>
          <a:stretch>
            <a:fillRect/>
          </a:stretch>
        </p:blipFill>
        <p:spPr>
          <a:xfrm>
            <a:off x="823012" y="2420888"/>
            <a:ext cx="594000" cy="594000"/>
          </a:xfrm>
          <a:prstGeom prst="rect">
            <a:avLst/>
          </a:prstGeom>
        </p:spPr>
      </p:pic>
    </p:spTree>
    <p:extLst>
      <p:ext uri="{BB962C8B-B14F-4D97-AF65-F5344CB8AC3E}">
        <p14:creationId xmlns:p14="http://schemas.microsoft.com/office/powerpoint/2010/main" val="36671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本文-1章">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F94D0D3-A382-F95F-B6BD-A206E76C93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a:extLst>
              <a:ext uri="{FF2B5EF4-FFF2-40B4-BE49-F238E27FC236}">
                <a16:creationId xmlns:a16="http://schemas.microsoft.com/office/drawing/2014/main" id="{EF8632B4-52F8-4217-BE2E-329E4C472D11}"/>
              </a:ext>
            </a:extLst>
          </p:cNvPr>
          <p:cNvPicPr>
            <a:picLocks noChangeAspect="1"/>
          </p:cNvPicPr>
          <p:nvPr userDrawn="1"/>
        </p:nvPicPr>
        <p:blipFill>
          <a:blip r:embed="rId3"/>
          <a:stretch>
            <a:fillRect/>
          </a:stretch>
        </p:blipFill>
        <p:spPr>
          <a:xfrm>
            <a:off x="767408" y="2528904"/>
            <a:ext cx="594000" cy="594000"/>
          </a:xfrm>
          <a:prstGeom prst="rect">
            <a:avLst/>
          </a:prstGeom>
        </p:spPr>
      </p:pic>
    </p:spTree>
    <p:extLst>
      <p:ext uri="{BB962C8B-B14F-4D97-AF65-F5344CB8AC3E}">
        <p14:creationId xmlns:p14="http://schemas.microsoft.com/office/powerpoint/2010/main" val="2614533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本文-1章">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2E2E2A2-E0C2-7314-78C5-B09F0A097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pic>
        <p:nvPicPr>
          <p:cNvPr id="4" name="図 3">
            <a:extLst>
              <a:ext uri="{FF2B5EF4-FFF2-40B4-BE49-F238E27FC236}">
                <a16:creationId xmlns:a16="http://schemas.microsoft.com/office/drawing/2014/main" id="{6C7B60C6-FBE3-44D7-89A4-FAA9A9A254B5}"/>
              </a:ext>
            </a:extLst>
          </p:cNvPr>
          <p:cNvPicPr>
            <a:picLocks noChangeAspect="1"/>
          </p:cNvPicPr>
          <p:nvPr userDrawn="1"/>
        </p:nvPicPr>
        <p:blipFill>
          <a:blip r:embed="rId3"/>
          <a:stretch>
            <a:fillRect/>
          </a:stretch>
        </p:blipFill>
        <p:spPr>
          <a:xfrm>
            <a:off x="551384" y="1232840"/>
            <a:ext cx="3155567" cy="756000"/>
          </a:xfrm>
          <a:prstGeom prst="rect">
            <a:avLst/>
          </a:prstGeom>
        </p:spPr>
      </p:pic>
    </p:spTree>
    <p:extLst>
      <p:ext uri="{BB962C8B-B14F-4D97-AF65-F5344CB8AC3E}">
        <p14:creationId xmlns:p14="http://schemas.microsoft.com/office/powerpoint/2010/main" val="343564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本文-1章">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002BF98-0916-91A6-CF30-6A8130186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0"/>
            <a:ext cx="12190476" cy="6858000"/>
          </a:xfrm>
          <a:prstGeom prst="rect">
            <a:avLst/>
          </a:prstGeom>
        </p:spPr>
      </p:pic>
      <p:sp>
        <p:nvSpPr>
          <p:cNvPr id="7" name="スライド番号プレースホルダー 2"/>
          <p:cNvSpPr txBox="1">
            <a:spLocks/>
          </p:cNvSpPr>
          <p:nvPr userDrawn="1"/>
        </p:nvSpPr>
        <p:spPr>
          <a:xfrm>
            <a:off x="9168341" y="630932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u="sng"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8E72980-0326-41C6-8A22-531FC38A89B9}" type="slidenum">
              <a:rPr lang="ja-JP" altLang="en-US" sz="2000" u="none" smtClean="0"/>
              <a:pPr/>
              <a:t>‹#›</a:t>
            </a:fld>
            <a:endParaRPr lang="ja-JP" altLang="en-US" sz="2000" u="none" dirty="0"/>
          </a:p>
        </p:txBody>
      </p:sp>
      <p:sp>
        <p:nvSpPr>
          <p:cNvPr id="4" name="角丸四角形 3">
            <a:extLst>
              <a:ext uri="{FF2B5EF4-FFF2-40B4-BE49-F238E27FC236}">
                <a16:creationId xmlns:a16="http://schemas.microsoft.com/office/drawing/2014/main" id="{4FAA456B-A315-7C42-9E94-ADD0C3DE0513}"/>
              </a:ext>
            </a:extLst>
          </p:cNvPr>
          <p:cNvSpPr/>
          <p:nvPr userDrawn="1"/>
        </p:nvSpPr>
        <p:spPr>
          <a:xfrm>
            <a:off x="623392" y="404664"/>
            <a:ext cx="4752528" cy="864096"/>
          </a:xfrm>
          <a:prstGeom prst="roundRect">
            <a:avLst/>
          </a:prstGeom>
          <a:noFill/>
          <a:ln w="76200">
            <a:solidFill>
              <a:srgbClr val="BD486E"/>
            </a:solidFill>
          </a:ln>
        </p:spPr>
        <p:style>
          <a:lnRef idx="2">
            <a:schemeClr val="accent1">
              <a:shade val="50000"/>
            </a:schemeClr>
          </a:lnRef>
          <a:fillRef idx="1">
            <a:schemeClr val="accent1"/>
          </a:fillRef>
          <a:effectRef idx="0">
            <a:schemeClr val="accent1"/>
          </a:effectRef>
          <a:fontRef idx="minor">
            <a:schemeClr val="lt1"/>
          </a:fontRef>
        </p:style>
        <p:txBody>
          <a:bodyPr tIns="126000" bIns="0" rtlCol="0" anchor="ctr"/>
          <a:lstStyle/>
          <a:p>
            <a:pPr algn="ctr"/>
            <a:r>
              <a:rPr kumimoji="1" lang="ja-JP" altLang="en-US" sz="3800" b="1" dirty="0">
                <a:ln>
                  <a:noFill/>
                </a:ln>
                <a:solidFill>
                  <a:srgbClr val="BD486E"/>
                </a:solidFill>
                <a:latin typeface="Meiryo" panose="020B0604030504040204" pitchFamily="34" charset="-128"/>
                <a:ea typeface="Meiryo" panose="020B0604030504040204" pitchFamily="34" charset="-128"/>
              </a:rPr>
              <a:t>問いを立ててみよう</a:t>
            </a:r>
          </a:p>
        </p:txBody>
      </p:sp>
    </p:spTree>
    <p:extLst>
      <p:ext uri="{BB962C8B-B14F-4D97-AF65-F5344CB8AC3E}">
        <p14:creationId xmlns:p14="http://schemas.microsoft.com/office/powerpoint/2010/main" val="428519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593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23" r:id="rId3"/>
    <p:sldLayoutId id="2147483715" r:id="rId4"/>
    <p:sldLayoutId id="2147483716" r:id="rId5"/>
    <p:sldLayoutId id="2147483725" r:id="rId6"/>
    <p:sldLayoutId id="2147483727" r:id="rId7"/>
    <p:sldLayoutId id="2147483724" r:id="rId8"/>
    <p:sldLayoutId id="2147483722" r:id="rId9"/>
    <p:sldLayoutId id="2147483726" r:id="rId10"/>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A10672F-ACB0-5742-AFD2-326040609B8E}"/>
              </a:ext>
            </a:extLst>
          </p:cNvPr>
          <p:cNvSpPr/>
          <p:nvPr/>
        </p:nvSpPr>
        <p:spPr>
          <a:xfrm>
            <a:off x="1236000" y="3859700"/>
            <a:ext cx="9720000" cy="765200"/>
          </a:xfrm>
          <a:prstGeom prst="rect">
            <a:avLst/>
          </a:prstGeom>
        </p:spPr>
        <p:txBody>
          <a:bodyPr wrap="square" tIns="72000" bIns="0" anchor="ctr">
            <a:spAutoFit/>
          </a:bodyPr>
          <a:lstStyle/>
          <a:p>
            <a:pPr algn="ctr"/>
            <a:r>
              <a:rPr lang="en-US" altLang="ja-JP" sz="4500" b="1" dirty="0">
                <a:latin typeface="Meiryo" panose="020B0604030504040204" pitchFamily="34" charset="-128"/>
                <a:ea typeface="Meiryo" panose="020B0604030504040204" pitchFamily="34" charset="-128"/>
              </a:rPr>
              <a:t>1</a:t>
            </a:r>
            <a:r>
              <a:rPr lang="ja-JP" altLang="en-US" sz="4500" b="1" dirty="0">
                <a:latin typeface="Meiryo" panose="020B0604030504040204" pitchFamily="34" charset="-128"/>
                <a:ea typeface="Meiryo" panose="020B0604030504040204" pitchFamily="34" charset="-128"/>
              </a:rPr>
              <a:t>　朝廷政治の変容</a:t>
            </a:r>
            <a:endParaRPr lang="ja-JP" altLang="en-US" sz="4500" dirty="0">
              <a:latin typeface="Meiryo" panose="020B0604030504040204" pitchFamily="34" charset="-128"/>
              <a:ea typeface="Meiryo" panose="020B0604030504040204" pitchFamily="34" charset="-128"/>
            </a:endParaRPr>
          </a:p>
        </p:txBody>
      </p:sp>
      <p:sp>
        <p:nvSpPr>
          <p:cNvPr id="4" name="角丸四角形 3">
            <a:extLst>
              <a:ext uri="{FF2B5EF4-FFF2-40B4-BE49-F238E27FC236}">
                <a16:creationId xmlns:a16="http://schemas.microsoft.com/office/drawing/2014/main" id="{9FC97C9B-00C1-024F-9DE4-77C3A8C60C1E}"/>
              </a:ext>
            </a:extLst>
          </p:cNvPr>
          <p:cNvSpPr/>
          <p:nvPr/>
        </p:nvSpPr>
        <p:spPr>
          <a:xfrm>
            <a:off x="1056000" y="2852936"/>
            <a:ext cx="10080000" cy="2735984"/>
          </a:xfrm>
          <a:prstGeom prst="roundRect">
            <a:avLst/>
          </a:prstGeom>
          <a:noFill/>
          <a:ln w="76200">
            <a:solidFill>
              <a:srgbClr val="BD486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6000"/>
              </a:lnSpc>
            </a:pPr>
            <a:endParaRPr lang="en-US" altLang="ja-JP" dirty="0"/>
          </a:p>
        </p:txBody>
      </p:sp>
      <p:sp>
        <p:nvSpPr>
          <p:cNvPr id="7" name="正方形/長方形 6">
            <a:extLst>
              <a:ext uri="{FF2B5EF4-FFF2-40B4-BE49-F238E27FC236}">
                <a16:creationId xmlns:a16="http://schemas.microsoft.com/office/drawing/2014/main" id="{091F5650-7813-4C90-99FB-E0875CE7F2BD}"/>
              </a:ext>
            </a:extLst>
          </p:cNvPr>
          <p:cNvSpPr/>
          <p:nvPr/>
        </p:nvSpPr>
        <p:spPr>
          <a:xfrm>
            <a:off x="1236000" y="4881626"/>
            <a:ext cx="9720000" cy="584775"/>
          </a:xfrm>
          <a:prstGeom prst="rect">
            <a:avLst/>
          </a:prstGeom>
        </p:spPr>
        <p:txBody>
          <a:bodyPr wrap="square">
            <a:spAutoFit/>
          </a:bodyPr>
          <a:lstStyle/>
          <a:p>
            <a:pPr algn="ctr"/>
            <a:r>
              <a:rPr lang="ja-JP"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（教科書 </a:t>
            </a:r>
            <a:r>
              <a:rPr lang="en-US" altLang="ja-JP"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p.66</a:t>
            </a:r>
            <a:r>
              <a:rPr lang="ja-JP"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r>
              <a:rPr lang="en-US" altLang="ja-JP"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69</a:t>
            </a:r>
            <a:r>
              <a:rPr lang="ja-JP" altLang="en-US" sz="3200" dirty="0">
                <a:effectLst>
                  <a:outerShdw blurRad="38100" dist="38100" dir="2700000" algn="tl">
                    <a:srgbClr val="000000">
                      <a:alpha val="43137"/>
                    </a:srgbClr>
                  </a:outerShdw>
                </a:effectLst>
                <a:latin typeface="Meiryo" panose="020B0604030504040204" pitchFamily="34" charset="-128"/>
                <a:ea typeface="Meiryo" panose="020B0604030504040204" pitchFamily="34" charset="-128"/>
              </a:rPr>
              <a:t>）</a:t>
            </a:r>
            <a:endParaRPr lang="ja-JP" altLang="en-US" sz="3200" dirty="0">
              <a:latin typeface="Meiryo" panose="020B0604030504040204" pitchFamily="34" charset="-128"/>
              <a:ea typeface="Meiryo" panose="020B0604030504040204" pitchFamily="34" charset="-128"/>
            </a:endParaRPr>
          </a:p>
        </p:txBody>
      </p:sp>
      <p:sp>
        <p:nvSpPr>
          <p:cNvPr id="8" name="角丸四角形 7">
            <a:extLst>
              <a:ext uri="{FF2B5EF4-FFF2-40B4-BE49-F238E27FC236}">
                <a16:creationId xmlns:a16="http://schemas.microsoft.com/office/drawing/2014/main" id="{D5F7272F-1EA6-6242-9A11-D3778EEC5BB6}"/>
              </a:ext>
            </a:extLst>
          </p:cNvPr>
          <p:cNvSpPr/>
          <p:nvPr/>
        </p:nvSpPr>
        <p:spPr>
          <a:xfrm>
            <a:off x="983432" y="225828"/>
            <a:ext cx="9073008" cy="6575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サブタイトル 2">
            <a:extLst>
              <a:ext uri="{FF2B5EF4-FFF2-40B4-BE49-F238E27FC236}">
                <a16:creationId xmlns:a16="http://schemas.microsoft.com/office/drawing/2014/main" id="{9748395F-40FB-E445-96A5-28B23DC1C93A}"/>
              </a:ext>
            </a:extLst>
          </p:cNvPr>
          <p:cNvSpPr txBox="1">
            <a:spLocks/>
          </p:cNvSpPr>
          <p:nvPr/>
        </p:nvSpPr>
        <p:spPr>
          <a:xfrm>
            <a:off x="1056000" y="0"/>
            <a:ext cx="9289032" cy="1756992"/>
          </a:xfrm>
          <a:prstGeom prst="rect">
            <a:avLst/>
          </a:prstGeom>
        </p:spPr>
        <p:txBody>
          <a:bodyPr vert="horz" wrap="square" lIns="36000" tIns="216000" rIns="3600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003425" lvl="0" indent="-2003425" algn="l">
              <a:lnSpc>
                <a:spcPts val="6000"/>
              </a:lnSpc>
              <a:spcBef>
                <a:spcPts val="0"/>
              </a:spcBef>
              <a:tabLst>
                <a:tab pos="1257300" algn="l"/>
                <a:tab pos="2667000" algn="l"/>
                <a:tab pos="7448550" algn="l"/>
              </a:tabLst>
            </a:pPr>
            <a:r>
              <a:rPr lang="ja-JP" altLang="en-US" sz="4000" b="1" dirty="0">
                <a:effectLst>
                  <a:outerShdw blurRad="38100" dist="38100" dir="2700000" algn="tl">
                    <a:srgbClr val="000000">
                      <a:alpha val="43137"/>
                    </a:srgbClr>
                  </a:outerShdw>
                </a:effectLst>
                <a:latin typeface="メイリオ"/>
                <a:ea typeface="メイリオ"/>
              </a:rPr>
              <a:t>第</a:t>
            </a:r>
            <a:r>
              <a:rPr lang="en-US" altLang="ja-JP" sz="4000" b="1" dirty="0">
                <a:effectLst>
                  <a:outerShdw blurRad="38100" dist="38100" dir="2700000" algn="tl">
                    <a:srgbClr val="000000">
                      <a:alpha val="43137"/>
                    </a:srgbClr>
                  </a:outerShdw>
                </a:effectLst>
                <a:latin typeface="メイリオ"/>
                <a:ea typeface="メイリオ"/>
              </a:rPr>
              <a:t>2</a:t>
            </a:r>
            <a:r>
              <a:rPr lang="ja-JP" altLang="en-US" sz="4000" b="1" dirty="0">
                <a:effectLst>
                  <a:outerShdw blurRad="38100" dist="38100" dir="2700000" algn="tl">
                    <a:srgbClr val="000000">
                      <a:alpha val="43137"/>
                    </a:srgbClr>
                  </a:outerShdw>
                </a:effectLst>
                <a:latin typeface="メイリオ"/>
                <a:ea typeface="メイリオ"/>
              </a:rPr>
              <a:t>編</a:t>
            </a:r>
            <a:r>
              <a:rPr lang="en-US" altLang="ja-JP" sz="4000" b="1" dirty="0">
                <a:effectLst>
                  <a:outerShdw blurRad="38100" dist="38100" dir="2700000" algn="tl">
                    <a:srgbClr val="000000">
                      <a:alpha val="43137"/>
                    </a:srgbClr>
                  </a:outerShdw>
                </a:effectLst>
                <a:latin typeface="メイリオ"/>
                <a:ea typeface="メイリオ"/>
              </a:rPr>
              <a:t>	</a:t>
            </a:r>
            <a:r>
              <a:rPr lang="ja-JP" altLang="en-US" sz="4000" b="1" dirty="0">
                <a:effectLst>
                  <a:outerShdw blurRad="38100" dist="38100" dir="2700000" algn="tl">
                    <a:srgbClr val="000000">
                      <a:alpha val="43137"/>
                    </a:srgbClr>
                  </a:outerShdw>
                </a:effectLst>
                <a:latin typeface="メイリオ"/>
                <a:ea typeface="メイリオ"/>
              </a:rPr>
              <a:t>中世の日本と世界</a:t>
            </a:r>
            <a:endParaRPr lang="en-US" altLang="ja-JP" sz="4000" b="1" dirty="0">
              <a:effectLst>
                <a:outerShdw blurRad="38100" dist="38100" dir="2700000" algn="tl">
                  <a:srgbClr val="000000">
                    <a:alpha val="43137"/>
                  </a:srgbClr>
                </a:outerShdw>
              </a:effectLst>
              <a:latin typeface="メイリオ"/>
              <a:ea typeface="メイリオ"/>
            </a:endParaRPr>
          </a:p>
          <a:p>
            <a:pPr marL="2003425" lvl="0" indent="-2003425" algn="l">
              <a:lnSpc>
                <a:spcPts val="6000"/>
              </a:lnSpc>
              <a:spcBef>
                <a:spcPts val="0"/>
              </a:spcBef>
              <a:tabLst>
                <a:tab pos="1257300" algn="l"/>
                <a:tab pos="2667000" algn="l"/>
                <a:tab pos="7448550" algn="l"/>
              </a:tabLst>
            </a:pPr>
            <a:r>
              <a:rPr lang="ja-JP" altLang="en-US" sz="5000" b="1" dirty="0">
                <a:solidFill>
                  <a:schemeClr val="bg1"/>
                </a:solidFill>
                <a:effectLst>
                  <a:outerShdw blurRad="38100" dist="38100" dir="2700000" algn="tl">
                    <a:srgbClr val="000000">
                      <a:alpha val="43137"/>
                    </a:srgbClr>
                  </a:outerShdw>
                </a:effectLst>
                <a:latin typeface="メイリオ"/>
                <a:ea typeface="メイリオ"/>
              </a:rPr>
              <a:t>第</a:t>
            </a:r>
            <a:r>
              <a:rPr lang="en-US" altLang="ja-JP" sz="5000" b="1" dirty="0">
                <a:solidFill>
                  <a:schemeClr val="bg1"/>
                </a:solidFill>
                <a:effectLst>
                  <a:outerShdw blurRad="38100" dist="38100" dir="2700000" algn="tl">
                    <a:srgbClr val="000000">
                      <a:alpha val="43137"/>
                    </a:srgbClr>
                  </a:outerShdw>
                </a:effectLst>
                <a:latin typeface="メイリオ"/>
                <a:ea typeface="メイリオ"/>
              </a:rPr>
              <a:t>1</a:t>
            </a:r>
            <a:r>
              <a:rPr lang="ja-JP" altLang="en-US" sz="5000" b="1" dirty="0">
                <a:solidFill>
                  <a:schemeClr val="bg1"/>
                </a:solidFill>
                <a:effectLst>
                  <a:outerShdw blurRad="38100" dist="38100" dir="2700000" algn="tl">
                    <a:srgbClr val="000000">
                      <a:alpha val="43137"/>
                    </a:srgbClr>
                  </a:outerShdw>
                </a:effectLst>
                <a:latin typeface="メイリオ"/>
                <a:ea typeface="メイリオ"/>
              </a:rPr>
              <a:t>章</a:t>
            </a:r>
            <a:r>
              <a:rPr lang="en-US" altLang="ja-JP" sz="5000" b="1" dirty="0">
                <a:solidFill>
                  <a:schemeClr val="bg1"/>
                </a:solidFill>
                <a:effectLst>
                  <a:outerShdw blurRad="38100" dist="38100" dir="2700000" algn="tl">
                    <a:srgbClr val="000000">
                      <a:alpha val="43137"/>
                    </a:srgbClr>
                  </a:outerShdw>
                </a:effectLst>
                <a:latin typeface="メイリオ"/>
                <a:ea typeface="メイリオ"/>
              </a:rPr>
              <a:t>	</a:t>
            </a:r>
            <a:r>
              <a:rPr lang="ja-JP" altLang="en-US" sz="5000" b="1" dirty="0">
                <a:solidFill>
                  <a:schemeClr val="bg1"/>
                </a:solidFill>
                <a:effectLst>
                  <a:outerShdw blurRad="38100" dist="38100" dir="2700000" algn="tl">
                    <a:srgbClr val="000000">
                      <a:alpha val="43137"/>
                    </a:srgbClr>
                  </a:outerShdw>
                </a:effectLst>
                <a:latin typeface="メイリオ"/>
                <a:ea typeface="メイリオ"/>
              </a:rPr>
              <a:t>中世社会の成立</a:t>
            </a:r>
            <a:endParaRPr lang="en-US" altLang="ja-JP" sz="5000" b="1" dirty="0">
              <a:solidFill>
                <a:schemeClr val="bg1"/>
              </a:solidFill>
              <a:effectLst>
                <a:outerShdw blurRad="38100" dist="38100" dir="2700000" algn="tl">
                  <a:srgbClr val="000000">
                    <a:alpha val="43137"/>
                  </a:srgbClr>
                </a:outerShdw>
              </a:effectLst>
              <a:latin typeface="メイリオ"/>
              <a:ea typeface="メイリオ"/>
              <a:cs typeface="メイリオ" panose="020B0604030504040204" pitchFamily="50" charset="-128"/>
            </a:endParaRPr>
          </a:p>
        </p:txBody>
      </p:sp>
      <p:sp>
        <p:nvSpPr>
          <p:cNvPr id="11" name="テキスト ボックス 10"/>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73630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2B22B254-2DD9-71C6-0685-ACE855BA2F4C}"/>
              </a:ext>
            </a:extLst>
          </p:cNvPr>
          <p:cNvSpPr/>
          <p:nvPr/>
        </p:nvSpPr>
        <p:spPr>
          <a:xfrm rot="16200000">
            <a:off x="3971764" y="1304764"/>
            <a:ext cx="720080" cy="648072"/>
          </a:xfrm>
          <a:prstGeom prst="homePlate">
            <a:avLst>
              <a:gd name="adj" fmla="val 37173"/>
            </a:avLst>
          </a:prstGeom>
          <a:noFill/>
          <a:ln w="57150">
            <a:solidFill>
              <a:srgbClr val="D75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195414F-29C0-340D-DBAB-350990D9E65C}"/>
              </a:ext>
            </a:extLst>
          </p:cNvPr>
          <p:cNvSpPr txBox="1"/>
          <p:nvPr/>
        </p:nvSpPr>
        <p:spPr>
          <a:xfrm>
            <a:off x="4026240" y="1368476"/>
            <a:ext cx="648072" cy="576064"/>
          </a:xfrm>
          <a:prstGeom prst="rect">
            <a:avLst/>
          </a:prstGeom>
        </p:spPr>
        <p:txBody>
          <a:bodyPr vert="horz" wrap="square" lIns="91440" tIns="45720" rIns="91440" bIns="45720" rtlCol="0" anchor="t">
            <a:noAutofit/>
          </a:bodyPr>
          <a:lstStyle/>
          <a:p>
            <a:pPr algn="l">
              <a:lnSpc>
                <a:spcPts val="4300"/>
              </a:lnSpc>
            </a:pPr>
            <a:r>
              <a:rPr kumimoji="1" lang="ja-JP" altLang="en-US" sz="3200" b="1" dirty="0">
                <a:solidFill>
                  <a:srgbClr val="BC496E"/>
                </a:solidFill>
                <a:latin typeface="UD デジタル 教科書体 NP-B" panose="02020700000000000000" pitchFamily="18" charset="-128"/>
                <a:ea typeface="UD デジタル 教科書体 NP-B" panose="02020700000000000000" pitchFamily="18" charset="-128"/>
              </a:rPr>
              <a:t>５</a:t>
            </a:r>
          </a:p>
        </p:txBody>
      </p:sp>
      <p:sp>
        <p:nvSpPr>
          <p:cNvPr id="8" name="テキスト ボックス 7">
            <a:extLst>
              <a:ext uri="{FF2B5EF4-FFF2-40B4-BE49-F238E27FC236}">
                <a16:creationId xmlns:a16="http://schemas.microsoft.com/office/drawing/2014/main" id="{83DD0257-10A3-7AFA-3F9C-ACECD7B3E681}"/>
              </a:ext>
            </a:extLst>
          </p:cNvPr>
          <p:cNvSpPr txBox="1"/>
          <p:nvPr/>
        </p:nvSpPr>
        <p:spPr>
          <a:xfrm>
            <a:off x="612284" y="2636912"/>
            <a:ext cx="5350808" cy="3672408"/>
          </a:xfrm>
          <a:prstGeom prst="rect">
            <a:avLst/>
          </a:prstGeom>
          <a:noFill/>
        </p:spPr>
        <p:txBody>
          <a:bodyPr vert="horz" wrap="square" lIns="0" tIns="45720" rIns="91440" bIns="45720" rtlCol="0">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の下文に見られる「堺の四至」に打たれた</a:t>
            </a:r>
            <a:r>
              <a:rPr kumimoji="1" lang="ja-JP" altLang="en-US" sz="3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「牓示</a:t>
            </a: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」を探してみよう。</a:t>
            </a:r>
            <a:endParaRPr kumimoji="1" lang="en-US" altLang="ja-JP"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9" name="矢印: 五方向 8">
            <a:extLst>
              <a:ext uri="{FF2B5EF4-FFF2-40B4-BE49-F238E27FC236}">
                <a16:creationId xmlns:a16="http://schemas.microsoft.com/office/drawing/2014/main" id="{4B0E34E9-794D-B01E-A476-2E3CAB27061E}"/>
              </a:ext>
            </a:extLst>
          </p:cNvPr>
          <p:cNvSpPr/>
          <p:nvPr/>
        </p:nvSpPr>
        <p:spPr>
          <a:xfrm rot="16200000">
            <a:off x="712932" y="2744924"/>
            <a:ext cx="720080" cy="648072"/>
          </a:xfrm>
          <a:prstGeom prst="homePlate">
            <a:avLst>
              <a:gd name="adj" fmla="val 37173"/>
            </a:avLst>
          </a:prstGeom>
          <a:noFill/>
          <a:ln w="57150">
            <a:solidFill>
              <a:srgbClr val="D75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0532B2B-5438-A909-C359-19D459855B4F}"/>
              </a:ext>
            </a:extLst>
          </p:cNvPr>
          <p:cNvSpPr txBox="1"/>
          <p:nvPr/>
        </p:nvSpPr>
        <p:spPr>
          <a:xfrm>
            <a:off x="767408" y="2808636"/>
            <a:ext cx="648072" cy="576064"/>
          </a:xfrm>
          <a:prstGeom prst="rect">
            <a:avLst/>
          </a:prstGeom>
        </p:spPr>
        <p:txBody>
          <a:bodyPr vert="horz" wrap="square" lIns="91440" tIns="45720" rIns="91440" bIns="45720" rtlCol="0" anchor="t">
            <a:noAutofit/>
          </a:bodyPr>
          <a:lstStyle/>
          <a:p>
            <a:pPr algn="l">
              <a:lnSpc>
                <a:spcPts val="4300"/>
              </a:lnSpc>
            </a:pPr>
            <a:r>
              <a:rPr kumimoji="1" lang="ja-JP" altLang="en-US" sz="3200" b="1" dirty="0">
                <a:solidFill>
                  <a:srgbClr val="BC496E"/>
                </a:solidFill>
                <a:latin typeface="UD デジタル 教科書体 NP-B" panose="02020700000000000000" pitchFamily="18" charset="-128"/>
                <a:ea typeface="UD デジタル 教科書体 NP-B" panose="02020700000000000000" pitchFamily="18" charset="-128"/>
              </a:rPr>
              <a:t>４</a:t>
            </a:r>
          </a:p>
        </p:txBody>
      </p:sp>
      <p:sp>
        <p:nvSpPr>
          <p:cNvPr id="11" name="テキスト ボックス 10">
            <a:extLst>
              <a:ext uri="{FF2B5EF4-FFF2-40B4-BE49-F238E27FC236}">
                <a16:creationId xmlns:a16="http://schemas.microsoft.com/office/drawing/2014/main" id="{3C3D04AD-F7DD-4DA7-A9DA-2F037790C595}"/>
              </a:ext>
            </a:extLst>
          </p:cNvPr>
          <p:cNvSpPr txBox="1"/>
          <p:nvPr/>
        </p:nvSpPr>
        <p:spPr>
          <a:xfrm>
            <a:off x="4871864" y="1340768"/>
            <a:ext cx="4896544" cy="620364"/>
          </a:xfrm>
          <a:prstGeom prst="rect">
            <a:avLst/>
          </a:prstGeom>
        </p:spPr>
        <p:txBody>
          <a:bodyPr vert="horz" wrap="square" lIns="91440" tIns="45720" rIns="91440" bIns="45720" rtlCol="0" anchor="t">
            <a:noAutofit/>
          </a:bodyPr>
          <a:lstStyle/>
          <a:p>
            <a:pPr algn="l">
              <a:lnSpc>
                <a:spcPts val="4300"/>
              </a:lnSpc>
            </a:pPr>
            <a:r>
              <a:rPr kumimoji="1" lang="ja-JP" altLang="en-US" sz="3200" b="1" dirty="0">
                <a:latin typeface="UD デジタル 教科書体 NP-B" panose="02020700000000000000" pitchFamily="18" charset="-128"/>
                <a:ea typeface="UD デジタル 教科書体 NP-B" panose="02020700000000000000" pitchFamily="18" charset="-128"/>
              </a:rPr>
              <a:t>荘園の景観</a:t>
            </a:r>
          </a:p>
        </p:txBody>
      </p:sp>
      <p:sp>
        <p:nvSpPr>
          <p:cNvPr id="12" name="テキスト ボックス 1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●荘園の発達</a:t>
            </a:r>
            <a:endParaRPr lang="ja-JP" altLang="en-US" sz="2400" dirty="0">
              <a:effectLst>
                <a:outerShdw blurRad="38100" dist="38100" dir="2700000" algn="tl">
                  <a:srgbClr val="000000">
                    <a:alpha val="43137"/>
                  </a:srgbClr>
                </a:outerShdw>
              </a:effectLst>
            </a:endParaRPr>
          </a:p>
        </p:txBody>
      </p:sp>
      <p:sp>
        <p:nvSpPr>
          <p:cNvPr id="13" name="テキスト ボックス 12"/>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7176120" y="883364"/>
            <a:ext cx="4680520" cy="5209932"/>
          </a:xfrm>
          <a:prstGeom prst="rect">
            <a:avLst/>
          </a:prstGeom>
          <a:ln>
            <a:solidFill>
              <a:schemeClr val="tx1"/>
            </a:solidFill>
          </a:ln>
        </p:spPr>
        <p:txBody>
          <a:bodyPr vert="horz" wrap="square" lIns="91440" tIns="45720" rIns="91440" bIns="45720" rtlCol="0" anchor="ctr">
            <a:noAutofit/>
          </a:bodyPr>
          <a:lstStyle/>
          <a:p>
            <a:pPr algn="ctr">
              <a:lnSpc>
                <a:spcPts val="4300"/>
              </a:lnSpc>
            </a:pPr>
            <a:r>
              <a:rPr lang="ja-JP" altLang="en-US" sz="2800" b="1" dirty="0" smtClean="0">
                <a:solidFill>
                  <a:srgbClr val="FF0000"/>
                </a:solidFill>
                <a:latin typeface="メイリオ" panose="020B0604030504040204" pitchFamily="50" charset="-128"/>
                <a:ea typeface="メイリオ" panose="020B0604030504040204" pitchFamily="50" charset="-128"/>
              </a:rPr>
              <a:t>サンプル</a:t>
            </a:r>
            <a:r>
              <a:rPr lang="ja-JP" altLang="en-US" sz="2800" b="1" dirty="0">
                <a:solidFill>
                  <a:srgbClr val="FF0000"/>
                </a:solidFill>
                <a:latin typeface="メイリオ" panose="020B0604030504040204" pitchFamily="50" charset="-128"/>
                <a:ea typeface="メイリオ" panose="020B0604030504040204" pitchFamily="50" charset="-128"/>
              </a:rPr>
              <a:t>のため，</a:t>
            </a:r>
            <a:endParaRPr lang="en-US" altLang="ja-JP" sz="2800" b="1" dirty="0">
              <a:solidFill>
                <a:srgbClr val="FF0000"/>
              </a:solidFill>
              <a:latin typeface="メイリオ" panose="020B0604030504040204" pitchFamily="50" charset="-128"/>
              <a:ea typeface="メイリオ" panose="020B0604030504040204" pitchFamily="50" charset="-128"/>
            </a:endParaRPr>
          </a:p>
          <a:p>
            <a:pPr algn="ctr">
              <a:lnSpc>
                <a:spcPts val="4300"/>
              </a:lnSpc>
            </a:pPr>
            <a:r>
              <a:rPr lang="ja-JP" altLang="en-US" sz="2800" b="1" dirty="0">
                <a:solidFill>
                  <a:srgbClr val="FF0000"/>
                </a:solidFill>
                <a:latin typeface="メイリオ" panose="020B0604030504040204" pitchFamily="50" charset="-128"/>
                <a:ea typeface="メイリオ" panose="020B0604030504040204" pitchFamily="50" charset="-128"/>
              </a:rPr>
              <a:t>画像の掲載は割愛させていただきます。</a:t>
            </a:r>
          </a:p>
          <a:p>
            <a:pPr algn="ctr">
              <a:lnSpc>
                <a:spcPts val="4300"/>
              </a:lnSpc>
            </a:pPr>
            <a:r>
              <a:rPr lang="ja-JP" altLang="en-US" sz="2800" b="1" dirty="0">
                <a:solidFill>
                  <a:srgbClr val="FF0000"/>
                </a:solidFill>
                <a:latin typeface="メイリオ" panose="020B0604030504040204" pitchFamily="50" charset="-128"/>
                <a:ea typeface="メイリオ" panose="020B0604030504040204" pitchFamily="50" charset="-128"/>
              </a:rPr>
              <a:t>（製品版では画像が入ります）</a:t>
            </a:r>
          </a:p>
          <a:p>
            <a:pPr algn="l">
              <a:lnSpc>
                <a:spcPts val="4300"/>
              </a:lnSpc>
            </a:pPr>
            <a:endParaRPr kumimoji="1" lang="ja-JP" altLang="en-US"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9120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●荘園の発達</a:t>
            </a:r>
            <a:endParaRPr lang="ja-JP" altLang="en-US" sz="240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荘園のしくみ</a:t>
            </a: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・開発領主は</a:t>
            </a:r>
            <a:r>
              <a:rPr lang="ja-JP" altLang="en-US" sz="3200" dirty="0">
                <a:solidFill>
                  <a:srgbClr val="FF0000"/>
                </a:solidFill>
                <a:latin typeface="メイリオ" panose="020B0604030504040204" pitchFamily="50" charset="-128"/>
                <a:ea typeface="メイリオ" panose="020B0604030504040204" pitchFamily="50" charset="-128"/>
              </a:rPr>
              <a:t>荘官</a:t>
            </a:r>
            <a:r>
              <a:rPr lang="ja-JP" altLang="en-US" sz="3200" dirty="0">
                <a:latin typeface="メイリオ" panose="020B0604030504040204" pitchFamily="50" charset="-128"/>
                <a:ea typeface="メイリオ" panose="020B0604030504040204" pitchFamily="50" charset="-128"/>
              </a:rPr>
              <a:t>（多くは下司）となって現地を支配</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・寄進を仲介した中下級の貴族は</a:t>
            </a:r>
            <a:r>
              <a:rPr lang="ja-JP" altLang="en-US" sz="3200" dirty="0">
                <a:solidFill>
                  <a:srgbClr val="FF0000"/>
                </a:solidFill>
                <a:latin typeface="メイリオ" panose="020B0604030504040204" pitchFamily="50" charset="-128"/>
                <a:ea typeface="メイリオ" panose="020B0604030504040204" pitchFamily="50" charset="-128"/>
              </a:rPr>
              <a:t>領家</a:t>
            </a:r>
            <a:r>
              <a:rPr lang="ja-JP" altLang="en-US" sz="3200" dirty="0">
                <a:latin typeface="メイリオ" panose="020B0604030504040204" pitchFamily="50" charset="-128"/>
                <a:ea typeface="メイリオ" panose="020B0604030504040204" pitchFamily="50" charset="-128"/>
              </a:rPr>
              <a:t>（または預所）</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として，皇室・大貴族・大寺社（</a:t>
            </a:r>
            <a:r>
              <a:rPr lang="ja-JP" altLang="en-US" sz="3200" dirty="0">
                <a:solidFill>
                  <a:srgbClr val="FF0000"/>
                </a:solidFill>
                <a:latin typeface="メイリオ" panose="020B0604030504040204" pitchFamily="50" charset="-128"/>
                <a:ea typeface="メイリオ" panose="020B0604030504040204" pitchFamily="50" charset="-128"/>
              </a:rPr>
              <a:t>本家</a:t>
            </a:r>
            <a:r>
              <a:rPr lang="ja-JP" altLang="en-US" sz="3200" dirty="0">
                <a:latin typeface="メイリオ" panose="020B0604030504040204" pitchFamily="50" charset="-128"/>
                <a:ea typeface="メイリオ" panose="020B0604030504040204" pitchFamily="50" charset="-128"/>
              </a:rPr>
              <a:t>）のもとで荘園</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の管理・経営にあたった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・本家・領家の権威を利用して，あらゆる税の免除</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FF0000"/>
                </a:solidFill>
                <a:latin typeface="メイリオ" panose="020B0604030504040204" pitchFamily="50" charset="-128"/>
                <a:ea typeface="メイリオ" panose="020B0604030504040204" pitchFamily="50" charset="-128"/>
              </a:rPr>
              <a:t>不輸</a:t>
            </a:r>
            <a:r>
              <a:rPr lang="ja-JP" altLang="en-US" sz="3200" dirty="0">
                <a:latin typeface="メイリオ" panose="020B0604030504040204" pitchFamily="50" charset="-128"/>
                <a:ea typeface="メイリオ" panose="020B0604030504040204" pitchFamily="50" charset="-128"/>
              </a:rPr>
              <a:t>）の特権や，徴税にかかわる国衙の使者の立ち入り拒否（</a:t>
            </a:r>
            <a:r>
              <a:rPr lang="ja-JP" altLang="en-US" sz="3200" dirty="0">
                <a:solidFill>
                  <a:srgbClr val="FF0000"/>
                </a:solidFill>
                <a:latin typeface="メイリオ" panose="020B0604030504040204" pitchFamily="50" charset="-128"/>
                <a:ea typeface="メイリオ" panose="020B0604030504040204" pitchFamily="50" charset="-128"/>
              </a:rPr>
              <a:t>不入</a:t>
            </a:r>
            <a:r>
              <a:rPr lang="ja-JP" altLang="en-US" sz="3200" dirty="0">
                <a:latin typeface="メイリオ" panose="020B0604030504040204" pitchFamily="50" charset="-128"/>
                <a:ea typeface="メイリオ" panose="020B0604030504040204" pitchFamily="50" charset="-128"/>
              </a:rPr>
              <a:t>）の特権を獲得する荘園もあらわれた</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1603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●荘園の発達</a:t>
            </a:r>
            <a:endParaRPr lang="ja-JP" altLang="en-US" sz="240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代表的な荘園</a:t>
            </a: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・立荘を行うことができたのは上皇をはじめとする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ごく少数の有力者であった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→上皇のもとには大量の荘園が集まり，院政をささ</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える基盤となった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・これらの荘園は上皇の近親の女性や寺院に与えられた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→鳥羽上皇の皇女，八条院の八条院領荘園群，後白河</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上皇が長講堂に寄進した長講堂領荘園群など</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050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56000" y="1260000"/>
            <a:ext cx="11532688"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公領の運営</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・国司も地方豪族と協力し，荘園以外の土地を</a:t>
            </a:r>
            <a:r>
              <a:rPr lang="ja-JP" altLang="en-US" sz="3200" dirty="0">
                <a:solidFill>
                  <a:srgbClr val="FF0000"/>
                </a:solidFill>
                <a:latin typeface="メイリオ" panose="020B0604030504040204" pitchFamily="50" charset="-128"/>
                <a:ea typeface="メイリオ" panose="020B0604030504040204" pitchFamily="50" charset="-128"/>
              </a:rPr>
              <a:t>公領</a:t>
            </a:r>
            <a:endParaRPr lang="en-US" altLang="ja-JP" sz="3200" dirty="0">
              <a:solidFill>
                <a:srgbClr val="FF0000"/>
              </a:solidFill>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（国衙領）として経営するようになった</a:t>
            </a:r>
            <a:endParaRPr lang="en-US" altLang="ja-JP" sz="3200" dirty="0">
              <a:latin typeface="メイリオ" panose="020B0604030504040204" pitchFamily="50" charset="-128"/>
              <a:ea typeface="メイリオ" panose="020B0604030504040204" pitchFamily="50" charset="-128"/>
            </a:endParaRPr>
          </a:p>
          <a:p>
            <a:pPr marL="898525" indent="-22225" algn="l">
              <a:lnSpc>
                <a:spcPts val="4500"/>
              </a:lnSpc>
              <a:spcBef>
                <a:spcPts val="0"/>
              </a:spcBef>
            </a:pPr>
            <a:r>
              <a:rPr lang="ja-JP" altLang="en-US" sz="3200" dirty="0" smtClean="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一国内の土地は，荘園と公領にわかれた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11</a:t>
            </a:r>
            <a:r>
              <a:rPr lang="ja-JP" altLang="en-US" sz="3200" dirty="0">
                <a:latin typeface="メイリオ" panose="020B0604030504040204" pitchFamily="50" charset="-128"/>
                <a:ea typeface="メイリオ" panose="020B0604030504040204" pitchFamily="50" charset="-128"/>
              </a:rPr>
              <a:t>世紀ごろから，国衙は郡司の権限を吸収，機能の</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充実をはかった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・国司にかわって現地におもむいた</a:t>
            </a:r>
            <a:r>
              <a:rPr lang="ja-JP" altLang="en-US" sz="3200" dirty="0">
                <a:solidFill>
                  <a:srgbClr val="FF0000"/>
                </a:solidFill>
                <a:latin typeface="メイリオ" panose="020B0604030504040204" pitchFamily="50" charset="-128"/>
                <a:ea typeface="メイリオ" panose="020B0604030504040204" pitchFamily="50" charset="-128"/>
              </a:rPr>
              <a:t>目代</a:t>
            </a:r>
            <a:r>
              <a:rPr lang="ja-JP" altLang="en-US" sz="3200" dirty="0">
                <a:latin typeface="メイリオ" panose="020B0604030504040204" pitchFamily="50" charset="-128"/>
                <a:ea typeface="メイリオ" panose="020B0604030504040204" pitchFamily="50" charset="-128"/>
              </a:rPr>
              <a:t>は，国衙の役人</a:t>
            </a:r>
            <a:endParaRPr lang="en-US" altLang="ja-JP" sz="3200" dirty="0">
              <a:latin typeface="メイリオ" panose="020B0604030504040204" pitchFamily="50" charset="-128"/>
              <a:ea typeface="メイリオ" panose="020B0604030504040204" pitchFamily="50" charset="-128"/>
            </a:endParaRPr>
          </a:p>
          <a:p>
            <a:pPr marL="914400" indent="-447675"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FF0000"/>
                </a:solidFill>
                <a:latin typeface="メイリオ" panose="020B0604030504040204" pitchFamily="50" charset="-128"/>
                <a:ea typeface="メイリオ" panose="020B0604030504040204" pitchFamily="50" charset="-128"/>
              </a:rPr>
              <a:t>在庁官人</a:t>
            </a:r>
            <a:r>
              <a:rPr lang="ja-JP" altLang="en-US" sz="3200" dirty="0">
                <a:latin typeface="メイリオ" panose="020B0604030504040204" pitchFamily="50" charset="-128"/>
                <a:ea typeface="メイリオ" panose="020B0604030504040204" pitchFamily="50" charset="-128"/>
              </a:rPr>
              <a:t>）を指揮するかたわら，国内の有力武士を</a:t>
            </a:r>
            <a:endParaRPr lang="en-US" altLang="ja-JP" sz="3200" dirty="0">
              <a:latin typeface="メイリオ" panose="020B0604030504040204" pitchFamily="50" charset="-128"/>
              <a:ea typeface="メイリオ" panose="020B0604030504040204" pitchFamily="50" charset="-128"/>
            </a:endParaRPr>
          </a:p>
          <a:p>
            <a:pPr marL="914400" indent="-52388" algn="l">
              <a:lnSpc>
                <a:spcPts val="4500"/>
              </a:lnSpc>
              <a:spcBef>
                <a:spcPts val="0"/>
              </a:spcBef>
            </a:pPr>
            <a:r>
              <a:rPr lang="ja-JP" altLang="en-US" sz="3200" dirty="0">
                <a:latin typeface="メイリオ" panose="020B0604030504040204" pitchFamily="50" charset="-128"/>
                <a:ea typeface="メイリオ" panose="020B0604030504040204" pitchFamily="50" charset="-128"/>
              </a:rPr>
              <a:t>国衙の軍事力として組織し，治安の維持にあたった</a:t>
            </a:r>
            <a:endParaRPr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C47A747-3E27-44FC-A0EE-7BB5FF0B87EC}"/>
              </a:ext>
            </a:extLst>
          </p:cNvPr>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●公領の変化</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〔p.68〕</a:t>
            </a:r>
            <a:endParaRPr lang="en-US" altLang="ja-JP"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4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●公領の変化</a:t>
            </a:r>
            <a:endParaRPr lang="ja-JP" altLang="en-US" sz="240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知行国の制度</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en-US" altLang="ja-JP" sz="3200" dirty="0">
                <a:latin typeface="メイリオ" panose="020B0604030504040204" pitchFamily="50" charset="-128"/>
                <a:ea typeface="メイリオ" panose="020B0604030504040204" pitchFamily="50" charset="-128"/>
              </a:rPr>
              <a:t>…12</a:t>
            </a:r>
            <a:r>
              <a:rPr lang="ja-JP" altLang="en-US" sz="3200" dirty="0">
                <a:latin typeface="メイリオ" panose="020B0604030504040204" pitchFamily="50" charset="-128"/>
                <a:ea typeface="メイリオ" panose="020B0604030504040204" pitchFamily="50" charset="-128"/>
              </a:rPr>
              <a:t>世紀，高位の貴族が</a:t>
            </a:r>
            <a:r>
              <a:rPr lang="ja-JP" altLang="en-US" sz="3200" dirty="0">
                <a:solidFill>
                  <a:srgbClr val="FF0000"/>
                </a:solidFill>
                <a:latin typeface="メイリオ" panose="020B0604030504040204" pitchFamily="50" charset="-128"/>
                <a:ea typeface="メイリオ" panose="020B0604030504040204" pitchFamily="50" charset="-128"/>
              </a:rPr>
              <a:t>知行国</a:t>
            </a:r>
            <a:r>
              <a:rPr lang="ja-JP" altLang="en-US" sz="3200" dirty="0">
                <a:latin typeface="メイリオ" panose="020B0604030504040204" pitchFamily="50" charset="-128"/>
                <a:ea typeface="メイリオ" panose="020B0604030504040204" pitchFamily="50" charset="-128"/>
              </a:rPr>
              <a:t>に任命され，一国の</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行政を支配し，国衙領から収益を得るようになった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→公領は，知行国主の私領へと変わっていった</a:t>
            </a:r>
            <a:endParaRPr lang="en-US" altLang="ja-JP" sz="3500" b="1" dirty="0">
              <a:latin typeface="メイリオ" panose="020B0604030504040204" pitchFamily="50" charset="-128"/>
              <a:ea typeface="メイリオ" panose="020B0604030504040204" pitchFamily="50" charset="-128"/>
            </a:endParaRPr>
          </a:p>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荘園公領制</a:t>
            </a: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・全国の土地，荘園と公領があたかも私領であるかの</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ようにあつかわれた土地制度を，</a:t>
            </a:r>
            <a:r>
              <a:rPr lang="ja-JP" altLang="en-US" sz="3200" dirty="0">
                <a:solidFill>
                  <a:srgbClr val="FF0000"/>
                </a:solidFill>
                <a:latin typeface="メイリオ" panose="020B0604030504040204" pitchFamily="50" charset="-128"/>
                <a:ea typeface="メイリオ" panose="020B0604030504040204" pitchFamily="50" charset="-128"/>
              </a:rPr>
              <a:t>荘園公領制</a:t>
            </a:r>
            <a:r>
              <a:rPr lang="ja-JP" altLang="en-US" sz="3200" dirty="0">
                <a:latin typeface="メイリオ" panose="020B0604030504040204" pitchFamily="50" charset="-128"/>
                <a:ea typeface="メイリオ" panose="020B0604030504040204" pitchFamily="50" charset="-128"/>
              </a:rPr>
              <a:t>とよぶ</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1773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●公領の変化</a:t>
            </a:r>
            <a:endParaRPr lang="ja-JP" altLang="en-US" sz="240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名主の誕生</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・荘園公領制のもとで，田堵は名田経営の請負契約を</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くりかえすうちに耕地への権利を強め，</a:t>
            </a:r>
            <a:r>
              <a:rPr lang="ja-JP" altLang="en-US" sz="3200" dirty="0">
                <a:solidFill>
                  <a:srgbClr val="FF0000"/>
                </a:solidFill>
                <a:latin typeface="メイリオ" panose="020B0604030504040204" pitchFamily="50" charset="-128"/>
                <a:ea typeface="メイリオ" panose="020B0604030504040204" pitchFamily="50" charset="-128"/>
              </a:rPr>
              <a:t>名主</a:t>
            </a:r>
            <a:r>
              <a:rPr lang="ja-JP" altLang="en-US" sz="3200" dirty="0">
                <a:latin typeface="メイリオ" panose="020B0604030504040204" pitchFamily="50" charset="-128"/>
                <a:ea typeface="メイリオ" panose="020B0604030504040204" pitchFamily="50" charset="-128"/>
              </a:rPr>
              <a:t>（名田の</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en-US" altLang="ja-JP" sz="3200"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持ち主）と呼ばれるようになった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smtClean="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名主は，国衙や荘園領主に対しては，名田単位に課せられた</a:t>
            </a:r>
            <a:r>
              <a:rPr lang="ja-JP" altLang="en-US" sz="3200" dirty="0">
                <a:solidFill>
                  <a:srgbClr val="FF0000"/>
                </a:solidFill>
                <a:latin typeface="メイリオ" panose="020B0604030504040204" pitchFamily="50" charset="-128"/>
                <a:ea typeface="メイリオ" panose="020B0604030504040204" pitchFamily="50" charset="-128"/>
              </a:rPr>
              <a:t>年貢・公事・夫役</a:t>
            </a:r>
            <a:r>
              <a:rPr lang="ja-JP" altLang="en-US" sz="3200" dirty="0">
                <a:latin typeface="メイリオ" panose="020B0604030504040204" pitchFamily="50" charset="-128"/>
                <a:ea typeface="メイリオ" panose="020B0604030504040204" pitchFamily="50" charset="-128"/>
              </a:rPr>
              <a:t>をおさめる責任者であった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・名田を下請け耕作させている小農民に対しては，彼ら</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を指導する農村の有力者だった</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232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56000" y="1260000"/>
            <a:ext cx="11160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密教と政治との関わり</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・呪法や修法によってさまざまな願望をかなえると</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された</a:t>
            </a:r>
            <a:r>
              <a:rPr lang="ja-JP" altLang="en-US" sz="3200" dirty="0">
                <a:solidFill>
                  <a:srgbClr val="FF0000"/>
                </a:solidFill>
                <a:latin typeface="メイリオ" panose="020B0604030504040204" pitchFamily="50" charset="-128"/>
                <a:ea typeface="メイリオ" panose="020B0604030504040204" pitchFamily="50" charset="-128"/>
              </a:rPr>
              <a:t>密教</a:t>
            </a:r>
            <a:r>
              <a:rPr lang="ja-JP" altLang="en-US" sz="3200" dirty="0">
                <a:latin typeface="メイリオ" panose="020B0604030504040204" pitchFamily="50" charset="-128"/>
                <a:ea typeface="メイリオ" panose="020B0604030504040204" pitchFamily="50" charset="-128"/>
              </a:rPr>
              <a:t>は，平安時代から貴族たちの信仰を集めた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国家と仏教は相互にささえあう存在であるという</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考え方が生まれた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・上皇は仏教をあつく信仰し，大寺院をつくって盛大</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な法会をもよおし，何度も紀伊の熊野三山や高野山に参詣した</a:t>
            </a:r>
            <a:endParaRPr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4409226E-8C7E-40F1-903E-EDC344D0D4AA}"/>
              </a:ext>
            </a:extLst>
          </p:cNvPr>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●寺社の勢力拡大</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〔p.69〕</a:t>
            </a:r>
            <a:endParaRPr lang="en-US" altLang="ja-JP" sz="3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577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D2373E3-1027-7284-AA2D-1CF48136C874}"/>
              </a:ext>
            </a:extLst>
          </p:cNvPr>
          <p:cNvSpPr txBox="1"/>
          <p:nvPr/>
        </p:nvSpPr>
        <p:spPr>
          <a:xfrm>
            <a:off x="1631504" y="2420888"/>
            <a:ext cx="8568952" cy="1246495"/>
          </a:xfrm>
          <a:prstGeom prst="rect">
            <a:avLst/>
          </a:prstGeom>
          <a:noFill/>
        </p:spPr>
        <p:txBody>
          <a:bodyPr wrap="square" rtlCol="0">
            <a:spAutoFit/>
          </a:bodyPr>
          <a:lstStyle/>
          <a:p>
            <a:pPr>
              <a:lnSpc>
                <a:spcPts val="4500"/>
              </a:lnSpc>
            </a:pPr>
            <a:r>
              <a:rPr lang="ja-JP" altLang="en-US" sz="3600" b="1" dirty="0">
                <a:solidFill>
                  <a:prstClr val="black"/>
                </a:solidFill>
                <a:latin typeface="メイリオ"/>
                <a:ea typeface="メイリオ"/>
              </a:rPr>
              <a:t>中世に熊野参詣が盛んだった背景を考えてみよう。</a:t>
            </a:r>
          </a:p>
        </p:txBody>
      </p:sp>
      <p:sp>
        <p:nvSpPr>
          <p:cNvPr id="4" name="テキスト ボックス 3"/>
          <p:cNvSpPr txBox="1"/>
          <p:nvPr/>
        </p:nvSpPr>
        <p:spPr>
          <a:xfrm>
            <a:off x="180000" y="180000"/>
            <a:ext cx="5771984" cy="402066"/>
          </a:xfrm>
          <a:prstGeom prst="rect">
            <a:avLst/>
          </a:prstGeom>
          <a:noFill/>
        </p:spPr>
        <p:txBody>
          <a:bodyPr vert="horz" wrap="square" lIns="91440" tIns="45720" rIns="91440" bIns="45720" rtlCol="0" anchor="ctr">
            <a:noAutofit/>
          </a:bodyPr>
          <a:lstStyle/>
          <a:p>
            <a:r>
              <a:rPr lang="ja-JP" altLang="en-US" sz="2400" b="1" spc="-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●寺社の勢力拡大</a:t>
            </a:r>
            <a:endParaRPr lang="ja-JP" altLang="en-US" sz="2400" spc="-50" dirty="0">
              <a:effectLst>
                <a:outerShdw blurRad="38100" dist="38100" dir="2700000" algn="tl">
                  <a:srgbClr val="000000">
                    <a:alpha val="43137"/>
                  </a:srgbClr>
                </a:outerShdw>
              </a:effectLst>
            </a:endParaRPr>
          </a:p>
        </p:txBody>
      </p:sp>
      <p:sp>
        <p:nvSpPr>
          <p:cNvPr id="5" name="テキスト ボックス 4"/>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4586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771984" cy="402066"/>
          </a:xfrm>
          <a:prstGeom prst="rect">
            <a:avLst/>
          </a:prstGeom>
          <a:noFill/>
        </p:spPr>
        <p:txBody>
          <a:bodyPr vert="horz" wrap="square" lIns="91440" tIns="45720" rIns="91440" bIns="45720" rtlCol="0" anchor="ctr">
            <a:noAutofit/>
          </a:bodyPr>
          <a:lstStyle/>
          <a:p>
            <a:r>
              <a:rPr lang="ja-JP" altLang="en-US" sz="2400" b="1" spc="-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●寺社の勢力拡大</a:t>
            </a:r>
            <a:endParaRPr lang="ja-JP" altLang="en-US" sz="2400" spc="-5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160000" cy="577800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000"/>
              </a:lnSpc>
              <a:spcBef>
                <a:spcPts val="0"/>
              </a:spcBef>
            </a:pPr>
            <a:r>
              <a:rPr lang="ja-JP" altLang="en-US" sz="3500" b="1" dirty="0">
                <a:latin typeface="メイリオ" panose="020B0604030504040204" pitchFamily="50" charset="-128"/>
                <a:ea typeface="メイリオ" panose="020B0604030504040204" pitchFamily="50" charset="-128"/>
              </a:rPr>
              <a:t>寺社勢力の拡大</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・上皇たちの帰依を受けた大寺院は，地方の寺院を支配下に置き，多くの荘園をたくわえ，僧兵を組織した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・神仏習合思想により結びついた神社も支配下に置き，</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神人を組織した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・天皇家や貴族出身の僧侶は寺院内でも高い地位につき，</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住坊・院家を中心に独立的な勢力を築いた</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183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771984" cy="402066"/>
          </a:xfrm>
          <a:prstGeom prst="rect">
            <a:avLst/>
          </a:prstGeom>
          <a:noFill/>
        </p:spPr>
        <p:txBody>
          <a:bodyPr vert="horz" wrap="square" lIns="91440" tIns="45720" rIns="91440" bIns="45720" rtlCol="0" anchor="ctr">
            <a:noAutofit/>
          </a:bodyPr>
          <a:lstStyle/>
          <a:p>
            <a:r>
              <a:rPr lang="ja-JP" altLang="en-US" sz="2400" b="1" spc="-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●寺社の勢力拡大</a:t>
            </a:r>
            <a:endParaRPr lang="ja-JP" altLang="en-US" sz="2400" spc="-5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764704"/>
            <a:ext cx="11160000" cy="577800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強訴</a:t>
            </a:r>
            <a:endParaRPr lang="en-US" altLang="ja-JP" sz="3500" b="1" dirty="0">
              <a:latin typeface="メイリオ" panose="020B0604030504040204" pitchFamily="50" charset="-128"/>
              <a:ea typeface="メイリオ" panose="020B0604030504040204" pitchFamily="50" charset="-128"/>
            </a:endParaRPr>
          </a:p>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・武装した僧兵や神人が，暴力を背景に，寺院や神社の　</a:t>
            </a:r>
            <a:endParaRPr lang="en-US" altLang="ja-JP" sz="3200" dirty="0">
              <a:latin typeface="メイリオ" panose="020B0604030504040204" pitchFamily="50" charset="-128"/>
              <a:ea typeface="メイリオ" panose="020B0604030504040204" pitchFamily="50" charset="-128"/>
            </a:endParaRPr>
          </a:p>
          <a:p>
            <a:pPr algn="l">
              <a:lnSpc>
                <a:spcPts val="4500"/>
              </a:lnSpc>
              <a:spcBef>
                <a:spcPts val="0"/>
              </a:spcBef>
            </a:pPr>
            <a:r>
              <a:rPr lang="ja-JP" altLang="en-US" sz="3200" dirty="0">
                <a:latin typeface="メイリオ" panose="020B0604030504040204" pitchFamily="50" charset="-128"/>
                <a:ea typeface="メイリオ" panose="020B0604030504040204" pitchFamily="50" charset="-128"/>
              </a:rPr>
              <a:t>　　要求をききいれるよう朝廷に迫った行為のこと</a:t>
            </a:r>
            <a:endParaRPr lang="en-US" altLang="ja-JP" sz="3200" dirty="0">
              <a:latin typeface="メイリオ" panose="020B0604030504040204" pitchFamily="50" charset="-128"/>
              <a:ea typeface="メイリオ" panose="020B0604030504040204" pitchFamily="50" charset="-128"/>
            </a:endParaRPr>
          </a:p>
          <a:p>
            <a:pPr algn="l">
              <a:lnSpc>
                <a:spcPts val="4500"/>
              </a:lnSpc>
              <a:spcBef>
                <a:spcPts val="0"/>
              </a:spcBef>
            </a:pPr>
            <a:r>
              <a:rPr lang="ja-JP" altLang="en-US" sz="3200" dirty="0">
                <a:latin typeface="メイリオ" panose="020B0604030504040204" pitchFamily="50" charset="-128"/>
                <a:ea typeface="メイリオ" panose="020B0604030504040204" pitchFamily="50" charset="-128"/>
              </a:rPr>
              <a:t>　・神仏の権威をおし立てるため，朝廷は対処に苦しんだ</a:t>
            </a:r>
            <a:endParaRPr lang="en-US" altLang="ja-JP" sz="3500" b="1" dirty="0">
              <a:latin typeface="メイリオ" panose="020B0604030504040204" pitchFamily="50" charset="-128"/>
              <a:ea typeface="メイリオ" panose="020B0604030504040204" pitchFamily="50" charset="-128"/>
            </a:endParaRPr>
          </a:p>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大寺社による強訴</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・大寺社は国司やほかの荘園領主と争い，神木や神輿</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を先頭に立てて朝廷に</a:t>
            </a:r>
            <a:r>
              <a:rPr lang="ja-JP" altLang="en-US" sz="3200" dirty="0">
                <a:solidFill>
                  <a:srgbClr val="FF0000"/>
                </a:solidFill>
                <a:latin typeface="メイリオ" panose="020B0604030504040204" pitchFamily="50" charset="-128"/>
                <a:ea typeface="メイリオ" panose="020B0604030504040204" pitchFamily="50" charset="-128"/>
              </a:rPr>
              <a:t>強訴</a:t>
            </a:r>
            <a:r>
              <a:rPr lang="ja-JP" altLang="en-US" sz="3200" dirty="0">
                <a:latin typeface="メイリオ" panose="020B0604030504040204" pitchFamily="50" charset="-128"/>
                <a:ea typeface="メイリオ" panose="020B0604030504040204" pitchFamily="50" charset="-128"/>
              </a:rPr>
              <a:t>を行った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・なかでも興福寺と延暦寺の勢力は強大で，</a:t>
            </a:r>
            <a:r>
              <a:rPr lang="ja-JP" altLang="en-US" sz="3200" dirty="0">
                <a:solidFill>
                  <a:srgbClr val="FF0000"/>
                </a:solidFill>
                <a:latin typeface="メイリオ" panose="020B0604030504040204" pitchFamily="50" charset="-128"/>
                <a:ea typeface="メイリオ" panose="020B0604030504040204" pitchFamily="50" charset="-128"/>
              </a:rPr>
              <a:t>南都・北嶺</a:t>
            </a:r>
            <a:endParaRPr lang="en-US" altLang="ja-JP" sz="3200" dirty="0">
              <a:solidFill>
                <a:srgbClr val="FF0000"/>
              </a:solidFill>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とよばれた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→僧兵や神人に対処するため，朝廷は武士を組織した</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27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84592" y="2204864"/>
            <a:ext cx="10440000" cy="3132000"/>
          </a:xfrm>
          <a:prstGeom prst="rect">
            <a:avLst/>
          </a:prstGeom>
        </p:spPr>
        <p:txBody>
          <a:bodyPr anchor="t" anchorCtr="0">
            <a:noAutofit/>
          </a:bodyPr>
          <a:lstStyle>
            <a:lvl1pPr algn="ctr" defTabSz="914400" rtl="0" eaLnBrk="1" latinLnBrk="0" hangingPunct="1">
              <a:lnSpc>
                <a:spcPct val="90000"/>
              </a:lnSpc>
              <a:spcBef>
                <a:spcPct val="0"/>
              </a:spcBef>
              <a:buNone/>
              <a:defRPr kumimoji="1" sz="2800" kern="1200">
                <a:solidFill>
                  <a:schemeClr val="tx1"/>
                </a:solidFill>
                <a:latin typeface="+mj-lt"/>
                <a:ea typeface="+mj-ea"/>
                <a:cs typeface="+mj-cs"/>
              </a:defRPr>
            </a:lvl1pPr>
          </a:lstStyle>
          <a:p>
            <a:pPr marL="9525" indent="-107950" algn="l">
              <a:lnSpc>
                <a:spcPct val="150000"/>
              </a:lnSpc>
            </a:pPr>
            <a:r>
              <a:rPr lang="ja-JP" altLang="en-US" sz="4200" b="1" dirty="0">
                <a:latin typeface="Meiryo" panose="020B0604030504040204" pitchFamily="34" charset="-128"/>
                <a:ea typeface="Meiryo" panose="020B0604030504040204" pitchFamily="34" charset="-128"/>
              </a:rPr>
              <a:t>朝廷のもとでの政治や土地支配のしくみは，どのように変容していったのだろうか。</a:t>
            </a:r>
            <a:endParaRPr lang="en-US" altLang="ja-JP" sz="4200" b="1" dirty="0">
              <a:latin typeface="Meiryo" panose="020B0604030504040204" pitchFamily="34" charset="-128"/>
              <a:ea typeface="Meiryo" panose="020B0604030504040204" pitchFamily="34" charset="-128"/>
            </a:endParaRPr>
          </a:p>
        </p:txBody>
      </p:sp>
      <p:sp>
        <p:nvSpPr>
          <p:cNvPr id="3" name="テキスト ボックス 2"/>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25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2B22B254-2DD9-71C6-0685-ACE855BA2F4C}"/>
              </a:ext>
            </a:extLst>
          </p:cNvPr>
          <p:cNvSpPr/>
          <p:nvPr/>
        </p:nvSpPr>
        <p:spPr>
          <a:xfrm rot="16200000">
            <a:off x="3953292" y="1304764"/>
            <a:ext cx="720080" cy="648072"/>
          </a:xfrm>
          <a:prstGeom prst="homePlate">
            <a:avLst>
              <a:gd name="adj" fmla="val 37173"/>
            </a:avLst>
          </a:prstGeom>
          <a:noFill/>
          <a:ln w="57150">
            <a:solidFill>
              <a:srgbClr val="D75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195414F-29C0-340D-DBAB-350990D9E65C}"/>
              </a:ext>
            </a:extLst>
          </p:cNvPr>
          <p:cNvSpPr txBox="1"/>
          <p:nvPr/>
        </p:nvSpPr>
        <p:spPr>
          <a:xfrm>
            <a:off x="4007768" y="1368476"/>
            <a:ext cx="648072" cy="576064"/>
          </a:xfrm>
          <a:prstGeom prst="rect">
            <a:avLst/>
          </a:prstGeom>
        </p:spPr>
        <p:txBody>
          <a:bodyPr vert="horz" wrap="square" lIns="91440" tIns="45720" rIns="91440" bIns="45720" rtlCol="0" anchor="t">
            <a:noAutofit/>
          </a:bodyPr>
          <a:lstStyle/>
          <a:p>
            <a:pPr algn="l">
              <a:lnSpc>
                <a:spcPts val="4300"/>
              </a:lnSpc>
            </a:pPr>
            <a:r>
              <a:rPr kumimoji="1" lang="ja-JP" altLang="en-US" sz="3200" b="1" dirty="0">
                <a:solidFill>
                  <a:srgbClr val="BC496E"/>
                </a:solidFill>
                <a:latin typeface="UD デジタル 教科書体 NP-B" panose="02020700000000000000" pitchFamily="18" charset="-128"/>
                <a:ea typeface="UD デジタル 教科書体 NP-B" panose="02020700000000000000" pitchFamily="18" charset="-128"/>
              </a:rPr>
              <a:t>９</a:t>
            </a:r>
          </a:p>
        </p:txBody>
      </p:sp>
      <p:sp>
        <p:nvSpPr>
          <p:cNvPr id="11" name="テキスト ボックス 10">
            <a:extLst>
              <a:ext uri="{FF2B5EF4-FFF2-40B4-BE49-F238E27FC236}">
                <a16:creationId xmlns:a16="http://schemas.microsoft.com/office/drawing/2014/main" id="{FDD541AC-B272-3B2D-57C5-3C33FBEFA263}"/>
              </a:ext>
            </a:extLst>
          </p:cNvPr>
          <p:cNvSpPr txBox="1"/>
          <p:nvPr/>
        </p:nvSpPr>
        <p:spPr>
          <a:xfrm>
            <a:off x="407368" y="2348880"/>
            <a:ext cx="3888432" cy="3672408"/>
          </a:xfrm>
          <a:prstGeom prst="rect">
            <a:avLst/>
          </a:prstGeom>
          <a:noFill/>
        </p:spPr>
        <p:txBody>
          <a:bodyPr vert="horz" wrap="square" lIns="0" tIns="45720" rIns="91440" bIns="45720" rtlCol="0">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僧兵と神人がともに強訴しているのはなぜだろう</a:t>
            </a:r>
            <a:r>
              <a:rPr kumimoji="1" lang="ja-JP" altLang="en-US" sz="3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か。</a:t>
            </a:r>
            <a:endParaRPr kumimoji="1" lang="en-US" altLang="ja-JP" sz="3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p:cNvSpPr txBox="1"/>
          <p:nvPr/>
        </p:nvSpPr>
        <p:spPr>
          <a:xfrm>
            <a:off x="180000" y="180000"/>
            <a:ext cx="5771984" cy="402066"/>
          </a:xfrm>
          <a:prstGeom prst="rect">
            <a:avLst/>
          </a:prstGeom>
          <a:noFill/>
        </p:spPr>
        <p:txBody>
          <a:bodyPr vert="horz" wrap="square" lIns="91440" tIns="45720" rIns="91440" bIns="45720" rtlCol="0" anchor="ctr">
            <a:noAutofit/>
          </a:bodyPr>
          <a:lstStyle/>
          <a:p>
            <a:r>
              <a:rPr lang="ja-JP" altLang="en-US" sz="2400" b="1" spc="-5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●寺社の勢力拡大</a:t>
            </a:r>
            <a:endParaRPr lang="ja-JP" altLang="en-US" sz="2400" spc="-50" dirty="0">
              <a:effectLst>
                <a:outerShdw blurRad="38100" dist="38100" dir="2700000" algn="tl">
                  <a:srgbClr val="000000">
                    <a:alpha val="43137"/>
                  </a:srgbClr>
                </a:outerShdw>
              </a:effectLst>
            </a:endParaRPr>
          </a:p>
        </p:txBody>
      </p:sp>
      <p:sp>
        <p:nvSpPr>
          <p:cNvPr id="8" name="テキスト ボックス 7">
            <a:extLst>
              <a:ext uri="{FF2B5EF4-FFF2-40B4-BE49-F238E27FC236}">
                <a16:creationId xmlns:a16="http://schemas.microsoft.com/office/drawing/2014/main" id="{0FF82EF9-DD0D-49BD-8012-F546261F4ACA}"/>
              </a:ext>
            </a:extLst>
          </p:cNvPr>
          <p:cNvSpPr txBox="1"/>
          <p:nvPr/>
        </p:nvSpPr>
        <p:spPr>
          <a:xfrm>
            <a:off x="5015880" y="1440484"/>
            <a:ext cx="4896544" cy="620364"/>
          </a:xfrm>
          <a:prstGeom prst="rect">
            <a:avLst/>
          </a:prstGeom>
        </p:spPr>
        <p:txBody>
          <a:bodyPr vert="horz" wrap="square" lIns="91440" tIns="45720" rIns="91440" bIns="45720" rtlCol="0" anchor="t">
            <a:noAutofit/>
          </a:bodyPr>
          <a:lstStyle/>
          <a:p>
            <a:pPr algn="l">
              <a:lnSpc>
                <a:spcPts val="4300"/>
              </a:lnSpc>
            </a:pPr>
            <a:r>
              <a:rPr kumimoji="1" lang="ja-JP" altLang="en-US" sz="3200" b="1" dirty="0" smtClean="0">
                <a:latin typeface="UD デジタル 教科書体 NP-B" panose="02020700000000000000" pitchFamily="18" charset="-128"/>
                <a:ea typeface="UD デジタル 教科書体 NP-B" panose="02020700000000000000" pitchFamily="18" charset="-128"/>
              </a:rPr>
              <a:t>強訴する僧兵と神人</a:t>
            </a:r>
            <a:endParaRPr kumimoji="1" lang="ja-JP" altLang="en-US" sz="3200" b="1"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295800" y="2564904"/>
            <a:ext cx="7416824" cy="2088232"/>
          </a:xfrm>
          <a:prstGeom prst="rect">
            <a:avLst/>
          </a:prstGeom>
          <a:ln>
            <a:solidFill>
              <a:schemeClr val="tx1"/>
            </a:solidFill>
          </a:ln>
        </p:spPr>
        <p:txBody>
          <a:bodyPr vert="horz" wrap="square" lIns="91440" tIns="45720" rIns="91440" bIns="45720" rtlCol="0" anchor="t">
            <a:noAutofit/>
          </a:bodyPr>
          <a:lstStyle/>
          <a:p>
            <a:pPr algn="ctr">
              <a:lnSpc>
                <a:spcPts val="4300"/>
              </a:lnSpc>
            </a:pPr>
            <a:r>
              <a:rPr lang="ja-JP" altLang="en-US" sz="2800" b="1" dirty="0" smtClean="0">
                <a:solidFill>
                  <a:srgbClr val="FF0000"/>
                </a:solidFill>
                <a:latin typeface="メイリオ" panose="020B0604030504040204" pitchFamily="50" charset="-128"/>
                <a:ea typeface="メイリオ" panose="020B0604030504040204" pitchFamily="50" charset="-128"/>
              </a:rPr>
              <a:t>サンプル</a:t>
            </a:r>
            <a:r>
              <a:rPr lang="ja-JP" altLang="en-US" sz="2800" b="1" dirty="0">
                <a:solidFill>
                  <a:srgbClr val="FF0000"/>
                </a:solidFill>
                <a:latin typeface="メイリオ" panose="020B0604030504040204" pitchFamily="50" charset="-128"/>
                <a:ea typeface="メイリオ" panose="020B0604030504040204" pitchFamily="50" charset="-128"/>
              </a:rPr>
              <a:t>のため</a:t>
            </a:r>
            <a:r>
              <a:rPr lang="ja-JP" altLang="en-US" sz="2800" b="1" dirty="0" smtClean="0">
                <a:solidFill>
                  <a:srgbClr val="FF0000"/>
                </a:solidFill>
                <a:latin typeface="メイリオ" panose="020B0604030504040204" pitchFamily="50" charset="-128"/>
                <a:ea typeface="メイリオ" panose="020B0604030504040204" pitchFamily="50" charset="-128"/>
              </a:rPr>
              <a:t>，</a:t>
            </a:r>
            <a:endParaRPr lang="en-US" altLang="ja-JP" sz="2800" b="1" dirty="0" smtClean="0">
              <a:solidFill>
                <a:srgbClr val="FF0000"/>
              </a:solidFill>
              <a:latin typeface="メイリオ" panose="020B0604030504040204" pitchFamily="50" charset="-128"/>
              <a:ea typeface="メイリオ" panose="020B0604030504040204" pitchFamily="50" charset="-128"/>
            </a:endParaRPr>
          </a:p>
          <a:p>
            <a:pPr algn="ctr">
              <a:lnSpc>
                <a:spcPts val="4300"/>
              </a:lnSpc>
            </a:pPr>
            <a:r>
              <a:rPr lang="ja-JP" altLang="en-US" sz="2800" b="1" dirty="0" smtClean="0">
                <a:solidFill>
                  <a:srgbClr val="FF0000"/>
                </a:solidFill>
                <a:latin typeface="メイリオ" panose="020B0604030504040204" pitchFamily="50" charset="-128"/>
                <a:ea typeface="メイリオ" panose="020B0604030504040204" pitchFamily="50" charset="-128"/>
              </a:rPr>
              <a:t>画像</a:t>
            </a:r>
            <a:r>
              <a:rPr lang="ja-JP" altLang="en-US" sz="2800" b="1" dirty="0">
                <a:solidFill>
                  <a:srgbClr val="FF0000"/>
                </a:solidFill>
                <a:latin typeface="メイリオ" panose="020B0604030504040204" pitchFamily="50" charset="-128"/>
                <a:ea typeface="メイリオ" panose="020B0604030504040204" pitchFamily="50" charset="-128"/>
              </a:rPr>
              <a:t>の掲載は割愛させていただきます。</a:t>
            </a:r>
          </a:p>
          <a:p>
            <a:pPr algn="ctr">
              <a:lnSpc>
                <a:spcPts val="4300"/>
              </a:lnSpc>
            </a:pPr>
            <a:r>
              <a:rPr lang="ja-JP" altLang="en-US" sz="2800" b="1" dirty="0">
                <a:solidFill>
                  <a:srgbClr val="FF0000"/>
                </a:solidFill>
                <a:latin typeface="メイリオ" panose="020B0604030504040204" pitchFamily="50" charset="-128"/>
                <a:ea typeface="メイリオ" panose="020B0604030504040204" pitchFamily="50" charset="-128"/>
              </a:rPr>
              <a:t>（製品版では画像が入ります）</a:t>
            </a:r>
          </a:p>
          <a:p>
            <a:pPr algn="ctr">
              <a:lnSpc>
                <a:spcPts val="4300"/>
              </a:lnSpc>
            </a:pP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18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4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院政の始まり</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〔p.66〕</a:t>
            </a:r>
            <a:endParaRPr lang="en-US" altLang="ja-JP" sz="2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3" name="タイトル 1"/>
          <p:cNvSpPr txBox="1">
            <a:spLocks/>
          </p:cNvSpPr>
          <p:nvPr/>
        </p:nvSpPr>
        <p:spPr>
          <a:xfrm>
            <a:off x="756000" y="1260000"/>
            <a:ext cx="11232000"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後三条天皇の親政</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1068</a:t>
            </a:r>
            <a:r>
              <a:rPr lang="ja-JP" altLang="en-US" sz="3200" dirty="0">
                <a:latin typeface="メイリオ" panose="020B0604030504040204" pitchFamily="50" charset="-128"/>
                <a:ea typeface="メイリオ" panose="020B0604030504040204" pitchFamily="50" charset="-128"/>
              </a:rPr>
              <a:t>年に即位，宇多天皇以来</a:t>
            </a:r>
            <a:r>
              <a:rPr lang="en-US" altLang="ja-JP" sz="3200" dirty="0">
                <a:latin typeface="メイリオ" panose="020B0604030504040204" pitchFamily="50" charset="-128"/>
                <a:ea typeface="メイリオ" panose="020B0604030504040204" pitchFamily="50" charset="-128"/>
              </a:rPr>
              <a:t>170</a:t>
            </a:r>
            <a:r>
              <a:rPr lang="ja-JP" altLang="en-US" sz="3200" dirty="0">
                <a:latin typeface="メイリオ" panose="020B0604030504040204" pitchFamily="50" charset="-128"/>
                <a:ea typeface="メイリオ" panose="020B0604030504040204" pitchFamily="50" charset="-128"/>
              </a:rPr>
              <a:t>年ぶりの藤原氏を</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外戚としない天皇であった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・荘園の増加が公領を圧迫して朝廷の税収の減少を</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まねいているとし，</a:t>
            </a:r>
            <a:r>
              <a:rPr lang="en-US" altLang="ja-JP" sz="3200" dirty="0">
                <a:latin typeface="メイリオ" panose="020B0604030504040204" pitchFamily="50" charset="-128"/>
                <a:ea typeface="メイリオ" panose="020B0604030504040204" pitchFamily="50" charset="-128"/>
              </a:rPr>
              <a:t>1069</a:t>
            </a:r>
            <a:r>
              <a:rPr lang="ja-JP" altLang="en-US" sz="3200" dirty="0">
                <a:latin typeface="メイリオ" panose="020B0604030504040204" pitchFamily="50" charset="-128"/>
                <a:ea typeface="メイリオ" panose="020B0604030504040204" pitchFamily="50" charset="-128"/>
              </a:rPr>
              <a:t>年に</a:t>
            </a:r>
            <a:r>
              <a:rPr lang="ja-JP" altLang="en-US" sz="3200" dirty="0">
                <a:solidFill>
                  <a:srgbClr val="FF0000"/>
                </a:solidFill>
                <a:latin typeface="メイリオ" panose="020B0604030504040204" pitchFamily="50" charset="-128"/>
                <a:ea typeface="メイリオ" panose="020B0604030504040204" pitchFamily="50" charset="-128"/>
              </a:rPr>
              <a:t>荘園整理令</a:t>
            </a:r>
            <a:r>
              <a:rPr lang="ja-JP" altLang="en-US" sz="3200" dirty="0">
                <a:latin typeface="メイリオ" panose="020B0604030504040204" pitchFamily="50" charset="-128"/>
                <a:ea typeface="メイリオ" panose="020B0604030504040204" pitchFamily="50" charset="-128"/>
              </a:rPr>
              <a:t>を発した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FF0000"/>
                </a:solidFill>
                <a:latin typeface="メイリオ" panose="020B0604030504040204" pitchFamily="50" charset="-128"/>
                <a:ea typeface="メイリオ" panose="020B0604030504040204" pitchFamily="50" charset="-128"/>
              </a:rPr>
              <a:t>記録荘園券契所</a:t>
            </a:r>
            <a:r>
              <a:rPr lang="ja-JP" altLang="en-US" sz="3200" dirty="0">
                <a:latin typeface="メイリオ" panose="020B0604030504040204" pitchFamily="50" charset="-128"/>
                <a:ea typeface="メイリオ" panose="020B0604030504040204" pitchFamily="50" charset="-128"/>
              </a:rPr>
              <a:t>が設けられ，基準に合わない荘園は</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停止，摂関家も経済力をそがれた</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45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●院政の始まり</a:t>
            </a:r>
            <a:endParaRPr lang="ja-JP" altLang="en-US" sz="240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白河天皇による院政</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・後三条天皇の皇子である白河天皇は，</a:t>
            </a:r>
            <a:r>
              <a:rPr lang="en-US" altLang="ja-JP" sz="3200" dirty="0">
                <a:latin typeface="メイリオ" panose="020B0604030504040204" pitchFamily="50" charset="-128"/>
                <a:ea typeface="メイリオ" panose="020B0604030504040204" pitchFamily="50" charset="-128"/>
              </a:rPr>
              <a:t>1086</a:t>
            </a:r>
            <a:r>
              <a:rPr lang="ja-JP" altLang="en-US" sz="3200" dirty="0">
                <a:latin typeface="メイリオ" panose="020B0604030504040204" pitchFamily="50" charset="-128"/>
                <a:ea typeface="メイリオ" panose="020B0604030504040204" pitchFamily="50" charset="-128"/>
              </a:rPr>
              <a:t>年に</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退位して上皇となり，幼い子孫を次々に皇位につけ，</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43</a:t>
            </a:r>
            <a:r>
              <a:rPr lang="ja-JP" altLang="en-US" sz="3200" dirty="0">
                <a:latin typeface="メイリオ" panose="020B0604030504040204" pitchFamily="50" charset="-128"/>
                <a:ea typeface="メイリオ" panose="020B0604030504040204" pitchFamily="50" charset="-128"/>
              </a:rPr>
              <a:t>年間も上皇の御所で政治を行った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・天皇家の家長である上皇が，子や孫である天皇に</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かわって政治を行う体制を</a:t>
            </a:r>
            <a:r>
              <a:rPr lang="ja-JP" altLang="en-US" sz="3200" dirty="0">
                <a:solidFill>
                  <a:srgbClr val="FF0000"/>
                </a:solidFill>
                <a:latin typeface="メイリオ" panose="020B0604030504040204" pitchFamily="50" charset="-128"/>
                <a:ea typeface="メイリオ" panose="020B0604030504040204" pitchFamily="50" charset="-128"/>
              </a:rPr>
              <a:t>院政</a:t>
            </a:r>
            <a:r>
              <a:rPr lang="ja-JP" altLang="en-US" sz="3200" dirty="0">
                <a:latin typeface="メイリオ" panose="020B0604030504040204" pitchFamily="50" charset="-128"/>
                <a:ea typeface="メイリオ" panose="020B0604030504040204" pitchFamily="50" charset="-128"/>
              </a:rPr>
              <a:t>という</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solidFill>
                  <a:srgbClr val="FF0000"/>
                </a:solidFill>
                <a:latin typeface="メイリオ" panose="020B0604030504040204" pitchFamily="50" charset="-128"/>
                <a:ea typeface="メイリオ" panose="020B0604030504040204" pitchFamily="50" charset="-128"/>
              </a:rPr>
              <a:t>院政</a:t>
            </a:r>
            <a:r>
              <a:rPr lang="ja-JP" altLang="en-US" sz="3200" dirty="0">
                <a:latin typeface="メイリオ" panose="020B0604030504040204" pitchFamily="50" charset="-128"/>
                <a:ea typeface="メイリオ" panose="020B0604030504040204" pitchFamily="50" charset="-128"/>
              </a:rPr>
              <a:t>は鳥羽上皇，後白河上皇，後鳥羽上皇に継承</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された</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17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●院政の始まり</a:t>
            </a:r>
            <a:endParaRPr lang="ja-JP" altLang="en-US" sz="240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院政のしくみ</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・上皇は</a:t>
            </a:r>
            <a:r>
              <a:rPr lang="ja-JP" altLang="en-US" sz="3200" dirty="0">
                <a:solidFill>
                  <a:srgbClr val="FF0000"/>
                </a:solidFill>
                <a:latin typeface="メイリオ" panose="020B0604030504040204" pitchFamily="50" charset="-128"/>
                <a:ea typeface="メイリオ" panose="020B0604030504040204" pitchFamily="50" charset="-128"/>
              </a:rPr>
              <a:t>院庁</a:t>
            </a:r>
            <a:r>
              <a:rPr lang="ja-JP" altLang="en-US" sz="3200" dirty="0">
                <a:latin typeface="メイリオ" panose="020B0604030504040204" pitchFamily="50" charset="-128"/>
                <a:ea typeface="メイリオ" panose="020B0604030504040204" pitchFamily="50" charset="-128"/>
              </a:rPr>
              <a:t>を設けて多数の院司を任命，院司は院の</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家政の処理を仕事とした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・国政は，上皇の権威のもとで太政官に指示して実行</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させた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・白河上皇のとき，直属の軍事力を組織するため，上皇の御所に</a:t>
            </a:r>
            <a:r>
              <a:rPr lang="ja-JP" altLang="en-US" sz="3200" dirty="0">
                <a:solidFill>
                  <a:srgbClr val="FF0000"/>
                </a:solidFill>
                <a:latin typeface="メイリオ" panose="020B0604030504040204" pitchFamily="50" charset="-128"/>
                <a:ea typeface="メイリオ" panose="020B0604030504040204" pitchFamily="50" charset="-128"/>
              </a:rPr>
              <a:t>北面の武士</a:t>
            </a:r>
            <a:r>
              <a:rPr lang="ja-JP" altLang="en-US" sz="3200" dirty="0">
                <a:latin typeface="メイリオ" panose="020B0604030504040204" pitchFamily="50" charset="-128"/>
                <a:ea typeface="メイリオ" panose="020B0604030504040204" pitchFamily="50" charset="-128"/>
              </a:rPr>
              <a:t>が置かれ，源氏や平氏などの武士が登用された</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822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●院政の始まり</a:t>
            </a:r>
            <a:endParaRPr lang="ja-JP" altLang="en-US" sz="240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316664"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院近臣</a:t>
            </a:r>
            <a:endParaRPr lang="en-US" altLang="ja-JP" sz="3500" b="1"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・上皇は旧来の秩序や慣習にとらわれず，気に入った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中小貴族，僧侶，武士，財力のある受領などを重用</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した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→彼らは</a:t>
            </a:r>
            <a:r>
              <a:rPr lang="ja-JP" altLang="en-US" sz="3200" dirty="0">
                <a:solidFill>
                  <a:srgbClr val="FF0000"/>
                </a:solidFill>
                <a:latin typeface="メイリオ" panose="020B0604030504040204" pitchFamily="50" charset="-128"/>
                <a:ea typeface="メイリオ" panose="020B0604030504040204" pitchFamily="50" charset="-128"/>
              </a:rPr>
              <a:t>院近臣</a:t>
            </a:r>
            <a:r>
              <a:rPr lang="ja-JP" altLang="en-US" sz="3200" dirty="0">
                <a:latin typeface="メイリオ" panose="020B0604030504040204" pitchFamily="50" charset="-128"/>
                <a:ea typeface="メイリオ" panose="020B0604030504040204" pitchFamily="50" charset="-128"/>
              </a:rPr>
              <a:t>となり，政治に活躍した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鳥羽上皇や後白河上皇の信任をえた信西（藤原通憲）</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en-US" altLang="ja-JP" sz="3200" dirty="0" smtClean="0">
                <a:latin typeface="メイリオ" panose="020B0604030504040204" pitchFamily="50" charset="-128"/>
                <a:ea typeface="メイリオ" panose="020B0604030504040204" pitchFamily="50" charset="-128"/>
              </a:rPr>
              <a:t>   </a:t>
            </a:r>
            <a:r>
              <a:rPr lang="ja-JP" altLang="en-US" sz="3200" dirty="0">
                <a:latin typeface="メイリオ" panose="020B0604030504040204" pitchFamily="50" charset="-128"/>
                <a:ea typeface="メイリオ" panose="020B0604030504040204" pitchFamily="50" charset="-128"/>
              </a:rPr>
              <a:t>　がその代表である</a:t>
            </a:r>
            <a:endParaRPr lang="en-US" altLang="ja-JP"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129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756000" y="1260000"/>
            <a:ext cx="11532688" cy="510673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開発領主の成長</a:t>
            </a:r>
            <a:endParaRPr lang="en-US" altLang="ja-JP" sz="35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11</a:t>
            </a:r>
            <a:r>
              <a:rPr lang="ja-JP" altLang="en-US" sz="3200" dirty="0">
                <a:latin typeface="メイリオ" panose="020B0604030504040204" pitchFamily="50" charset="-128"/>
                <a:ea typeface="メイリオ" panose="020B0604030504040204" pitchFamily="50" charset="-128"/>
              </a:rPr>
              <a:t>世紀になると，地方豪族や有力</a:t>
            </a:r>
            <a:r>
              <a:rPr lang="ja-JP" altLang="en-US" sz="3200" dirty="0">
                <a:solidFill>
                  <a:srgbClr val="FF0000"/>
                </a:solidFill>
                <a:latin typeface="メイリオ" panose="020B0604030504040204" pitchFamily="50" charset="-128"/>
                <a:ea typeface="メイリオ" panose="020B0604030504040204" pitchFamily="50" charset="-128"/>
              </a:rPr>
              <a:t>田堵</a:t>
            </a:r>
            <a:r>
              <a:rPr lang="ja-JP" altLang="en-US" sz="3200" dirty="0">
                <a:latin typeface="メイリオ" panose="020B0604030504040204" pitchFamily="50" charset="-128"/>
                <a:ea typeface="メイリオ" panose="020B0604030504040204" pitchFamily="50" charset="-128"/>
              </a:rPr>
              <a:t>は，現地での</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権限を強め，</a:t>
            </a:r>
            <a:r>
              <a:rPr lang="ja-JP" altLang="en-US" sz="3200" dirty="0">
                <a:solidFill>
                  <a:srgbClr val="FF0000"/>
                </a:solidFill>
                <a:latin typeface="メイリオ" panose="020B0604030504040204" pitchFamily="50" charset="-128"/>
                <a:ea typeface="メイリオ" panose="020B0604030504040204" pitchFamily="50" charset="-128"/>
              </a:rPr>
              <a:t>開発領主</a:t>
            </a:r>
            <a:r>
              <a:rPr lang="ja-JP" altLang="en-US" sz="3200" dirty="0">
                <a:latin typeface="メイリオ" panose="020B0604030504040204" pitchFamily="50" charset="-128"/>
                <a:ea typeface="メイリオ" panose="020B0604030504040204" pitchFamily="50" charset="-128"/>
              </a:rPr>
              <a:t>へと成長</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・開発した所領（開発私領）を支配する開発領主は，</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所領を中央の有力者に寄進</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→その権威を利用し，国衙の干渉に備えた</a:t>
            </a:r>
            <a:endParaRPr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C47A747-3E27-44FC-A0EE-7BB5FF0B87EC}"/>
              </a:ext>
            </a:extLst>
          </p:cNvPr>
          <p:cNvSpPr txBox="1"/>
          <p:nvPr/>
        </p:nvSpPr>
        <p:spPr>
          <a:xfrm>
            <a:off x="180000" y="270000"/>
            <a:ext cx="10440000" cy="581900"/>
          </a:xfrm>
          <a:prstGeom prst="rect">
            <a:avLst/>
          </a:prstGeom>
          <a:noFill/>
          <a:ln>
            <a:noFill/>
          </a:ln>
        </p:spPr>
        <p:txBody>
          <a:bodyPr vert="horz" wrap="none" lIns="91440" tIns="45720" rIns="91440" bIns="45720" rtlCol="0" anchor="ctr">
            <a:noAutofit/>
          </a:bodyPr>
          <a:lstStyle/>
          <a:p>
            <a:pPr lvl="0"/>
            <a:r>
              <a:rPr lang="ja-JP" altLang="en-US"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●荘園の発達</a:t>
            </a:r>
            <a:r>
              <a:rPr lang="en-US" altLang="ja-JP"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〔p.67〕</a:t>
            </a:r>
            <a:endParaRPr lang="en-US" altLang="ja-JP" sz="3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27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●荘園の発達</a:t>
            </a:r>
            <a:endParaRPr lang="ja-JP" altLang="en-US" sz="2400" dirty="0">
              <a:effectLst>
                <a:outerShdw blurRad="38100" dist="38100" dir="2700000" algn="tl">
                  <a:srgbClr val="000000">
                    <a:alpha val="43137"/>
                  </a:srgbClr>
                </a:outerShdw>
              </a:effectLst>
            </a:endParaRPr>
          </a:p>
        </p:txBody>
      </p:sp>
      <p:sp>
        <p:nvSpPr>
          <p:cNvPr id="3" name="タイトル 1"/>
          <p:cNvSpPr txBox="1">
            <a:spLocks/>
          </p:cNvSpPr>
          <p:nvPr/>
        </p:nvSpPr>
        <p:spPr>
          <a:xfrm>
            <a:off x="756000" y="900000"/>
            <a:ext cx="11160000" cy="540932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4500"/>
              </a:lnSpc>
              <a:spcBef>
                <a:spcPts val="0"/>
              </a:spcBef>
            </a:pPr>
            <a:r>
              <a:rPr lang="ja-JP" altLang="en-US" sz="3500" b="1" dirty="0">
                <a:latin typeface="メイリオ" panose="020B0604030504040204" pitchFamily="50" charset="-128"/>
                <a:ea typeface="メイリオ" panose="020B0604030504040204" pitchFamily="50" charset="-128"/>
              </a:rPr>
              <a:t>領域型荘園の成立</a:t>
            </a: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・中央の中下級の貴族らは開発領主の寄進を皇室・</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大貴族・大寺社に仲介</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→開発私領を中核にその周囲の土地を広く囲いこんだ</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荘園が，上皇や女院によって設立（立荘）された</a:t>
            </a:r>
            <a:endParaRPr lang="en-US" altLang="ja-JP" sz="3200" dirty="0">
              <a:latin typeface="メイリオ" panose="020B0604030504040204" pitchFamily="50" charset="-128"/>
              <a:ea typeface="メイリオ" panose="020B0604030504040204" pitchFamily="50" charset="-128"/>
            </a:endParaRPr>
          </a:p>
          <a:p>
            <a:pPr marL="900000" indent="-432000" algn="l">
              <a:lnSpc>
                <a:spcPts val="4500"/>
              </a:lnSpc>
              <a:spcBef>
                <a:spcPts val="0"/>
              </a:spcBef>
            </a:pPr>
            <a:r>
              <a:rPr lang="ja-JP" altLang="en-US" sz="3200" dirty="0">
                <a:latin typeface="メイリオ" panose="020B0604030504040204" pitchFamily="50" charset="-128"/>
                <a:ea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rPr>
              <a:t>11</a:t>
            </a:r>
            <a:r>
              <a:rPr lang="ja-JP" altLang="en-US" sz="3200" dirty="0">
                <a:latin typeface="メイリオ" panose="020B0604030504040204" pitchFamily="50" charset="-128"/>
                <a:ea typeface="メイリオ" panose="020B0604030504040204" pitchFamily="50" charset="-128"/>
              </a:rPr>
              <a:t>世紀半ばに，</a:t>
            </a:r>
            <a:r>
              <a:rPr lang="ja-JP" altLang="en-US" sz="3200" dirty="0">
                <a:solidFill>
                  <a:srgbClr val="FF0000"/>
                </a:solidFill>
                <a:latin typeface="メイリオ" panose="020B0604030504040204" pitchFamily="50" charset="-128"/>
                <a:ea typeface="メイリオ" panose="020B0604030504040204" pitchFamily="50" charset="-128"/>
              </a:rPr>
              <a:t>領域型荘園</a:t>
            </a:r>
            <a:r>
              <a:rPr lang="ja-JP" altLang="en-US" sz="3200" dirty="0">
                <a:latin typeface="メイリオ" panose="020B0604030504040204" pitchFamily="50" charset="-128"/>
                <a:ea typeface="メイリオ" panose="020B0604030504040204" pitchFamily="50" charset="-128"/>
              </a:rPr>
              <a:t>が各地に成立</a:t>
            </a:r>
          </a:p>
        </p:txBody>
      </p:sp>
      <p:sp>
        <p:nvSpPr>
          <p:cNvPr id="4" name="テキスト ボックス 3"/>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3761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149FE2F-A533-85D5-60F2-B988BF86757E}"/>
              </a:ext>
            </a:extLst>
          </p:cNvPr>
          <p:cNvSpPr txBox="1"/>
          <p:nvPr/>
        </p:nvSpPr>
        <p:spPr>
          <a:xfrm>
            <a:off x="839416" y="2564904"/>
            <a:ext cx="10679400" cy="3672408"/>
          </a:xfrm>
          <a:prstGeom prst="rect">
            <a:avLst/>
          </a:prstGeom>
          <a:noFill/>
        </p:spPr>
        <p:txBody>
          <a:bodyPr vert="horz" wrap="square" lIns="0" tIns="45720" rIns="91440" bIns="45720" rtlCol="0">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院庁下文により荘園となることでどのような変化がもたらされただろうか。</a:t>
            </a:r>
            <a:endParaRPr kumimoji="1" lang="en-US" altLang="ja-JP" sz="4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 name="矢印: 五方向 3">
            <a:extLst>
              <a:ext uri="{FF2B5EF4-FFF2-40B4-BE49-F238E27FC236}">
                <a16:creationId xmlns:a16="http://schemas.microsoft.com/office/drawing/2014/main" id="{2B22B254-2DD9-71C6-0685-ACE855BA2F4C}"/>
              </a:ext>
            </a:extLst>
          </p:cNvPr>
          <p:cNvSpPr/>
          <p:nvPr/>
        </p:nvSpPr>
        <p:spPr>
          <a:xfrm rot="16200000">
            <a:off x="3971764" y="1304764"/>
            <a:ext cx="720080" cy="648072"/>
          </a:xfrm>
          <a:prstGeom prst="homePlate">
            <a:avLst>
              <a:gd name="adj" fmla="val 37173"/>
            </a:avLst>
          </a:prstGeom>
          <a:noFill/>
          <a:ln w="57150">
            <a:solidFill>
              <a:srgbClr val="D75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195414F-29C0-340D-DBAB-350990D9E65C}"/>
              </a:ext>
            </a:extLst>
          </p:cNvPr>
          <p:cNvSpPr txBox="1"/>
          <p:nvPr/>
        </p:nvSpPr>
        <p:spPr>
          <a:xfrm>
            <a:off x="4045910" y="1340768"/>
            <a:ext cx="648072" cy="576064"/>
          </a:xfrm>
          <a:prstGeom prst="rect">
            <a:avLst/>
          </a:prstGeom>
        </p:spPr>
        <p:txBody>
          <a:bodyPr vert="horz" wrap="square" lIns="91440" tIns="45720" rIns="91440" bIns="45720" rtlCol="0" anchor="t">
            <a:noAutofit/>
          </a:bodyPr>
          <a:lstStyle/>
          <a:p>
            <a:pPr algn="l">
              <a:lnSpc>
                <a:spcPts val="4300"/>
              </a:lnSpc>
            </a:pPr>
            <a:r>
              <a:rPr kumimoji="1" lang="ja-JP" altLang="en-US" sz="3200" b="1" dirty="0">
                <a:solidFill>
                  <a:srgbClr val="BC496E"/>
                </a:solidFill>
                <a:latin typeface="UD デジタル 教科書体 NP-B" panose="02020700000000000000" pitchFamily="18" charset="-128"/>
                <a:ea typeface="UD デジタル 教科書体 NP-B" panose="02020700000000000000" pitchFamily="18" charset="-128"/>
              </a:rPr>
              <a:t>４</a:t>
            </a:r>
          </a:p>
        </p:txBody>
      </p:sp>
      <p:sp>
        <p:nvSpPr>
          <p:cNvPr id="6" name="テキスト ボックス 5">
            <a:extLst>
              <a:ext uri="{FF2B5EF4-FFF2-40B4-BE49-F238E27FC236}">
                <a16:creationId xmlns:a16="http://schemas.microsoft.com/office/drawing/2014/main" id="{0FF82EF9-DD0D-49BD-8012-F546261F4ACA}"/>
              </a:ext>
            </a:extLst>
          </p:cNvPr>
          <p:cNvSpPr txBox="1"/>
          <p:nvPr/>
        </p:nvSpPr>
        <p:spPr>
          <a:xfrm>
            <a:off x="5015880" y="1440484"/>
            <a:ext cx="4896544" cy="620364"/>
          </a:xfrm>
          <a:prstGeom prst="rect">
            <a:avLst/>
          </a:prstGeom>
        </p:spPr>
        <p:txBody>
          <a:bodyPr vert="horz" wrap="square" lIns="91440" tIns="45720" rIns="91440" bIns="45720" rtlCol="0" anchor="t">
            <a:noAutofit/>
          </a:bodyPr>
          <a:lstStyle/>
          <a:p>
            <a:pPr algn="l">
              <a:lnSpc>
                <a:spcPts val="4300"/>
              </a:lnSpc>
            </a:pPr>
            <a:r>
              <a:rPr kumimoji="1" lang="ja-JP" altLang="en-US" sz="3200" b="1" dirty="0">
                <a:latin typeface="UD デジタル 教科書体 NP-B" panose="02020700000000000000" pitchFamily="18" charset="-128"/>
                <a:ea typeface="UD デジタル 教科書体 NP-B" panose="02020700000000000000" pitchFamily="18" charset="-128"/>
              </a:rPr>
              <a:t>鳥羽院庁下文案</a:t>
            </a:r>
          </a:p>
        </p:txBody>
      </p:sp>
      <p:sp>
        <p:nvSpPr>
          <p:cNvPr id="7" name="テキスト ボックス 6"/>
          <p:cNvSpPr txBox="1"/>
          <p:nvPr/>
        </p:nvSpPr>
        <p:spPr>
          <a:xfrm>
            <a:off x="180000" y="180000"/>
            <a:ext cx="5400000" cy="402066"/>
          </a:xfrm>
          <a:prstGeom prst="rect">
            <a:avLst/>
          </a:prstGeom>
          <a:noFill/>
        </p:spPr>
        <p:txBody>
          <a:bodyPr vert="horz" wrap="square" lIns="91440" tIns="45720" rIns="91440" bIns="45720" rtlCol="0" anchor="ctr">
            <a:noAutofit/>
          </a:bodyPr>
          <a:lstStyle/>
          <a:p>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●荘園の発達</a:t>
            </a:r>
            <a:endParaRPr lang="ja-JP" altLang="en-US" sz="2400" dirty="0">
              <a:effectLst>
                <a:outerShdw blurRad="38100" dist="38100" dir="2700000" algn="tl">
                  <a:srgbClr val="000000">
                    <a:alpha val="43137"/>
                  </a:srgbClr>
                </a:outerShdw>
              </a:effectLst>
            </a:endParaRPr>
          </a:p>
        </p:txBody>
      </p:sp>
      <p:sp>
        <p:nvSpPr>
          <p:cNvPr id="8" name="テキスト ボックス 7"/>
          <p:cNvSpPr txBox="1"/>
          <p:nvPr/>
        </p:nvSpPr>
        <p:spPr>
          <a:xfrm>
            <a:off x="10128448" y="260648"/>
            <a:ext cx="1872208" cy="622716"/>
          </a:xfrm>
          <a:prstGeom prst="rect">
            <a:avLst/>
          </a:prstGeom>
        </p:spPr>
        <p:txBody>
          <a:bodyPr vert="horz" wrap="square" lIns="91440" tIns="45720" rIns="91440" bIns="45720" rtlCol="0" anchor="t">
            <a:noAutofit/>
          </a:bodyPr>
          <a:lstStyle/>
          <a:p>
            <a:pPr algn="ctr">
              <a:lnSpc>
                <a:spcPts val="4300"/>
              </a:lnSpc>
            </a:pPr>
            <a:r>
              <a:rPr kumimoji="1" lang="ja-JP" altLang="en-US" sz="2800" b="1" dirty="0" smtClean="0">
                <a:solidFill>
                  <a:srgbClr val="FF0000"/>
                </a:solidFill>
                <a:latin typeface="メイリオ" panose="020B0604030504040204" pitchFamily="50" charset="-128"/>
                <a:ea typeface="メイリオ" panose="020B0604030504040204" pitchFamily="50" charset="-128"/>
              </a:rPr>
              <a:t>サンプル</a:t>
            </a:r>
            <a:endParaRPr kumimoji="1" lang="ja-JP" altLang="en-US" sz="28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29081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通常版">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lnSpc>
            <a:spcPts val="4300"/>
          </a:lnSpc>
          <a:defRPr sz="2800" b="1" dirty="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1447</Words>
  <Application>Microsoft Office PowerPoint</Application>
  <PresentationFormat>ワイド画面</PresentationFormat>
  <Paragraphs>162</Paragraphs>
  <Slides>20</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ariant>
        <vt:lpstr>目的別スライド ショー</vt:lpstr>
      </vt:variant>
      <vt:variant>
        <vt:i4>3</vt:i4>
      </vt:variant>
    </vt:vector>
  </HeadingPairs>
  <TitlesOfParts>
    <vt:vector size="31" baseType="lpstr">
      <vt:lpstr>ＭＳ Ｐゴシック</vt:lpstr>
      <vt:lpstr>UD デジタル 教科書体 NP-B</vt:lpstr>
      <vt:lpstr>Meiryo</vt:lpstr>
      <vt:lpstr>Meiryo</vt:lpstr>
      <vt:lpstr>Arial</vt:lpstr>
      <vt:lpstr>Calibri</vt:lpstr>
      <vt:lpstr>Calibri Light</vt:lpstr>
      <vt:lpstr>1_通常版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追加1</vt:lpstr>
      <vt:lpstr>追加2</vt:lpstr>
      <vt:lpstr>追加3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cp:revision>
  <dcterms:created xsi:type="dcterms:W3CDTF">2021-07-19T12:27:11Z</dcterms:created>
  <dcterms:modified xsi:type="dcterms:W3CDTF">2023-02-22T07:40:59Z</dcterms:modified>
</cp:coreProperties>
</file>