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notesMasterIdLst>
    <p:notesMasterId r:id="rId18"/>
  </p:notesMasterIdLst>
  <p:handoutMasterIdLst>
    <p:handoutMasterId r:id="rId19"/>
  </p:handoutMasterIdLst>
  <p:sldIdLst>
    <p:sldId id="368" r:id="rId2"/>
    <p:sldId id="369" r:id="rId3"/>
    <p:sldId id="370" r:id="rId4"/>
    <p:sldId id="376" r:id="rId5"/>
    <p:sldId id="379" r:id="rId6"/>
    <p:sldId id="381" r:id="rId7"/>
    <p:sldId id="373" r:id="rId8"/>
    <p:sldId id="382" r:id="rId9"/>
    <p:sldId id="383" r:id="rId10"/>
    <p:sldId id="384" r:id="rId11"/>
    <p:sldId id="385" r:id="rId12"/>
    <p:sldId id="386" r:id="rId13"/>
    <p:sldId id="387" r:id="rId14"/>
    <p:sldId id="377" r:id="rId15"/>
    <p:sldId id="371" r:id="rId16"/>
    <p:sldId id="388" r:id="rId17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496E"/>
    <a:srgbClr val="D75769"/>
    <a:srgbClr val="F53961"/>
    <a:srgbClr val="BD486E"/>
    <a:srgbClr val="967DBE"/>
    <a:srgbClr val="E1D2A5"/>
    <a:srgbClr val="7DC8B4"/>
    <a:srgbClr val="8BA7D9"/>
    <a:srgbClr val="E7EDF6"/>
    <a:srgbClr val="EA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3D016-F47E-427C-9557-B7F0527CFC83}" v="19" dt="2022-08-27T06:22:34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 autoAdjust="0"/>
    <p:restoredTop sz="94630" autoAdjust="0"/>
  </p:normalViewPr>
  <p:slideViewPr>
    <p:cSldViewPr>
      <p:cViewPr varScale="1">
        <p:scale>
          <a:sx n="83" d="100"/>
          <a:sy n="83" d="100"/>
        </p:scale>
        <p:origin x="370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14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223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１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392909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E3B9579-421C-7C46-B7DA-C794C0B1FA2C}"/>
              </a:ext>
            </a:extLst>
          </p:cNvPr>
          <p:cNvGrpSpPr/>
          <p:nvPr userDrawn="1"/>
        </p:nvGrpSpPr>
        <p:grpSpPr>
          <a:xfrm>
            <a:off x="911423" y="1527314"/>
            <a:ext cx="1080000" cy="504056"/>
            <a:chOff x="656680" y="1109975"/>
            <a:chExt cx="1240036" cy="1152128"/>
          </a:xfrm>
          <a:solidFill>
            <a:schemeClr val="bg1"/>
          </a:solidFill>
        </p:grpSpPr>
        <p:sp>
          <p:nvSpPr>
            <p:cNvPr id="9" name="角丸四角形 8">
              <a:extLst>
                <a:ext uri="{FF2B5EF4-FFF2-40B4-BE49-F238E27FC236}">
                  <a16:creationId xmlns:a16="http://schemas.microsoft.com/office/drawing/2014/main" id="{C4395E9C-6DDF-BD48-A04F-A56ABFFAA4AE}"/>
                </a:ext>
              </a:extLst>
            </p:cNvPr>
            <p:cNvSpPr/>
            <p:nvPr userDrawn="1"/>
          </p:nvSpPr>
          <p:spPr>
            <a:xfrm>
              <a:off x="656680" y="1109975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C6DC4A7F-9A99-AA4B-8DE5-3E64BA9984B2}"/>
                </a:ext>
              </a:extLst>
            </p:cNvPr>
            <p:cNvSpPr txBox="1">
              <a:spLocks/>
            </p:cNvSpPr>
            <p:nvPr/>
          </p:nvSpPr>
          <p:spPr>
            <a:xfrm>
              <a:off x="703039" y="1368313"/>
              <a:ext cx="1152128" cy="631989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 smtClean="0">
                  <a:solidFill>
                    <a:srgbClr val="00B050"/>
                  </a:solidFill>
                  <a:effectLst/>
                </a:rPr>
                <a:t>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170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学習課題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E3B9579-421C-7C46-B7DA-C794C0B1FA2C}"/>
              </a:ext>
            </a:extLst>
          </p:cNvPr>
          <p:cNvGrpSpPr/>
          <p:nvPr userDrawn="1"/>
        </p:nvGrpSpPr>
        <p:grpSpPr>
          <a:xfrm>
            <a:off x="911423" y="1527314"/>
            <a:ext cx="1080000" cy="504056"/>
            <a:chOff x="656680" y="1109975"/>
            <a:chExt cx="1240036" cy="1152128"/>
          </a:xfrm>
          <a:solidFill>
            <a:schemeClr val="bg1"/>
          </a:solidFill>
        </p:grpSpPr>
        <p:sp>
          <p:nvSpPr>
            <p:cNvPr id="9" name="角丸四角形 8">
              <a:extLst>
                <a:ext uri="{FF2B5EF4-FFF2-40B4-BE49-F238E27FC236}">
                  <a16:creationId xmlns:a16="http://schemas.microsoft.com/office/drawing/2014/main" id="{C4395E9C-6DDF-BD48-A04F-A56ABFFAA4AE}"/>
                </a:ext>
              </a:extLst>
            </p:cNvPr>
            <p:cNvSpPr/>
            <p:nvPr userDrawn="1"/>
          </p:nvSpPr>
          <p:spPr>
            <a:xfrm>
              <a:off x="656680" y="1109975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C6DC4A7F-9A99-AA4B-8DE5-3E64BA9984B2}"/>
                </a:ext>
              </a:extLst>
            </p:cNvPr>
            <p:cNvSpPr txBox="1">
              <a:spLocks/>
            </p:cNvSpPr>
            <p:nvPr/>
          </p:nvSpPr>
          <p:spPr>
            <a:xfrm>
              <a:off x="703039" y="1368313"/>
              <a:ext cx="1152128" cy="631989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 smtClean="0">
                  <a:solidFill>
                    <a:srgbClr val="00B050"/>
                  </a:solidFill>
                  <a:effectLst/>
                </a:rPr>
                <a:t>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303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9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99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角丸四角形 3">
            <a:extLst>
              <a:ext uri="{FF2B5EF4-FFF2-40B4-BE49-F238E27FC236}">
                <a16:creationId xmlns:a16="http://schemas.microsoft.com/office/drawing/2014/main" id="{4FAA456B-A315-7C42-9E94-ADD0C3DE0513}"/>
              </a:ext>
            </a:extLst>
          </p:cNvPr>
          <p:cNvSpPr/>
          <p:nvPr userDrawn="1"/>
        </p:nvSpPr>
        <p:spPr>
          <a:xfrm>
            <a:off x="623392" y="404664"/>
            <a:ext cx="4752528" cy="864096"/>
          </a:xfrm>
          <a:prstGeom prst="roundRect">
            <a:avLst/>
          </a:prstGeom>
          <a:noFill/>
          <a:ln w="76200">
            <a:solidFill>
              <a:srgbClr val="BD48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sz="3800" b="1">
                <a:ln>
                  <a:noFill/>
                </a:ln>
                <a:solidFill>
                  <a:srgbClr val="BD486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問いを立ててみよう</a:t>
            </a:r>
          </a:p>
        </p:txBody>
      </p:sp>
    </p:spTree>
    <p:extLst>
      <p:ext uri="{BB962C8B-B14F-4D97-AF65-F5344CB8AC3E}">
        <p14:creationId xmlns:p14="http://schemas.microsoft.com/office/powerpoint/2010/main" val="428519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98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23" r:id="rId3"/>
    <p:sldLayoutId id="2147483715" r:id="rId4"/>
    <p:sldLayoutId id="2147483716" r:id="rId5"/>
    <p:sldLayoutId id="214748372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236000" y="3859700"/>
            <a:ext cx="9720000" cy="765200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en-US" altLang="ja-JP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　朝廷政治の変容</a:t>
            </a:r>
            <a:endParaRPr lang="ja-JP" altLang="en-US" sz="45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056000" y="2852936"/>
            <a:ext cx="10080000" cy="2735984"/>
          </a:xfrm>
          <a:prstGeom prst="roundRect">
            <a:avLst/>
          </a:prstGeom>
          <a:noFill/>
          <a:ln w="76200">
            <a:solidFill>
              <a:srgbClr val="BD486E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36000" y="4881626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p.66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～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69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D5F7272F-1EA6-6242-9A11-D3778EEC5BB6}"/>
              </a:ext>
            </a:extLst>
          </p:cNvPr>
          <p:cNvSpPr/>
          <p:nvPr/>
        </p:nvSpPr>
        <p:spPr>
          <a:xfrm>
            <a:off x="983432" y="225828"/>
            <a:ext cx="9073008" cy="6575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9748395F-40FB-E445-96A5-28B23DC1C93A}"/>
              </a:ext>
            </a:extLst>
          </p:cNvPr>
          <p:cNvSpPr txBox="1">
            <a:spLocks/>
          </p:cNvSpPr>
          <p:nvPr/>
        </p:nvSpPr>
        <p:spPr>
          <a:xfrm>
            <a:off x="1056000" y="0"/>
            <a:ext cx="9289032" cy="1756992"/>
          </a:xfrm>
          <a:prstGeom prst="rect">
            <a:avLst/>
          </a:prstGeom>
        </p:spPr>
        <p:txBody>
          <a:bodyPr vert="horz" wrap="square" lIns="36000" tIns="216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3425" lvl="0" indent="-200342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第</a:t>
            </a:r>
            <a:r>
              <a:rPr lang="en-US" altLang="ja-JP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2</a:t>
            </a:r>
            <a:r>
              <a:rPr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編</a:t>
            </a:r>
            <a:r>
              <a:rPr lang="en-US" altLang="ja-JP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	</a:t>
            </a:r>
            <a:r>
              <a:rPr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中世の日本と世界</a:t>
            </a:r>
            <a:endParaRPr lang="en-US" altLang="ja-JP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</a:endParaRPr>
          </a:p>
          <a:p>
            <a:pPr marL="2003425" lvl="0" indent="-200342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第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1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章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	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中世社会の成立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6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●荘園の発達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代表的な荘園</a:t>
            </a: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・立荘を行うことができたのは上皇をはじめとする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ごく少数の有力者であった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→上皇のもとには大量の荘園が集まり，院政をささ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える基盤となった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・これらの荘園は上皇の近親の女性や寺院に与えられた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→鳥羽上皇の皇女，八条院の八条院領荘園群，後白河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上皇が長講堂に寄進した長講堂領荘園群など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502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44656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公領の運営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・国司も地方豪族と協力し，荘園以外の土地を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公領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（国衙領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）として経営するように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なった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98525" indent="-36513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一国内の土地は，荘園と公領にわかれた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世紀ごろから，国衙は郡司の権限を吸収，機能の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充実をはかった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・国司にかわって現地におもむいた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は，国衙の役人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14400" indent="-447675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在庁官人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）を指揮するかたわら，国内の有力武士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14400" indent="-52388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国衙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の軍事力として組織し，治安の維持にあたった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47A747-3E27-44FC-A0EE-7BB5FF0B87EC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●公領の変化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〔p.68〕</a:t>
            </a:r>
            <a:endParaRPr lang="en-US" altLang="ja-JP" sz="3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47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●公領の変化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知行国の制度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…12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世紀，高位の貴族が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知行国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に任命され，一国の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行政を支配し，国衙領から収益を得るようになった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→公領は，知行国主の私領へと変わっていった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荘園公領制</a:t>
            </a: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・全国の土地，荘園と公領があたかも私領であるかの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ようにあつかわれた土地制度を，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荘園公領制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とよぶ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773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●公領の変化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名主の誕生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・荘園公領制のもとで，田堵は名田経営の請負契約を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くりかえすうちに耕地への権利を強め，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（名田の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持ち主）と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呼ばれるようになった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・名主は，国衙や荘園領主に対しては，名田単位に課せられた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年貢・公事・夫役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をおさめる責任者であった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・名田を下請け耕作させている小農民に対しては，彼ら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を指導する農村の有力者だった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23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密教と政治との関わり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・呪法や修法によってさまざまな願望をかなえると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された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密教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は，平安時代から貴族たちの信仰を集めた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国家と仏教は相互にささえあう存在であるという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考え方が生まれた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・上皇は仏教をあつく信仰し，大寺院をつくって盛大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な法会をもよおし，何度も紀伊の熊野三山や高野山に参詣した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409226E-8C7E-40F1-903E-EDC344D0D4AA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●寺社の勢力拡大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〔p.69〕</a:t>
            </a:r>
            <a:endParaRPr lang="en-US" altLang="ja-JP" sz="3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773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771984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spc="-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●寺社の勢力拡大</a:t>
            </a:r>
            <a:endParaRPr lang="ja-JP" altLang="en-US" sz="2400" spc="-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77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寺社勢力の拡大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・上皇たちの帰依を受けた大寺院は，地方の寺院を支配下に置き，多くの荘園をたくわえ，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僧兵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を組織した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・神仏習合思想により結びついた神社も支配下に置き，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神人を組織した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・天皇家や貴族出身の僧侶は寺院内でも高い地位につき，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住坊・院家を中心に独立的な勢力を築いた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183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771984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spc="-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●寺社の勢力拡大</a:t>
            </a:r>
            <a:endParaRPr lang="ja-JP" altLang="en-US" sz="2400" spc="-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764704"/>
            <a:ext cx="11160000" cy="577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強訴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・武装した僧兵や神人が，暴力を背景に，寺院や神社の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要求をききいれるよう朝廷に迫った行為のこと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・神仏の権威をおし立てるため，朝廷は対処に苦しんだ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大寺社による強訴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・大寺社は国司やほかの荘園領主と争い，神木や神輿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を先頭に立てて朝廷に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強訴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を行った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・なかでも興福寺と延暦寺の勢力は強大で，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南都・北嶺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とよばれた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→僧兵や神人に対処するため，朝廷は武士を組織した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271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984592" y="2204864"/>
            <a:ext cx="10440000" cy="31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ja-JP" altLang="en-US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朝廷のもとでの政治や土地支配のしくみは，どのように変容していったのだろうか。</a:t>
            </a:r>
            <a:endParaRPr lang="en-US" altLang="ja-JP" sz="4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5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院政の始まり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〔p.66〕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後三条天皇の親政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1068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年に即位，宇多天皇以来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年ぶりの藤原氏を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外戚としない天皇であった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・荘園の増加が公領を圧迫して朝廷の税収の減少を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まねいているとし，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1069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荘園整理令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を発した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記録荘園券契所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が設けられ，基準に合わない荘園は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停止，摂関家も経済力をそがれた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45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●院政の始まり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白河天皇による院政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・後三条天皇の皇子である白河天皇は，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1086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退位して上皇となり，幼い子孫を次々に皇位につけ，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年間も上皇の御所で政治を行った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・天皇家の家長である上皇が，子や孫である天皇に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かわって政治を行う体制を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院政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という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院政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は鳥羽上皇，後白河上皇，後鳥羽上皇に継承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された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177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●院政の始まり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院政のしくみ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・上皇は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院庁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を設けて多数の院司を任命，院司は院の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家政の処理を仕事とした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・国政は，上皇の権威のもとで太政官に指示して実行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させた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・白河上皇のとき，直属の軍事力を組織するため，上皇の御所に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北面の武士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が置かれ，源氏や平氏などの武士が登用された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22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●院政の始まり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244656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院近臣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・上皇は旧来の秩序や慣習にとらわれず，気に入った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中小貴族，僧侶，武士，財力のある受領などを重用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→彼らは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院近臣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となり，政治に活躍した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鳥羽上皇や後白河上皇の信任をえた信西（藤原通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憲）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がその代表である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29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532688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開発領主の成長</a:t>
            </a:r>
            <a:endParaRPr lang="en-US" altLang="ja-JP" sz="3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世紀になると，地方豪族や有力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田堵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は，現地での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権限を強め，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開発領主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へと成長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・開発した所領（開発私領）を支配する開発領主は，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所領を中央の有力者に寄進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→その権威を利用し，国衙の干渉に備えた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47A747-3E27-44FC-A0EE-7BB5FF0B87EC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●荘園の発達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〔p.67〕</a:t>
            </a:r>
            <a:endParaRPr lang="en-US" altLang="ja-JP" sz="3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27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●荘園の発達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領域型荘園の成立</a:t>
            </a: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・中央の中下級の貴族らは開発領主の寄進を皇室・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大貴族・大寺社に仲介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→開発私領を中核にその周囲の土地を広く囲いこんだ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荘園が，上皇や女院によって設立（立荘）された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世紀半ばに，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領域型荘園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が各地に成立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761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●荘園の発達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荘園のしくみ</a:t>
            </a: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・開発領主は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荘官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（多くは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下司）と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なって現地を支配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・寄進を仲介した中下級の貴族は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領家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（または預所）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として，皇室・大貴族・大寺社（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）のもとで荘園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の管理・経営にあたった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・本家・領家の権威を利用して，あらゆる税の免除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不輸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）の特権や，徴税にかかわる国衙の使者の立ち入り拒否（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不入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）の特権を獲得する荘園もあらわれた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8448" y="260648"/>
            <a:ext cx="1872208" cy="6227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03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1305</Words>
  <Application>Microsoft Office PowerPoint</Application>
  <PresentationFormat>ワイド画面</PresentationFormat>
  <Paragraphs>137</Paragraphs>
  <Slides>16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  <vt:variant>
        <vt:lpstr>目的別スライド ショー</vt:lpstr>
      </vt:variant>
      <vt:variant>
        <vt:i4>3</vt:i4>
      </vt:variant>
    </vt:vector>
  </HeadingPairs>
  <TitlesOfParts>
    <vt:vector size="26" baseType="lpstr">
      <vt:lpstr>ＭＳ Ｐゴシック</vt:lpstr>
      <vt:lpstr>Meiryo</vt:lpstr>
      <vt:lpstr>Meiryo</vt:lpstr>
      <vt:lpstr>Arial</vt:lpstr>
      <vt:lpstr>Calibri</vt:lpstr>
      <vt:lpstr>Calibri Light</vt:lpstr>
      <vt:lpstr>1_通常版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/>
  <cp:revision>1</cp:revision>
  <dcterms:created xsi:type="dcterms:W3CDTF">2021-07-19T12:27:11Z</dcterms:created>
  <dcterms:modified xsi:type="dcterms:W3CDTF">2023-02-22T07:32:35Z</dcterms:modified>
</cp:coreProperties>
</file>