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22" r:id="rId2"/>
  </p:sldMasterIdLst>
  <p:notesMasterIdLst>
    <p:notesMasterId r:id="rId13"/>
  </p:notesMasterIdLst>
  <p:handoutMasterIdLst>
    <p:handoutMasterId r:id="rId14"/>
  </p:handoutMasterIdLst>
  <p:sldIdLst>
    <p:sldId id="368" r:id="rId3"/>
    <p:sldId id="369" r:id="rId4"/>
    <p:sldId id="381" r:id="rId5"/>
    <p:sldId id="376" r:id="rId6"/>
    <p:sldId id="391" r:id="rId7"/>
    <p:sldId id="382" r:id="rId8"/>
    <p:sldId id="388" r:id="rId9"/>
    <p:sldId id="390" r:id="rId10"/>
    <p:sldId id="383" r:id="rId11"/>
    <p:sldId id="389" r:id="rId12"/>
  </p:sldIdLst>
  <p:sldSz cx="12192000" cy="6858000"/>
  <p:notesSz cx="9866313" cy="6735763"/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3A3"/>
    <a:srgbClr val="CA4C7A"/>
    <a:srgbClr val="F86B7B"/>
    <a:srgbClr val="BD486E"/>
    <a:srgbClr val="117EB8"/>
    <a:srgbClr val="967DBE"/>
    <a:srgbClr val="E1D2A5"/>
    <a:srgbClr val="7DC8B4"/>
    <a:srgbClr val="8BA7D9"/>
    <a:srgbClr val="E7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5883" autoAdjust="0"/>
  </p:normalViewPr>
  <p:slideViewPr>
    <p:cSldViewPr>
      <p:cViewPr varScale="1">
        <p:scale>
          <a:sx n="83" d="100"/>
          <a:sy n="83" d="100"/>
        </p:scale>
        <p:origin x="33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76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61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58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59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8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用語解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00E31B-E577-7614-DF8A-2EEC3A693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B2C487-33F1-3EE6-AA0D-F9B2F0DEC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92B68D6F-A520-4ECE-2085-DE5D79E1DEB0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3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00E31B-E577-7614-DF8A-2EEC3A693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C328384-776A-E841-6593-325C183EF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AA5139-A0CA-6382-7F4F-15D8F729326A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72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いか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573B32-62FB-4288-7D85-9F2ADF48F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23EAD6-9A7F-B9DC-542E-CC701F30F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012" y="620688"/>
            <a:ext cx="594000" cy="594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>
          <a:xfrm>
            <a:off x="10200456" y="260648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54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読み取ろ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A9DE57-50B1-5370-7B9D-1AF48F14F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3BAC17-7014-A900-E67A-EE90C55B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1B06D6F7-5DB4-3E8C-7C8B-79959970B844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200456" y="4462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54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465484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節の課題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" name="テキスト ボックス 6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2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05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AA57AD-09A7-C426-DE60-629325106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C4C9D307-9ED6-4039-5D6C-0505BB7FFD90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18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1E9F4E3-F5B4-44F0-268F-FD74FFA8F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8C6E023B-3EC9-2D26-2471-0055EBD0824B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64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573B32-62FB-4288-7D85-9F2ADF48F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38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資料解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C5E661-78B6-D062-243B-329027FF6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2F4D08-861F-3A16-4360-5D897EFCFB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89F97252-0FDC-D827-33A1-667BD16926D2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0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29DB55-3B0F-2467-B541-2945D797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CC1365-88A4-5CE0-B0F7-AE02CD7FD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7013" cy="756000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A0591AC6-6D90-9601-1A41-2F72916BBFA5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200456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86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154343" y="3356992"/>
            <a:ext cx="990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４　啓蒙専制国家の発展</a:t>
            </a:r>
            <a:endParaRPr lang="en-US" altLang="ja-JP" sz="45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6000" y="2852936"/>
            <a:ext cx="10080000" cy="2735984"/>
          </a:xfrm>
          <a:prstGeom prst="roundRect">
            <a:avLst/>
          </a:prstGeom>
          <a:noFill/>
          <a:ln w="76200">
            <a:solidFill>
              <a:srgbClr val="DD83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056000" y="25431"/>
            <a:ext cx="10512608" cy="1756992"/>
          </a:xfrm>
          <a:prstGeom prst="rect">
            <a:avLst/>
          </a:prstGeom>
        </p:spPr>
        <p:txBody>
          <a:bodyPr vert="horz" wrap="square" lIns="36000" tIns="216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3425" lvl="0" indent="-2003425" algn="l">
              <a:lnSpc>
                <a:spcPts val="6000"/>
              </a:lnSpc>
              <a:spcBef>
                <a:spcPts val="0"/>
              </a:spcBef>
              <a:tabLst>
                <a:tab pos="1257300" algn="l"/>
                <a:tab pos="26670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第</a:t>
            </a:r>
            <a:r>
              <a:rPr lang="en-US" altLang="ja-JP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13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章</a:t>
            </a:r>
            <a:r>
              <a:rPr lang="en-US" altLang="ja-JP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	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主権国家体制の形成と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</a:endParaRPr>
          </a:p>
          <a:p>
            <a:pPr marL="2003425" lvl="0" indent="676275" algn="l">
              <a:lnSpc>
                <a:spcPts val="6000"/>
              </a:lnSpc>
              <a:spcBef>
                <a:spcPts val="0"/>
              </a:spcBef>
              <a:tabLst>
                <a:tab pos="1257300" algn="l"/>
                <a:tab pos="2667000" algn="l"/>
                <a:tab pos="7448550" algn="l"/>
              </a:tabLst>
            </a:pPr>
            <a:r>
              <a:rPr lang="ja-JP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地球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規模での交易の拡大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506227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 218〜220</a:t>
            </a:r>
            <a:r>
              <a:rPr lang="ja-JP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9" y="1816578"/>
            <a:ext cx="7864918" cy="41783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51B64A-E30A-4F51-B07F-8235E09D1505}"/>
              </a:ext>
            </a:extLst>
          </p:cNvPr>
          <p:cNvSpPr/>
          <p:nvPr/>
        </p:nvSpPr>
        <p:spPr>
          <a:xfrm>
            <a:off x="3791744" y="45924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ポーランド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分割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の結果，プロイセン領はどう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なったか，地図を見て考えてみよう。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19536" y="6165304"/>
            <a:ext cx="7864916" cy="3385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世紀半ばのヨーロッパとポーランド分割</a:t>
            </a:r>
          </a:p>
        </p:txBody>
      </p:sp>
    </p:spTree>
    <p:extLst>
      <p:ext uri="{BB962C8B-B14F-4D97-AF65-F5344CB8AC3E}">
        <p14:creationId xmlns:p14="http://schemas.microsoft.com/office/powerpoint/2010/main" val="17498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984592" y="2204864"/>
            <a:ext cx="10440000" cy="31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>
                <a:latin typeface="Meiryo" panose="020B0604030504040204" pitchFamily="34" charset="-128"/>
                <a:ea typeface="Meiryo" panose="020B0604030504040204" pitchFamily="34" charset="-128"/>
              </a:rPr>
              <a:t>英仏に追いつこうとした新興国では，どのような改革が行われたのだろうか。</a:t>
            </a:r>
            <a:endParaRPr lang="en-US" altLang="ja-JP" sz="4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E501A-CC21-1746-A7A5-229E152376D0}"/>
              </a:ext>
            </a:extLst>
          </p:cNvPr>
          <p:cNvSpPr txBox="1"/>
          <p:nvPr/>
        </p:nvSpPr>
        <p:spPr>
          <a:xfrm>
            <a:off x="1771650" y="17716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54E887-8049-894E-9B97-209E026A540F}"/>
              </a:ext>
            </a:extLst>
          </p:cNvPr>
          <p:cNvSpPr txBox="1"/>
          <p:nvPr/>
        </p:nvSpPr>
        <p:spPr>
          <a:xfrm>
            <a:off x="1650124" y="277473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3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プロイセンとオーストリアの近代化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〔p.218-219〕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316664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新興国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・プロイセン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ホーエンツォレルン家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のブランデンブルク選帝侯がプロイセン公国を併合して，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1618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年にできた領邦→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フリードリヒ・ヴィルヘルム１世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のもとで軍隊や官僚制を整える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1740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フリードリヒ２世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（大王）が即位した年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，オーストリアで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マリア・テレジア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が即位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26988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オーストリア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継承戦争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がはじまる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→シュレジエンをめぐり，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七年戦争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がおこる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4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プロイセンとオーストリアの近代化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900000"/>
            <a:ext cx="11160000" cy="5625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プロイセン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・一躍ヨーロッパの強国となる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・地主貴族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ユンカー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による農場領主制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・フリードリヒ２世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「君主は国家第一の下僕」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啓蒙専制君主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の典型とされる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オーストリア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ヨーゼフ２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lang="en-US" altLang="ja-JP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啓蒙専制君主として中央集権化に</a:t>
            </a:r>
            <a:r>
              <a:rPr lang="ja-JP" altLang="en-US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努める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EB907-17B2-4945-BF28-7189BF8BD873}"/>
              </a:ext>
            </a:extLst>
          </p:cNvPr>
          <p:cNvSpPr/>
          <p:nvPr/>
        </p:nvSpPr>
        <p:spPr>
          <a:xfrm>
            <a:off x="1559496" y="620688"/>
            <a:ext cx="9361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君主は国家の第一の下僕」とはどのような意味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だろう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  <a:endParaRPr kumimoji="1" lang="en-US" altLang="ja-JP" sz="3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36EB907-17B2-4945-BF28-7189BF8BD873}"/>
              </a:ext>
            </a:extLst>
          </p:cNvPr>
          <p:cNvSpPr/>
          <p:nvPr/>
        </p:nvSpPr>
        <p:spPr>
          <a:xfrm>
            <a:off x="1559496" y="2127600"/>
            <a:ext cx="10081120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lvl="0" indent="-385763">
              <a:lnSpc>
                <a:spcPts val="43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（解答例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君主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は国家に奉仕する存在で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あり，また，人々も国家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への財政的・軍事的奉仕をすべきであるとした。こうして絶対主義を合理化し，上からの近代化を行った。</a:t>
            </a:r>
          </a:p>
        </p:txBody>
      </p:sp>
    </p:spTree>
    <p:extLst>
      <p:ext uri="{BB962C8B-B14F-4D97-AF65-F5344CB8AC3E}">
        <p14:creationId xmlns:p14="http://schemas.microsoft.com/office/powerpoint/2010/main" val="1236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ロシアの台頭と東方進出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〔p.219-220〕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316664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ロシア帝国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イヴァン４世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（雷帝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…16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世紀，中央集権化をすすめ，農奴制を強化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44613" indent="-877888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ツァーリ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の称号を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用いる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44613" indent="-877888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コサック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の隊長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イェルマーク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の協力でシベリアに進出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1613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ロマノフ朝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を開く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3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ロシアの台頭と東方進出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ロシアの領土拡大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ピョートル１世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（大帝）の西欧化政策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→不凍港を求めてスウェーデンと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北方戦争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をおこす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→バルト海に進出，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ペテルブルク</a:t>
            </a:r>
            <a:r>
              <a:rPr lang="ja-JP" altLang="en-US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に首都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を移す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1689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年，清とネルチンスク条約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清との通商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世紀後半，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エカチェリーナ２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</a:t>
            </a:r>
            <a:r>
              <a:rPr lang="ja-JP" altLang="en-US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（啓蒙専制君主）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…1773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年から</a:t>
            </a:r>
            <a:r>
              <a:rPr lang="ja-JP" altLang="en-US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おこった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プガチョフ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の農民反乱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→農奴制を強化（再版農奴制）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日本にラクスマンを派遣して通商を求める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197687-AB89-4E42-ABA6-C07A2F9BE0EC}"/>
              </a:ext>
            </a:extLst>
          </p:cNvPr>
          <p:cNvSpPr/>
          <p:nvPr/>
        </p:nvSpPr>
        <p:spPr>
          <a:xfrm>
            <a:off x="1260000" y="540000"/>
            <a:ext cx="972108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クリミア半島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197687-AB89-4E42-ABA6-C07A2F9BE0EC}"/>
              </a:ext>
            </a:extLst>
          </p:cNvPr>
          <p:cNvSpPr/>
          <p:nvPr/>
        </p:nvSpPr>
        <p:spPr>
          <a:xfrm>
            <a:off x="360000" y="1612800"/>
            <a:ext cx="11280616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300"/>
              </a:lnSpc>
              <a:defRPr/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エカチェリーナ２世は，</a:t>
            </a:r>
            <a:r>
              <a:rPr lang="ja-JP" altLang="en-US" sz="3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ロシア゠トルコ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戦争に勝利すると，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1774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年にキュチュク・カイナルジャ条約を締結。これによりオスマン帝国のクリム・ハン国（クリミア半島のムスリム国家）への宗主権を放棄させ，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1783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年にはクリム・ハン国を滅ぼして，クリミア半島はロシア領となった。</a:t>
            </a:r>
          </a:p>
        </p:txBody>
      </p:sp>
    </p:spTree>
    <p:extLst>
      <p:ext uri="{BB962C8B-B14F-4D97-AF65-F5344CB8AC3E}">
        <p14:creationId xmlns:p14="http://schemas.microsoft.com/office/powerpoint/2010/main" val="485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70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ポーランド分割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〔p.220〕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56000" y="1260000"/>
            <a:ext cx="11232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世紀後半，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ヤゲウォ朝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とだえる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85200" indent="-8208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貴族間の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争いで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政治が混乱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85875" indent="-81915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→ロシア・プロイセン・オーストリアは，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1772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年，ポーランド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の国土を奪う（第１回分割）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1793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年，プロイセン・ロシアは第２回の分割を行う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1795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コシューシコ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らの抵抗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→残った領土も３国によって分割（第３回分割）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→ポーランドの消滅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世界史探求 総合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597</Words>
  <Application>Microsoft Office PowerPoint</Application>
  <PresentationFormat>ワイド画面</PresentationFormat>
  <Paragraphs>55</Paragraphs>
  <Slides>10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  <vt:variant>
        <vt:lpstr>目的別スライド ショー</vt:lpstr>
      </vt:variant>
      <vt:variant>
        <vt:i4>3</vt:i4>
      </vt:variant>
    </vt:vector>
  </HeadingPairs>
  <TitlesOfParts>
    <vt:vector size="20" baseType="lpstr">
      <vt:lpstr>ＭＳ Ｐゴシック</vt:lpstr>
      <vt:lpstr>メイリオ</vt:lpstr>
      <vt:lpstr>メイリオ</vt:lpstr>
      <vt:lpstr>Arial</vt:lpstr>
      <vt:lpstr>Calibri</vt:lpstr>
      <vt:lpstr>2_通常版</vt:lpstr>
      <vt:lpstr>世界史探求 総合版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2021-07-19T12:27:11Z</dcterms:created>
  <dcterms:modified xsi:type="dcterms:W3CDTF">2023-02-22T06:16:35Z</dcterms:modified>
</cp:coreProperties>
</file>