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2" r:id="rId1"/>
    <p:sldMasterId id="2147483717" r:id="rId2"/>
    <p:sldMasterId id="2147483724" r:id="rId3"/>
  </p:sldMasterIdLst>
  <p:notesMasterIdLst>
    <p:notesMasterId r:id="rId19"/>
  </p:notesMasterIdLst>
  <p:handoutMasterIdLst>
    <p:handoutMasterId r:id="rId20"/>
  </p:handoutMasterIdLst>
  <p:sldIdLst>
    <p:sldId id="368" r:id="rId4"/>
    <p:sldId id="385" r:id="rId5"/>
    <p:sldId id="369" r:id="rId6"/>
    <p:sldId id="370" r:id="rId7"/>
    <p:sldId id="386" r:id="rId8"/>
    <p:sldId id="380" r:id="rId9"/>
    <p:sldId id="381" r:id="rId10"/>
    <p:sldId id="387" r:id="rId11"/>
    <p:sldId id="382" r:id="rId12"/>
    <p:sldId id="379" r:id="rId13"/>
    <p:sldId id="376" r:id="rId14"/>
    <p:sldId id="383" r:id="rId15"/>
    <p:sldId id="388" r:id="rId16"/>
    <p:sldId id="389" r:id="rId17"/>
    <p:sldId id="384" r:id="rId18"/>
  </p:sldIdLst>
  <p:sldSz cx="12192000" cy="6858000"/>
  <p:notesSz cx="6735763" cy="9866313"/>
  <p:embeddedFontLst>
    <p:embeddedFont>
      <p:font typeface="メイリオ" panose="020B0604030504040204" pitchFamily="50" charset="-128"/>
      <p:regular r:id="rId21"/>
      <p:bold r:id="rId22"/>
      <p:italic r:id="rId23"/>
      <p:boldItalic r:id="rId24"/>
    </p:embeddedFont>
    <p:embeddedFont>
      <p:font typeface="メイリオ" panose="020B0604030504040204" pitchFamily="50" charset="-128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DBE"/>
    <a:srgbClr val="E1D2A5"/>
    <a:srgbClr val="7DC8B4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95890" autoAdjust="0"/>
  </p:normalViewPr>
  <p:slideViewPr>
    <p:cSldViewPr>
      <p:cViewPr varScale="1">
        <p:scale>
          <a:sx n="76" d="100"/>
          <a:sy n="76" d="100"/>
        </p:scale>
        <p:origin x="6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１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902492" y="620688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09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282413-3722-4701-838F-4CF71E538F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513DEF-130B-435A-8927-4201D96CF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6" name="テキスト ボックス 3"/>
          <p:cNvSpPr txBox="1"/>
          <p:nvPr userDrawn="1"/>
        </p:nvSpPr>
        <p:spPr>
          <a:xfrm>
            <a:off x="10272464" y="396000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81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資料を読み取ろう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C33815B-E235-48D0-9C26-19CE54277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B807A6-50F3-4FB5-935A-8C2F63F3E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00" y="396000"/>
            <a:ext cx="315556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05A042F-38C6-4FD0-89B2-F8F0FCBF3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C7B60C6-FBE3-44D7-89A4-FAA9A9A25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00" y="864000"/>
            <a:ext cx="3155567" cy="756000"/>
          </a:xfrm>
          <a:prstGeom prst="rect">
            <a:avLst/>
          </a:prstGeom>
        </p:spPr>
      </p:pic>
      <p:sp>
        <p:nvSpPr>
          <p:cNvPr id="5" name="テキスト ボックス 3"/>
          <p:cNvSpPr txBox="1"/>
          <p:nvPr userDrawn="1"/>
        </p:nvSpPr>
        <p:spPr>
          <a:xfrm>
            <a:off x="9768408" y="620688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49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習課題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368313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/>
          <p:cNvSpPr txBox="1"/>
          <p:nvPr userDrawn="1"/>
        </p:nvSpPr>
        <p:spPr>
          <a:xfrm>
            <a:off x="9895317" y="692696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75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3C976BF-004A-4EF5-8BBB-450EE87C4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3"/>
          <p:cNvSpPr txBox="1"/>
          <p:nvPr userDrawn="1"/>
        </p:nvSpPr>
        <p:spPr>
          <a:xfrm>
            <a:off x="9984432" y="620688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19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D0026D-9015-46A4-865D-2C5EE4869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3"/>
          <p:cNvSpPr txBox="1"/>
          <p:nvPr userDrawn="1"/>
        </p:nvSpPr>
        <p:spPr>
          <a:xfrm>
            <a:off x="10175776" y="332656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56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DEBCA8D-9070-4C2F-A37E-9F19B6CBF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3"/>
          <p:cNvSpPr txBox="1"/>
          <p:nvPr userDrawn="1"/>
        </p:nvSpPr>
        <p:spPr>
          <a:xfrm>
            <a:off x="10187073" y="332656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01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DEBCA8D-9070-4C2F-A37E-9F19B6CBF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8632B4-52F8-4217-BE2E-329E4C472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012" y="2528904"/>
            <a:ext cx="594000" cy="594000"/>
          </a:xfrm>
          <a:prstGeom prst="rect">
            <a:avLst/>
          </a:prstGeom>
        </p:spPr>
      </p:pic>
      <p:sp>
        <p:nvSpPr>
          <p:cNvPr id="6" name="テキスト ボックス 3"/>
          <p:cNvSpPr txBox="1"/>
          <p:nvPr userDrawn="1"/>
        </p:nvSpPr>
        <p:spPr>
          <a:xfrm>
            <a:off x="10170484" y="332656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33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ノー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1E4D1A2-7A02-4680-A36A-C8D538DD8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C9DC70-5A57-4761-8B7D-95249629F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6000" cy="756000"/>
          </a:xfrm>
          <a:prstGeom prst="rect">
            <a:avLst/>
          </a:prstGeom>
        </p:spPr>
      </p:pic>
      <p:sp>
        <p:nvSpPr>
          <p:cNvPr id="5" name="テキスト ボックス 3"/>
          <p:cNvSpPr txBox="1"/>
          <p:nvPr userDrawn="1"/>
        </p:nvSpPr>
        <p:spPr>
          <a:xfrm>
            <a:off x="10344472" y="43440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628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962600-147D-4C71-8636-B1AD52E81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38ED51-F57A-4C0B-8F21-04928244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6000"/>
            <a:ext cx="75701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0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2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E1D2A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340000" y="579113"/>
            <a:ext cx="9289032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近代化と私たち</a:t>
            </a:r>
            <a:endParaRPr lang="en-US" altLang="ja-JP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/>
              <a:ea typeface="メイリオ"/>
              <a:cs typeface="メイリオ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726512-F93E-DF44-9301-4B7E2D9B02D5}"/>
              </a:ext>
            </a:extLst>
          </p:cNvPr>
          <p:cNvSpPr txBox="1"/>
          <p:nvPr/>
        </p:nvSpPr>
        <p:spPr>
          <a:xfrm>
            <a:off x="1620253" y="495701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1BD51D-3D8D-EA4B-AA2C-79D959332E0A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3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国民国家と明治維新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en-US" altLang="ja-JP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4  </a:t>
            </a:r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明治維新と東アジアの国際関係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p.66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68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736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〔p.67〕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280656" cy="533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日清修好条規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日清修好条規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が締結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国交と通商関係を開く対等な条約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欧米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諸国と通商を行いながら，周辺国とは冊封・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朝貢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関係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を維持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清中心の国際秩序におさまらない外交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琉球と清との冊封関係断絶をはかる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1879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琉球処分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5D4BE0-5C2D-EB4E-BAE4-AAAE848EA22A}"/>
              </a:ext>
            </a:extLst>
          </p:cNvPr>
          <p:cNvSpPr txBox="1"/>
          <p:nvPr/>
        </p:nvSpPr>
        <p:spPr>
          <a:xfrm>
            <a:off x="8694821" y="516555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4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台湾</a:t>
            </a:r>
            <a:r>
              <a:rPr lang="ja-JP" altLang="en-US" sz="3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出兵</a:t>
            </a:r>
            <a:endParaRPr lang="en-US" altLang="ja-JP" sz="3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琉球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の島民が台湾の住民に殺害される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年，日本政府は台湾に軍隊を派遣（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台湾出兵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清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との戦争を避けるため，大久保利通らが和平交渉を行う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7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064632" cy="569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朝鮮半島と日清のかかわり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1875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年，日本政府は軍艦を朝鮮の江華島に送り戦闘を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おこす（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江華島事件）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1876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日朝修好条規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により朝鮮が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開国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朝鮮に不利な条約）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1882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年，朝鮮の兵士による日本公使館襲撃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事件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壬午軍乱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3200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1884</a:t>
            </a:r>
            <a:r>
              <a:rPr lang="ja-JP" altLang="en-US" sz="32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年，朝鮮の親日派によるクーデタ</a:t>
            </a:r>
            <a:r>
              <a:rPr lang="ja-JP" altLang="en-US" sz="3200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失敗（</a:t>
            </a:r>
            <a:r>
              <a:rPr lang="ja-JP" altLang="en-US" sz="32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甲申事変</a:t>
            </a:r>
            <a:r>
              <a:rPr lang="ja-JP" altLang="en-US" sz="32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kern="1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日清両国が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天津条約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を結び，事態を収束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3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CEC22-ABF6-4F57-AD3D-4ED9D3EDB582}"/>
              </a:ext>
            </a:extLst>
          </p:cNvPr>
          <p:cNvSpPr txBox="1"/>
          <p:nvPr/>
        </p:nvSpPr>
        <p:spPr>
          <a:xfrm>
            <a:off x="1260000" y="540000"/>
            <a:ext cx="3456384" cy="607205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日朝修好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条規</a:t>
            </a:r>
            <a:endParaRPr kumimoji="1" lang="ja-JP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921567-B8DD-4820-8077-E890CD797836}"/>
              </a:ext>
            </a:extLst>
          </p:cNvPr>
          <p:cNvSpPr txBox="1"/>
          <p:nvPr/>
        </p:nvSpPr>
        <p:spPr>
          <a:xfrm>
            <a:off x="767408" y="1597550"/>
            <a:ext cx="10729192" cy="38249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江華島事件を機に，朝鮮が日本と結んだ不平等条約。朝鮮の独立，釜山など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港の開港，日本の領事裁判権や関税免除を認めさせた。</a:t>
            </a:r>
          </a:p>
        </p:txBody>
      </p:sp>
    </p:spTree>
    <p:extLst>
      <p:ext uri="{BB962C8B-B14F-4D97-AF65-F5344CB8AC3E}">
        <p14:creationId xmlns:p14="http://schemas.microsoft.com/office/powerpoint/2010/main" val="19551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196752"/>
            <a:ext cx="5688632" cy="49775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CEC22-ABF6-4F57-AD3D-4ED9D3EDB582}"/>
              </a:ext>
            </a:extLst>
          </p:cNvPr>
          <p:cNvSpPr txBox="1"/>
          <p:nvPr/>
        </p:nvSpPr>
        <p:spPr>
          <a:xfrm>
            <a:off x="345600" y="1310400"/>
            <a:ext cx="4342791" cy="3096344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日本とロシアの間で，国境はどのように定められただろうか。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DD3704-074D-1F4B-8DE1-06E222ECAB47}"/>
              </a:ext>
            </a:extLst>
          </p:cNvPr>
          <p:cNvSpPr txBox="1"/>
          <p:nvPr/>
        </p:nvSpPr>
        <p:spPr>
          <a:xfrm>
            <a:off x="5591944" y="6237312"/>
            <a:ext cx="5688632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日本の国境の画定</a:t>
            </a:r>
          </a:p>
        </p:txBody>
      </p:sp>
    </p:spTree>
    <p:extLst>
      <p:ext uri="{BB962C8B-B14F-4D97-AF65-F5344CB8AC3E}">
        <p14:creationId xmlns:p14="http://schemas.microsoft.com/office/powerpoint/2010/main" val="40201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●東アジアの国際関係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清の冊封・朝貢関係</a:t>
            </a:r>
            <a:endParaRPr lang="en-US" altLang="ja-JP" sz="3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清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と冊封・朝貢関係にあるベトナムにフランスの勢力がおよぶ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清仏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戦争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後，ベトナムはフランスの保護国となり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のち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フランス領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インドシナ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の一部に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清は琉球，ベトナムとの冊封・朝貢関係を失う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3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733676-1CEE-49E5-865F-7BA113089A7C}"/>
              </a:ext>
            </a:extLst>
          </p:cNvPr>
          <p:cNvSpPr txBox="1"/>
          <p:nvPr/>
        </p:nvSpPr>
        <p:spPr>
          <a:xfrm>
            <a:off x="817200" y="2564904"/>
            <a:ext cx="10535384" cy="2520280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/>
          </a:bodyPr>
          <a:lstStyle/>
          <a:p>
            <a:pPr lvl="0"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教科書</a:t>
            </a:r>
            <a:r>
              <a:rPr kumimoji="1" lang="en-US" altLang="ja-JP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p.66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の資</a:t>
            </a:r>
            <a:r>
              <a:rPr kumimoji="1" lang="ja-JP" altLang="en-US" sz="3500" b="1" i="0" u="none" strike="noStrike" kern="1200" cap="none" spc="5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料</a:t>
            </a:r>
            <a:r>
              <a:rPr kumimoji="1" lang="en-US" altLang="ja-JP" sz="3500" b="1" i="0" u="none" strike="noStrike" kern="1200" cap="none" spc="5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⃣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にあるように、大久保は大変な緊張感をもって清との交渉にのぞんだ。その背景</a:t>
            </a: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を，</a:t>
            </a:r>
            <a:endParaRPr kumimoji="1" lang="ja-JP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対清</a:t>
            </a: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関係，琉球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問題，の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二つに注目して考えてみよう。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984592" y="2204864"/>
            <a:ext cx="10440000" cy="31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明治維新は日本社会をどのようにかえたのだろうか。また，それはどのような国際環境のなかでおきたのだろうか。</a:t>
            </a:r>
            <a:endParaRPr lang="en-US" altLang="ja-JP" sz="4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〔p.66〕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明治維新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1867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王政復古の大号令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天皇を中心とした新政府が樹立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従来の政治制度はほぼ廃止に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新政府は全国に支配権を確立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明治政府の改革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年，戸籍法公布（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身分制度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の解体）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廃藩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置県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政府に権力が集中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5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CEC22-ABF6-4F57-AD3D-4ED9D3EDB582}"/>
              </a:ext>
            </a:extLst>
          </p:cNvPr>
          <p:cNvSpPr txBox="1"/>
          <p:nvPr/>
        </p:nvSpPr>
        <p:spPr>
          <a:xfrm>
            <a:off x="345600" y="5849888"/>
            <a:ext cx="11017224" cy="747464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新政府はどのような人で構成されていたのだろうか。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1B25A2-6AD4-FC4E-BEF1-B4AC297AB84D}"/>
              </a:ext>
            </a:extLst>
          </p:cNvPr>
          <p:cNvSpPr txBox="1"/>
          <p:nvPr/>
        </p:nvSpPr>
        <p:spPr>
          <a:xfrm>
            <a:off x="1880811" y="5285376"/>
            <a:ext cx="8500197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族籍別人口割合と政府官員の族籍別割合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23" y="1468952"/>
            <a:ext cx="3891685" cy="360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68952"/>
            <a:ext cx="42294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472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新しい制度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身分制度の解体→武士身分の消滅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896938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1873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年，徴兵制度の導入（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国民皆兵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896938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武士の家禄の廃止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地租改正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江戸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時代の年貢村請制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にかわる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もとづく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徴税のし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くみ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1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国際関係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主権国家体制への参入をめざす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1871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岩倉具視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を代表とする使節団を欧米に派遣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不平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等条約の改正の交渉は失敗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1344613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欧米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モデルの近代化への動きが強まる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922EA4-E6CA-49DD-9CA8-9B1DFAD87F88}"/>
              </a:ext>
            </a:extLst>
          </p:cNvPr>
          <p:cNvSpPr txBox="1"/>
          <p:nvPr/>
        </p:nvSpPr>
        <p:spPr>
          <a:xfrm>
            <a:off x="1449975" y="4221088"/>
            <a:ext cx="1074202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600" b="1" spc="-100" dirty="0">
                <a:solidFill>
                  <a:prstClr val="black"/>
                </a:solidFill>
                <a:latin typeface="メイリオ"/>
                <a:ea typeface="メイリオ"/>
              </a:rPr>
              <a:t>岩倉</a:t>
            </a:r>
            <a:r>
              <a:rPr lang="ja-JP" altLang="en-US" sz="3600" b="1" spc="-100" dirty="0" smtClean="0">
                <a:solidFill>
                  <a:prstClr val="black"/>
                </a:solidFill>
                <a:latin typeface="メイリオ"/>
                <a:ea typeface="メイリオ"/>
              </a:rPr>
              <a:t>使節団は何を視察したのだろうか。</a:t>
            </a:r>
            <a:endParaRPr lang="en-US" altLang="ja-JP" sz="3600" b="1" spc="-100" dirty="0" smtClean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34984F-6876-4107-850E-6759C57B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12" y="4179255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CEC22-ABF6-4F57-AD3D-4ED9D3EDB582}"/>
              </a:ext>
            </a:extLst>
          </p:cNvPr>
          <p:cNvSpPr txBox="1"/>
          <p:nvPr/>
        </p:nvSpPr>
        <p:spPr>
          <a:xfrm>
            <a:off x="1260000" y="540000"/>
            <a:ext cx="3456384" cy="607205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岩倉使節団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921567-B8DD-4820-8077-E890CD797836}"/>
              </a:ext>
            </a:extLst>
          </p:cNvPr>
          <p:cNvSpPr txBox="1"/>
          <p:nvPr/>
        </p:nvSpPr>
        <p:spPr>
          <a:xfrm>
            <a:off x="767408" y="1597550"/>
            <a:ext cx="10729192" cy="38249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岩倉具視を特命全権大使とし，木戸孝允，大久保利通らを中心とした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名以上からなる大使節団。政府の首脳が１年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か月の長期間，日本を留守にして欧米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か国を訪問し，近代日本のモデルを模索した。　</a:t>
            </a:r>
          </a:p>
        </p:txBody>
      </p:sp>
    </p:spTree>
    <p:extLst>
      <p:ext uri="{BB962C8B-B14F-4D97-AF65-F5344CB8AC3E}">
        <p14:creationId xmlns:p14="http://schemas.microsoft.com/office/powerpoint/2010/main" val="8272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●明治日本の諸改革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生活の変化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欧米思想を学んだ知識人たちによる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雑誌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新聞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の発刊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洋風の建築，洋服の着用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小学校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教育の義務化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922EA4-E6CA-49DD-9CA8-9B1DFAD87F88}"/>
              </a:ext>
            </a:extLst>
          </p:cNvPr>
          <p:cNvSpPr txBox="1"/>
          <p:nvPr/>
        </p:nvSpPr>
        <p:spPr>
          <a:xfrm>
            <a:off x="1449975" y="3717032"/>
            <a:ext cx="107420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600" b="1" spc="-100" dirty="0" smtClean="0">
                <a:solidFill>
                  <a:prstClr val="black"/>
                </a:solidFill>
                <a:latin typeface="メイリオ"/>
                <a:ea typeface="メイリオ"/>
              </a:rPr>
              <a:t>新聞や雑誌の発刊は，社会をどのようにかえたのか，考えてみよう。</a:t>
            </a:r>
            <a:endParaRPr lang="en-US" altLang="ja-JP" sz="3600" b="1" spc="-100" dirty="0" smtClean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34984F-6876-4107-850E-6759C57B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12" y="3675199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832</Words>
  <Application>Microsoft Office PowerPoint</Application>
  <PresentationFormat>ワイド画面</PresentationFormat>
  <Paragraphs>78</Paragraphs>
  <Slides>15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  <vt:variant>
        <vt:lpstr>目的別スライド ショー</vt:lpstr>
      </vt:variant>
      <vt:variant>
        <vt:i4>3</vt:i4>
      </vt:variant>
    </vt:vector>
  </HeadingPairs>
  <TitlesOfParts>
    <vt:vector size="27" baseType="lpstr">
      <vt:lpstr>メイリオ</vt:lpstr>
      <vt:lpstr>Arial</vt:lpstr>
      <vt:lpstr>ＭＳ Ｐゴシック</vt:lpstr>
      <vt:lpstr>メイリオ</vt:lpstr>
      <vt:lpstr>Calibri</vt:lpstr>
      <vt:lpstr>Calibri Light</vt:lpstr>
      <vt:lpstr>1_通常版</vt:lpstr>
      <vt:lpstr>2_通常版</vt:lpstr>
      <vt:lpstr>3_通常版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2021-08-06T06:40:06Z</dcterms:created>
  <dcterms:modified xsi:type="dcterms:W3CDTF">2023-02-22T09:39:53Z</dcterms:modified>
</cp:coreProperties>
</file>