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17" r:id="rId1"/>
    <p:sldMasterId id="2147483712" r:id="rId2"/>
  </p:sldMasterIdLst>
  <p:notesMasterIdLst>
    <p:notesMasterId r:id="rId15"/>
  </p:notesMasterIdLst>
  <p:handoutMasterIdLst>
    <p:handoutMasterId r:id="rId16"/>
  </p:handoutMasterIdLst>
  <p:sldIdLst>
    <p:sldId id="279" r:id="rId3"/>
    <p:sldId id="378" r:id="rId4"/>
    <p:sldId id="280" r:id="rId5"/>
    <p:sldId id="366" r:id="rId6"/>
    <p:sldId id="384" r:id="rId7"/>
    <p:sldId id="367" r:id="rId8"/>
    <p:sldId id="386" r:id="rId9"/>
    <p:sldId id="382" r:id="rId10"/>
    <p:sldId id="368" r:id="rId11"/>
    <p:sldId id="369" r:id="rId12"/>
    <p:sldId id="383" r:id="rId13"/>
    <p:sldId id="387" r:id="rId14"/>
  </p:sldIdLst>
  <p:sldSz cx="12192000" cy="6858000"/>
  <p:notesSz cx="6735763" cy="9866313"/>
  <p:embeddedFontLst>
    <p:embeddedFont>
      <p:font typeface="メイリオ" panose="020B0604030504040204" pitchFamily="50" charset="-128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メイリオ" panose="020B0604030504040204" pitchFamily="50" charset="-128"/>
      <p:regular r:id="rId17"/>
      <p:bold r:id="rId18"/>
      <p:italic r:id="rId19"/>
      <p:boldItalic r:id="rId20"/>
    </p:embeddedFont>
  </p:embeddedFontLst>
  <p:custShowLst>
    <p:custShow name="追加1" id="0">
      <p:sldLst/>
    </p:custShow>
    <p:custShow name="追加2" id="1">
      <p:sldLst/>
    </p:custShow>
    <p:custShow name="追加3" id="2">
      <p:sldLst/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2AF"/>
    <a:srgbClr val="8CA5CD"/>
    <a:srgbClr val="F0CD69"/>
    <a:srgbClr val="8BA7D9"/>
    <a:srgbClr val="E7EDF6"/>
    <a:srgbClr val="EAF5F6"/>
    <a:srgbClr val="82CBD1"/>
    <a:srgbClr val="88A3D4"/>
    <a:srgbClr val="002060"/>
    <a:srgbClr val="197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0" autoAdjust="0"/>
    <p:restoredTop sz="96062" autoAdjust="0"/>
  </p:normalViewPr>
  <p:slideViewPr>
    <p:cSldViewPr>
      <p:cViewPr varScale="1">
        <p:scale>
          <a:sx n="83" d="100"/>
          <a:sy n="83" d="100"/>
        </p:scale>
        <p:origin x="566" y="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11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F454-FD64-424D-9F92-155B74F43160}" type="datetimeFigureOut">
              <a:rPr kumimoji="1" lang="ja-JP" altLang="en-US" smtClean="0"/>
              <a:t>2023/2/27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43EB-9934-4A48-A08F-F5B10E262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6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5C96-00B8-40E6-B095-E8C46CF0A3A2}" type="datetimeFigureOut">
              <a:rPr kumimoji="1" lang="ja-JP" altLang="en-US" smtClean="0"/>
              <a:t>2023/2/27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D56C-18CE-48DD-80A6-76C8BE5DA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78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96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02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35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436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2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19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86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529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6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278617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350574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2" y="2708920"/>
            <a:ext cx="1320635" cy="1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13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8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7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2" y="2708920"/>
            <a:ext cx="1320635" cy="1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2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0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読み取ろう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0C61CC-0047-4F71-B286-03BA750C21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200" y="864000"/>
            <a:ext cx="315556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8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見出し＋本文_白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85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0513DEF-130B-435A-8927-4201D96CF3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8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読み取ろう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B807A6-50F3-4FB5-935A-8C2F63F3E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000" y="396000"/>
            <a:ext cx="315556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5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本文_下白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60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19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71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サブタイトル 2"/>
          <p:cNvSpPr txBox="1">
            <a:spLocks/>
          </p:cNvSpPr>
          <p:nvPr/>
        </p:nvSpPr>
        <p:spPr>
          <a:xfrm>
            <a:off x="313238" y="747869"/>
            <a:ext cx="1584176" cy="626701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第２章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9FC97C9B-00C1-024F-9DE4-77C3A8C60C1E}"/>
              </a:ext>
            </a:extLst>
          </p:cNvPr>
          <p:cNvSpPr/>
          <p:nvPr/>
        </p:nvSpPr>
        <p:spPr>
          <a:xfrm>
            <a:off x="1055440" y="2852936"/>
            <a:ext cx="10080000" cy="2735984"/>
          </a:xfrm>
          <a:prstGeom prst="roundRect">
            <a:avLst/>
          </a:prstGeom>
          <a:noFill/>
          <a:ln w="76200">
            <a:solidFill>
              <a:srgbClr val="F0CD6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endParaRPr lang="en-US" altLang="ja-JP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F64D0E3-50D9-48F2-B779-7442B64E3F76}"/>
              </a:ext>
            </a:extLst>
          </p:cNvPr>
          <p:cNvSpPr/>
          <p:nvPr/>
        </p:nvSpPr>
        <p:spPr>
          <a:xfrm>
            <a:off x="1992344" y="2909261"/>
            <a:ext cx="8207312" cy="804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6000"/>
              </a:lnSpc>
            </a:pPr>
            <a:r>
              <a:rPr lang="en-US" altLang="ja-JP" sz="3500" b="1" dirty="0">
                <a:solidFill>
                  <a:prstClr val="black"/>
                </a:solidFill>
                <a:latin typeface="メイリオ"/>
                <a:ea typeface="メイリオ"/>
              </a:rPr>
              <a:t>3</a:t>
            </a:r>
            <a:r>
              <a:rPr lang="ja-JP" altLang="en-US" sz="3500" b="1" dirty="0">
                <a:solidFill>
                  <a:prstClr val="black"/>
                </a:solidFill>
                <a:latin typeface="メイリオ"/>
                <a:ea typeface="メイリオ"/>
              </a:rPr>
              <a:t>節　国民国家と明治維新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B128FD9-55C7-4BC9-92E3-750624CE1AB8}"/>
              </a:ext>
            </a:extLst>
          </p:cNvPr>
          <p:cNvSpPr/>
          <p:nvPr/>
        </p:nvSpPr>
        <p:spPr>
          <a:xfrm>
            <a:off x="1236000" y="3859700"/>
            <a:ext cx="9720000" cy="765200"/>
          </a:xfrm>
          <a:prstGeom prst="rect">
            <a:avLst/>
          </a:prstGeom>
        </p:spPr>
        <p:txBody>
          <a:bodyPr wrap="square" tIns="72000" bIns="0" anchor="ctr">
            <a:spAutoFit/>
          </a:bodyPr>
          <a:lstStyle/>
          <a:p>
            <a:pPr algn="ctr"/>
            <a:r>
              <a:rPr lang="ja-JP" altLang="en-US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④　明治維新と東アジアの国際関係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70804E9-9D7E-4391-8410-7CC4B726429D}"/>
              </a:ext>
            </a:extLst>
          </p:cNvPr>
          <p:cNvSpPr/>
          <p:nvPr/>
        </p:nvSpPr>
        <p:spPr>
          <a:xfrm>
            <a:off x="1236000" y="4881626"/>
            <a:ext cx="97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Meiryo" panose="020B0604030504040204" pitchFamily="34" charset="-128"/>
                <a:ea typeface="Meiryo" panose="020B0604030504040204" pitchFamily="34" charset="-128"/>
              </a:rPr>
              <a:t>（教科書 </a:t>
            </a:r>
            <a:r>
              <a:rPr lang="en-US" altLang="zh-TW" sz="3200" dirty="0">
                <a:latin typeface="Meiryo" panose="020B0604030504040204" pitchFamily="34" charset="-128"/>
                <a:ea typeface="Meiryo" panose="020B0604030504040204" pitchFamily="34" charset="-128"/>
              </a:rPr>
              <a:t>p.58</a:t>
            </a:r>
            <a:r>
              <a:rPr lang="zh-TW" altLang="en-US" sz="3200" dirty="0">
                <a:latin typeface="Meiryo" panose="020B0604030504040204" pitchFamily="34" charset="-128"/>
                <a:ea typeface="Meiryo" panose="020B0604030504040204" pitchFamily="34" charset="-128"/>
              </a:rPr>
              <a:t>～</a:t>
            </a:r>
            <a:r>
              <a:rPr lang="en-US" altLang="zh-TW" sz="3200" dirty="0">
                <a:latin typeface="Meiryo" panose="020B0604030504040204" pitchFamily="34" charset="-128"/>
                <a:ea typeface="Meiryo" panose="020B0604030504040204" pitchFamily="34" charset="-128"/>
              </a:rPr>
              <a:t>59</a:t>
            </a:r>
            <a:r>
              <a:rPr lang="zh-TW" altLang="en-US" sz="3200" dirty="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16" name="サブタイトル 2">
            <a:extLst>
              <a:ext uri="{FF2B5EF4-FFF2-40B4-BE49-F238E27FC236}">
                <a16:creationId xmlns:a16="http://schemas.microsoft.com/office/drawing/2014/main" id="{DDD55F72-E2FB-4989-8B27-40098F1BB2D5}"/>
              </a:ext>
            </a:extLst>
          </p:cNvPr>
          <p:cNvSpPr txBox="1">
            <a:spLocks/>
          </p:cNvSpPr>
          <p:nvPr/>
        </p:nvSpPr>
        <p:spPr>
          <a:xfrm>
            <a:off x="2340000" y="579113"/>
            <a:ext cx="9289032" cy="987551"/>
          </a:xfrm>
          <a:prstGeom prst="rect">
            <a:avLst/>
          </a:prstGeom>
        </p:spPr>
        <p:txBody>
          <a:bodyPr vert="horz" wrap="square" lIns="36000" tIns="216000" rIns="3600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tabLst>
                <a:tab pos="1257300" algn="l"/>
                <a:tab pos="7448550" algn="l"/>
              </a:tabLst>
            </a:pPr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近代化と私たち</a:t>
            </a:r>
            <a:endParaRPr lang="en-US" altLang="ja-JP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3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●東アジアの国際関係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900000"/>
            <a:ext cx="11268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39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朝鮮をはさむ日本と清の関係性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39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1873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年，西郷隆盛らが朝鮮に軍事行動をおこすべきと主張するが，政府内で否定される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39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en-US" altLang="ja-JP" sz="3200" spc="-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1876</a:t>
            </a:r>
            <a:r>
              <a:rPr lang="ja-JP" altLang="en-US" sz="3200" spc="-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年，</a:t>
            </a:r>
            <a:r>
              <a:rPr lang="ja-JP" altLang="en-US" sz="3200" spc="-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日朝修好条</a:t>
            </a:r>
            <a:r>
              <a:rPr lang="ja-JP" altLang="en-US" sz="3200" spc="-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</a:t>
            </a:r>
            <a:r>
              <a:rPr lang="ja-JP" altLang="en-US" sz="3200" spc="-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（朝鮮に不利な不平等条約</a:t>
            </a:r>
            <a:r>
              <a:rPr lang="ja-JP" altLang="en-US" sz="3200" spc="-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  <a:r>
              <a:rPr lang="ja-JP" altLang="en-US" sz="3200" spc="-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を結ぶ</a:t>
            </a:r>
            <a:endParaRPr lang="en-US" altLang="ja-JP" sz="3200" spc="-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39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1882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壬午軍乱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，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1884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甲申事変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で日清両国は朝鮮半島で軍事行動をとる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39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1885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年，日清両国が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天津条約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を結ぶ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lvl="0" algn="l">
              <a:lnSpc>
                <a:spcPts val="39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ベトナムと清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lvl="0" indent="-432000" algn="l">
              <a:lnSpc>
                <a:spcPts val="39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清仏戦争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後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，ベトナムはフランスの保護国となる（のち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フランス領インドシナ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の一部に）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lvl="0" indent="-432000" algn="l">
              <a:lnSpc>
                <a:spcPts val="39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→清は琉球に次ぎ，ベトナムとの冊封・朝貢関係を失う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11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704E1E-9B56-4DBD-93E1-4B785C2750A6}"/>
              </a:ext>
            </a:extLst>
          </p:cNvPr>
          <p:cNvSpPr txBox="1"/>
          <p:nvPr/>
        </p:nvSpPr>
        <p:spPr>
          <a:xfrm>
            <a:off x="1260000" y="540000"/>
            <a:ext cx="8148368" cy="607205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日朝修好条規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2B7A90-38F1-4799-8D06-4CDAA711FD01}"/>
              </a:ext>
            </a:extLst>
          </p:cNvPr>
          <p:cNvSpPr txBox="1"/>
          <p:nvPr/>
        </p:nvSpPr>
        <p:spPr>
          <a:xfrm>
            <a:off x="767408" y="1597550"/>
            <a:ext cx="10729192" cy="382490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江華島事件を機に，朝鮮が日本と結んだ不平等条約。朝鮮の独立，釜山など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港の開港，日本の領事裁判権や関税免除を認めさせた。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75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C7B8CB-A7F4-43D9-AAF6-665B45043CA1}"/>
              </a:ext>
            </a:extLst>
          </p:cNvPr>
          <p:cNvSpPr txBox="1"/>
          <p:nvPr/>
        </p:nvSpPr>
        <p:spPr>
          <a:xfrm>
            <a:off x="457065" y="1916832"/>
            <a:ext cx="4342791" cy="3096344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Autofit/>
          </a:bodyPr>
          <a:lstStyle/>
          <a:p>
            <a:pPr lvl="0">
              <a:defRPr/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日本とロシアの間で，国境はどのように定められただろうか。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C4B00AF-9B67-4579-BD8E-D220CA67DD3B}"/>
              </a:ext>
            </a:extLst>
          </p:cNvPr>
          <p:cNvGrpSpPr/>
          <p:nvPr/>
        </p:nvGrpSpPr>
        <p:grpSpPr>
          <a:xfrm>
            <a:off x="5176102" y="1124743"/>
            <a:ext cx="6248490" cy="4973863"/>
            <a:chOff x="5594278" y="1634110"/>
            <a:chExt cx="6248490" cy="4973863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A87D692E-73B5-4D13-AE2A-BC03B0404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278" y="1634110"/>
              <a:ext cx="6248490" cy="4533523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853DC3A-A64C-4DD7-A133-BE457504BE77}"/>
                </a:ext>
              </a:extLst>
            </p:cNvPr>
            <p:cNvSpPr txBox="1"/>
            <p:nvPr/>
          </p:nvSpPr>
          <p:spPr>
            <a:xfrm>
              <a:off x="5946523" y="6167634"/>
              <a:ext cx="5544000" cy="440339"/>
            </a:xfrm>
            <a:prstGeom prst="rect">
              <a:avLst/>
            </a:prstGeom>
            <a:noFill/>
          </p:spPr>
          <p:txBody>
            <a:bodyPr vert="horz" wrap="square" lIns="0" tIns="100800" rIns="0" bIns="0" rtlCol="0" anchor="t">
              <a:noAutofit/>
            </a:bodyPr>
            <a:lstStyle/>
            <a:p>
              <a:pPr lvl="0" algn="ctr"/>
              <a:r>
                <a:rPr lang="ja-JP" altLang="en-US" sz="2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日本の国境の画定</a:t>
              </a: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773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BD26ED2-C8BD-4609-83F1-2AB1C3EE8A27}"/>
              </a:ext>
            </a:extLst>
          </p:cNvPr>
          <p:cNvGrpSpPr/>
          <p:nvPr/>
        </p:nvGrpSpPr>
        <p:grpSpPr>
          <a:xfrm>
            <a:off x="817200" y="2564904"/>
            <a:ext cx="10656000" cy="2520280"/>
            <a:chOff x="817200" y="2564904"/>
            <a:chExt cx="10656000" cy="2520280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3BF48F21-24F8-4D73-B999-7FB99F310C48}"/>
                </a:ext>
              </a:extLst>
            </p:cNvPr>
            <p:cNvSpPr txBox="1"/>
            <p:nvPr/>
          </p:nvSpPr>
          <p:spPr>
            <a:xfrm>
              <a:off x="817200" y="2564904"/>
              <a:ext cx="10656000" cy="2520280"/>
            </a:xfrm>
            <a:prstGeom prst="rect">
              <a:avLst/>
            </a:prstGeom>
            <a:noFill/>
          </p:spPr>
          <p:txBody>
            <a:bodyPr vert="horz" wrap="square" lIns="0" tIns="45720" rIns="91440" bIns="45720" rtlCol="0">
              <a:noAutofit/>
            </a:bodyPr>
            <a:lstStyle/>
            <a:p>
              <a:pPr lvl="0"/>
              <a:r>
                <a:rPr lang="ja-JP" altLang="en-US" sz="3500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教科書</a:t>
              </a:r>
              <a:r>
                <a:rPr lang="en-US" altLang="ja-JP" sz="3500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p.58</a:t>
              </a:r>
              <a:r>
                <a:rPr lang="ja-JP" altLang="en-US" sz="3500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の資料</a:t>
              </a:r>
              <a:r>
                <a:rPr lang="en-US" altLang="ja-JP" sz="3500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  </a:t>
              </a:r>
              <a:r>
                <a:rPr lang="ja-JP" altLang="en-US" sz="3500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五箇条の誓文の一条には「広ク会議ヲ興シ」，政治を「公論」で決めると記され，</a:t>
              </a:r>
            </a:p>
            <a:p>
              <a:pPr lvl="0"/>
              <a:r>
                <a:rPr lang="ja-JP" altLang="en-US" sz="3500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五条には「智識ヲ世界ニ求メ」とある。条文を読み取りながら，新政府の方針を考えてみよう。</a:t>
              </a:r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F5B7E9D9-DF5F-4EAC-A523-1031DCBDB784}"/>
                </a:ext>
              </a:extLst>
            </p:cNvPr>
            <p:cNvSpPr/>
            <p:nvPr/>
          </p:nvSpPr>
          <p:spPr>
            <a:xfrm>
              <a:off x="4604838" y="2583010"/>
              <a:ext cx="432000" cy="43200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0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1</a:t>
              </a:r>
              <a:endPara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24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279576" y="1916832"/>
            <a:ext cx="9000000" cy="288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107950" algn="l">
              <a:lnSpc>
                <a:spcPct val="150000"/>
              </a:lnSpc>
            </a:pP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明治維新は日本社会をどのようにかえたのだろうか。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3E130D1-395A-4972-800C-E531757F3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88" y="3417792"/>
            <a:ext cx="1827551" cy="270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9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●明治日本の諸改革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</a:t>
            </a:r>
            <a:r>
              <a:rPr lang="en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p.58〕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160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明治維新</a:t>
            </a:r>
            <a:endParaRPr lang="en-US" altLang="ja-JP" sz="35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・薩摩藩を中心とする勢力によるクーデタ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王政復古の大号令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戊辰戦争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（天皇を中心とする新政府対旧幕府勢力）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→新政府が支配権を確立（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明治維新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69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19687C7-AD13-48D5-B220-1B6B35302EC1}"/>
              </a:ext>
            </a:extLst>
          </p:cNvPr>
          <p:cNvGrpSpPr/>
          <p:nvPr/>
        </p:nvGrpSpPr>
        <p:grpSpPr>
          <a:xfrm>
            <a:off x="3303468" y="2192338"/>
            <a:ext cx="5585064" cy="3867217"/>
            <a:chOff x="-1433280" y="1340768"/>
            <a:chExt cx="5585064" cy="3867217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7C72362A-AAEC-4248-AEE4-24150E88B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2832" y="1340768"/>
              <a:ext cx="5544616" cy="3629980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6671B18A-08CD-47F4-9159-423EE204F19C}"/>
                </a:ext>
              </a:extLst>
            </p:cNvPr>
            <p:cNvSpPr txBox="1"/>
            <p:nvPr/>
          </p:nvSpPr>
          <p:spPr>
            <a:xfrm>
              <a:off x="-1433280" y="4767646"/>
              <a:ext cx="5544000" cy="440339"/>
            </a:xfrm>
            <a:prstGeom prst="rect">
              <a:avLst/>
            </a:prstGeom>
            <a:noFill/>
          </p:spPr>
          <p:txBody>
            <a:bodyPr vert="horz" wrap="square" lIns="0" tIns="100800" rIns="0" bIns="0" rtlCol="0" anchor="t">
              <a:noAutofit/>
            </a:bodyPr>
            <a:lstStyle/>
            <a:p>
              <a:pPr lvl="0" algn="ctr"/>
              <a:r>
                <a:rPr lang="ja-JP" altLang="en-US" sz="2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族籍別人口割合と政府官員の族籍別割合（</a:t>
              </a:r>
              <a:r>
                <a:rPr lang="en-US" altLang="ja-JP" sz="2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1876</a:t>
              </a:r>
              <a:r>
                <a:rPr lang="ja-JP" altLang="en-US" sz="2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年）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CEBE1A-A9EA-4D2C-B759-90F7C56EFDE5}"/>
              </a:ext>
            </a:extLst>
          </p:cNvPr>
          <p:cNvSpPr txBox="1"/>
          <p:nvPr/>
        </p:nvSpPr>
        <p:spPr>
          <a:xfrm>
            <a:off x="345071" y="1309627"/>
            <a:ext cx="11501858" cy="1188214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新政府はどのような人で構成されていたのだろうか。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765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●明治日本の諸改革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明治維新による政治的変革</a:t>
            </a:r>
            <a:endParaRPr lang="en-US" altLang="ja-JP" sz="35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・戸籍法の公布（身分制度の解体）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廃藩置県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→武士身分の消滅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・徴兵制度の導入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国民皆兵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をめざす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秩禄処分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の断行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85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●明治日本の諸改革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明治維新後の国際関係</a:t>
            </a:r>
          </a:p>
          <a:p>
            <a:pPr marL="900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・岩倉具視を代表とする使節団を欧米に派遣</a:t>
            </a:r>
          </a:p>
          <a:p>
            <a:pPr marL="900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→欧米モデルの近代化をめざす</a:t>
            </a:r>
          </a:p>
          <a:p>
            <a:pPr marL="1332000" lvl="0" indent="-432000" algn="l">
              <a:lnSpc>
                <a:spcPts val="4300"/>
              </a:lnSpc>
              <a:spcBef>
                <a:spcPts val="0"/>
              </a:spcBef>
            </a:pP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466FCA-49DA-486E-96D5-1FDF0013B392}"/>
              </a:ext>
            </a:extLst>
          </p:cNvPr>
          <p:cNvSpPr txBox="1"/>
          <p:nvPr/>
        </p:nvSpPr>
        <p:spPr>
          <a:xfrm>
            <a:off x="1449975" y="3173833"/>
            <a:ext cx="10430025" cy="1246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ts val="4500"/>
              </a:lnSpc>
            </a:pPr>
            <a:r>
              <a:rPr lang="ja-JP" altLang="en-US" sz="3600" b="1" dirty="0">
                <a:solidFill>
                  <a:prstClr val="black"/>
                </a:solidFill>
                <a:latin typeface="メイリオ"/>
                <a:ea typeface="メイリオ"/>
              </a:rPr>
              <a:t>岩倉使節団は何を視察したのだろうか。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0AC04F7-3362-42AF-8812-972DC3803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12" y="3132000"/>
            <a:ext cx="594000" cy="594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76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704E1E-9B56-4DBD-93E1-4B785C2750A6}"/>
              </a:ext>
            </a:extLst>
          </p:cNvPr>
          <p:cNvSpPr txBox="1"/>
          <p:nvPr/>
        </p:nvSpPr>
        <p:spPr>
          <a:xfrm>
            <a:off x="1260000" y="540000"/>
            <a:ext cx="8148368" cy="607205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岩倉使節団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839DC7F-12E7-4937-BCDC-C7B5A2F4095A}"/>
              </a:ext>
            </a:extLst>
          </p:cNvPr>
          <p:cNvSpPr txBox="1"/>
          <p:nvPr/>
        </p:nvSpPr>
        <p:spPr>
          <a:xfrm>
            <a:off x="767408" y="1597550"/>
            <a:ext cx="10729192" cy="382490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lvl="0">
              <a:lnSpc>
                <a:spcPts val="4500"/>
              </a:lnSpc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岩倉具視を特命全権大使とし，木戸孝允，大久保利通らを中心とした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名以上からなる大使節団。政府の首脳が１年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か月の長期間，日本を留守にして欧米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か国を訪問し，近代日本のモデルを模索した。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16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●東アジアの国際関係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</a:t>
            </a:r>
            <a:r>
              <a:rPr lang="en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p.58〕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160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清と日本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432000"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清は冊封・朝貢関係のない日本との間に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日清修好条規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を結び，国交と通商関係を開く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琉球処分までの経緯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・日本は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1872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年に琉球藩を置く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→琉球と清との冊封関係断絶をはかる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1874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台湾出兵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1879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年，沖縄県を設置（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琉球処分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→日本の一部であることを表明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15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2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631</Words>
  <Application>Microsoft Office PowerPoint</Application>
  <PresentationFormat>ワイド画面</PresentationFormat>
  <Paragraphs>75</Paragraphs>
  <Slides>12</Slides>
  <Notes>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  <vt:variant>
        <vt:lpstr>目的別スライド ショー</vt:lpstr>
      </vt:variant>
      <vt:variant>
        <vt:i4>3</vt:i4>
      </vt:variant>
    </vt:vector>
  </HeadingPairs>
  <TitlesOfParts>
    <vt:vector size="22" baseType="lpstr">
      <vt:lpstr>メイリオ</vt:lpstr>
      <vt:lpstr>Calibri</vt:lpstr>
      <vt:lpstr>メイリオ</vt:lpstr>
      <vt:lpstr>Arial</vt:lpstr>
      <vt:lpstr>ＭＳ Ｐゴシック</vt:lpstr>
      <vt:lpstr>2_通常版</vt:lpstr>
      <vt:lpstr>1_通常版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追加1</vt:lpstr>
      <vt:lpstr>追加2</vt:lpstr>
      <vt:lpstr>追加3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2021-08-04T09:55:57Z</dcterms:created>
  <dcterms:modified xsi:type="dcterms:W3CDTF">2023-02-27T08:13:28Z</dcterms:modified>
</cp:coreProperties>
</file>