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5143500" type="screen16x9"/>
  <p:notesSz cx="6807200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dffc13356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dffc133565_0_14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dffc133565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dffc133565_0_19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dffc133565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dffc133565_0_24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ffc133565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dffc133565_0_65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209541" y="2751584"/>
            <a:ext cx="67248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0" b="1">
                <a:solidFill>
                  <a:srgbClr val="F75462"/>
                </a:solidFill>
                <a:latin typeface="Calibri"/>
                <a:ea typeface="Calibri"/>
                <a:cs typeface="Calibri"/>
                <a:sym typeface="Calibri"/>
              </a:rPr>
              <a:t>1　人生を展望する</a:t>
            </a:r>
            <a:endParaRPr/>
          </a:p>
        </p:txBody>
      </p:sp>
      <p:cxnSp>
        <p:nvCxnSpPr>
          <p:cNvPr id="55" name="Google Shape;55;p13"/>
          <p:cNvCxnSpPr/>
          <p:nvPr/>
        </p:nvCxnSpPr>
        <p:spPr>
          <a:xfrm>
            <a:off x="683568" y="3816321"/>
            <a:ext cx="7739400" cy="0"/>
          </a:xfrm>
          <a:prstGeom prst="straightConnector1">
            <a:avLst/>
          </a:prstGeom>
          <a:noFill/>
          <a:ln w="50800" cap="rnd" cmpd="sng">
            <a:solidFill>
              <a:srgbClr val="FF7C80"/>
            </a:solidFill>
            <a:prstDash val="dot"/>
            <a:round/>
            <a:headEnd type="none" w="sm" len="sm"/>
            <a:tailEnd type="none" w="sm" len="sm"/>
          </a:ln>
        </p:spPr>
      </p:cxnSp>
      <p:grpSp>
        <p:nvGrpSpPr>
          <p:cNvPr id="56" name="Google Shape;56;p13"/>
          <p:cNvGrpSpPr/>
          <p:nvPr/>
        </p:nvGrpSpPr>
        <p:grpSpPr>
          <a:xfrm>
            <a:off x="1587876" y="1399121"/>
            <a:ext cx="5130465" cy="1355258"/>
            <a:chOff x="1867345" y="1847225"/>
            <a:chExt cx="2736102" cy="1355258"/>
          </a:xfrm>
        </p:grpSpPr>
        <p:sp>
          <p:nvSpPr>
            <p:cNvPr id="57" name="Google Shape;57;p13"/>
            <p:cNvSpPr/>
            <p:nvPr/>
          </p:nvSpPr>
          <p:spPr>
            <a:xfrm>
              <a:off x="2803447" y="1847225"/>
              <a:ext cx="1800000" cy="720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1867345" y="1847233"/>
              <a:ext cx="721200" cy="720000"/>
            </a:xfrm>
            <a:prstGeom prst="rect">
              <a:avLst/>
            </a:prstGeom>
            <a:solidFill>
              <a:srgbClr val="F7546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13"/>
            <p:cNvSpPr txBox="1"/>
            <p:nvPr/>
          </p:nvSpPr>
          <p:spPr>
            <a:xfrm>
              <a:off x="2661227" y="1878933"/>
              <a:ext cx="1942200" cy="708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4000">
                  <a:solidFill>
                    <a:srgbClr val="F75462"/>
                  </a:solidFill>
                  <a:latin typeface="MS PGothic"/>
                  <a:ea typeface="MS PGothic"/>
                  <a:cs typeface="MS PGothic"/>
                  <a:sym typeface="MS PGothic"/>
                </a:rPr>
                <a:t>生涯を見通す</a:t>
              </a:r>
              <a:endParaRPr/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1939351" y="1878883"/>
              <a:ext cx="578700" cy="132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4000">
                  <a:solidFill>
                    <a:srgbClr val="FFFFFF"/>
                  </a:solidFill>
                  <a:latin typeface="MS PGothic"/>
                  <a:ea typeface="MS PGothic"/>
                  <a:cs typeface="MS PGothic"/>
                  <a:sym typeface="MS PGothic"/>
                </a:rPr>
                <a:t>１章</a:t>
              </a:r>
              <a:endParaRPr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/>
        </p:nvSpPr>
        <p:spPr>
          <a:xfrm>
            <a:off x="442913" y="552872"/>
            <a:ext cx="8244000" cy="9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4000">
                <a:solidFill>
                  <a:srgbClr val="000000"/>
                </a:solidFill>
                <a:latin typeface="MS PGothic"/>
                <a:ea typeface="MS PGothic"/>
                <a:cs typeface="MS PGothic"/>
                <a:sym typeface="MS PGothic"/>
              </a:rPr>
              <a:t>授業のポイント</a:t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457200" y="1772816"/>
            <a:ext cx="8436000" cy="7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ja-JP" altLang="en-US" sz="3200" dirty="0" smtClean="0">
                <a:latin typeface="MS PGothic"/>
                <a:ea typeface="MS PGothic"/>
                <a:cs typeface="MS PGothic"/>
                <a:sym typeface="MS PGothic"/>
              </a:rPr>
              <a:t>①自立</a:t>
            </a:r>
            <a:r>
              <a:rPr lang="ja-JP" altLang="en-US" sz="3200" dirty="0" smtClean="0">
                <a:solidFill>
                  <a:srgbClr val="000000"/>
                </a:solidFill>
                <a:latin typeface="MS PGothic"/>
                <a:ea typeface="MS PGothic"/>
                <a:cs typeface="MS PGothic"/>
                <a:sym typeface="MS PGothic"/>
              </a:rPr>
              <a:t>した生活を営むために，生涯発達の視点からライフステージの特徴と課題を理解する。</a:t>
            </a:r>
            <a:endParaRPr sz="3200" dirty="0">
              <a:solidFill>
                <a:srgbClr val="000000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EA9999"/>
          </a:solidFill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/>
              <a:t>1　人は生涯を通して発達する</a:t>
            </a:r>
            <a:endParaRPr dirty="0"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102775"/>
            <a:ext cx="8520600" cy="34164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ja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発達段階</a:t>
            </a:r>
            <a:endParaRPr sz="24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979" dirty="0" smtClean="0">
                <a:solidFill>
                  <a:schemeClr val="dk1"/>
                </a:solidFill>
              </a:rPr>
              <a:t>　</a:t>
            </a:r>
            <a:r>
              <a:rPr lang="ja" sz="1979" dirty="0" smtClean="0">
                <a:solidFill>
                  <a:schemeClr val="dk1"/>
                </a:solidFill>
              </a:rPr>
              <a:t>一人一人</a:t>
            </a:r>
            <a:r>
              <a:rPr lang="ja" sz="1979" dirty="0">
                <a:solidFill>
                  <a:schemeClr val="dk1"/>
                </a:solidFill>
              </a:rPr>
              <a:t>の発達はそれぞれ個性的で異なっているが， 誰にも共通する</a:t>
            </a:r>
            <a:endParaRPr sz="1979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979" dirty="0">
                <a:solidFill>
                  <a:schemeClr val="dk1"/>
                </a:solidFill>
              </a:rPr>
              <a:t>発達段階（ライフステージ）があり，乳幼児期，児童期，青年期，壮年期，</a:t>
            </a:r>
            <a:r>
              <a:rPr lang="ja" sz="1979" dirty="0" smtClean="0">
                <a:solidFill>
                  <a:schemeClr val="dk1"/>
                </a:solidFill>
              </a:rPr>
              <a:t>高齢期など</a:t>
            </a:r>
            <a:r>
              <a:rPr lang="ja" sz="1979" dirty="0">
                <a:solidFill>
                  <a:schemeClr val="dk1"/>
                </a:solidFill>
              </a:rPr>
              <a:t>に区切られる</a:t>
            </a:r>
            <a:r>
              <a:rPr lang="ja" sz="1979" dirty="0" smtClean="0">
                <a:solidFill>
                  <a:schemeClr val="dk1"/>
                </a:solidFill>
              </a:rPr>
              <a:t>。</a:t>
            </a:r>
            <a:endParaRPr sz="1979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74" name="Google Shape;74;p15"/>
          <p:cNvSpPr txBox="1"/>
          <p:nvPr/>
        </p:nvSpPr>
        <p:spPr>
          <a:xfrm>
            <a:off x="6742050" y="530075"/>
            <a:ext cx="7341600" cy="8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382071" y="2704813"/>
            <a:ext cx="1017100" cy="40585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5"/>
          <p:cNvSpPr/>
          <p:nvPr/>
        </p:nvSpPr>
        <p:spPr>
          <a:xfrm>
            <a:off x="7826931" y="2676762"/>
            <a:ext cx="848150" cy="40585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5"/>
          <p:cNvSpPr/>
          <p:nvPr/>
        </p:nvSpPr>
        <p:spPr>
          <a:xfrm>
            <a:off x="5808005" y="2700396"/>
            <a:ext cx="848150" cy="40585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5"/>
          <p:cNvSpPr/>
          <p:nvPr/>
        </p:nvSpPr>
        <p:spPr>
          <a:xfrm>
            <a:off x="6821562" y="2686347"/>
            <a:ext cx="848150" cy="396265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5"/>
          <p:cNvSpPr/>
          <p:nvPr/>
        </p:nvSpPr>
        <p:spPr>
          <a:xfrm>
            <a:off x="382071" y="3287149"/>
            <a:ext cx="727935" cy="40585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5"/>
          <p:cNvSpPr/>
          <p:nvPr/>
        </p:nvSpPr>
        <p:spPr>
          <a:xfrm>
            <a:off x="4622970" y="2704813"/>
            <a:ext cx="1017100" cy="40585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5"/>
          <p:cNvSpPr/>
          <p:nvPr/>
        </p:nvSpPr>
        <p:spPr>
          <a:xfrm>
            <a:off x="1680118" y="2676762"/>
            <a:ext cx="1755875" cy="40585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EA9999"/>
          </a:solidFill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1　人は生涯を通して発達する</a:t>
            </a:r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body" idx="1"/>
          </p:nvPr>
        </p:nvSpPr>
        <p:spPr>
          <a:xfrm>
            <a:off x="311700" y="1119325"/>
            <a:ext cx="8520600" cy="34164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生涯発達とライフステージ</a:t>
            </a:r>
            <a:endParaRPr sz="2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979" dirty="0" smtClean="0">
                <a:solidFill>
                  <a:schemeClr val="dk1"/>
                </a:solidFill>
              </a:rPr>
              <a:t>　</a:t>
            </a:r>
            <a:r>
              <a:rPr lang="ja" sz="1979" dirty="0" smtClean="0">
                <a:solidFill>
                  <a:schemeClr val="dk1"/>
                </a:solidFill>
              </a:rPr>
              <a:t>乳幼児期</a:t>
            </a:r>
            <a:r>
              <a:rPr lang="ja" sz="1979" dirty="0">
                <a:solidFill>
                  <a:schemeClr val="dk1"/>
                </a:solidFill>
              </a:rPr>
              <a:t>，児童期，青年期にわたって自立に向けて多くのことを学び，その後も学び続けていく。自分らしい，よりよい人生を歩むために，人生のいろいろな出来事（ライフイベント）を通して，自分を磨いていく。</a:t>
            </a:r>
            <a:endParaRPr sz="1979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88" name="Google Shape;88;p16"/>
          <p:cNvSpPr/>
          <p:nvPr/>
        </p:nvSpPr>
        <p:spPr>
          <a:xfrm>
            <a:off x="2912636" y="3250506"/>
            <a:ext cx="1755875" cy="40585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</p:childTnLst>
        </p:cTn>
      </p:par>
    </p:tnLst>
    <p:bldLst>
      <p:bldP spid="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72;p15"/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 fontScale="97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ja-JP" dirty="0" smtClean="0"/>
              <a:t>2</a:t>
            </a:r>
            <a:r>
              <a:rPr lang="ja-JP" altLang="en-US" dirty="0" smtClean="0"/>
              <a:t>　</a:t>
            </a:r>
            <a:r>
              <a:rPr lang="ja-JP" altLang="en-US" dirty="0"/>
              <a:t>青年期</a:t>
            </a:r>
            <a:r>
              <a:rPr lang="ja-JP" altLang="en-US" dirty="0" smtClean="0"/>
              <a:t>の課題</a:t>
            </a:r>
            <a:endParaRPr lang="ja-JP" altLang="en-US" dirty="0"/>
          </a:p>
        </p:txBody>
      </p:sp>
      <p:sp>
        <p:nvSpPr>
          <p:cNvPr id="8" name="Google Shape;87;p16"/>
          <p:cNvSpPr txBox="1">
            <a:spLocks noGrp="1"/>
          </p:cNvSpPr>
          <p:nvPr>
            <p:ph type="body" idx="1"/>
          </p:nvPr>
        </p:nvSpPr>
        <p:spPr>
          <a:xfrm>
            <a:off x="311700" y="1170125"/>
            <a:ext cx="8520600" cy="34164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ja-JP" altLang="en-US" sz="2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自己概念を高める</a:t>
            </a:r>
            <a:endParaRPr lang="en-US" altLang="ja-JP" sz="20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lvl="0" indent="0">
              <a:lnSpc>
                <a:spcPct val="100000"/>
              </a:lnSpc>
              <a:buNone/>
            </a:pPr>
            <a:endParaRPr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ja-JP" altLang="en-US" sz="1979" dirty="0" smtClean="0">
                <a:solidFill>
                  <a:schemeClr val="dk1"/>
                </a:solidFill>
              </a:rPr>
              <a:t>　</a:t>
            </a:r>
            <a:r>
              <a:rPr lang="ja-JP" altLang="en-US" sz="1979" dirty="0" smtClean="0">
                <a:solidFill>
                  <a:schemeClr val="dk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自分</a:t>
            </a:r>
            <a:r>
              <a:rPr lang="ja-JP" altLang="en-US" sz="1979" dirty="0">
                <a:solidFill>
                  <a:schemeClr val="dk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が持って</a:t>
            </a:r>
            <a:r>
              <a:rPr lang="ja-JP" altLang="en-US" sz="1979" dirty="0" smtClean="0">
                <a:solidFill>
                  <a:schemeClr val="dk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いるイメージを自己概念という </a:t>
            </a:r>
            <a:r>
              <a:rPr lang="ja" sz="1979" dirty="0" smtClean="0">
                <a:solidFill>
                  <a:schemeClr val="dk1"/>
                </a:solidFill>
              </a:rPr>
              <a:t>。</a:t>
            </a:r>
            <a:endParaRPr lang="en-US" altLang="ja" sz="1979" dirty="0" smtClean="0">
              <a:solidFill>
                <a:schemeClr val="dk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ja-JP"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979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自立について考える</a:t>
            </a:r>
            <a:endParaRPr lang="en-US" altLang="ja-JP" sz="1979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979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自立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するということは，自分の力で考え，ものごとに対応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できる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ことである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。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自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立には，</a:t>
            </a:r>
            <a:r>
              <a:rPr lang="ja-JP" altLang="en-US" b="1" dirty="0" smtClean="0">
                <a:solidFill>
                  <a:schemeClr val="tx1"/>
                </a:solidFill>
                <a:latin typeface="+mn-ea"/>
                <a:ea typeface="+mn-ea"/>
              </a:rPr>
              <a:t>生活的自立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，</a:t>
            </a:r>
            <a:r>
              <a:rPr lang="ja-JP" altLang="en-US" b="1" dirty="0" smtClean="0">
                <a:solidFill>
                  <a:schemeClr val="tx1"/>
                </a:solidFill>
                <a:latin typeface="+mn-ea"/>
                <a:ea typeface="+mn-ea"/>
              </a:rPr>
              <a:t>精神的自立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，</a:t>
            </a:r>
            <a:r>
              <a:rPr lang="ja-JP" altLang="en-US" b="1" dirty="0" smtClean="0">
                <a:solidFill>
                  <a:schemeClr val="tx1"/>
                </a:solidFill>
                <a:latin typeface="+mn-ea"/>
                <a:ea typeface="+mn-ea"/>
              </a:rPr>
              <a:t>社会的自立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，</a:t>
            </a:r>
            <a:r>
              <a:rPr lang="ja-JP" altLang="en-US" b="1" dirty="0" smtClean="0">
                <a:solidFill>
                  <a:schemeClr val="tx1"/>
                </a:solidFill>
                <a:latin typeface="+mn-ea"/>
                <a:ea typeface="+mn-ea"/>
              </a:rPr>
              <a:t>経済的自立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，</a:t>
            </a:r>
            <a:r>
              <a:rPr lang="ja-JP" altLang="en-US" b="1" dirty="0" smtClean="0">
                <a:solidFill>
                  <a:schemeClr val="tx1"/>
                </a:solidFill>
                <a:latin typeface="+mn-ea"/>
                <a:ea typeface="+mn-ea"/>
              </a:rPr>
              <a:t>性的自立</a:t>
            </a:r>
            <a:r>
              <a:rPr lang="ja-JP" altLang="en-US" dirty="0" smtClean="0">
                <a:solidFill>
                  <a:schemeClr val="tx1"/>
                </a:solidFill>
                <a:latin typeface="+mn-ea"/>
                <a:ea typeface="+mn-ea"/>
              </a:rPr>
              <a:t>などの側面がある</a:t>
            </a:r>
            <a:r>
              <a:rPr lang="ja" altLang="ja-JP" sz="1979" dirty="0" smtClean="0">
                <a:solidFill>
                  <a:schemeClr val="tx1"/>
                </a:solidFill>
                <a:latin typeface="+mn-ea"/>
                <a:ea typeface="+mn-ea"/>
              </a:rPr>
              <a:t>。</a:t>
            </a:r>
            <a:endParaRPr lang="en-US" altLang="ja" sz="1979" dirty="0" smtClean="0">
              <a:solidFill>
                <a:schemeClr val="tx1"/>
              </a:solidFill>
              <a:latin typeface="+mn-ea"/>
              <a:ea typeface="+mn-ea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9" name="Google Shape;88;p16"/>
          <p:cNvSpPr/>
          <p:nvPr/>
        </p:nvSpPr>
        <p:spPr>
          <a:xfrm>
            <a:off x="3622964" y="1686371"/>
            <a:ext cx="1005840" cy="40585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88;p16"/>
          <p:cNvSpPr/>
          <p:nvPr/>
        </p:nvSpPr>
        <p:spPr>
          <a:xfrm>
            <a:off x="386080" y="2878325"/>
            <a:ext cx="1158240" cy="332235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88;p16"/>
          <p:cNvSpPr/>
          <p:nvPr/>
        </p:nvSpPr>
        <p:spPr>
          <a:xfrm>
            <a:off x="1703620" y="2888485"/>
            <a:ext cx="1158240" cy="332235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88;p16"/>
          <p:cNvSpPr/>
          <p:nvPr/>
        </p:nvSpPr>
        <p:spPr>
          <a:xfrm>
            <a:off x="4310990" y="2905573"/>
            <a:ext cx="1158240" cy="332235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88;p16"/>
          <p:cNvSpPr/>
          <p:nvPr/>
        </p:nvSpPr>
        <p:spPr>
          <a:xfrm>
            <a:off x="3007305" y="2902340"/>
            <a:ext cx="1158240" cy="332235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88;p16"/>
          <p:cNvSpPr/>
          <p:nvPr/>
        </p:nvSpPr>
        <p:spPr>
          <a:xfrm>
            <a:off x="5614675" y="2905573"/>
            <a:ext cx="914400" cy="332235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2;p15"/>
          <p:cNvSpPr txBox="1">
            <a:spLocks/>
          </p:cNvSpPr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EA9999"/>
          </a:solidFill>
          <a:ln>
            <a:noFill/>
          </a:ln>
        </p:spPr>
        <p:txBody>
          <a:bodyPr spcFirstLastPara="1" wrap="square" lIns="91425" tIns="91425" rIns="91425" bIns="91425" anchor="t" anchorCtr="0">
            <a:normAutofit fontScale="97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ja-JP" dirty="0" smtClean="0"/>
              <a:t>2</a:t>
            </a:r>
            <a:r>
              <a:rPr lang="ja-JP" altLang="en-US" dirty="0" smtClean="0"/>
              <a:t>　</a:t>
            </a:r>
            <a:r>
              <a:rPr lang="ja-JP" altLang="en-US" dirty="0"/>
              <a:t>青年期</a:t>
            </a:r>
            <a:r>
              <a:rPr lang="ja-JP" altLang="en-US" dirty="0" smtClean="0"/>
              <a:t>の課題</a:t>
            </a:r>
            <a:endParaRPr lang="ja-JP" altLang="en-US" dirty="0"/>
          </a:p>
        </p:txBody>
      </p:sp>
      <p:sp>
        <p:nvSpPr>
          <p:cNvPr id="5" name="Google Shape;87;p16"/>
          <p:cNvSpPr txBox="1">
            <a:spLocks noGrp="1"/>
          </p:cNvSpPr>
          <p:nvPr>
            <p:ph type="body" idx="1"/>
          </p:nvPr>
        </p:nvSpPr>
        <p:spPr>
          <a:xfrm>
            <a:off x="311700" y="1159965"/>
            <a:ext cx="8520600" cy="34164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altLang="ja-JP" sz="14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生活的</a:t>
            </a:r>
            <a:r>
              <a:rPr lang="ja-JP" altLang="en-US" dirty="0">
                <a:solidFill>
                  <a:srgbClr val="FF0000"/>
                </a:solidFill>
              </a:rPr>
              <a:t>自立と</a:t>
            </a:r>
            <a:r>
              <a:rPr lang="ja-JP" altLang="en-US" dirty="0" smtClean="0">
                <a:solidFill>
                  <a:srgbClr val="FF0000"/>
                </a:solidFill>
              </a:rPr>
              <a:t>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/>
              <a:t>衣食住</a:t>
            </a:r>
            <a:r>
              <a:rPr lang="ja-JP" altLang="en-US" dirty="0"/>
              <a:t>に関わる身の回りのことや家事，</a:t>
            </a:r>
            <a:r>
              <a:rPr lang="ja-JP" altLang="en-US" dirty="0" smtClean="0"/>
              <a:t>健康管理</a:t>
            </a:r>
            <a:r>
              <a:rPr lang="ja-JP" altLang="en-US" dirty="0"/>
              <a:t>などを自分で行える</a:t>
            </a:r>
            <a:r>
              <a:rPr lang="ja-JP" altLang="en-US" dirty="0" smtClean="0"/>
              <a:t>こと。</a:t>
            </a:r>
            <a:endParaRPr lang="en-US" altLang="ja-JP" dirty="0" smtClean="0"/>
          </a:p>
          <a:p>
            <a:pPr marL="0" indent="0">
              <a:lnSpc>
                <a:spcPct val="100000"/>
              </a:lnSpc>
              <a:buNone/>
            </a:pPr>
            <a:endParaRPr lang="en-US" altLang="ja-JP" dirty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精神的自立</a:t>
            </a:r>
            <a:r>
              <a:rPr lang="ja-JP" altLang="en-US" dirty="0">
                <a:solidFill>
                  <a:srgbClr val="FF0000"/>
                </a:solidFill>
              </a:rPr>
              <a:t>と</a:t>
            </a:r>
            <a:r>
              <a:rPr lang="ja-JP" altLang="en-US" dirty="0" smtClean="0">
                <a:solidFill>
                  <a:srgbClr val="FF0000"/>
                </a:solidFill>
              </a:rPr>
              <a:t>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/>
              <a:t>さまざま</a:t>
            </a:r>
            <a:r>
              <a:rPr lang="ja-JP" altLang="en-US" dirty="0"/>
              <a:t>な</a:t>
            </a:r>
            <a:r>
              <a:rPr lang="ja-JP" altLang="en-US" dirty="0" smtClean="0"/>
              <a:t>問題</a:t>
            </a:r>
            <a:r>
              <a:rPr lang="ja-JP" altLang="en-US" dirty="0"/>
              <a:t>に対して自分で決定し，責任を持って行動できる</a:t>
            </a:r>
            <a:r>
              <a:rPr lang="ja-JP" altLang="en-US" dirty="0" smtClean="0"/>
              <a:t>こと。</a:t>
            </a:r>
            <a:endParaRPr lang="ja-JP" altLang="en-US" dirty="0"/>
          </a:p>
          <a:p>
            <a:pPr marL="0" indent="0">
              <a:lnSpc>
                <a:spcPct val="100000"/>
              </a:lnSpc>
              <a:buNone/>
            </a:pPr>
            <a:endParaRPr lang="en-US" altLang="ja-JP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社会的自立とは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/>
              <a:t>人</a:t>
            </a:r>
            <a:r>
              <a:rPr lang="ja-JP" altLang="en-US" dirty="0"/>
              <a:t>との関わりにおいて合意を形成したり，人間</a:t>
            </a:r>
            <a:r>
              <a:rPr lang="ja-JP" altLang="en-US" dirty="0" smtClean="0"/>
              <a:t>関係</a:t>
            </a:r>
            <a:r>
              <a:rPr lang="ja-JP" altLang="en-US" dirty="0"/>
              <a:t>を調整したりできる</a:t>
            </a:r>
            <a:r>
              <a:rPr lang="ja-JP" altLang="en-US" dirty="0" smtClean="0"/>
              <a:t>こと。</a:t>
            </a:r>
            <a:endParaRPr lang="en-US" altLang="ja-JP" dirty="0" smtClean="0"/>
          </a:p>
          <a:p>
            <a:pPr marL="0" indent="0">
              <a:lnSpc>
                <a:spcPct val="100000"/>
              </a:lnSpc>
              <a:buNone/>
            </a:pPr>
            <a:endParaRPr lang="en-US" altLang="ja-JP" dirty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経済的</a:t>
            </a:r>
            <a:r>
              <a:rPr lang="ja-JP" altLang="en-US" dirty="0">
                <a:solidFill>
                  <a:srgbClr val="FF0000"/>
                </a:solidFill>
              </a:rPr>
              <a:t>自立と</a:t>
            </a:r>
            <a:r>
              <a:rPr lang="ja-JP" altLang="en-US" dirty="0" smtClean="0">
                <a:solidFill>
                  <a:srgbClr val="FF0000"/>
                </a:solidFill>
              </a:rPr>
              <a:t>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/>
              <a:t>収入</a:t>
            </a:r>
            <a:r>
              <a:rPr lang="ja-JP" altLang="en-US" dirty="0"/>
              <a:t>を</a:t>
            </a:r>
            <a:r>
              <a:rPr lang="ja-JP" altLang="en-US" dirty="0" smtClean="0"/>
              <a:t>得てそれ</a:t>
            </a:r>
            <a:r>
              <a:rPr lang="ja-JP" altLang="en-US" dirty="0"/>
              <a:t>を管理して生活できる</a:t>
            </a:r>
            <a:r>
              <a:rPr lang="ja-JP" altLang="en-US" dirty="0" smtClean="0"/>
              <a:t>こと。</a:t>
            </a:r>
            <a:endParaRPr lang="en-US" altLang="ja-JP" dirty="0" smtClean="0"/>
          </a:p>
          <a:p>
            <a:pPr marL="0" indent="0">
              <a:lnSpc>
                <a:spcPct val="100000"/>
              </a:lnSpc>
              <a:buNone/>
            </a:pPr>
            <a:endParaRPr lang="en-US" altLang="ja-JP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性的</a:t>
            </a:r>
            <a:r>
              <a:rPr lang="ja-JP" altLang="en-US" dirty="0">
                <a:solidFill>
                  <a:srgbClr val="FF0000"/>
                </a:solidFill>
              </a:rPr>
              <a:t>自立と</a:t>
            </a:r>
            <a:r>
              <a:rPr lang="ja-JP" altLang="en-US" dirty="0" smtClean="0">
                <a:solidFill>
                  <a:srgbClr val="FF0000"/>
                </a:solidFill>
              </a:rPr>
              <a:t>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 smtClean="0"/>
              <a:t>自分</a:t>
            </a:r>
            <a:r>
              <a:rPr lang="ja-JP" altLang="en-US" dirty="0"/>
              <a:t>の</a:t>
            </a:r>
            <a:r>
              <a:rPr lang="ja-JP" altLang="en-US" dirty="0" smtClean="0"/>
              <a:t>性だけ</a:t>
            </a:r>
            <a:r>
              <a:rPr lang="ja-JP" altLang="en-US" dirty="0"/>
              <a:t>でなく他者の性を尊重した，責任ある行動が取れる</a:t>
            </a:r>
            <a:r>
              <a:rPr lang="ja-JP" altLang="en-US" dirty="0" smtClean="0"/>
              <a:t>こと。</a:t>
            </a:r>
            <a:endParaRPr dirty="0"/>
          </a:p>
        </p:txBody>
      </p:sp>
      <p:sp>
        <p:nvSpPr>
          <p:cNvPr id="6" name="Google Shape;88;p16"/>
          <p:cNvSpPr/>
          <p:nvPr/>
        </p:nvSpPr>
        <p:spPr>
          <a:xfrm>
            <a:off x="362500" y="1605280"/>
            <a:ext cx="694140" cy="21336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88;p16"/>
          <p:cNvSpPr/>
          <p:nvPr/>
        </p:nvSpPr>
        <p:spPr>
          <a:xfrm>
            <a:off x="3420660" y="2204720"/>
            <a:ext cx="440140" cy="21336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8;p16"/>
          <p:cNvSpPr/>
          <p:nvPr/>
        </p:nvSpPr>
        <p:spPr>
          <a:xfrm>
            <a:off x="2546900" y="2837685"/>
            <a:ext cx="440140" cy="21336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88;p16"/>
          <p:cNvSpPr/>
          <p:nvPr/>
        </p:nvSpPr>
        <p:spPr>
          <a:xfrm>
            <a:off x="4528100" y="2817365"/>
            <a:ext cx="826220" cy="23368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88;p16"/>
          <p:cNvSpPr/>
          <p:nvPr/>
        </p:nvSpPr>
        <p:spPr>
          <a:xfrm>
            <a:off x="2106760" y="3466230"/>
            <a:ext cx="440140" cy="21336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88;p16"/>
          <p:cNvSpPr/>
          <p:nvPr/>
        </p:nvSpPr>
        <p:spPr>
          <a:xfrm>
            <a:off x="2353860" y="4074455"/>
            <a:ext cx="826220" cy="233680"/>
          </a:xfrm>
          <a:prstGeom prst="flowChartPunchedCard">
            <a:avLst/>
          </a:prstGeom>
          <a:solidFill>
            <a:srgbClr val="FEE599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749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335</Words>
  <Application>Microsoft Office PowerPoint</Application>
  <PresentationFormat>画面に合わせる (16:9)</PresentationFormat>
  <Paragraphs>36</Paragraphs>
  <Slides>6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HG丸ｺﾞｼｯｸM-PRO</vt:lpstr>
      <vt:lpstr>MS PGothic</vt:lpstr>
      <vt:lpstr>MS PGothic</vt:lpstr>
      <vt:lpstr>Arial</vt:lpstr>
      <vt:lpstr>Calibri</vt:lpstr>
      <vt:lpstr>Simple Light</vt:lpstr>
      <vt:lpstr>PowerPoint プレゼンテーション</vt:lpstr>
      <vt:lpstr>PowerPoint プレゼンテーション</vt:lpstr>
      <vt:lpstr>1　人は生涯を通して発達する</vt:lpstr>
      <vt:lpstr>1　人は生涯を通して発達する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知久　龍太</dc:creator>
  <cp:lastModifiedBy>上野 佳子</cp:lastModifiedBy>
  <cp:revision>15</cp:revision>
  <cp:lastPrinted>2021-06-16T02:25:03Z</cp:lastPrinted>
  <dcterms:modified xsi:type="dcterms:W3CDTF">2021-07-21T01:28:16Z</dcterms:modified>
</cp:coreProperties>
</file>