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22" r:id="rId1"/>
  </p:sldMasterIdLst>
  <p:notesMasterIdLst>
    <p:notesMasterId r:id="rId159"/>
  </p:notesMasterIdLst>
  <p:handoutMasterIdLst>
    <p:handoutMasterId r:id="rId160"/>
  </p:handoutMasterIdLst>
  <p:sldIdLst>
    <p:sldId id="391" r:id="rId2"/>
    <p:sldId id="392" r:id="rId3"/>
    <p:sldId id="393" r:id="rId4"/>
    <p:sldId id="394" r:id="rId5"/>
    <p:sldId id="395" r:id="rId6"/>
    <p:sldId id="269" r:id="rId7"/>
    <p:sldId id="270" r:id="rId8"/>
    <p:sldId id="271" r:id="rId9"/>
    <p:sldId id="390" r:id="rId10"/>
    <p:sldId id="260" r:id="rId11"/>
    <p:sldId id="263" r:id="rId12"/>
    <p:sldId id="264" r:id="rId13"/>
    <p:sldId id="265" r:id="rId14"/>
    <p:sldId id="261" r:id="rId15"/>
    <p:sldId id="266" r:id="rId16"/>
    <p:sldId id="262" r:id="rId17"/>
    <p:sldId id="273" r:id="rId18"/>
    <p:sldId id="267" r:id="rId19"/>
    <p:sldId id="268" r:id="rId20"/>
    <p:sldId id="408" r:id="rId21"/>
    <p:sldId id="275" r:id="rId22"/>
    <p:sldId id="274" r:id="rId23"/>
    <p:sldId id="276" r:id="rId24"/>
    <p:sldId id="423" r:id="rId25"/>
    <p:sldId id="277" r:id="rId26"/>
    <p:sldId id="281" r:id="rId27"/>
    <p:sldId id="282" r:id="rId28"/>
    <p:sldId id="283" r:id="rId29"/>
    <p:sldId id="284" r:id="rId30"/>
    <p:sldId id="424" r:id="rId31"/>
    <p:sldId id="422" r:id="rId32"/>
    <p:sldId id="285" r:id="rId33"/>
    <p:sldId id="286" r:id="rId34"/>
    <p:sldId id="287" r:id="rId35"/>
    <p:sldId id="409" r:id="rId36"/>
    <p:sldId id="289" r:id="rId37"/>
    <p:sldId id="288" r:id="rId38"/>
    <p:sldId id="290" r:id="rId39"/>
    <p:sldId id="291" r:id="rId40"/>
    <p:sldId id="292" r:id="rId41"/>
    <p:sldId id="293" r:id="rId42"/>
    <p:sldId id="401" r:id="rId43"/>
    <p:sldId id="402" r:id="rId44"/>
    <p:sldId id="403" r:id="rId45"/>
    <p:sldId id="294" r:id="rId46"/>
    <p:sldId id="295" r:id="rId47"/>
    <p:sldId id="296" r:id="rId48"/>
    <p:sldId id="297" r:id="rId49"/>
    <p:sldId id="298" r:id="rId50"/>
    <p:sldId id="404" r:id="rId51"/>
    <p:sldId id="299" r:id="rId52"/>
    <p:sldId id="410" r:id="rId53"/>
    <p:sldId id="412" r:id="rId54"/>
    <p:sldId id="301" r:id="rId55"/>
    <p:sldId id="396" r:id="rId56"/>
    <p:sldId id="302" r:id="rId57"/>
    <p:sldId id="303" r:id="rId58"/>
    <p:sldId id="304" r:id="rId59"/>
    <p:sldId id="305" r:id="rId60"/>
    <p:sldId id="306" r:id="rId61"/>
    <p:sldId id="307" r:id="rId62"/>
    <p:sldId id="308" r:id="rId63"/>
    <p:sldId id="309" r:id="rId64"/>
    <p:sldId id="310" r:id="rId65"/>
    <p:sldId id="311" r:id="rId66"/>
    <p:sldId id="413" r:id="rId67"/>
    <p:sldId id="313" r:id="rId68"/>
    <p:sldId id="312" r:id="rId69"/>
    <p:sldId id="314" r:id="rId70"/>
    <p:sldId id="315" r:id="rId71"/>
    <p:sldId id="316" r:id="rId72"/>
    <p:sldId id="317" r:id="rId73"/>
    <p:sldId id="318" r:id="rId74"/>
    <p:sldId id="319" r:id="rId75"/>
    <p:sldId id="322" r:id="rId76"/>
    <p:sldId id="320" r:id="rId77"/>
    <p:sldId id="321" r:id="rId78"/>
    <p:sldId id="323" r:id="rId79"/>
    <p:sldId id="389" r:id="rId80"/>
    <p:sldId id="325" r:id="rId81"/>
    <p:sldId id="414" r:id="rId82"/>
    <p:sldId id="324" r:id="rId83"/>
    <p:sldId id="326" r:id="rId84"/>
    <p:sldId id="327" r:id="rId85"/>
    <p:sldId id="397" r:id="rId86"/>
    <p:sldId id="328" r:id="rId87"/>
    <p:sldId id="329" r:id="rId88"/>
    <p:sldId id="330" r:id="rId89"/>
    <p:sldId id="331" r:id="rId90"/>
    <p:sldId id="332" r:id="rId91"/>
    <p:sldId id="333" r:id="rId92"/>
    <p:sldId id="334" r:id="rId93"/>
    <p:sldId id="398" r:id="rId94"/>
    <p:sldId id="335" r:id="rId95"/>
    <p:sldId id="336" r:id="rId96"/>
    <p:sldId id="415" r:id="rId97"/>
    <p:sldId id="338" r:id="rId98"/>
    <p:sldId id="337" r:id="rId99"/>
    <p:sldId id="339" r:id="rId100"/>
    <p:sldId id="340" r:id="rId101"/>
    <p:sldId id="342" r:id="rId102"/>
    <p:sldId id="341" r:id="rId103"/>
    <p:sldId id="343" r:id="rId104"/>
    <p:sldId id="344" r:id="rId105"/>
    <p:sldId id="345" r:id="rId106"/>
    <p:sldId id="346" r:id="rId107"/>
    <p:sldId id="347" r:id="rId108"/>
    <p:sldId id="348" r:id="rId109"/>
    <p:sldId id="349" r:id="rId110"/>
    <p:sldId id="350" r:id="rId111"/>
    <p:sldId id="351" r:id="rId112"/>
    <p:sldId id="352" r:id="rId113"/>
    <p:sldId id="416" r:id="rId114"/>
    <p:sldId id="353" r:id="rId115"/>
    <p:sldId id="354" r:id="rId116"/>
    <p:sldId id="355" r:id="rId117"/>
    <p:sldId id="356" r:id="rId118"/>
    <p:sldId id="357" r:id="rId119"/>
    <p:sldId id="359" r:id="rId120"/>
    <p:sldId id="360" r:id="rId121"/>
    <p:sldId id="361" r:id="rId122"/>
    <p:sldId id="358" r:id="rId123"/>
    <p:sldId id="367" r:id="rId124"/>
    <p:sldId id="362" r:id="rId125"/>
    <p:sldId id="363" r:id="rId126"/>
    <p:sldId id="420" r:id="rId127"/>
    <p:sldId id="364" r:id="rId128"/>
    <p:sldId id="417" r:id="rId129"/>
    <p:sldId id="365" r:id="rId130"/>
    <p:sldId id="366" r:id="rId131"/>
    <p:sldId id="368" r:id="rId132"/>
    <p:sldId id="369" r:id="rId133"/>
    <p:sldId id="372" r:id="rId134"/>
    <p:sldId id="370" r:id="rId135"/>
    <p:sldId id="373" r:id="rId136"/>
    <p:sldId id="371" r:id="rId137"/>
    <p:sldId id="374" r:id="rId138"/>
    <p:sldId id="375" r:id="rId139"/>
    <p:sldId id="376" r:id="rId140"/>
    <p:sldId id="378" r:id="rId141"/>
    <p:sldId id="377" r:id="rId142"/>
    <p:sldId id="418" r:id="rId143"/>
    <p:sldId id="380" r:id="rId144"/>
    <p:sldId id="379" r:id="rId145"/>
    <p:sldId id="381" r:id="rId146"/>
    <p:sldId id="400" r:id="rId147"/>
    <p:sldId id="382" r:id="rId148"/>
    <p:sldId id="405" r:id="rId149"/>
    <p:sldId id="406" r:id="rId150"/>
    <p:sldId id="407" r:id="rId151"/>
    <p:sldId id="383" r:id="rId152"/>
    <p:sldId id="384" r:id="rId153"/>
    <p:sldId id="385" r:id="rId154"/>
    <p:sldId id="386" r:id="rId155"/>
    <p:sldId id="387" r:id="rId156"/>
    <p:sldId id="388" r:id="rId157"/>
    <p:sldId id="419" r:id="rId15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5" userDrawn="1">
          <p15:clr>
            <a:srgbClr val="A4A3A4"/>
          </p15:clr>
        </p15:guide>
        <p15:guide id="3" orient="horz" pos="31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ECF"/>
    <a:srgbClr val="6CC067"/>
    <a:srgbClr val="41C8F4"/>
    <a:srgbClr val="F7941D"/>
    <a:srgbClr val="F387B7"/>
    <a:srgbClr val="FFFBC6"/>
    <a:srgbClr val="5DC3D5"/>
    <a:srgbClr val="D1EBF1"/>
    <a:srgbClr val="82CCD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89901" autoAdjust="0"/>
  </p:normalViewPr>
  <p:slideViewPr>
    <p:cSldViewPr snapToGrid="0">
      <p:cViewPr varScale="1">
        <p:scale>
          <a:sx n="63" d="100"/>
          <a:sy n="63" d="100"/>
        </p:scale>
        <p:origin x="53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00"/>
    </p:cViewPr>
  </p:sorterViewPr>
  <p:notesViewPr>
    <p:cSldViewPr snapToGrid="0">
      <p:cViewPr varScale="1">
        <p:scale>
          <a:sx n="105" d="100"/>
          <a:sy n="105" d="100"/>
        </p:scale>
        <p:origin x="-3738" y="-102"/>
      </p:cViewPr>
      <p:guideLst>
        <p:guide orient="horz" pos="3132"/>
        <p:guide pos="2145"/>
        <p:guide orient="horz" pos="313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49787" cy="496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41" y="1"/>
            <a:ext cx="2949787" cy="496966"/>
          </a:xfrm>
          <a:prstGeom prst="rect">
            <a:avLst/>
          </a:prstGeom>
        </p:spPr>
        <p:txBody>
          <a:bodyPr vert="horz" lIns="92236" tIns="46118" rIns="92236" bIns="46118" rtlCol="0"/>
          <a:lstStyle>
            <a:lvl1pPr algn="r">
              <a:defRPr sz="1200"/>
            </a:lvl1pPr>
          </a:lstStyle>
          <a:p>
            <a:fld id="{7BEC1865-3E1B-48DA-9BEF-FF27F0440E20}" type="datetimeFigureOut">
              <a:rPr kumimoji="1" lang="ja-JP" altLang="en-US" smtClean="0"/>
              <a:t>2021/11/1</a:t>
            </a:fld>
            <a:endParaRPr kumimoji="1" lang="ja-JP" altLang="en-US"/>
          </a:p>
        </p:txBody>
      </p:sp>
      <p:sp>
        <p:nvSpPr>
          <p:cNvPr id="4" name="フッター プレースホルダー 3"/>
          <p:cNvSpPr>
            <a:spLocks noGrp="1"/>
          </p:cNvSpPr>
          <p:nvPr>
            <p:ph type="ftr" sz="quarter" idx="2"/>
          </p:nvPr>
        </p:nvSpPr>
        <p:spPr>
          <a:xfrm>
            <a:off x="4" y="9440647"/>
            <a:ext cx="2949787" cy="496966"/>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41" y="9440647"/>
            <a:ext cx="2949787" cy="496966"/>
          </a:xfrm>
          <a:prstGeom prst="rect">
            <a:avLst/>
          </a:prstGeom>
        </p:spPr>
        <p:txBody>
          <a:bodyPr vert="horz" lIns="92236" tIns="46118" rIns="92236" bIns="46118" rtlCol="0" anchor="b"/>
          <a:lstStyle>
            <a:lvl1pPr algn="r">
              <a:defRPr sz="1200"/>
            </a:lvl1pPr>
          </a:lstStyle>
          <a:p>
            <a:fld id="{F8A16D50-D777-4EA5-951D-94FFB87DCC41}" type="slidenum">
              <a:rPr kumimoji="1" lang="ja-JP" altLang="en-US" smtClean="0"/>
              <a:t>‹#›</a:t>
            </a:fld>
            <a:endParaRPr kumimoji="1" lang="ja-JP" altLang="en-US"/>
          </a:p>
        </p:txBody>
      </p:sp>
    </p:spTree>
    <p:extLst>
      <p:ext uri="{BB962C8B-B14F-4D97-AF65-F5344CB8AC3E}">
        <p14:creationId xmlns:p14="http://schemas.microsoft.com/office/powerpoint/2010/main" val="2012213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49787" cy="498695"/>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1"/>
            <a:ext cx="2949787" cy="498695"/>
          </a:xfrm>
          <a:prstGeom prst="rect">
            <a:avLst/>
          </a:prstGeom>
        </p:spPr>
        <p:txBody>
          <a:bodyPr vert="horz" lIns="92236" tIns="46118" rIns="92236" bIns="46118" rtlCol="0"/>
          <a:lstStyle>
            <a:lvl1pPr algn="r">
              <a:defRPr sz="1200"/>
            </a:lvl1pPr>
          </a:lstStyle>
          <a:p>
            <a:fld id="{CCFB5417-3682-403B-9953-6C788AEAC7FA}" type="datetimeFigureOut">
              <a:rPr kumimoji="1" lang="ja-JP" altLang="en-US" smtClean="0"/>
              <a:t>2021/11/1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62650" cy="3354388"/>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721" y="4783310"/>
            <a:ext cx="5445760" cy="3913615"/>
          </a:xfrm>
          <a:prstGeom prst="rect">
            <a:avLst/>
          </a:prstGeom>
        </p:spPr>
        <p:txBody>
          <a:bodyPr vert="horz" lIns="92236" tIns="46118" rIns="92236" bIns="4611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9440648"/>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8"/>
            <a:ext cx="2949787" cy="498692"/>
          </a:xfrm>
          <a:prstGeom prst="rect">
            <a:avLst/>
          </a:prstGeom>
        </p:spPr>
        <p:txBody>
          <a:bodyPr vert="horz" lIns="92236" tIns="46118" rIns="92236" bIns="46118" rtlCol="0" anchor="b"/>
          <a:lstStyle>
            <a:lvl1pPr algn="r">
              <a:defRPr sz="1200"/>
            </a:lvl1pPr>
          </a:lstStyle>
          <a:p>
            <a:fld id="{FB831574-7ED9-47FA-A423-FE1DDE53330F}" type="slidenum">
              <a:rPr kumimoji="1" lang="ja-JP" altLang="en-US" smtClean="0"/>
              <a:t>‹#›</a:t>
            </a:fld>
            <a:endParaRPr kumimoji="1" lang="ja-JP" altLang="en-US"/>
          </a:p>
        </p:txBody>
      </p:sp>
    </p:spTree>
    <p:extLst>
      <p:ext uri="{BB962C8B-B14F-4D97-AF65-F5344CB8AC3E}">
        <p14:creationId xmlns:p14="http://schemas.microsoft.com/office/powerpoint/2010/main" val="38225385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B831574-7ED9-47FA-A423-FE1DDE53330F}" type="slidenum">
              <a:rPr kumimoji="1" lang="ja-JP" altLang="en-US" smtClean="0"/>
              <a:t>150</a:t>
            </a:fld>
            <a:endParaRPr kumimoji="1" lang="ja-JP" altLang="en-US"/>
          </a:p>
        </p:txBody>
      </p:sp>
    </p:spTree>
    <p:extLst>
      <p:ext uri="{BB962C8B-B14F-4D97-AF65-F5344CB8AC3E}">
        <p14:creationId xmlns:p14="http://schemas.microsoft.com/office/powerpoint/2010/main" val="161910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章見出し">
    <p:spTree>
      <p:nvGrpSpPr>
        <p:cNvPr id="1" name=""/>
        <p:cNvGrpSpPr/>
        <p:nvPr/>
      </p:nvGrpSpPr>
      <p:grpSpPr>
        <a:xfrm>
          <a:off x="0" y="0"/>
          <a:ext cx="0" cy="0"/>
          <a:chOff x="0" y="0"/>
          <a:chExt cx="0" cy="0"/>
        </a:xfrm>
      </p:grpSpPr>
      <p:sp>
        <p:nvSpPr>
          <p:cNvPr id="67" name="object 146"/>
          <p:cNvSpPr/>
          <p:nvPr userDrawn="1"/>
        </p:nvSpPr>
        <p:spPr>
          <a:xfrm>
            <a:off x="534928" y="349279"/>
            <a:ext cx="1771668" cy="1457921"/>
          </a:xfrm>
          <a:custGeom>
            <a:avLst/>
            <a:gdLst/>
            <a:ahLst/>
            <a:cxnLst/>
            <a:rect l="l" t="t" r="r" b="b"/>
            <a:pathLst>
              <a:path w="774064" h="774065">
                <a:moveTo>
                  <a:pt x="773988" y="0"/>
                </a:moveTo>
                <a:lnTo>
                  <a:pt x="99009" y="0"/>
                </a:lnTo>
                <a:lnTo>
                  <a:pt x="81835" y="1759"/>
                </a:lnTo>
                <a:lnTo>
                  <a:pt x="47990" y="12931"/>
                </a:lnTo>
                <a:lnTo>
                  <a:pt x="14902" y="42387"/>
                </a:lnTo>
                <a:lnTo>
                  <a:pt x="0" y="98996"/>
                </a:lnTo>
                <a:lnTo>
                  <a:pt x="0" y="675004"/>
                </a:lnTo>
                <a:lnTo>
                  <a:pt x="1759" y="692171"/>
                </a:lnTo>
                <a:lnTo>
                  <a:pt x="12931" y="726012"/>
                </a:lnTo>
                <a:lnTo>
                  <a:pt x="42387" y="759099"/>
                </a:lnTo>
                <a:lnTo>
                  <a:pt x="98996" y="774001"/>
                </a:lnTo>
                <a:lnTo>
                  <a:pt x="773988" y="774001"/>
                </a:lnTo>
                <a:lnTo>
                  <a:pt x="773988" y="0"/>
                </a:lnTo>
                <a:close/>
              </a:path>
            </a:pathLst>
          </a:custGeom>
          <a:solidFill>
            <a:srgbClr val="15BECF"/>
          </a:solidFill>
        </p:spPr>
        <p:txBody>
          <a:bodyPr wrap="square" lIns="0" tIns="0" rIns="0" bIns="0" rtlCol="0"/>
          <a:lstStyle/>
          <a:p>
            <a:endParaRPr/>
          </a:p>
        </p:txBody>
      </p:sp>
      <p:sp>
        <p:nvSpPr>
          <p:cNvPr id="88" name="Slide Number Placeholder 5"/>
          <p:cNvSpPr>
            <a:spLocks noGrp="1"/>
          </p:cNvSpPr>
          <p:nvPr>
            <p:ph type="sldNum" sz="quarter" idx="12"/>
          </p:nvPr>
        </p:nvSpPr>
        <p:spPr>
          <a:xfrm>
            <a:off x="9425671" y="654627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89" name="テキスト プレースホルダー 14"/>
          <p:cNvSpPr>
            <a:spLocks noGrp="1"/>
          </p:cNvSpPr>
          <p:nvPr>
            <p:ph type="body" sz="quarter" idx="14" hasCustomPrompt="1"/>
          </p:nvPr>
        </p:nvSpPr>
        <p:spPr>
          <a:xfrm>
            <a:off x="2996" y="6539742"/>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69" name="正方形/長方形 68"/>
          <p:cNvSpPr/>
          <p:nvPr userDrawn="1"/>
        </p:nvSpPr>
        <p:spPr>
          <a:xfrm>
            <a:off x="1390750" y="901013"/>
            <a:ext cx="955629" cy="707886"/>
          </a:xfrm>
          <a:prstGeom prst="rect">
            <a:avLst/>
          </a:prstGeom>
        </p:spPr>
        <p:txBody>
          <a:bodyPr wrap="square">
            <a:spAutoFit/>
          </a:bodyPr>
          <a:lstStyle/>
          <a:p>
            <a:r>
              <a:rPr lang="ja-JP" altLang="en-US" sz="4000" b="1" dirty="0" smtClean="0">
                <a:solidFill>
                  <a:schemeClr val="bg1"/>
                </a:solidFill>
                <a:latin typeface="UD デジタル 教科書体 N-R" panose="02020400000000000000" pitchFamily="17" charset="-128"/>
                <a:ea typeface="UD デジタル 教科書体 N-R" panose="02020400000000000000" pitchFamily="17" charset="-128"/>
              </a:rPr>
              <a:t>章</a:t>
            </a:r>
            <a:endParaRPr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p:cNvSpPr/>
          <p:nvPr userDrawn="1"/>
        </p:nvSpPr>
        <p:spPr>
          <a:xfrm>
            <a:off x="486753" y="516373"/>
            <a:ext cx="1313180" cy="1330557"/>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8800" b="0" i="0" u="none" strike="noStrike" kern="1200" cap="none" spc="0" normalizeH="0" baseline="0" noProof="0" dirty="0" smtClean="0">
                <a:ln>
                  <a:noFill/>
                </a:ln>
                <a:solidFill>
                  <a:schemeClr val="bg1"/>
                </a:solidFill>
                <a:effectLst/>
                <a:uLnTx/>
                <a:uFillTx/>
                <a:latin typeface="UD デジタル 教科書体 N-R" panose="02020400000000000000" pitchFamily="17" charset="-128"/>
                <a:ea typeface="UD デジタル 教科書体 N-R" panose="02020400000000000000" pitchFamily="17" charset="-128"/>
                <a:cs typeface="+mn-cs"/>
              </a:rPr>
              <a:t>１</a:t>
            </a:r>
            <a:endParaRPr kumimoji="1" lang="ja-JP" altLang="en-US" sz="8800" b="0" i="0" u="none" strike="noStrike" kern="1200" cap="none" spc="0" normalizeH="0" baseline="0" noProof="0" dirty="0">
              <a:ln>
                <a:noFill/>
              </a:ln>
              <a:solidFill>
                <a:schemeClr val="bg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71" name="テキスト プレースホルダー 4"/>
          <p:cNvSpPr>
            <a:spLocks noGrp="1"/>
          </p:cNvSpPr>
          <p:nvPr>
            <p:ph type="body" sz="quarter" idx="15" hasCustomPrompt="1"/>
          </p:nvPr>
        </p:nvSpPr>
        <p:spPr>
          <a:xfrm>
            <a:off x="1030750" y="2574321"/>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72" name="テキスト プレースホルダー 4"/>
          <p:cNvSpPr>
            <a:spLocks noGrp="1"/>
          </p:cNvSpPr>
          <p:nvPr>
            <p:ph type="body" sz="quarter" idx="16" hasCustomPrompt="1"/>
          </p:nvPr>
        </p:nvSpPr>
        <p:spPr>
          <a:xfrm>
            <a:off x="1487164" y="2552427"/>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73" name="テキスト プレースホルダー 4"/>
          <p:cNvSpPr>
            <a:spLocks noGrp="1"/>
          </p:cNvSpPr>
          <p:nvPr>
            <p:ph type="body" sz="quarter" idx="18" hasCustomPrompt="1"/>
          </p:nvPr>
        </p:nvSpPr>
        <p:spPr>
          <a:xfrm>
            <a:off x="1487164" y="322569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74" name="テキスト プレースホルダー 4"/>
          <p:cNvSpPr>
            <a:spLocks noGrp="1"/>
          </p:cNvSpPr>
          <p:nvPr>
            <p:ph type="body" sz="quarter" idx="20" hasCustomPrompt="1"/>
          </p:nvPr>
        </p:nvSpPr>
        <p:spPr>
          <a:xfrm>
            <a:off x="1487164" y="3914899"/>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75" name="テキスト プレースホルダー 4"/>
          <p:cNvSpPr>
            <a:spLocks noGrp="1"/>
          </p:cNvSpPr>
          <p:nvPr>
            <p:ph type="body" sz="quarter" idx="22" hasCustomPrompt="1"/>
          </p:nvPr>
        </p:nvSpPr>
        <p:spPr>
          <a:xfrm>
            <a:off x="1487164" y="458511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76" name="テキスト プレースホルダー 4"/>
          <p:cNvSpPr>
            <a:spLocks noGrp="1"/>
          </p:cNvSpPr>
          <p:nvPr>
            <p:ph type="body" sz="quarter" idx="24" hasCustomPrompt="1"/>
          </p:nvPr>
        </p:nvSpPr>
        <p:spPr>
          <a:xfrm>
            <a:off x="1487164" y="5317183"/>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82" name="テキスト プレースホルダー 4"/>
          <p:cNvSpPr>
            <a:spLocks noGrp="1"/>
          </p:cNvSpPr>
          <p:nvPr>
            <p:ph type="body" sz="quarter" idx="35" hasCustomPrompt="1"/>
          </p:nvPr>
        </p:nvSpPr>
        <p:spPr>
          <a:xfrm>
            <a:off x="2501207" y="714037"/>
            <a:ext cx="8754684" cy="742019"/>
          </a:xfrm>
          <a:noFill/>
        </p:spPr>
        <p:txBody>
          <a:bodyPr wrap="none" lIns="0" tIns="0" rIns="0" bIns="0" anchor="ctr" anchorCtr="0">
            <a:noAutofit/>
          </a:bodyPr>
          <a:lstStyle>
            <a:lvl1pPr marL="0" indent="0" algn="l">
              <a:buNone/>
              <a:defRPr sz="5000" b="1">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章タイトル</a:t>
            </a:r>
            <a:endParaRPr kumimoji="1" lang="ja-JP" altLang="en-US" dirty="0"/>
          </a:p>
        </p:txBody>
      </p:sp>
      <p:sp>
        <p:nvSpPr>
          <p:cNvPr id="39" name="テキスト プレースホルダー 4"/>
          <p:cNvSpPr>
            <a:spLocks noGrp="1"/>
          </p:cNvSpPr>
          <p:nvPr>
            <p:ph type="body" sz="quarter" idx="45" hasCustomPrompt="1"/>
          </p:nvPr>
        </p:nvSpPr>
        <p:spPr>
          <a:xfrm>
            <a:off x="1030750" y="3243369"/>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49" name="テキスト プレースホルダー 4"/>
          <p:cNvSpPr>
            <a:spLocks noGrp="1"/>
          </p:cNvSpPr>
          <p:nvPr>
            <p:ph type="body" sz="quarter" idx="46" hasCustomPrompt="1"/>
          </p:nvPr>
        </p:nvSpPr>
        <p:spPr>
          <a:xfrm>
            <a:off x="1030750" y="3951566"/>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51" name="テキスト プレースホルダー 4"/>
          <p:cNvSpPr>
            <a:spLocks noGrp="1"/>
          </p:cNvSpPr>
          <p:nvPr>
            <p:ph type="body" sz="quarter" idx="47" hasCustomPrompt="1"/>
          </p:nvPr>
        </p:nvSpPr>
        <p:spPr>
          <a:xfrm>
            <a:off x="1030750" y="4613216"/>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53" name="テキスト プレースホルダー 4"/>
          <p:cNvSpPr>
            <a:spLocks noGrp="1"/>
          </p:cNvSpPr>
          <p:nvPr>
            <p:ph type="body" sz="quarter" idx="48" hasCustomPrompt="1"/>
          </p:nvPr>
        </p:nvSpPr>
        <p:spPr>
          <a:xfrm>
            <a:off x="1030750" y="5329671"/>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55" name="テキスト プレースホルダー 4"/>
          <p:cNvSpPr>
            <a:spLocks noGrp="1"/>
          </p:cNvSpPr>
          <p:nvPr>
            <p:ph type="body" sz="quarter" idx="49" hasCustomPrompt="1"/>
          </p:nvPr>
        </p:nvSpPr>
        <p:spPr>
          <a:xfrm>
            <a:off x="6651242" y="2553352"/>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56" name="テキスト プレースホルダー 4"/>
          <p:cNvSpPr>
            <a:spLocks noGrp="1"/>
          </p:cNvSpPr>
          <p:nvPr>
            <p:ph type="body" sz="quarter" idx="50" hasCustomPrompt="1"/>
          </p:nvPr>
        </p:nvSpPr>
        <p:spPr>
          <a:xfrm>
            <a:off x="7104195" y="2543946"/>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57" name="テキスト プレースホルダー 4"/>
          <p:cNvSpPr>
            <a:spLocks noGrp="1"/>
          </p:cNvSpPr>
          <p:nvPr>
            <p:ph type="body" sz="quarter" idx="51" hasCustomPrompt="1"/>
          </p:nvPr>
        </p:nvSpPr>
        <p:spPr>
          <a:xfrm>
            <a:off x="7104195" y="3217217"/>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58" name="テキスト プレースホルダー 4"/>
          <p:cNvSpPr>
            <a:spLocks noGrp="1"/>
          </p:cNvSpPr>
          <p:nvPr>
            <p:ph type="body" sz="quarter" idx="52" hasCustomPrompt="1"/>
          </p:nvPr>
        </p:nvSpPr>
        <p:spPr>
          <a:xfrm>
            <a:off x="7104195" y="3906418"/>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83" name="テキスト プレースホルダー 4"/>
          <p:cNvSpPr>
            <a:spLocks noGrp="1"/>
          </p:cNvSpPr>
          <p:nvPr>
            <p:ph type="body" sz="quarter" idx="53" hasCustomPrompt="1"/>
          </p:nvPr>
        </p:nvSpPr>
        <p:spPr>
          <a:xfrm>
            <a:off x="7104195" y="4576637"/>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84" name="テキスト プレースホルダー 4"/>
          <p:cNvSpPr>
            <a:spLocks noGrp="1"/>
          </p:cNvSpPr>
          <p:nvPr>
            <p:ph type="body" sz="quarter" idx="54" hasCustomPrompt="1"/>
          </p:nvPr>
        </p:nvSpPr>
        <p:spPr>
          <a:xfrm>
            <a:off x="7104195" y="5308702"/>
            <a:ext cx="4332301" cy="380969"/>
          </a:xfrm>
          <a:noFill/>
        </p:spPr>
        <p:txBody>
          <a:bodyPr wrap="none" lIns="0" tIns="0" rIns="0" bIns="0" anchor="ctr" anchorCtr="0">
            <a:noAutofit/>
          </a:bodyPr>
          <a:lstStyle>
            <a:lvl1pPr marL="0" indent="0" algn="l">
              <a:buNone/>
              <a:defRPr sz="24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smtClean="0"/>
              <a:t>節タイトル</a:t>
            </a:r>
            <a:endParaRPr kumimoji="1" lang="ja-JP" altLang="en-US" dirty="0"/>
          </a:p>
        </p:txBody>
      </p:sp>
      <p:sp>
        <p:nvSpPr>
          <p:cNvPr id="86" name="テキスト プレースホルダー 4"/>
          <p:cNvSpPr>
            <a:spLocks noGrp="1"/>
          </p:cNvSpPr>
          <p:nvPr>
            <p:ph type="body" sz="quarter" idx="55" hasCustomPrompt="1"/>
          </p:nvPr>
        </p:nvSpPr>
        <p:spPr>
          <a:xfrm>
            <a:off x="6651242" y="3222400"/>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91" name="テキスト プレースホルダー 4"/>
          <p:cNvSpPr>
            <a:spLocks noGrp="1"/>
          </p:cNvSpPr>
          <p:nvPr>
            <p:ph type="body" sz="quarter" idx="56" hasCustomPrompt="1"/>
          </p:nvPr>
        </p:nvSpPr>
        <p:spPr>
          <a:xfrm>
            <a:off x="6651242" y="3930597"/>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93" name="テキスト プレースホルダー 4"/>
          <p:cNvSpPr>
            <a:spLocks noGrp="1"/>
          </p:cNvSpPr>
          <p:nvPr>
            <p:ph type="body" sz="quarter" idx="57" hasCustomPrompt="1"/>
          </p:nvPr>
        </p:nvSpPr>
        <p:spPr>
          <a:xfrm>
            <a:off x="6651242" y="4592247"/>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95" name="テキスト プレースホルダー 4"/>
          <p:cNvSpPr>
            <a:spLocks noGrp="1"/>
          </p:cNvSpPr>
          <p:nvPr>
            <p:ph type="body" sz="quarter" idx="58" hasCustomPrompt="1"/>
          </p:nvPr>
        </p:nvSpPr>
        <p:spPr>
          <a:xfrm>
            <a:off x="6651242" y="5308702"/>
            <a:ext cx="360000" cy="360000"/>
          </a:xfrm>
          <a:solidFill>
            <a:srgbClr val="15BECF"/>
          </a:solidFill>
        </p:spPr>
        <p:txBody>
          <a:bodyPr wrap="none" lIns="0" tIns="0" rIns="0" bIns="0" anchor="ctr" anchorCtr="1">
            <a:noAutofit/>
          </a:bodyPr>
          <a:lstStyle>
            <a:lvl1pPr marL="0" indent="0">
              <a:buNone/>
              <a:defRPr sz="2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en-US" altLang="ja-JP" dirty="0" smtClean="0"/>
              <a:t>1</a:t>
            </a:r>
            <a:endParaRPr kumimoji="1" lang="ja-JP" altLang="en-US" dirty="0"/>
          </a:p>
        </p:txBody>
      </p:sp>
      <p:sp>
        <p:nvSpPr>
          <p:cNvPr id="2" name="角丸四角形 1"/>
          <p:cNvSpPr/>
          <p:nvPr userDrawn="1"/>
        </p:nvSpPr>
        <p:spPr>
          <a:xfrm>
            <a:off x="534928" y="335924"/>
            <a:ext cx="10915575" cy="1471276"/>
          </a:xfrm>
          <a:prstGeom prst="roundRect">
            <a:avLst/>
          </a:prstGeom>
          <a:noFill/>
          <a:ln w="73025">
            <a:solidFill>
              <a:srgbClr val="15BEC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1360291"/>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054"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85747"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4"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8" name="テキスト プレースホルダー 2"/>
          <p:cNvSpPr>
            <a:spLocks noGrp="1"/>
          </p:cNvSpPr>
          <p:nvPr>
            <p:ph type="body" sz="quarter" idx="15"/>
          </p:nvPr>
        </p:nvSpPr>
        <p:spPr>
          <a:xfrm>
            <a:off x="0" y="365127"/>
            <a:ext cx="12192000" cy="975600"/>
          </a:xfrm>
          <a:solidFill>
            <a:schemeClr val="accent4">
              <a:lumMod val="60000"/>
              <a:lumOff val="40000"/>
            </a:schemeClr>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dirty="0" smtClean="0"/>
              <a:t>マスター テキストの書式設定</a:t>
            </a:r>
          </a:p>
        </p:txBody>
      </p:sp>
    </p:spTree>
    <p:extLst>
      <p:ext uri="{BB962C8B-B14F-4D97-AF65-F5344CB8AC3E}">
        <p14:creationId xmlns:p14="http://schemas.microsoft.com/office/powerpoint/2010/main" val="27255842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0829" y="1452247"/>
            <a:ext cx="5666772"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270829" y="2276159"/>
            <a:ext cx="5666772" cy="4114481"/>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85747" y="1452247"/>
            <a:ext cx="5694680"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85747" y="2276159"/>
            <a:ext cx="5694680" cy="4114481"/>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4"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5"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6"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11" name="テキスト プレースホルダー 2"/>
          <p:cNvSpPr>
            <a:spLocks noGrp="1"/>
          </p:cNvSpPr>
          <p:nvPr>
            <p:ph type="body" sz="quarter" idx="15"/>
          </p:nvPr>
        </p:nvSpPr>
        <p:spPr>
          <a:xfrm>
            <a:off x="0" y="365127"/>
            <a:ext cx="12192000" cy="975600"/>
          </a:xfrm>
          <a:solidFill>
            <a:schemeClr val="accent4">
              <a:lumMod val="60000"/>
              <a:lumOff val="40000"/>
            </a:schemeClr>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smtClean="0"/>
              <a:t>マスター テキストの書式設定</a:t>
            </a:r>
          </a:p>
        </p:txBody>
      </p:sp>
    </p:spTree>
    <p:extLst>
      <p:ext uri="{BB962C8B-B14F-4D97-AF65-F5344CB8AC3E}">
        <p14:creationId xmlns:p14="http://schemas.microsoft.com/office/powerpoint/2010/main" val="11081815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1"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2"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3" name="テキスト プレースホルダー 2"/>
          <p:cNvSpPr>
            <a:spLocks noGrp="1"/>
          </p:cNvSpPr>
          <p:nvPr>
            <p:ph type="body" sz="quarter" idx="15"/>
          </p:nvPr>
        </p:nvSpPr>
        <p:spPr>
          <a:xfrm>
            <a:off x="0" y="365127"/>
            <a:ext cx="12192000" cy="975600"/>
          </a:xfrm>
          <a:solidFill>
            <a:schemeClr val="accent4">
              <a:lumMod val="60000"/>
              <a:lumOff val="40000"/>
            </a:schemeClr>
          </a:solidFill>
        </p:spPr>
        <p:txBody>
          <a:bodyPr anchor="ctr">
            <a:noAutofit/>
          </a:bodyPr>
          <a:lstStyle>
            <a:lvl1pPr marL="0" indent="0">
              <a:buNone/>
              <a:defRPr sz="4400" b="1">
                <a:solidFill>
                  <a:schemeClr val="bg1"/>
                </a:solidFill>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smtClean="0"/>
              <a:t>マスター テキストの書式設定</a:t>
            </a:r>
          </a:p>
        </p:txBody>
      </p:sp>
    </p:spTree>
    <p:extLst>
      <p:ext uri="{BB962C8B-B14F-4D97-AF65-F5344CB8AC3E}">
        <p14:creationId xmlns:p14="http://schemas.microsoft.com/office/powerpoint/2010/main" val="2979779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白紙">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9"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0"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Tree>
    <p:extLst>
      <p:ext uri="{BB962C8B-B14F-4D97-AF65-F5344CB8AC3E}">
        <p14:creationId xmlns:p14="http://schemas.microsoft.com/office/powerpoint/2010/main" val="7116188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節タイトル">
    <p:spTree>
      <p:nvGrpSpPr>
        <p:cNvPr id="1" name=""/>
        <p:cNvGrpSpPr/>
        <p:nvPr/>
      </p:nvGrpSpPr>
      <p:grpSpPr>
        <a:xfrm>
          <a:off x="0" y="0"/>
          <a:ext cx="0" cy="0"/>
          <a:chOff x="0" y="0"/>
          <a:chExt cx="0" cy="0"/>
        </a:xfrm>
      </p:grpSpPr>
      <p:sp>
        <p:nvSpPr>
          <p:cNvPr id="24" name="八角形 23"/>
          <p:cNvSpPr/>
          <p:nvPr userDrawn="1"/>
        </p:nvSpPr>
        <p:spPr>
          <a:xfrm>
            <a:off x="1025270" y="617511"/>
            <a:ext cx="10141460" cy="954678"/>
          </a:xfrm>
          <a:prstGeom prst="octagon">
            <a:avLst>
              <a:gd name="adj" fmla="val 19519"/>
            </a:avLst>
          </a:prstGeom>
          <a:noFill/>
          <a:ln w="38100">
            <a:solidFill>
              <a:srgbClr val="75CCD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 name="object 156"/>
          <p:cNvSpPr/>
          <p:nvPr/>
        </p:nvSpPr>
        <p:spPr>
          <a:xfrm>
            <a:off x="1189732" y="662510"/>
            <a:ext cx="6252713" cy="845511"/>
          </a:xfrm>
          <a:custGeom>
            <a:avLst/>
            <a:gdLst/>
            <a:ahLst/>
            <a:cxnLst/>
            <a:rect l="l" t="t" r="r" b="b"/>
            <a:pathLst>
              <a:path w="5062220" h="684530">
                <a:moveTo>
                  <a:pt x="4928146" y="0"/>
                </a:moveTo>
                <a:lnTo>
                  <a:pt x="133451" y="0"/>
                </a:lnTo>
                <a:lnTo>
                  <a:pt x="0" y="133451"/>
                </a:lnTo>
                <a:lnTo>
                  <a:pt x="0" y="550545"/>
                </a:lnTo>
                <a:lnTo>
                  <a:pt x="133451" y="683996"/>
                </a:lnTo>
                <a:lnTo>
                  <a:pt x="4928146" y="683996"/>
                </a:lnTo>
                <a:lnTo>
                  <a:pt x="5061597" y="550545"/>
                </a:lnTo>
                <a:lnTo>
                  <a:pt x="5061597" y="133451"/>
                </a:lnTo>
                <a:lnTo>
                  <a:pt x="4928146" y="0"/>
                </a:lnTo>
                <a:close/>
              </a:path>
            </a:pathLst>
          </a:custGeom>
          <a:solidFill>
            <a:srgbClr val="FFFFFF"/>
          </a:solidFill>
        </p:spPr>
        <p:txBody>
          <a:bodyPr wrap="square" lIns="0" tIns="0" rIns="0" bIns="0" rtlCol="0"/>
          <a:lstStyle/>
          <a:p>
            <a:endParaRPr/>
          </a:p>
        </p:txBody>
      </p:sp>
      <p:sp>
        <p:nvSpPr>
          <p:cNvPr id="27" name="object 158"/>
          <p:cNvSpPr/>
          <p:nvPr/>
        </p:nvSpPr>
        <p:spPr>
          <a:xfrm>
            <a:off x="749505" y="506883"/>
            <a:ext cx="1156893" cy="1156106"/>
          </a:xfrm>
          <a:custGeom>
            <a:avLst/>
            <a:gdLst/>
            <a:ahLst/>
            <a:cxnLst/>
            <a:rect l="l" t="t" r="r" b="b"/>
            <a:pathLst>
              <a:path w="936625" h="935989">
                <a:moveTo>
                  <a:pt x="640765" y="0"/>
                </a:moveTo>
                <a:lnTo>
                  <a:pt x="295236" y="0"/>
                </a:lnTo>
                <a:lnTo>
                  <a:pt x="291695" y="332"/>
                </a:lnTo>
                <a:lnTo>
                  <a:pt x="14922" y="259232"/>
                </a:lnTo>
                <a:lnTo>
                  <a:pt x="0" y="295236"/>
                </a:lnTo>
                <a:lnTo>
                  <a:pt x="0" y="640753"/>
                </a:lnTo>
                <a:lnTo>
                  <a:pt x="14922" y="676757"/>
                </a:lnTo>
                <a:lnTo>
                  <a:pt x="259245" y="921080"/>
                </a:lnTo>
                <a:lnTo>
                  <a:pt x="295236" y="935990"/>
                </a:lnTo>
                <a:lnTo>
                  <a:pt x="640765" y="935990"/>
                </a:lnTo>
                <a:lnTo>
                  <a:pt x="676770" y="921080"/>
                </a:lnTo>
                <a:lnTo>
                  <a:pt x="921092" y="676757"/>
                </a:lnTo>
                <a:lnTo>
                  <a:pt x="936002" y="640753"/>
                </a:lnTo>
                <a:lnTo>
                  <a:pt x="936002" y="295236"/>
                </a:lnTo>
                <a:lnTo>
                  <a:pt x="921092" y="259232"/>
                </a:lnTo>
                <a:lnTo>
                  <a:pt x="676998" y="15138"/>
                </a:lnTo>
                <a:lnTo>
                  <a:pt x="640765" y="0"/>
                </a:lnTo>
                <a:close/>
              </a:path>
            </a:pathLst>
          </a:custGeom>
          <a:solidFill>
            <a:srgbClr val="15BECF"/>
          </a:solidFill>
        </p:spPr>
        <p:txBody>
          <a:bodyPr wrap="square" lIns="0" tIns="0" rIns="0" bIns="0" rtlCol="0"/>
          <a:lstStyle/>
          <a:p>
            <a:endParaRPr/>
          </a:p>
        </p:txBody>
      </p:sp>
      <p:sp>
        <p:nvSpPr>
          <p:cNvPr id="28" name="object 159"/>
          <p:cNvSpPr/>
          <p:nvPr/>
        </p:nvSpPr>
        <p:spPr>
          <a:xfrm>
            <a:off x="749507" y="506885"/>
            <a:ext cx="1156893" cy="1156109"/>
          </a:xfrm>
          <a:custGeom>
            <a:avLst/>
            <a:gdLst/>
            <a:ahLst/>
            <a:cxnLst/>
            <a:rect l="l" t="t" r="r" b="b"/>
            <a:pathLst>
              <a:path w="936625" h="935989">
                <a:moveTo>
                  <a:pt x="676998" y="15138"/>
                </a:moveTo>
                <a:lnTo>
                  <a:pt x="673575" y="12317"/>
                </a:lnTo>
                <a:lnTo>
                  <a:pt x="665726" y="7164"/>
                </a:lnTo>
                <a:lnTo>
                  <a:pt x="654455" y="2213"/>
                </a:lnTo>
                <a:lnTo>
                  <a:pt x="640765" y="0"/>
                </a:lnTo>
                <a:lnTo>
                  <a:pt x="295236" y="0"/>
                </a:lnTo>
                <a:lnTo>
                  <a:pt x="259245" y="14909"/>
                </a:lnTo>
                <a:lnTo>
                  <a:pt x="14922" y="259232"/>
                </a:lnTo>
                <a:lnTo>
                  <a:pt x="0" y="295236"/>
                </a:lnTo>
                <a:lnTo>
                  <a:pt x="0" y="640753"/>
                </a:lnTo>
                <a:lnTo>
                  <a:pt x="14922" y="676757"/>
                </a:lnTo>
                <a:lnTo>
                  <a:pt x="259245" y="921080"/>
                </a:lnTo>
                <a:lnTo>
                  <a:pt x="295236" y="935990"/>
                </a:lnTo>
                <a:lnTo>
                  <a:pt x="640765" y="935990"/>
                </a:lnTo>
                <a:lnTo>
                  <a:pt x="676770" y="921080"/>
                </a:lnTo>
                <a:lnTo>
                  <a:pt x="921092" y="676757"/>
                </a:lnTo>
                <a:lnTo>
                  <a:pt x="936002" y="640753"/>
                </a:lnTo>
                <a:lnTo>
                  <a:pt x="936002" y="295236"/>
                </a:lnTo>
                <a:lnTo>
                  <a:pt x="921092" y="259232"/>
                </a:lnTo>
                <a:lnTo>
                  <a:pt x="676998" y="15138"/>
                </a:lnTo>
                <a:close/>
              </a:path>
            </a:pathLst>
          </a:custGeom>
          <a:ln w="71996">
            <a:solidFill>
              <a:srgbClr val="15BECF"/>
            </a:solidFill>
          </a:ln>
        </p:spPr>
        <p:txBody>
          <a:bodyPr wrap="square" lIns="0" tIns="0" rIns="0" bIns="0" rtlCol="0"/>
          <a:lstStyle/>
          <a:p>
            <a:endParaRPr/>
          </a:p>
        </p:txBody>
      </p:sp>
      <p:sp>
        <p:nvSpPr>
          <p:cNvPr id="29" name="object 160"/>
          <p:cNvSpPr/>
          <p:nvPr/>
        </p:nvSpPr>
        <p:spPr>
          <a:xfrm>
            <a:off x="771749" y="529107"/>
            <a:ext cx="1112186" cy="1112185"/>
          </a:xfrm>
          <a:custGeom>
            <a:avLst/>
            <a:gdLst/>
            <a:ahLst/>
            <a:cxnLst/>
            <a:rect l="l" t="t" r="r" b="b"/>
            <a:pathLst>
              <a:path w="900430" h="900430">
                <a:moveTo>
                  <a:pt x="607847" y="0"/>
                </a:moveTo>
                <a:lnTo>
                  <a:pt x="292138" y="0"/>
                </a:lnTo>
                <a:lnTo>
                  <a:pt x="287204" y="399"/>
                </a:lnTo>
                <a:lnTo>
                  <a:pt x="243370" y="20243"/>
                </a:lnTo>
                <a:lnTo>
                  <a:pt x="20180" y="243420"/>
                </a:lnTo>
                <a:lnTo>
                  <a:pt x="0" y="292150"/>
                </a:lnTo>
                <a:lnTo>
                  <a:pt x="0" y="607860"/>
                </a:lnTo>
                <a:lnTo>
                  <a:pt x="20180" y="656590"/>
                </a:lnTo>
                <a:lnTo>
                  <a:pt x="243420" y="879817"/>
                </a:lnTo>
                <a:lnTo>
                  <a:pt x="292138" y="900010"/>
                </a:lnTo>
                <a:lnTo>
                  <a:pt x="607847" y="900010"/>
                </a:lnTo>
                <a:lnTo>
                  <a:pt x="656577" y="879817"/>
                </a:lnTo>
                <a:lnTo>
                  <a:pt x="879805" y="656590"/>
                </a:lnTo>
                <a:lnTo>
                  <a:pt x="899998" y="607860"/>
                </a:lnTo>
                <a:lnTo>
                  <a:pt x="899998" y="292150"/>
                </a:lnTo>
                <a:lnTo>
                  <a:pt x="879805" y="243420"/>
                </a:lnTo>
                <a:lnTo>
                  <a:pt x="656568" y="20193"/>
                </a:lnTo>
                <a:lnTo>
                  <a:pt x="607847" y="0"/>
                </a:lnTo>
                <a:close/>
              </a:path>
            </a:pathLst>
          </a:custGeom>
          <a:solidFill>
            <a:srgbClr val="15BECF"/>
          </a:solidFill>
        </p:spPr>
        <p:txBody>
          <a:bodyPr wrap="square" lIns="0" tIns="0" rIns="0" bIns="0" rtlCol="0"/>
          <a:lstStyle/>
          <a:p>
            <a:endParaRPr/>
          </a:p>
        </p:txBody>
      </p:sp>
      <p:sp>
        <p:nvSpPr>
          <p:cNvPr id="30" name="object 161"/>
          <p:cNvSpPr/>
          <p:nvPr/>
        </p:nvSpPr>
        <p:spPr>
          <a:xfrm>
            <a:off x="771752" y="529106"/>
            <a:ext cx="1112186" cy="1112185"/>
          </a:xfrm>
          <a:custGeom>
            <a:avLst/>
            <a:gdLst/>
            <a:ahLst/>
            <a:cxnLst/>
            <a:rect l="l" t="t" r="r" b="b"/>
            <a:pathLst>
              <a:path w="900430" h="900430">
                <a:moveTo>
                  <a:pt x="656628" y="20243"/>
                </a:moveTo>
                <a:lnTo>
                  <a:pt x="652567" y="16796"/>
                </a:lnTo>
                <a:lnTo>
                  <a:pt x="642258" y="9869"/>
                </a:lnTo>
                <a:lnTo>
                  <a:pt x="626938" y="3068"/>
                </a:lnTo>
                <a:lnTo>
                  <a:pt x="607847" y="0"/>
                </a:lnTo>
                <a:lnTo>
                  <a:pt x="292138" y="0"/>
                </a:lnTo>
                <a:lnTo>
                  <a:pt x="243420" y="20193"/>
                </a:lnTo>
                <a:lnTo>
                  <a:pt x="20180" y="243420"/>
                </a:lnTo>
                <a:lnTo>
                  <a:pt x="0" y="292150"/>
                </a:lnTo>
                <a:lnTo>
                  <a:pt x="0" y="607860"/>
                </a:lnTo>
                <a:lnTo>
                  <a:pt x="20180" y="656590"/>
                </a:lnTo>
                <a:lnTo>
                  <a:pt x="243420" y="879817"/>
                </a:lnTo>
                <a:lnTo>
                  <a:pt x="292138" y="900010"/>
                </a:lnTo>
                <a:lnTo>
                  <a:pt x="607847" y="900010"/>
                </a:lnTo>
                <a:lnTo>
                  <a:pt x="656577" y="879817"/>
                </a:lnTo>
                <a:lnTo>
                  <a:pt x="879805" y="656590"/>
                </a:lnTo>
                <a:lnTo>
                  <a:pt x="899998" y="607860"/>
                </a:lnTo>
                <a:lnTo>
                  <a:pt x="899998" y="292150"/>
                </a:lnTo>
                <a:lnTo>
                  <a:pt x="879805" y="243420"/>
                </a:lnTo>
                <a:lnTo>
                  <a:pt x="656628" y="20243"/>
                </a:lnTo>
                <a:close/>
              </a:path>
            </a:pathLst>
          </a:custGeom>
          <a:ln w="36004">
            <a:solidFill>
              <a:srgbClr val="FFFFFF"/>
            </a:solidFill>
          </a:ln>
        </p:spPr>
        <p:txBody>
          <a:bodyPr wrap="square" lIns="0" tIns="0" rIns="0" bIns="0" rtlCol="0"/>
          <a:lstStyle/>
          <a:p>
            <a:endParaRPr dirty="0">
              <a:latin typeface="UD デジタル 教科書体 N-R" panose="02020400000000000000" pitchFamily="17" charset="-128"/>
              <a:ea typeface="UD デジタル 教科書体 N-R" panose="02020400000000000000" pitchFamily="17" charset="-128"/>
            </a:endParaRPr>
          </a:p>
        </p:txBody>
      </p:sp>
      <p:sp>
        <p:nvSpPr>
          <p:cNvPr id="2" name="Title 1"/>
          <p:cNvSpPr>
            <a:spLocks noGrp="1"/>
          </p:cNvSpPr>
          <p:nvPr userDrawn="1">
            <p:ph type="title" hasCustomPrompt="1"/>
          </p:nvPr>
        </p:nvSpPr>
        <p:spPr>
          <a:xfrm>
            <a:off x="2227985" y="363403"/>
            <a:ext cx="9385396" cy="1578369"/>
          </a:xfrm>
          <a:noFill/>
        </p:spPr>
        <p:txBody>
          <a:bodyPr anchor="ctr">
            <a:normAutofit/>
          </a:bodyPr>
          <a:lstStyle>
            <a:lvl1pPr>
              <a:defRPr sz="4400" b="1">
                <a:ln>
                  <a:noFill/>
                </a:ln>
                <a:solidFill>
                  <a:schemeClr val="tx1"/>
                </a:solidFill>
                <a:effectLst>
                  <a:outerShdw algn="tl" rotWithShape="0">
                    <a:prstClr val="black"/>
                  </a:outerShdw>
                </a:effectLst>
                <a:latin typeface="UD デジタル 教科書体 N-R" panose="02020400000000000000" pitchFamily="17" charset="-128"/>
                <a:ea typeface="UD デジタル 教科書体 N-R" panose="02020400000000000000" pitchFamily="17" charset="-128"/>
              </a:defRPr>
            </a:lvl1pPr>
          </a:lstStyle>
          <a:p>
            <a:r>
              <a:rPr lang="ja-JP" altLang="en-US" dirty="0" smtClean="0"/>
              <a:t>節タイトル</a:t>
            </a:r>
            <a:endParaRPr lang="en-US" dirty="0"/>
          </a:p>
        </p:txBody>
      </p:sp>
      <p:sp>
        <p:nvSpPr>
          <p:cNvPr id="3" name="Text Placeholder 2"/>
          <p:cNvSpPr>
            <a:spLocks noGrp="1"/>
          </p:cNvSpPr>
          <p:nvPr userDrawn="1">
            <p:ph type="body" idx="1" hasCustomPrompt="1"/>
          </p:nvPr>
        </p:nvSpPr>
        <p:spPr>
          <a:xfrm>
            <a:off x="1989476" y="3853856"/>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smtClean="0"/>
              <a:t>見出し１</a:t>
            </a:r>
          </a:p>
        </p:txBody>
      </p:sp>
      <p:sp>
        <p:nvSpPr>
          <p:cNvPr id="10" name="Slide Number Placeholder 5"/>
          <p:cNvSpPr>
            <a:spLocks noGrp="1"/>
          </p:cNvSpPr>
          <p:nvPr userDrawn="1">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1" name="テキスト プレースホルダー 7"/>
          <p:cNvSpPr>
            <a:spLocks noGrp="1"/>
          </p:cNvSpPr>
          <p:nvPr userDrawn="1">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en-US" altLang="ja-JP" dirty="0" smtClean="0"/>
              <a:t>1</a:t>
            </a:r>
            <a:r>
              <a:rPr kumimoji="1" lang="ja-JP" altLang="en-US" dirty="0" smtClean="0"/>
              <a:t>章 情報で問題を解決する</a:t>
            </a:r>
            <a:endParaRPr kumimoji="1" lang="ja-JP" altLang="en-US" dirty="0"/>
          </a:p>
        </p:txBody>
      </p:sp>
      <p:sp>
        <p:nvSpPr>
          <p:cNvPr id="12" name="テキスト プレースホルダー 14"/>
          <p:cNvSpPr>
            <a:spLocks noGrp="1"/>
          </p:cNvSpPr>
          <p:nvPr userDrawn="1">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8" name="Text Placeholder 2"/>
          <p:cNvSpPr>
            <a:spLocks noGrp="1"/>
          </p:cNvSpPr>
          <p:nvPr userDrawn="1">
            <p:ph type="body" idx="15" hasCustomPrompt="1"/>
          </p:nvPr>
        </p:nvSpPr>
        <p:spPr>
          <a:xfrm>
            <a:off x="1560426" y="3859967"/>
            <a:ext cx="360000" cy="360000"/>
          </a:xfrm>
          <a:solidFill>
            <a:srgbClr val="5DC3D5"/>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smtClean="0"/>
              <a:t>1</a:t>
            </a:r>
            <a:endParaRPr lang="ja-JP" altLang="en-US" dirty="0" smtClean="0"/>
          </a:p>
        </p:txBody>
      </p:sp>
      <p:sp>
        <p:nvSpPr>
          <p:cNvPr id="9" name="Text Placeholder 2"/>
          <p:cNvSpPr>
            <a:spLocks noGrp="1"/>
          </p:cNvSpPr>
          <p:nvPr userDrawn="1">
            <p:ph type="body" idx="16" hasCustomPrompt="1"/>
          </p:nvPr>
        </p:nvSpPr>
        <p:spPr>
          <a:xfrm>
            <a:off x="1989476" y="4341074"/>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smtClean="0"/>
              <a:t>見出し１</a:t>
            </a:r>
          </a:p>
        </p:txBody>
      </p:sp>
      <p:sp>
        <p:nvSpPr>
          <p:cNvPr id="14" name="Text Placeholder 2"/>
          <p:cNvSpPr>
            <a:spLocks noGrp="1"/>
          </p:cNvSpPr>
          <p:nvPr userDrawn="1">
            <p:ph type="body" idx="18" hasCustomPrompt="1"/>
          </p:nvPr>
        </p:nvSpPr>
        <p:spPr>
          <a:xfrm>
            <a:off x="1989476" y="4828292"/>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smtClean="0"/>
              <a:t>見出し１</a:t>
            </a:r>
          </a:p>
        </p:txBody>
      </p:sp>
      <p:sp>
        <p:nvSpPr>
          <p:cNvPr id="16" name="Text Placeholder 2"/>
          <p:cNvSpPr>
            <a:spLocks noGrp="1"/>
          </p:cNvSpPr>
          <p:nvPr userDrawn="1">
            <p:ph type="body" idx="20" hasCustomPrompt="1"/>
          </p:nvPr>
        </p:nvSpPr>
        <p:spPr>
          <a:xfrm>
            <a:off x="1989476" y="5315510"/>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smtClean="0"/>
              <a:t>見出し１</a:t>
            </a:r>
          </a:p>
        </p:txBody>
      </p:sp>
      <p:sp>
        <p:nvSpPr>
          <p:cNvPr id="18" name="Text Placeholder 2"/>
          <p:cNvSpPr>
            <a:spLocks noGrp="1"/>
          </p:cNvSpPr>
          <p:nvPr userDrawn="1">
            <p:ph type="body" idx="22" hasCustomPrompt="1"/>
          </p:nvPr>
        </p:nvSpPr>
        <p:spPr>
          <a:xfrm>
            <a:off x="1989476" y="5802729"/>
            <a:ext cx="7936537" cy="38893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smtClean="0"/>
              <a:t>見出し１</a:t>
            </a:r>
          </a:p>
        </p:txBody>
      </p:sp>
      <p:sp>
        <p:nvSpPr>
          <p:cNvPr id="23" name="テキスト プレースホルダー 22"/>
          <p:cNvSpPr>
            <a:spLocks noGrp="1"/>
          </p:cNvSpPr>
          <p:nvPr userDrawn="1">
            <p:ph type="body" sz="quarter" idx="24" hasCustomPrompt="1"/>
          </p:nvPr>
        </p:nvSpPr>
        <p:spPr>
          <a:xfrm>
            <a:off x="365843" y="580770"/>
            <a:ext cx="1895192" cy="1182842"/>
          </a:xfrm>
        </p:spPr>
        <p:txBody>
          <a:bodyPr wrap="none" anchor="ctr" anchorCtr="1">
            <a:noAutofit/>
          </a:bodyPr>
          <a:lstStyle>
            <a:lvl1pPr>
              <a:defRPr sz="7200" b="1" spc="-300">
                <a:solidFill>
                  <a:schemeClr val="bg1"/>
                </a:solidFill>
                <a:latin typeface="UD デジタル 教科書体 N-R" panose="02020400000000000000" pitchFamily="17" charset="-128"/>
                <a:ea typeface="UD デジタル 教科書体 N-R" panose="02020400000000000000" pitchFamily="17" charset="-128"/>
                <a:cs typeface="UD デジタル 教科書体 N-R" panose="02020400000000000000" pitchFamily="17" charset="-128"/>
              </a:defRPr>
            </a:lvl1pPr>
            <a:lvl2pPr>
              <a:defRPr sz="7200"/>
            </a:lvl2pPr>
            <a:lvl3pPr>
              <a:defRPr sz="7200"/>
            </a:lvl3pPr>
            <a:lvl4pPr>
              <a:defRPr sz="7200"/>
            </a:lvl4pPr>
            <a:lvl5pPr>
              <a:defRPr sz="7200"/>
            </a:lvl5pPr>
          </a:lstStyle>
          <a:p>
            <a:pPr lvl="0"/>
            <a:r>
              <a:rPr kumimoji="1" lang="en-US" altLang="ja-JP" dirty="0" smtClean="0"/>
              <a:t>1</a:t>
            </a:r>
            <a:endParaRPr kumimoji="1" lang="ja-JP" altLang="en-US" dirty="0"/>
          </a:p>
        </p:txBody>
      </p:sp>
      <p:sp>
        <p:nvSpPr>
          <p:cNvPr id="25" name="テキスト プレースホルダー 24"/>
          <p:cNvSpPr>
            <a:spLocks noGrp="1"/>
          </p:cNvSpPr>
          <p:nvPr userDrawn="1">
            <p:ph type="body" sz="quarter" idx="25" hasCustomPrompt="1"/>
          </p:nvPr>
        </p:nvSpPr>
        <p:spPr>
          <a:xfrm>
            <a:off x="578620" y="2305282"/>
            <a:ext cx="11034760" cy="1265237"/>
          </a:xfrm>
        </p:spPr>
        <p:txBody>
          <a:bodyPr/>
          <a:lstStyle/>
          <a:p>
            <a:pPr lvl="0"/>
            <a:r>
              <a:rPr kumimoji="1" lang="ja-JP" altLang="en-US" dirty="0" smtClean="0"/>
              <a:t>リード文</a:t>
            </a:r>
            <a:endParaRPr kumimoji="1" lang="ja-JP" altLang="en-US" dirty="0"/>
          </a:p>
        </p:txBody>
      </p:sp>
      <p:sp>
        <p:nvSpPr>
          <p:cNvPr id="26" name="Text Placeholder 2"/>
          <p:cNvSpPr>
            <a:spLocks noGrp="1"/>
          </p:cNvSpPr>
          <p:nvPr userDrawn="1">
            <p:ph type="body" idx="26" hasCustomPrompt="1"/>
          </p:nvPr>
        </p:nvSpPr>
        <p:spPr>
          <a:xfrm>
            <a:off x="1560426" y="4349351"/>
            <a:ext cx="360000" cy="360000"/>
          </a:xfrm>
          <a:solidFill>
            <a:srgbClr val="5DC3D5"/>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smtClean="0"/>
              <a:t>1</a:t>
            </a:r>
            <a:endParaRPr lang="ja-JP" altLang="en-US" dirty="0" smtClean="0"/>
          </a:p>
        </p:txBody>
      </p:sp>
      <p:sp>
        <p:nvSpPr>
          <p:cNvPr id="33" name="Text Placeholder 2"/>
          <p:cNvSpPr>
            <a:spLocks noGrp="1"/>
          </p:cNvSpPr>
          <p:nvPr userDrawn="1">
            <p:ph type="body" idx="27" hasCustomPrompt="1"/>
          </p:nvPr>
        </p:nvSpPr>
        <p:spPr>
          <a:xfrm>
            <a:off x="1560426" y="4834403"/>
            <a:ext cx="360000" cy="360000"/>
          </a:xfrm>
          <a:solidFill>
            <a:srgbClr val="5DC3D5"/>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smtClean="0"/>
              <a:t>1</a:t>
            </a:r>
            <a:endParaRPr lang="ja-JP" altLang="en-US" dirty="0" smtClean="0"/>
          </a:p>
        </p:txBody>
      </p:sp>
      <p:sp>
        <p:nvSpPr>
          <p:cNvPr id="34" name="Text Placeholder 2"/>
          <p:cNvSpPr>
            <a:spLocks noGrp="1"/>
          </p:cNvSpPr>
          <p:nvPr userDrawn="1">
            <p:ph type="body" idx="28" hasCustomPrompt="1"/>
          </p:nvPr>
        </p:nvSpPr>
        <p:spPr>
          <a:xfrm>
            <a:off x="1560426" y="5325711"/>
            <a:ext cx="360000" cy="360000"/>
          </a:xfrm>
          <a:solidFill>
            <a:srgbClr val="5DC3D5"/>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smtClean="0"/>
              <a:t>1</a:t>
            </a:r>
            <a:endParaRPr lang="ja-JP" altLang="en-US" dirty="0" smtClean="0"/>
          </a:p>
        </p:txBody>
      </p:sp>
      <p:sp>
        <p:nvSpPr>
          <p:cNvPr id="35" name="Text Placeholder 2"/>
          <p:cNvSpPr>
            <a:spLocks noGrp="1"/>
          </p:cNvSpPr>
          <p:nvPr userDrawn="1">
            <p:ph type="body" idx="29" hasCustomPrompt="1"/>
          </p:nvPr>
        </p:nvSpPr>
        <p:spPr>
          <a:xfrm>
            <a:off x="1560426" y="5804232"/>
            <a:ext cx="360000" cy="360000"/>
          </a:xfrm>
          <a:solidFill>
            <a:srgbClr val="5DC3D5"/>
          </a:solidFill>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smtClean="0"/>
              <a:t>1</a:t>
            </a:r>
            <a:endParaRPr lang="ja-JP" altLang="en-US" dirty="0" smtClean="0"/>
          </a:p>
        </p:txBody>
      </p:sp>
    </p:spTree>
    <p:extLst>
      <p:ext uri="{BB962C8B-B14F-4D97-AF65-F5344CB8AC3E}">
        <p14:creationId xmlns:p14="http://schemas.microsoft.com/office/powerpoint/2010/main" val="8584559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1" name="八角形 10"/>
          <p:cNvSpPr/>
          <p:nvPr userDrawn="1"/>
        </p:nvSpPr>
        <p:spPr>
          <a:xfrm>
            <a:off x="325204" y="343920"/>
            <a:ext cx="819328" cy="840448"/>
          </a:xfrm>
          <a:prstGeom prst="octagon">
            <a:avLst>
              <a:gd name="adj" fmla="val 28708"/>
            </a:avLst>
          </a:prstGeom>
          <a:solidFill>
            <a:srgbClr val="5DC3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 name="Title 1"/>
          <p:cNvSpPr>
            <a:spLocks noGrp="1"/>
          </p:cNvSpPr>
          <p:nvPr>
            <p:ph type="title" hasCustomPrompt="1"/>
          </p:nvPr>
        </p:nvSpPr>
        <p:spPr>
          <a:xfrm>
            <a:off x="182868" y="401223"/>
            <a:ext cx="1104000" cy="828000"/>
          </a:xfrm>
          <a:noFill/>
        </p:spPr>
        <p:txBody>
          <a:bodyPr anchor="ctr" anchorCtr="1"/>
          <a:lstStyle>
            <a:lvl1pPr>
              <a:defRPr b="1">
                <a:ln>
                  <a:noFill/>
                </a:ln>
                <a:solidFill>
                  <a:schemeClr val="bg1"/>
                </a:solidFill>
              </a:defRPr>
            </a:lvl1pPr>
          </a:lstStyle>
          <a:p>
            <a:r>
              <a:rPr lang="en-US" altLang="ja-JP" dirty="0" smtClean="0"/>
              <a:t>1</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教科書対応ページ・項番号・見出し</a:t>
            </a:r>
          </a:p>
        </p:txBody>
      </p:sp>
      <p:sp>
        <p:nvSpPr>
          <p:cNvPr id="5" name="テキスト プレースホルダー 4"/>
          <p:cNvSpPr>
            <a:spLocks noGrp="1"/>
          </p:cNvSpPr>
          <p:nvPr>
            <p:ph type="body" sz="quarter" idx="15" hasCustomPrompt="1"/>
          </p:nvPr>
        </p:nvSpPr>
        <p:spPr>
          <a:xfrm>
            <a:off x="1452209" y="365128"/>
            <a:ext cx="10643985" cy="863308"/>
          </a:xfrm>
        </p:spPr>
        <p:txBody>
          <a:bodyPr anchor="ctr" anchorCtr="0">
            <a:noAutofit/>
          </a:bodyPr>
          <a:lstStyle>
            <a:lvl1pPr>
              <a:defRPr sz="4400" b="1">
                <a:solidFill>
                  <a:srgbClr val="20B8CE"/>
                </a:solidFill>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smtClean="0"/>
              <a:t>見出し</a:t>
            </a:r>
            <a:endParaRPr kumimoji="1" lang="ja-JP" altLang="en-US" dirty="0"/>
          </a:p>
        </p:txBody>
      </p:sp>
      <p:sp>
        <p:nvSpPr>
          <p:cNvPr id="10" name="テキスト プレースホルダー 5"/>
          <p:cNvSpPr>
            <a:spLocks noGrp="1"/>
          </p:cNvSpPr>
          <p:nvPr>
            <p:ph type="body" sz="quarter" idx="16"/>
          </p:nvPr>
        </p:nvSpPr>
        <p:spPr>
          <a:xfrm>
            <a:off x="365760" y="1463042"/>
            <a:ext cx="11626142" cy="4893310"/>
          </a:xfrm>
        </p:spPr>
        <p:txBody>
          <a:bodyPr/>
          <a:lstStyle>
            <a:lvl2pPr marL="360363" indent="0">
              <a:defRPr/>
            </a:lvl2pPr>
            <a:lvl3pPr marL="720725"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6233298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6" name="八角形 15"/>
          <p:cNvSpPr/>
          <p:nvPr userDrawn="1"/>
        </p:nvSpPr>
        <p:spPr>
          <a:xfrm>
            <a:off x="159949" y="299852"/>
            <a:ext cx="819328" cy="840448"/>
          </a:xfrm>
          <a:prstGeom prst="octagon">
            <a:avLst>
              <a:gd name="adj" fmla="val 28708"/>
            </a:avLst>
          </a:prstGeom>
          <a:solidFill>
            <a:srgbClr val="5DC3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 name="Content Placeholder 2"/>
          <p:cNvSpPr>
            <a:spLocks noGrp="1"/>
          </p:cNvSpPr>
          <p:nvPr>
            <p:ph sz="half" idx="1"/>
          </p:nvPr>
        </p:nvSpPr>
        <p:spPr>
          <a:xfrm>
            <a:off x="215054"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Content Placeholder 3"/>
          <p:cNvSpPr>
            <a:spLocks noGrp="1"/>
          </p:cNvSpPr>
          <p:nvPr>
            <p:ph sz="half" idx="2"/>
          </p:nvPr>
        </p:nvSpPr>
        <p:spPr>
          <a:xfrm>
            <a:off x="6185747" y="1449072"/>
            <a:ext cx="5762413" cy="492124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4"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a:t>
            </a:r>
            <a:endParaRPr kumimoji="1" lang="ja-JP" altLang="en-US" dirty="0"/>
          </a:p>
        </p:txBody>
      </p:sp>
      <p:sp>
        <p:nvSpPr>
          <p:cNvPr id="10" name="Title 1"/>
          <p:cNvSpPr>
            <a:spLocks noGrp="1"/>
          </p:cNvSpPr>
          <p:nvPr>
            <p:ph type="title" hasCustomPrompt="1"/>
          </p:nvPr>
        </p:nvSpPr>
        <p:spPr>
          <a:xfrm>
            <a:off x="0" y="365127"/>
            <a:ext cx="1104000" cy="828000"/>
          </a:xfrm>
          <a:noFill/>
        </p:spPr>
        <p:txBody>
          <a:bodyPr anchor="ctr" anchorCtr="1"/>
          <a:lstStyle>
            <a:lvl1pPr>
              <a:defRPr b="1">
                <a:ln>
                  <a:noFill/>
                </a:ln>
                <a:solidFill>
                  <a:schemeClr val="bg1"/>
                </a:solidFill>
              </a:defRPr>
            </a:lvl1pPr>
          </a:lstStyle>
          <a:p>
            <a:r>
              <a:rPr lang="en-US" altLang="ja-JP" dirty="0" smtClean="0"/>
              <a:t>1</a:t>
            </a:r>
            <a:endParaRPr lang="en-US" dirty="0"/>
          </a:p>
        </p:txBody>
      </p:sp>
      <p:sp>
        <p:nvSpPr>
          <p:cNvPr id="11" name="テキスト プレースホルダー 4"/>
          <p:cNvSpPr>
            <a:spLocks noGrp="1"/>
          </p:cNvSpPr>
          <p:nvPr>
            <p:ph type="body" sz="quarter" idx="16" hasCustomPrompt="1"/>
          </p:nvPr>
        </p:nvSpPr>
        <p:spPr>
          <a:xfrm>
            <a:off x="1182256" y="365128"/>
            <a:ext cx="11009745" cy="863308"/>
          </a:xfrm>
        </p:spPr>
        <p:txBody>
          <a:bodyPr anchor="ctr" anchorCtr="0">
            <a:noAutofit/>
          </a:bodyPr>
          <a:lstStyle>
            <a:lvl1pPr>
              <a:defRPr sz="4400" b="1">
                <a:solidFill>
                  <a:srgbClr val="20B8CE"/>
                </a:solidFill>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smtClean="0"/>
              <a:t>見出し</a:t>
            </a:r>
            <a:endParaRPr kumimoji="1" lang="ja-JP" altLang="en-US" dirty="0"/>
          </a:p>
        </p:txBody>
      </p:sp>
    </p:spTree>
    <p:extLst>
      <p:ext uri="{BB962C8B-B14F-4D97-AF65-F5344CB8AC3E}">
        <p14:creationId xmlns:p14="http://schemas.microsoft.com/office/powerpoint/2010/main" val="1813637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やってみよう">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757" y="282367"/>
            <a:ext cx="3376435" cy="697330"/>
          </a:xfrm>
          <a:prstGeom prst="rect">
            <a:avLst/>
          </a:prstGeom>
        </p:spPr>
      </p:pic>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教科書対応ページ・見出し</a:t>
            </a:r>
            <a:endParaRPr kumimoji="1" lang="ja-JP" altLang="en-US" dirty="0"/>
          </a:p>
        </p:txBody>
      </p:sp>
      <p:sp>
        <p:nvSpPr>
          <p:cNvPr id="6" name="テキスト プレースホルダー 5"/>
          <p:cNvSpPr>
            <a:spLocks noGrp="1"/>
          </p:cNvSpPr>
          <p:nvPr>
            <p:ph type="body" sz="quarter" idx="15" hasCustomPrompt="1"/>
          </p:nvPr>
        </p:nvSpPr>
        <p:spPr>
          <a:xfrm>
            <a:off x="267064" y="979697"/>
            <a:ext cx="11559176" cy="1737377"/>
          </a:xfrm>
          <a:solidFill>
            <a:srgbClr val="FEF8F8"/>
          </a:solidFill>
        </p:spPr>
        <p:txBody>
          <a:bodyPr anchor="ctr" anchorCtr="0">
            <a:normAutofit/>
          </a:bodyPr>
          <a:lstStyle>
            <a:lvl1pPr>
              <a:defRPr sz="3200"/>
            </a:lvl1pPr>
          </a:lstStyle>
          <a:p>
            <a:pPr lvl="0"/>
            <a:r>
              <a:rPr kumimoji="1" lang="ja-JP" altLang="en-US" dirty="0" smtClean="0"/>
              <a:t>設問</a:t>
            </a:r>
            <a:endParaRPr kumimoji="1" lang="ja-JP" altLang="en-US" dirty="0"/>
          </a:p>
        </p:txBody>
      </p:sp>
      <p:sp>
        <p:nvSpPr>
          <p:cNvPr id="19" name="Title 1"/>
          <p:cNvSpPr>
            <a:spLocks noGrp="1"/>
          </p:cNvSpPr>
          <p:nvPr>
            <p:ph type="title" hasCustomPrompt="1"/>
          </p:nvPr>
        </p:nvSpPr>
        <p:spPr>
          <a:xfrm>
            <a:off x="2793903" y="434891"/>
            <a:ext cx="678269" cy="508702"/>
          </a:xfrm>
          <a:noFill/>
        </p:spPr>
        <p:txBody>
          <a:bodyPr anchor="ctr" anchorCtr="1">
            <a:noAutofit/>
          </a:bodyPr>
          <a:lstStyle>
            <a:lvl1pPr>
              <a:defRPr sz="3200" b="1">
                <a:ln>
                  <a:noFill/>
                </a:ln>
                <a:solidFill>
                  <a:srgbClr val="F29B87"/>
                </a:solidFill>
              </a:defRPr>
            </a:lvl1pPr>
          </a:lstStyle>
          <a:p>
            <a:r>
              <a:rPr lang="en-US" altLang="ja-JP" dirty="0" smtClean="0"/>
              <a:t>1</a:t>
            </a:r>
            <a:endParaRPr lang="en-US" dirty="0"/>
          </a:p>
        </p:txBody>
      </p:sp>
      <p:sp>
        <p:nvSpPr>
          <p:cNvPr id="11" name="コンテンツ プレースホルダー 4">
            <a:extLst>
              <a:ext uri="{FF2B5EF4-FFF2-40B4-BE49-F238E27FC236}">
                <a16:creationId xmlns="" xmlns:a16="http://schemas.microsoft.com/office/drawing/2014/main" id="{5CC411A6-2994-4B2C-856A-1DA5EFB3D5DE}"/>
              </a:ext>
            </a:extLst>
          </p:cNvPr>
          <p:cNvSpPr>
            <a:spLocks noGrp="1"/>
          </p:cNvSpPr>
          <p:nvPr>
            <p:ph sz="quarter" idx="16"/>
          </p:nvPr>
        </p:nvSpPr>
        <p:spPr>
          <a:xfrm>
            <a:off x="214806" y="2247670"/>
            <a:ext cx="11460479" cy="4175828"/>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3899303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MO">
    <p:spTree>
      <p:nvGrpSpPr>
        <p:cNvPr id="1" name=""/>
        <p:cNvGrpSpPr/>
        <p:nvPr/>
      </p:nvGrpSpPr>
      <p:grpSpPr>
        <a:xfrm>
          <a:off x="0" y="0"/>
          <a:ext cx="0" cy="0"/>
          <a:chOff x="0" y="0"/>
          <a:chExt cx="0" cy="0"/>
        </a:xfrm>
      </p:grpSpPr>
      <p:sp>
        <p:nvSpPr>
          <p:cNvPr id="4" name="角丸四角形 3"/>
          <p:cNvSpPr/>
          <p:nvPr userDrawn="1"/>
        </p:nvSpPr>
        <p:spPr>
          <a:xfrm>
            <a:off x="218454" y="825499"/>
            <a:ext cx="11790947" cy="5587334"/>
          </a:xfrm>
          <a:prstGeom prst="roundRect">
            <a:avLst>
              <a:gd name="adj" fmla="val 2347"/>
            </a:avLst>
          </a:prstGeom>
          <a:solidFill>
            <a:srgbClr val="FFFEF6"/>
          </a:solidFill>
          <a:ln w="76200">
            <a:solidFill>
              <a:srgbClr val="E3E4E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教科書対応ページ・見出し</a:t>
            </a:r>
            <a:endParaRPr kumimoji="1" lang="ja-JP" altLang="en-US" dirty="0"/>
          </a:p>
        </p:txBody>
      </p:sp>
      <p:sp>
        <p:nvSpPr>
          <p:cNvPr id="7" name="object 161"/>
          <p:cNvSpPr/>
          <p:nvPr userDrawn="1"/>
        </p:nvSpPr>
        <p:spPr>
          <a:xfrm>
            <a:off x="182449" y="421439"/>
            <a:ext cx="1722277" cy="808117"/>
          </a:xfrm>
          <a:custGeom>
            <a:avLst/>
            <a:gdLst/>
            <a:ahLst/>
            <a:cxnLst/>
            <a:rect l="l" t="t" r="r" b="b"/>
            <a:pathLst>
              <a:path w="504190" h="216535">
                <a:moveTo>
                  <a:pt x="485990" y="0"/>
                </a:moveTo>
                <a:lnTo>
                  <a:pt x="17995" y="0"/>
                </a:lnTo>
                <a:lnTo>
                  <a:pt x="15184" y="281"/>
                </a:lnTo>
                <a:lnTo>
                  <a:pt x="8997" y="2249"/>
                </a:lnTo>
                <a:lnTo>
                  <a:pt x="2811" y="7592"/>
                </a:lnTo>
                <a:lnTo>
                  <a:pt x="0" y="17995"/>
                </a:lnTo>
                <a:lnTo>
                  <a:pt x="0" y="216001"/>
                </a:lnTo>
                <a:lnTo>
                  <a:pt x="485990" y="216001"/>
                </a:lnTo>
                <a:lnTo>
                  <a:pt x="488804" y="215720"/>
                </a:lnTo>
                <a:lnTo>
                  <a:pt x="494995" y="213752"/>
                </a:lnTo>
                <a:lnTo>
                  <a:pt x="501185" y="208409"/>
                </a:lnTo>
                <a:lnTo>
                  <a:pt x="503999" y="198005"/>
                </a:lnTo>
                <a:lnTo>
                  <a:pt x="503999" y="17995"/>
                </a:lnTo>
                <a:lnTo>
                  <a:pt x="503718" y="15184"/>
                </a:lnTo>
                <a:lnTo>
                  <a:pt x="501748" y="8997"/>
                </a:lnTo>
                <a:lnTo>
                  <a:pt x="496402" y="2811"/>
                </a:lnTo>
                <a:lnTo>
                  <a:pt x="485990" y="0"/>
                </a:lnTo>
                <a:close/>
              </a:path>
            </a:pathLst>
          </a:custGeom>
          <a:solidFill>
            <a:srgbClr val="64BDE0"/>
          </a:solidFill>
        </p:spPr>
        <p:txBody>
          <a:bodyPr wrap="square" lIns="0" tIns="0" rIns="0" bIns="0" rtlCol="0"/>
          <a:lstStyle/>
          <a:p>
            <a:pPr algn="ctr"/>
            <a:r>
              <a:rPr lang="en-US" altLang="ja-JP" sz="4400" dirty="0" smtClean="0">
                <a:solidFill>
                  <a:schemeClr val="bg1"/>
                </a:solidFill>
                <a:latin typeface="HGSｺﾞｼｯｸE" panose="020B0900000000000000" pitchFamily="50" charset="-128"/>
                <a:ea typeface="HGSｺﾞｼｯｸE" panose="020B0900000000000000" pitchFamily="50" charset="-128"/>
              </a:rPr>
              <a:t>MEMO</a:t>
            </a:r>
            <a:endParaRPr sz="4400" dirty="0">
              <a:solidFill>
                <a:schemeClr val="bg1"/>
              </a:solidFill>
              <a:latin typeface="HGSｺﾞｼｯｸE" panose="020B0900000000000000" pitchFamily="50" charset="-128"/>
              <a:ea typeface="HGSｺﾞｼｯｸE" panose="020B0900000000000000" pitchFamily="50" charset="-128"/>
            </a:endParaRPr>
          </a:p>
        </p:txBody>
      </p:sp>
      <p:sp>
        <p:nvSpPr>
          <p:cNvPr id="9" name="コンテンツ プレースホルダー 4">
            <a:extLst>
              <a:ext uri="{FF2B5EF4-FFF2-40B4-BE49-F238E27FC236}">
                <a16:creationId xmlns="" xmlns:a16="http://schemas.microsoft.com/office/drawing/2014/main" id="{5CC411A6-2994-4B2C-856A-1DA5EFB3D5DE}"/>
              </a:ext>
            </a:extLst>
          </p:cNvPr>
          <p:cNvSpPr>
            <a:spLocks noGrp="1"/>
          </p:cNvSpPr>
          <p:nvPr>
            <p:ph sz="quarter" idx="16"/>
          </p:nvPr>
        </p:nvSpPr>
        <p:spPr>
          <a:xfrm>
            <a:off x="214806" y="1355636"/>
            <a:ext cx="11460479" cy="5067862"/>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877576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ラム">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教科書対応ページ・見出し</a:t>
            </a:r>
            <a:endParaRPr kumimoji="1" lang="ja-JP" altLang="en-US" dirty="0"/>
          </a:p>
        </p:txBody>
      </p:sp>
      <p:sp>
        <p:nvSpPr>
          <p:cNvPr id="6" name="テキスト プレースホルダー 5"/>
          <p:cNvSpPr>
            <a:spLocks noGrp="1"/>
          </p:cNvSpPr>
          <p:nvPr>
            <p:ph type="body" sz="quarter" idx="15" hasCustomPrompt="1"/>
          </p:nvPr>
        </p:nvSpPr>
        <p:spPr>
          <a:xfrm>
            <a:off x="656572" y="873096"/>
            <a:ext cx="10594903" cy="838200"/>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dirty="0" smtClean="0"/>
              <a:t>コラムタイトル</a:t>
            </a:r>
          </a:p>
        </p:txBody>
      </p:sp>
      <p:sp>
        <p:nvSpPr>
          <p:cNvPr id="2" name="角丸四角形 1"/>
          <p:cNvSpPr/>
          <p:nvPr userDrawn="1"/>
        </p:nvSpPr>
        <p:spPr>
          <a:xfrm>
            <a:off x="116764" y="367736"/>
            <a:ext cx="11957723" cy="6072042"/>
          </a:xfrm>
          <a:prstGeom prst="roundRect">
            <a:avLst>
              <a:gd name="adj" fmla="val 3498"/>
            </a:avLst>
          </a:prstGeom>
          <a:noFill/>
          <a:ln w="107950">
            <a:solidFill>
              <a:srgbClr val="82CCD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 name="フローチャート: 組合せ 16"/>
          <p:cNvSpPr/>
          <p:nvPr userDrawn="1"/>
        </p:nvSpPr>
        <p:spPr>
          <a:xfrm>
            <a:off x="4499811" y="332441"/>
            <a:ext cx="1155031" cy="462213"/>
          </a:xfrm>
          <a:prstGeom prst="flowChartMerge">
            <a:avLst/>
          </a:prstGeom>
          <a:solidFill>
            <a:srgbClr val="82CCD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kumimoji="1" lang="ja-JP" altLang="en-US" sz="2400" b="1" dirty="0" smtClean="0">
                <a:latin typeface="HGPｺﾞｼｯｸM" panose="020B0600000000000000" pitchFamily="50" charset="-128"/>
                <a:ea typeface="HGPｺﾞｼｯｸM" panose="020B0600000000000000" pitchFamily="50" charset="-128"/>
              </a:rPr>
              <a:t>コ</a:t>
            </a:r>
            <a:endParaRPr kumimoji="1" lang="ja-JP" altLang="en-US" sz="2400" b="1" dirty="0">
              <a:latin typeface="HGPｺﾞｼｯｸM" panose="020B0600000000000000" pitchFamily="50" charset="-128"/>
              <a:ea typeface="HGPｺﾞｼｯｸM" panose="020B0600000000000000" pitchFamily="50" charset="-128"/>
            </a:endParaRPr>
          </a:p>
        </p:txBody>
      </p:sp>
      <p:sp>
        <p:nvSpPr>
          <p:cNvPr id="18" name="フローチャート: 組合せ 17"/>
          <p:cNvSpPr/>
          <p:nvPr userDrawn="1"/>
        </p:nvSpPr>
        <p:spPr>
          <a:xfrm>
            <a:off x="5325465" y="328124"/>
            <a:ext cx="1155031" cy="462213"/>
          </a:xfrm>
          <a:prstGeom prst="flowChartMerge">
            <a:avLst/>
          </a:prstGeom>
          <a:solidFill>
            <a:srgbClr val="82CCD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kumimoji="1" lang="ja-JP" altLang="en-US" sz="2400" b="1" dirty="0" smtClean="0">
                <a:latin typeface="HGPｺﾞｼｯｸM" panose="020B0600000000000000" pitchFamily="50" charset="-128"/>
                <a:ea typeface="HGPｺﾞｼｯｸM" panose="020B0600000000000000" pitchFamily="50" charset="-128"/>
              </a:rPr>
              <a:t>ラ</a:t>
            </a:r>
            <a:endParaRPr kumimoji="1" lang="ja-JP" altLang="en-US" sz="2400" b="1" dirty="0">
              <a:latin typeface="HGPｺﾞｼｯｸM" panose="020B0600000000000000" pitchFamily="50" charset="-128"/>
              <a:ea typeface="HGPｺﾞｼｯｸM" panose="020B0600000000000000" pitchFamily="50" charset="-128"/>
            </a:endParaRPr>
          </a:p>
        </p:txBody>
      </p:sp>
      <p:sp>
        <p:nvSpPr>
          <p:cNvPr id="19" name="フローチャート: 組合せ 18"/>
          <p:cNvSpPr/>
          <p:nvPr userDrawn="1"/>
        </p:nvSpPr>
        <p:spPr>
          <a:xfrm>
            <a:off x="6122838" y="328124"/>
            <a:ext cx="1155031" cy="462213"/>
          </a:xfrm>
          <a:prstGeom prst="flowChartMerge">
            <a:avLst/>
          </a:prstGeom>
          <a:solidFill>
            <a:srgbClr val="82CCD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ctr"/>
            <a:r>
              <a:rPr kumimoji="1" lang="ja-JP" altLang="en-US" sz="2400" b="1" dirty="0" smtClean="0">
                <a:latin typeface="HGPｺﾞｼｯｸM" panose="020B0600000000000000" pitchFamily="50" charset="-128"/>
                <a:ea typeface="HGPｺﾞｼｯｸM" panose="020B0600000000000000" pitchFamily="50" charset="-128"/>
              </a:rPr>
              <a:t>ム</a:t>
            </a:r>
            <a:endParaRPr kumimoji="1" lang="ja-JP" altLang="en-US" sz="2400" b="1" dirty="0">
              <a:latin typeface="HGPｺﾞｼｯｸM" panose="020B0600000000000000" pitchFamily="50" charset="-128"/>
              <a:ea typeface="HGPｺﾞｼｯｸM" panose="020B0600000000000000" pitchFamily="50" charset="-128"/>
            </a:endParaRPr>
          </a:p>
        </p:txBody>
      </p:sp>
      <p:cxnSp>
        <p:nvCxnSpPr>
          <p:cNvPr id="21" name="直線コネクタ 20"/>
          <p:cNvCxnSpPr/>
          <p:nvPr userDrawn="1"/>
        </p:nvCxnSpPr>
        <p:spPr>
          <a:xfrm>
            <a:off x="656572" y="1540444"/>
            <a:ext cx="10996850" cy="11650"/>
          </a:xfrm>
          <a:prstGeom prst="line">
            <a:avLst/>
          </a:prstGeom>
          <a:ln w="161925" cap="rnd">
            <a:solidFill>
              <a:srgbClr val="D1EBF1"/>
            </a:solidFill>
          </a:ln>
        </p:spPr>
        <p:style>
          <a:lnRef idx="1">
            <a:schemeClr val="accent1"/>
          </a:lnRef>
          <a:fillRef idx="0">
            <a:schemeClr val="accent1"/>
          </a:fillRef>
          <a:effectRef idx="0">
            <a:schemeClr val="accent1"/>
          </a:effectRef>
          <a:fontRef idx="minor">
            <a:schemeClr val="tx1"/>
          </a:fontRef>
        </p:style>
      </p:cxnSp>
      <p:sp>
        <p:nvSpPr>
          <p:cNvPr id="16" name="コンテンツ プレースホルダー 4">
            <a:extLst>
              <a:ext uri="{FF2B5EF4-FFF2-40B4-BE49-F238E27FC236}">
                <a16:creationId xmlns="" xmlns:a16="http://schemas.microsoft.com/office/drawing/2014/main" id="{5CC411A6-2994-4B2C-856A-1DA5EFB3D5DE}"/>
              </a:ext>
            </a:extLst>
          </p:cNvPr>
          <p:cNvSpPr>
            <a:spLocks noGrp="1"/>
          </p:cNvSpPr>
          <p:nvPr>
            <p:ph sz="quarter" idx="16"/>
          </p:nvPr>
        </p:nvSpPr>
        <p:spPr>
          <a:xfrm>
            <a:off x="214806" y="1825031"/>
            <a:ext cx="11460479" cy="4598467"/>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2176492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社会とのかかわり">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253258" y="312594"/>
            <a:ext cx="8258175" cy="1266825"/>
          </a:xfrm>
          <a:prstGeom prst="rect">
            <a:avLst/>
          </a:prstGeom>
        </p:spPr>
      </p:pic>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教科書対応ページ・見出し</a:t>
            </a:r>
            <a:endParaRPr kumimoji="1" lang="ja-JP" altLang="en-US" dirty="0"/>
          </a:p>
        </p:txBody>
      </p:sp>
      <p:sp>
        <p:nvSpPr>
          <p:cNvPr id="21" name="テキスト プレースホルダー 5"/>
          <p:cNvSpPr>
            <a:spLocks noGrp="1"/>
          </p:cNvSpPr>
          <p:nvPr>
            <p:ph type="body" sz="quarter" idx="15" hasCustomPrompt="1"/>
          </p:nvPr>
        </p:nvSpPr>
        <p:spPr>
          <a:xfrm>
            <a:off x="1529807" y="765488"/>
            <a:ext cx="6830421" cy="838200"/>
          </a:xfrm>
        </p:spPr>
        <p:txBody>
          <a:bodyPr anchor="ctr" anchorCtr="0">
            <a:normAutofit/>
          </a:bodyPr>
          <a:lstStyle>
            <a:lvl1pPr>
              <a:defRPr sz="4000"/>
            </a:lvl1pPr>
          </a:lstStyle>
          <a:p>
            <a:pPr lvl="0"/>
            <a:r>
              <a:rPr kumimoji="1" lang="ja-JP" altLang="en-US" dirty="0" smtClean="0"/>
              <a:t>タイトル</a:t>
            </a:r>
            <a:endParaRPr kumimoji="1" lang="ja-JP" altLang="en-US" dirty="0"/>
          </a:p>
        </p:txBody>
      </p:sp>
      <p:sp>
        <p:nvSpPr>
          <p:cNvPr id="9" name="コンテンツ プレースホルダー 4">
            <a:extLst>
              <a:ext uri="{FF2B5EF4-FFF2-40B4-BE49-F238E27FC236}">
                <a16:creationId xmlns="" xmlns:a16="http://schemas.microsoft.com/office/drawing/2014/main" id="{5CC411A6-2994-4B2C-856A-1DA5EFB3D5DE}"/>
              </a:ext>
            </a:extLst>
          </p:cNvPr>
          <p:cNvSpPr>
            <a:spLocks noGrp="1"/>
          </p:cNvSpPr>
          <p:nvPr>
            <p:ph sz="quarter" idx="16"/>
          </p:nvPr>
        </p:nvSpPr>
        <p:spPr>
          <a:xfrm>
            <a:off x="214806" y="1806766"/>
            <a:ext cx="11460479" cy="4616732"/>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0405461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キーワード">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Meiryo UI" panose="020B0604030504040204" pitchFamily="50" charset="-128"/>
                <a:ea typeface="Meiryo UI" panose="020B0604030504040204" pitchFamily="50" charset="-128"/>
              </a:defRPr>
            </a:lvl1pPr>
          </a:lstStyle>
          <a:p>
            <a:fld id="{3341DCAC-D657-49AC-AFA1-66DB296B9906}" type="slidenum">
              <a:rPr lang="ja-JP" altLang="en-US" smtClean="0"/>
              <a:pPr/>
              <a:t>‹#›</a:t>
            </a:fld>
            <a:endParaRPr lang="ja-JP" altLang="en-US"/>
          </a:p>
        </p:txBody>
      </p:sp>
      <p:sp>
        <p:nvSpPr>
          <p:cNvPr id="13"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vl1pPr>
            <a:lvl2pPr>
              <a:defRPr sz="1600"/>
            </a:lvl2pPr>
            <a:lvl3pPr>
              <a:defRPr sz="1400"/>
            </a:lvl3pPr>
            <a:lvl4pPr>
              <a:defRPr sz="1200"/>
            </a:lvl4pPr>
            <a:lvl5pPr>
              <a:defRPr sz="1200"/>
            </a:lvl5pPr>
          </a:lstStyle>
          <a:p>
            <a:pPr lvl="0"/>
            <a:r>
              <a:rPr kumimoji="1" lang="ja-JP" altLang="en-US" dirty="0" smtClean="0"/>
              <a:t>章・節タイトル</a:t>
            </a:r>
            <a:endParaRPr kumimoji="1" lang="ja-JP" altLang="en-US" dirty="0"/>
          </a:p>
        </p:txBody>
      </p:sp>
      <p:sp>
        <p:nvSpPr>
          <p:cNvPr id="1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vl1pPr>
          </a:lstStyle>
          <a:p>
            <a:pPr lvl="0"/>
            <a:r>
              <a:rPr kumimoji="1" lang="ja-JP" altLang="en-US" dirty="0" smtClean="0"/>
              <a:t>教科書対応ページ・見出し</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l="3871" r="32719"/>
          <a:stretch/>
        </p:blipFill>
        <p:spPr>
          <a:xfrm>
            <a:off x="274320" y="294238"/>
            <a:ext cx="4493623" cy="1244943"/>
          </a:xfrm>
          <a:prstGeom prst="rect">
            <a:avLst/>
          </a:prstGeom>
        </p:spPr>
      </p:pic>
      <p:sp>
        <p:nvSpPr>
          <p:cNvPr id="9" name="コンテンツ プレースホルダー 4">
            <a:extLst>
              <a:ext uri="{FF2B5EF4-FFF2-40B4-BE49-F238E27FC236}">
                <a16:creationId xmlns="" xmlns:a16="http://schemas.microsoft.com/office/drawing/2014/main" id="{5CC411A6-2994-4B2C-856A-1DA5EFB3D5DE}"/>
              </a:ext>
            </a:extLst>
          </p:cNvPr>
          <p:cNvSpPr>
            <a:spLocks noGrp="1"/>
          </p:cNvSpPr>
          <p:nvPr>
            <p:ph sz="quarter" idx="16"/>
          </p:nvPr>
        </p:nvSpPr>
        <p:spPr>
          <a:xfrm>
            <a:off x="214806" y="1539181"/>
            <a:ext cx="11460479" cy="4884317"/>
          </a:xfrm>
          <a:solidFill>
            <a:srgbClr val="F7F8F8"/>
          </a:solidFill>
        </p:spPr>
        <p:txBody>
          <a:bodyPr/>
          <a:lstStyle>
            <a:lvl2pPr marL="266700" indent="0">
              <a:defRPr sz="2800"/>
            </a:lvl2pPr>
            <a:lvl3pPr marL="627063" indent="0">
              <a:defRPr sz="2600"/>
            </a:lvl3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889914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838200" y="1845945"/>
            <a:ext cx="105156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Tree>
    <p:extLst>
      <p:ext uri="{BB962C8B-B14F-4D97-AF65-F5344CB8AC3E}">
        <p14:creationId xmlns:p14="http://schemas.microsoft.com/office/powerpoint/2010/main" val="1166812307"/>
      </p:ext>
    </p:extLst>
  </p:cSld>
  <p:clrMap bg1="lt1" tx1="dk1" bg2="lt2" tx2="dk2" accent1="accent1" accent2="accent2" accent3="accent3" accent4="accent4" accent5="accent5" accent6="accent6" hlink="hlink" folHlink="folHlink"/>
  <p:sldLayoutIdLst>
    <p:sldLayoutId id="2147483739" r:id="rId1"/>
    <p:sldLayoutId id="2147483724" r:id="rId2"/>
    <p:sldLayoutId id="2147483725" r:id="rId3"/>
    <p:sldLayoutId id="2147483737" r:id="rId4"/>
    <p:sldLayoutId id="2147483730" r:id="rId5"/>
    <p:sldLayoutId id="2147483732" r:id="rId6"/>
    <p:sldLayoutId id="2147483738" r:id="rId7"/>
    <p:sldLayoutId id="2147483733" r:id="rId8"/>
    <p:sldLayoutId id="2147483734" r:id="rId9"/>
    <p:sldLayoutId id="2147483726" r:id="rId10"/>
    <p:sldLayoutId id="2147483727" r:id="rId11"/>
    <p:sldLayoutId id="2147483728" r:id="rId12"/>
    <p:sldLayoutId id="2147483729"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b="1" kern="1200">
          <a:solidFill>
            <a:schemeClr val="tx1"/>
          </a:solidFill>
          <a:latin typeface="UD デジタル 教科書体 N-R" panose="02020400000000000000" pitchFamily="17" charset="-128"/>
          <a:ea typeface="UD デジタル 教科書体 N-R" panose="02020400000000000000" pitchFamily="17"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a:t>
            </a:fld>
            <a:endParaRPr lang="ja-JP" altLang="en-US" dirty="0"/>
          </a:p>
        </p:txBody>
      </p:sp>
      <p:sp>
        <p:nvSpPr>
          <p:cNvPr id="3" name="テキスト プレースホルダー 2"/>
          <p:cNvSpPr>
            <a:spLocks noGrp="1"/>
          </p:cNvSpPr>
          <p:nvPr>
            <p:ph type="body" sz="quarter" idx="13"/>
          </p:nvPr>
        </p:nvSpPr>
        <p:spPr/>
        <p:txBody>
          <a:bodyPr/>
          <a:lstStyle/>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a:t>
            </a:r>
            <a:endParaRPr kumimoji="1" lang="ja-JP" altLang="en-US" dirty="0"/>
          </a:p>
        </p:txBody>
      </p:sp>
      <p:sp>
        <p:nvSpPr>
          <p:cNvPr id="10" name="フリーフォーム 9"/>
          <p:cNvSpPr/>
          <p:nvPr/>
        </p:nvSpPr>
        <p:spPr>
          <a:xfrm>
            <a:off x="0" y="1"/>
            <a:ext cx="5831417" cy="814613"/>
          </a:xfrm>
          <a:custGeom>
            <a:avLst/>
            <a:gdLst>
              <a:gd name="connsiteX0" fmla="*/ 127585 w 6416256"/>
              <a:gd name="connsiteY0" fmla="*/ 0 h 890711"/>
              <a:gd name="connsiteX1" fmla="*/ 5623439 w 6416256"/>
              <a:gd name="connsiteY1" fmla="*/ 0 h 890711"/>
              <a:gd name="connsiteX2" fmla="*/ 6416256 w 6416256"/>
              <a:gd name="connsiteY2" fmla="*/ 890711 h 890711"/>
              <a:gd name="connsiteX3" fmla="*/ 0 w 6416256"/>
              <a:gd name="connsiteY3" fmla="*/ 890711 h 890711"/>
              <a:gd name="connsiteX4" fmla="*/ 0 w 6416256"/>
              <a:gd name="connsiteY4" fmla="*/ 127585 h 890711"/>
              <a:gd name="connsiteX5" fmla="*/ 127585 w 6416256"/>
              <a:gd name="connsiteY5" fmla="*/ 0 h 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6256" h="890711">
                <a:moveTo>
                  <a:pt x="127585" y="0"/>
                </a:moveTo>
                <a:lnTo>
                  <a:pt x="5623439" y="0"/>
                </a:lnTo>
                <a:lnTo>
                  <a:pt x="6416256" y="890711"/>
                </a:lnTo>
                <a:lnTo>
                  <a:pt x="0" y="890711"/>
                </a:lnTo>
                <a:lnTo>
                  <a:pt x="0" y="127585"/>
                </a:lnTo>
                <a:cubicBezTo>
                  <a:pt x="0" y="57122"/>
                  <a:pt x="57122" y="0"/>
                  <a:pt x="127585" y="0"/>
                </a:cubicBezTo>
                <a:close/>
              </a:path>
            </a:pathLst>
          </a:custGeom>
          <a:solidFill>
            <a:srgbClr val="41C8F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kumimoji="1" lang="ja-JP" altLang="en-US" sz="2800" dirty="0" smtClean="0">
                <a:latin typeface="UD デジタル 教科書体 NK-B" panose="02020700000000000000" pitchFamily="18" charset="-128"/>
                <a:ea typeface="UD デジタル 教科書体 NK-B" panose="02020700000000000000" pitchFamily="18" charset="-128"/>
              </a:rPr>
              <a:t>コンピュータの起動から終了まで</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a:xfrm>
            <a:off x="220622" y="983585"/>
            <a:ext cx="3728906" cy="2000548"/>
          </a:xfrm>
          <a:prstGeom prst="rect">
            <a:avLst/>
          </a:prstGeom>
        </p:spPr>
        <p:txBody>
          <a:bodyPr wrap="none">
            <a:spAutoFit/>
          </a:bodyPr>
          <a:lstStyle/>
          <a:p>
            <a:r>
              <a:rPr lang="ja-JP" altLang="en-US" sz="2400" dirty="0" smtClean="0">
                <a:solidFill>
                  <a:srgbClr val="41C8F4"/>
                </a:solidFill>
                <a:latin typeface="UD デジタル 教科書体 NK-B" panose="02020700000000000000" pitchFamily="18" charset="-128"/>
                <a:ea typeface="UD デジタル 教科書体 NK-B" panose="02020700000000000000" pitchFamily="18" charset="-128"/>
              </a:rPr>
              <a:t>❶</a:t>
            </a:r>
            <a:r>
              <a:rPr lang="ja-JP" altLang="en-US" sz="2400" dirty="0" smtClean="0">
                <a:latin typeface="UD デジタル 教科書体 NK-B" panose="02020700000000000000" pitchFamily="18" charset="-128"/>
                <a:ea typeface="UD デジタル 教科書体 NK-B" panose="02020700000000000000" pitchFamily="18" charset="-128"/>
              </a:rPr>
              <a:t> </a:t>
            </a:r>
            <a:r>
              <a:rPr lang="ja-JP" altLang="en-US" sz="2800" dirty="0" smtClean="0">
                <a:latin typeface="UD デジタル 教科書体 NK-B" panose="02020700000000000000" pitchFamily="18" charset="-128"/>
                <a:ea typeface="UD デジタル 教科書体 NK-B" panose="02020700000000000000" pitchFamily="18" charset="-128"/>
              </a:rPr>
              <a:t>コンピュータ</a:t>
            </a:r>
            <a:r>
              <a:rPr lang="ja-JP" altLang="en-US" sz="2800" dirty="0">
                <a:latin typeface="UD デジタル 教科書体 NK-B" panose="02020700000000000000" pitchFamily="18" charset="-128"/>
                <a:ea typeface="UD デジタル 教科書体 NK-B" panose="02020700000000000000" pitchFamily="18" charset="-128"/>
              </a:rPr>
              <a:t>の</a:t>
            </a:r>
            <a:r>
              <a:rPr lang="ja-JP" altLang="en-US" sz="2800" dirty="0" smtClean="0">
                <a:latin typeface="UD デジタル 教科書体 NK-B" panose="02020700000000000000" pitchFamily="18" charset="-128"/>
                <a:ea typeface="UD デジタル 教科書体 NK-B" panose="02020700000000000000" pitchFamily="18" charset="-128"/>
              </a:rPr>
              <a:t>起動</a:t>
            </a:r>
            <a:endParaRPr lang="en-US" altLang="ja-JP" sz="2800" dirty="0" smtClean="0">
              <a:latin typeface="UD デジタル 教科書体 NK-B" panose="02020700000000000000" pitchFamily="18" charset="-128"/>
              <a:ea typeface="UD デジタル 教科書体 NK-B" panose="02020700000000000000" pitchFamily="18" charset="-128"/>
            </a:endParaRPr>
          </a:p>
          <a:p>
            <a:r>
              <a:rPr lang="ja-JP" altLang="en-US" sz="2400" dirty="0" smtClean="0">
                <a:latin typeface="UD デジタル 教科書体 NK-B" panose="02020700000000000000" pitchFamily="18" charset="-128"/>
                <a:ea typeface="UD デジタル 教科書体 NK-B" panose="02020700000000000000" pitchFamily="18" charset="-128"/>
              </a:rPr>
              <a:t>コンピュータの電源</a:t>
            </a:r>
            <a:r>
              <a:rPr lang="ja-JP" altLang="en-US" sz="2400" dirty="0">
                <a:latin typeface="UD デジタル 教科書体 NK-B" panose="02020700000000000000" pitchFamily="18" charset="-128"/>
                <a:ea typeface="UD デジタル 教科書体 NK-B" panose="02020700000000000000" pitchFamily="18" charset="-128"/>
              </a:rPr>
              <a:t>スイッチ</a:t>
            </a:r>
          </a:p>
          <a:p>
            <a:r>
              <a:rPr lang="ja-JP" altLang="en-US" sz="2400" dirty="0">
                <a:latin typeface="UD デジタル 教科書体 NK-B" panose="02020700000000000000" pitchFamily="18" charset="-128"/>
                <a:ea typeface="UD デジタル 教科書体 NK-B" panose="02020700000000000000" pitchFamily="18" charset="-128"/>
              </a:rPr>
              <a:t>を入れる。ユーザ</a:t>
            </a:r>
            <a:r>
              <a:rPr lang="en-US" altLang="ja-JP" sz="2400" dirty="0" smtClean="0">
                <a:latin typeface="UD デジタル 教科書体 NK-B" panose="02020700000000000000" pitchFamily="18" charset="-128"/>
                <a:ea typeface="UD デジタル 教科書体 NK-B" panose="02020700000000000000" pitchFamily="18" charset="-128"/>
              </a:rPr>
              <a:t>ID </a:t>
            </a:r>
            <a:r>
              <a:rPr lang="ja-JP" altLang="en-US" sz="2400" dirty="0">
                <a:latin typeface="UD デジタル 教科書体 NK-B" panose="02020700000000000000" pitchFamily="18" charset="-128"/>
                <a:ea typeface="UD デジタル 教科書体 NK-B" panose="02020700000000000000" pitchFamily="18" charset="-128"/>
              </a:rPr>
              <a:t>とパス</a:t>
            </a:r>
          </a:p>
          <a:p>
            <a:r>
              <a:rPr lang="ja-JP" altLang="en-US" sz="2400" dirty="0">
                <a:latin typeface="UD デジタル 教科書体 NK-B" panose="02020700000000000000" pitchFamily="18" charset="-128"/>
                <a:ea typeface="UD デジタル 教科書体 NK-B" panose="02020700000000000000" pitchFamily="18" charset="-128"/>
              </a:rPr>
              <a:t>ワードを入力して，ログオン</a:t>
            </a:r>
          </a:p>
          <a:p>
            <a:r>
              <a:rPr lang="ja-JP" altLang="en-US" sz="2400" dirty="0">
                <a:latin typeface="UD デジタル 教科書体 NK-B" panose="02020700000000000000" pitchFamily="18" charset="-128"/>
                <a:ea typeface="UD デジタル 教科書体 NK-B" panose="02020700000000000000" pitchFamily="18" charset="-128"/>
              </a:rPr>
              <a:t>（サインイン）する。</a:t>
            </a:r>
          </a:p>
        </p:txBody>
      </p:sp>
      <p:pic>
        <p:nvPicPr>
          <p:cNvPr id="13" name="図 12" descr="【佐藤先生32】新編情報I全ページ200520版.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7832" y="2947771"/>
            <a:ext cx="3168120" cy="3744142"/>
          </a:xfrm>
          <a:prstGeom prst="rect">
            <a:avLst/>
          </a:prstGeom>
        </p:spPr>
      </p:pic>
      <p:sp>
        <p:nvSpPr>
          <p:cNvPr id="24" name="正方形/長方形 23"/>
          <p:cNvSpPr/>
          <p:nvPr/>
        </p:nvSpPr>
        <p:spPr>
          <a:xfrm>
            <a:off x="4824714" y="1059557"/>
            <a:ext cx="6816529" cy="2369880"/>
          </a:xfrm>
          <a:prstGeom prst="rect">
            <a:avLst/>
          </a:prstGeom>
        </p:spPr>
        <p:txBody>
          <a:bodyPr wrap="square">
            <a:spAutoFit/>
          </a:bodyPr>
          <a:lstStyle/>
          <a:p>
            <a:r>
              <a:rPr lang="ja-JP" altLang="en-US" sz="2400" dirty="0" smtClean="0">
                <a:solidFill>
                  <a:srgbClr val="41C8F4"/>
                </a:solidFill>
                <a:latin typeface="UD デジタル 教科書体 NK-B" panose="02020700000000000000" pitchFamily="18" charset="-128"/>
                <a:ea typeface="UD デジタル 教科書体 NK-B" panose="02020700000000000000" pitchFamily="18" charset="-128"/>
              </a:rPr>
              <a:t>❷</a:t>
            </a:r>
            <a:r>
              <a:rPr lang="ja-JP" altLang="en-US" sz="2400" dirty="0" smtClean="0">
                <a:latin typeface="UD デジタル 教科書体 NK-B" panose="02020700000000000000" pitchFamily="18" charset="-128"/>
                <a:ea typeface="UD デジタル 教科書体 NK-B" panose="02020700000000000000" pitchFamily="18" charset="-128"/>
              </a:rPr>
              <a:t> </a:t>
            </a:r>
            <a:r>
              <a:rPr lang="ja-JP" altLang="en-US" sz="2800" dirty="0" smtClean="0">
                <a:latin typeface="UD デジタル 教科書体 NK-B" panose="02020700000000000000" pitchFamily="18" charset="-128"/>
                <a:ea typeface="UD デジタル 教科書体 NK-B" panose="02020700000000000000" pitchFamily="18" charset="-128"/>
              </a:rPr>
              <a:t>ソフトウェア</a:t>
            </a:r>
            <a:r>
              <a:rPr lang="ja-JP" altLang="en-US" sz="2800" dirty="0">
                <a:latin typeface="UD デジタル 教科書体 NK-B" panose="02020700000000000000" pitchFamily="18" charset="-128"/>
                <a:ea typeface="UD デジタル 教科書体 NK-B" panose="02020700000000000000" pitchFamily="18" charset="-128"/>
              </a:rPr>
              <a:t>の起動と</a:t>
            </a:r>
            <a:r>
              <a:rPr lang="ja-JP" altLang="en-US" sz="2800" dirty="0" smtClean="0">
                <a:latin typeface="UD デジタル 教科書体 NK-B" panose="02020700000000000000" pitchFamily="18" charset="-128"/>
                <a:ea typeface="UD デジタル 教科書体 NK-B" panose="02020700000000000000" pitchFamily="18" charset="-128"/>
              </a:rPr>
              <a:t>終了</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メニューか，デスクトップ上やフォルダ内に</a:t>
            </a:r>
            <a:r>
              <a:rPr lang="ja-JP" altLang="en-US" sz="2400" dirty="0" smtClean="0">
                <a:latin typeface="UD デジタル 教科書体 NK-B" panose="02020700000000000000" pitchFamily="18" charset="-128"/>
                <a:ea typeface="UD デジタル 教科書体 NK-B" panose="02020700000000000000" pitchFamily="18" charset="-128"/>
              </a:rPr>
              <a:t>あるアイコン</a:t>
            </a:r>
            <a:r>
              <a:rPr lang="ja-JP" altLang="en-US" sz="2400" dirty="0">
                <a:latin typeface="UD デジタル 教科書体 NK-B" panose="02020700000000000000" pitchFamily="18" charset="-128"/>
                <a:ea typeface="UD デジタル 教科書体 NK-B" panose="02020700000000000000" pitchFamily="18" charset="-128"/>
              </a:rPr>
              <a:t>から起動する。</a:t>
            </a:r>
          </a:p>
          <a:p>
            <a:r>
              <a:rPr lang="ja-JP" altLang="en-US" sz="2400" dirty="0">
                <a:latin typeface="UD デジタル 教科書体 NK-B" panose="02020700000000000000" pitchFamily="18" charset="-128"/>
                <a:ea typeface="UD デジタル 教科書体 NK-B" panose="02020700000000000000" pitchFamily="18" charset="-128"/>
              </a:rPr>
              <a:t>終了するときは，作業した内容を保存し，メニューから終了を選択するか，ウィンドウの「</a:t>
            </a:r>
            <a:r>
              <a:rPr lang="en-US" altLang="ja-JP" sz="2400" dirty="0">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」ボタンを選択する。</a:t>
            </a:r>
          </a:p>
        </p:txBody>
      </p:sp>
      <p:pic>
        <p:nvPicPr>
          <p:cNvPr id="27" name="図 26"/>
          <p:cNvPicPr>
            <a:picLocks noChangeAspect="1"/>
          </p:cNvPicPr>
          <p:nvPr/>
        </p:nvPicPr>
        <p:blipFill>
          <a:blip r:embed="rId3"/>
          <a:stretch>
            <a:fillRect/>
          </a:stretch>
        </p:blipFill>
        <p:spPr>
          <a:xfrm>
            <a:off x="3828657" y="1360871"/>
            <a:ext cx="390254" cy="467532"/>
          </a:xfrm>
          <a:prstGeom prst="rect">
            <a:avLst/>
          </a:prstGeom>
        </p:spPr>
      </p:pic>
      <p:pic>
        <p:nvPicPr>
          <p:cNvPr id="28" name="図 27" descr="【佐藤先生32】新編情報I全ページ200520版.pdf - Adobe Reade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24714" y="3343078"/>
            <a:ext cx="6799811" cy="1362074"/>
          </a:xfrm>
          <a:prstGeom prst="rect">
            <a:avLst/>
          </a:prstGeom>
        </p:spPr>
      </p:pic>
      <p:sp>
        <p:nvSpPr>
          <p:cNvPr id="29" name="正方形/長方形 28"/>
          <p:cNvSpPr/>
          <p:nvPr/>
        </p:nvSpPr>
        <p:spPr>
          <a:xfrm>
            <a:off x="4824714" y="4638419"/>
            <a:ext cx="5418471" cy="892552"/>
          </a:xfrm>
          <a:prstGeom prst="rect">
            <a:avLst/>
          </a:prstGeom>
        </p:spPr>
        <p:txBody>
          <a:bodyPr wrap="none">
            <a:spAutoFit/>
          </a:bodyPr>
          <a:lstStyle/>
          <a:p>
            <a:r>
              <a:rPr lang="ja-JP" altLang="en-US" sz="2400" dirty="0" smtClean="0">
                <a:solidFill>
                  <a:srgbClr val="41C8F4"/>
                </a:solidFill>
                <a:latin typeface="UD デジタル 教科書体 NK-B" panose="02020700000000000000" pitchFamily="18" charset="-128"/>
                <a:ea typeface="UD デジタル 教科書体 NK-B" panose="02020700000000000000" pitchFamily="18" charset="-128"/>
              </a:rPr>
              <a:t>❸</a:t>
            </a:r>
            <a:r>
              <a:rPr lang="ja-JP" altLang="en-US" sz="2400" dirty="0" smtClean="0">
                <a:latin typeface="UD デジタル 教科書体 NK-B" panose="02020700000000000000" pitchFamily="18" charset="-128"/>
                <a:ea typeface="UD デジタル 教科書体 NK-B" panose="02020700000000000000" pitchFamily="18" charset="-128"/>
              </a:rPr>
              <a:t> </a:t>
            </a:r>
            <a:r>
              <a:rPr lang="ja-JP" altLang="en-US" sz="2800" dirty="0">
                <a:latin typeface="UD デジタル 教科書体 NK-B" panose="02020700000000000000" pitchFamily="18" charset="-128"/>
                <a:ea typeface="UD デジタル 教科書体 NK-B" panose="02020700000000000000" pitchFamily="18" charset="-128"/>
              </a:rPr>
              <a:t>コンピュータの</a:t>
            </a:r>
            <a:r>
              <a:rPr lang="ja-JP" altLang="en-US" sz="2800" dirty="0" smtClean="0">
                <a:latin typeface="UD デジタル 教科書体 NK-B" panose="02020700000000000000" pitchFamily="18" charset="-128"/>
                <a:ea typeface="UD デジタル 教科書体 NK-B" panose="02020700000000000000" pitchFamily="18" charset="-128"/>
              </a:rPr>
              <a:t>終了</a:t>
            </a:r>
            <a:endParaRPr lang="en-US" altLang="ja-JP" sz="2800" dirty="0" smtClean="0">
              <a:latin typeface="UD デジタル 教科書体 NK-B" panose="02020700000000000000" pitchFamily="18" charset="-128"/>
              <a:ea typeface="UD デジタル 教科書体 NK-B" panose="02020700000000000000" pitchFamily="18" charset="-128"/>
            </a:endParaRPr>
          </a:p>
          <a:p>
            <a:r>
              <a:rPr lang="ja-JP" altLang="en-US" sz="2400" dirty="0" smtClean="0">
                <a:latin typeface="UD デジタル 教科書体 NK-B" panose="02020700000000000000" pitchFamily="18" charset="-128"/>
                <a:ea typeface="UD デジタル 教科書体 NK-B" panose="02020700000000000000" pitchFamily="18" charset="-128"/>
              </a:rPr>
              <a:t>ソフトウェア</a:t>
            </a:r>
            <a:r>
              <a:rPr lang="ja-JP" altLang="en-US" sz="2400" dirty="0">
                <a:latin typeface="UD デジタル 教科書体 NK-B" panose="02020700000000000000" pitchFamily="18" charset="-128"/>
                <a:ea typeface="UD デジタル 教科書体 NK-B" panose="02020700000000000000" pitchFamily="18" charset="-128"/>
              </a:rPr>
              <a:t>を終了後，シャットダウンする</a:t>
            </a:r>
          </a:p>
        </p:txBody>
      </p:sp>
      <p:pic>
        <p:nvPicPr>
          <p:cNvPr id="30" name="図 29" descr="【佐藤先生32】新編情報I全ページ200520版.pdf - Adobe Reade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39082" y="5575042"/>
            <a:ext cx="3985443" cy="1157064"/>
          </a:xfrm>
          <a:prstGeom prst="rect">
            <a:avLst/>
          </a:prstGeom>
        </p:spPr>
      </p:pic>
    </p:spTree>
    <p:extLst>
      <p:ext uri="{BB962C8B-B14F-4D97-AF65-F5344CB8AC3E}">
        <p14:creationId xmlns:p14="http://schemas.microsoft.com/office/powerpoint/2010/main" val="409085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コンテンツ プレースホルダー 2"/>
          <p:cNvSpPr>
            <a:spLocks noGrp="1"/>
          </p:cNvSpPr>
          <p:nvPr>
            <p:ph idx="4294967295"/>
          </p:nvPr>
        </p:nvSpPr>
        <p:spPr>
          <a:xfrm>
            <a:off x="365760" y="1463041"/>
            <a:ext cx="11460480" cy="4893311"/>
          </a:xfrm>
        </p:spPr>
        <p:txBody>
          <a:bodyPr>
            <a:normAutofit/>
          </a:bodyPr>
          <a:lstStyle/>
          <a:p>
            <a:r>
              <a:rPr lang="ja-JP" altLang="en-US" b="1" dirty="0" smtClean="0"/>
              <a:t>情報</a:t>
            </a:r>
            <a:endParaRPr lang="en-US" altLang="ja-JP" dirty="0" smtClean="0"/>
          </a:p>
          <a:p>
            <a:pPr lvl="1"/>
            <a:r>
              <a:rPr lang="ja-JP" altLang="en-US" dirty="0" smtClean="0"/>
              <a:t>世の中</a:t>
            </a:r>
            <a:r>
              <a:rPr lang="ja-JP" altLang="en-US" dirty="0"/>
              <a:t>の出来事や知識を伝えるための「知らせ</a:t>
            </a:r>
            <a:r>
              <a:rPr lang="ja-JP" altLang="en-US" dirty="0" smtClean="0"/>
              <a:t>」</a:t>
            </a:r>
            <a:endParaRPr lang="en-US" altLang="ja-JP" dirty="0" smtClean="0"/>
          </a:p>
          <a:p>
            <a:pPr lvl="1"/>
            <a:r>
              <a:rPr lang="ja-JP" altLang="en-US" dirty="0" smtClean="0"/>
              <a:t>適切</a:t>
            </a:r>
            <a:r>
              <a:rPr lang="ja-JP" altLang="en-US" dirty="0"/>
              <a:t>な判断をするためなどに</a:t>
            </a:r>
            <a:r>
              <a:rPr lang="ja-JP" altLang="en-US" dirty="0" smtClean="0"/>
              <a:t>役立つ</a:t>
            </a:r>
            <a:endParaRPr lang="en-US" altLang="ja-JP" dirty="0" smtClean="0"/>
          </a:p>
          <a:p>
            <a:pPr lvl="1"/>
            <a:r>
              <a:rPr lang="ja-JP" altLang="en-US" dirty="0" smtClean="0"/>
              <a:t>情報</a:t>
            </a:r>
            <a:r>
              <a:rPr lang="ja-JP" altLang="en-US" dirty="0"/>
              <a:t>は，受け手にとって意味や価値を持ち，何らかの影響を</a:t>
            </a:r>
            <a:r>
              <a:rPr lang="ja-JP" altLang="en-US" dirty="0" smtClean="0"/>
              <a:t>与える</a:t>
            </a:r>
            <a:endParaRPr lang="en-US" altLang="ja-JP" dirty="0" smtClean="0"/>
          </a:p>
          <a:p>
            <a:pPr lvl="1"/>
            <a:endParaRPr lang="ja-JP" altLang="en-US" dirty="0"/>
          </a:p>
          <a:p>
            <a:r>
              <a:rPr lang="ja-JP" altLang="en-US" dirty="0" smtClean="0"/>
              <a:t>毎日</a:t>
            </a:r>
            <a:r>
              <a:rPr lang="ja-JP" altLang="en-US" dirty="0"/>
              <a:t>の気温や湿度などのデータを</a:t>
            </a:r>
            <a:r>
              <a:rPr lang="ja-JP" altLang="en-US" dirty="0" smtClean="0"/>
              <a:t>記録</a:t>
            </a:r>
            <a:endParaRPr lang="en-US" altLang="ja-JP" dirty="0" smtClean="0"/>
          </a:p>
          <a:p>
            <a:pPr lvl="1"/>
            <a:r>
              <a:rPr lang="ja-JP" altLang="en-US" dirty="0" smtClean="0"/>
              <a:t>→単</a:t>
            </a:r>
            <a:r>
              <a:rPr lang="ja-JP" altLang="en-US" dirty="0"/>
              <a:t>なる数値の</a:t>
            </a:r>
            <a:r>
              <a:rPr lang="ja-JP" altLang="en-US" dirty="0" smtClean="0"/>
              <a:t>並び</a:t>
            </a:r>
            <a:endParaRPr lang="en-US" altLang="ja-JP" dirty="0" smtClean="0"/>
          </a:p>
          <a:p>
            <a:pPr lvl="1"/>
            <a:r>
              <a:rPr lang="ja-JP" altLang="en-US" dirty="0" smtClean="0"/>
              <a:t>→ある</a:t>
            </a:r>
            <a:r>
              <a:rPr lang="ja-JP" altLang="en-US" dirty="0"/>
              <a:t>基準で</a:t>
            </a:r>
            <a:r>
              <a:rPr lang="ja-JP" altLang="en-US" dirty="0" smtClean="0"/>
              <a:t>分類・並べ替え・集計</a:t>
            </a:r>
            <a:endParaRPr lang="en-US" altLang="ja-JP" dirty="0" smtClean="0"/>
          </a:p>
          <a:p>
            <a:pPr lvl="1"/>
            <a:r>
              <a:rPr lang="ja-JP" altLang="en-US" dirty="0" smtClean="0"/>
              <a:t>→利用者</a:t>
            </a:r>
            <a:r>
              <a:rPr lang="ja-JP" altLang="en-US" dirty="0"/>
              <a:t>にとって意味がある</a:t>
            </a:r>
            <a:r>
              <a:rPr lang="ja-JP" altLang="en-US" dirty="0" smtClean="0"/>
              <a:t>もの＝「</a:t>
            </a:r>
            <a:r>
              <a:rPr lang="ja-JP" altLang="en-US" dirty="0"/>
              <a:t>情報</a:t>
            </a:r>
            <a:r>
              <a:rPr lang="ja-JP" altLang="en-US" dirty="0" smtClean="0"/>
              <a:t>」</a:t>
            </a:r>
            <a:endParaRPr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10</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p6</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情報の特性</a:t>
            </a:r>
            <a:endParaRPr kumimoji="1" lang="ja-JP" altLang="en-US" dirty="0"/>
          </a:p>
        </p:txBody>
      </p:sp>
    </p:spTree>
    <p:extLst>
      <p:ext uri="{BB962C8B-B14F-4D97-AF65-F5344CB8AC3E}">
        <p14:creationId xmlns:p14="http://schemas.microsoft.com/office/powerpoint/2010/main" val="2202246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著作権とは</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b="1" dirty="0" smtClean="0"/>
              <a:t>著作権</a:t>
            </a:r>
            <a:endParaRPr lang="en-US" altLang="ja-JP" b="1" dirty="0" smtClean="0"/>
          </a:p>
          <a:p>
            <a:pPr lvl="1"/>
            <a:r>
              <a:rPr lang="ja-JP" altLang="en-US" dirty="0" smtClean="0"/>
              <a:t>人</a:t>
            </a:r>
            <a:r>
              <a:rPr lang="ja-JP" altLang="en-US" dirty="0"/>
              <a:t>が創作した作品と作者を守るための</a:t>
            </a:r>
            <a:r>
              <a:rPr lang="ja-JP" altLang="en-US" dirty="0" smtClean="0"/>
              <a:t>権利</a:t>
            </a:r>
            <a:endParaRPr lang="en-US" altLang="ja-JP" dirty="0" smtClean="0"/>
          </a:p>
          <a:p>
            <a:pPr lvl="1"/>
            <a:r>
              <a:rPr lang="ja-JP" altLang="en-US" dirty="0" smtClean="0"/>
              <a:t>著作物に</a:t>
            </a:r>
            <a:r>
              <a:rPr lang="ja-JP" altLang="en-US" dirty="0"/>
              <a:t>関して著作者が持つ</a:t>
            </a:r>
            <a:r>
              <a:rPr lang="ja-JP" altLang="en-US" dirty="0" smtClean="0"/>
              <a:t>もの</a:t>
            </a:r>
            <a:endParaRPr lang="en-US" altLang="ja-JP" dirty="0" smtClean="0"/>
          </a:p>
          <a:p>
            <a:pPr lvl="1"/>
            <a:r>
              <a:rPr lang="ja-JP" altLang="en-US" dirty="0" smtClean="0"/>
              <a:t>著作物：思想</a:t>
            </a:r>
            <a:r>
              <a:rPr lang="ja-JP" altLang="en-US" dirty="0"/>
              <a:t>または感情を創作的に表現した</a:t>
            </a:r>
            <a:r>
              <a:rPr lang="ja-JP" altLang="en-US" dirty="0" smtClean="0"/>
              <a:t>もの</a:t>
            </a:r>
            <a:endParaRPr lang="en-US" altLang="ja-JP" dirty="0" smtClean="0"/>
          </a:p>
          <a:p>
            <a:pPr lvl="1"/>
            <a:r>
              <a:rPr lang="ja-JP" altLang="en-US" dirty="0" smtClean="0"/>
              <a:t>届け出</a:t>
            </a:r>
            <a:r>
              <a:rPr lang="ja-JP" altLang="en-US" dirty="0"/>
              <a:t>をしなくても作品を生み出した時点で自動的に権利が</a:t>
            </a:r>
            <a:r>
              <a:rPr lang="ja-JP" altLang="en-US" dirty="0" smtClean="0"/>
              <a:t>発生</a:t>
            </a:r>
            <a:endParaRPr lang="en-US" altLang="ja-JP" dirty="0" smtClean="0"/>
          </a:p>
          <a:p>
            <a:pPr lvl="1"/>
            <a:r>
              <a:rPr lang="ja-JP" altLang="en-US" dirty="0" smtClean="0"/>
              <a:t>著作権法で規定</a:t>
            </a:r>
            <a:endParaRPr lang="en-US" altLang="ja-JP" dirty="0" smtClean="0"/>
          </a:p>
          <a:p>
            <a:r>
              <a:rPr lang="ja-JP" altLang="en-US" b="1" dirty="0" smtClean="0"/>
              <a:t>著作権法</a:t>
            </a:r>
            <a:endParaRPr lang="en-US" altLang="ja-JP" b="1" dirty="0" smtClean="0"/>
          </a:p>
          <a:p>
            <a:pPr lvl="1"/>
            <a:r>
              <a:rPr lang="ja-JP" altLang="en-US" dirty="0" smtClean="0"/>
              <a:t>表現</a:t>
            </a:r>
            <a:r>
              <a:rPr lang="ja-JP" altLang="en-US" dirty="0"/>
              <a:t>する行為を保護して文化的活動を</a:t>
            </a:r>
            <a:r>
              <a:rPr lang="ja-JP" altLang="en-US" dirty="0" smtClean="0"/>
              <a:t>促進→豊か</a:t>
            </a:r>
            <a:r>
              <a:rPr lang="ja-JP" altLang="en-US" dirty="0"/>
              <a:t>な社会を築く</a:t>
            </a:r>
            <a:r>
              <a:rPr lang="ja-JP" altLang="en-US" dirty="0" smtClean="0"/>
              <a:t>ため</a:t>
            </a:r>
            <a:endParaRPr lang="en-US" altLang="ja-JP" dirty="0" smtClean="0"/>
          </a:p>
          <a:p>
            <a:pPr lvl="1"/>
            <a:r>
              <a:rPr lang="ja-JP" altLang="en-US" dirty="0" smtClean="0"/>
              <a:t>作品</a:t>
            </a:r>
            <a:r>
              <a:rPr lang="ja-JP" altLang="en-US" dirty="0"/>
              <a:t>を傷つけたり，無断で利用したりすると法律で</a:t>
            </a:r>
            <a:r>
              <a:rPr lang="ja-JP" altLang="en-US" dirty="0" smtClean="0"/>
              <a:t>罰せられる</a:t>
            </a:r>
            <a:endParaRPr lang="en-US" altLang="ja-JP" dirty="0" smtClean="0"/>
          </a:p>
          <a:p>
            <a:pPr lvl="1"/>
            <a:r>
              <a:rPr lang="ja-JP" altLang="en-US" dirty="0" smtClean="0"/>
              <a:t>→著作者</a:t>
            </a:r>
            <a:r>
              <a:rPr lang="ja-JP" altLang="en-US" dirty="0"/>
              <a:t>から許可</a:t>
            </a:r>
            <a:r>
              <a:rPr lang="ja-JP" altLang="en-US" dirty="0" smtClean="0"/>
              <a:t>をもらえば問題</a:t>
            </a:r>
            <a:r>
              <a:rPr lang="ja-JP" altLang="en-US" dirty="0"/>
              <a:t>なく</a:t>
            </a:r>
            <a:r>
              <a:rPr lang="ja-JP" altLang="en-US" dirty="0" smtClean="0"/>
              <a:t>利用できる</a:t>
            </a:r>
            <a:endParaRPr kumimoji="1" lang="ja-JP" altLang="en-US" dirty="0"/>
          </a:p>
        </p:txBody>
      </p:sp>
    </p:spTree>
    <p:extLst>
      <p:ext uri="{BB962C8B-B14F-4D97-AF65-F5344CB8AC3E}">
        <p14:creationId xmlns:p14="http://schemas.microsoft.com/office/powerpoint/2010/main" val="30509477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275573" y="1440090"/>
            <a:ext cx="11564969" cy="4776933"/>
          </a:xfrm>
        </p:spPr>
        <p:txBody>
          <a:bodyPr/>
          <a:lstStyle/>
          <a:p>
            <a:r>
              <a:rPr lang="ja-JP" altLang="en-US" dirty="0" smtClean="0"/>
              <a:t>日本</a:t>
            </a:r>
            <a:r>
              <a:rPr lang="ja-JP" altLang="en-US" dirty="0"/>
              <a:t>では，著作者の死後</a:t>
            </a:r>
            <a:r>
              <a:rPr lang="en-US" altLang="ja-JP" dirty="0"/>
              <a:t>70</a:t>
            </a:r>
            <a:r>
              <a:rPr lang="ja-JP" altLang="en-US" dirty="0"/>
              <a:t>年を過ぎると著作権が消滅する。そのため，明治時代の文豪が書いた小説などが，インターネット上に無償で公開されている。</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p18</a:t>
            </a:r>
            <a:endParaRPr kumimoji="1" lang="ja-JP" altLang="en-US" dirty="0"/>
          </a:p>
        </p:txBody>
      </p:sp>
    </p:spTree>
    <p:extLst>
      <p:ext uri="{BB962C8B-B14F-4D97-AF65-F5344CB8AC3E}">
        <p14:creationId xmlns:p14="http://schemas.microsoft.com/office/powerpoint/2010/main" val="3991244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著作権とは</a:t>
            </a:r>
            <a:endParaRPr kumimoji="1" lang="ja-JP" altLang="en-US" dirty="0"/>
          </a:p>
        </p:txBody>
      </p:sp>
      <p:sp>
        <p:nvSpPr>
          <p:cNvPr id="7" name="テキスト プレースホルダー 6"/>
          <p:cNvSpPr>
            <a:spLocks noGrp="1"/>
          </p:cNvSpPr>
          <p:nvPr>
            <p:ph type="body" sz="quarter" idx="16"/>
          </p:nvPr>
        </p:nvSpPr>
        <p:spPr>
          <a:xfrm>
            <a:off x="565858" y="6259725"/>
            <a:ext cx="11626142" cy="556801"/>
          </a:xfrm>
        </p:spPr>
        <p:txBody>
          <a:bodyPr/>
          <a:lstStyle/>
          <a:p>
            <a:r>
              <a:rPr lang="ja-JP" altLang="ja-JP" dirty="0"/>
              <a:t>図</a:t>
            </a:r>
            <a:r>
              <a:rPr lang="en-US" altLang="ja-JP" dirty="0" smtClean="0"/>
              <a:t>1</a:t>
            </a:r>
            <a:r>
              <a:rPr lang="en-US" altLang="ja-JP" dirty="0"/>
              <a:t> </a:t>
            </a:r>
            <a:r>
              <a:rPr lang="ja-JP" altLang="ja-JP" dirty="0" smtClean="0"/>
              <a:t>著作物</a:t>
            </a:r>
            <a:r>
              <a:rPr lang="ja-JP" altLang="ja-JP" dirty="0"/>
              <a:t>利用の許諾</a:t>
            </a:r>
          </a:p>
        </p:txBody>
      </p:sp>
      <p:pic>
        <p:nvPicPr>
          <p:cNvPr id="8" name="図 7"/>
          <p:cNvPicPr>
            <a:picLocks noChangeAspect="1"/>
          </p:cNvPicPr>
          <p:nvPr/>
        </p:nvPicPr>
        <p:blipFill>
          <a:blip r:embed="rId2"/>
          <a:stretch>
            <a:fillRect/>
          </a:stretch>
        </p:blipFill>
        <p:spPr>
          <a:xfrm>
            <a:off x="1730811" y="1156338"/>
            <a:ext cx="9149381" cy="5075000"/>
          </a:xfrm>
          <a:prstGeom prst="rect">
            <a:avLst/>
          </a:prstGeom>
        </p:spPr>
      </p:pic>
    </p:spTree>
    <p:extLst>
      <p:ext uri="{BB962C8B-B14F-4D97-AF65-F5344CB8AC3E}">
        <p14:creationId xmlns:p14="http://schemas.microsoft.com/office/powerpoint/2010/main" val="387151627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smtClean="0"/>
              <a:t>p19</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著作者の</a:t>
            </a:r>
            <a:r>
              <a:rPr lang="en-US" altLang="ja-JP" dirty="0"/>
              <a:t>2</a:t>
            </a:r>
            <a:r>
              <a:rPr lang="ja-JP" altLang="en-US" dirty="0" err="1"/>
              <a:t>つの</a:t>
            </a:r>
            <a:r>
              <a:rPr lang="ja-JP" altLang="en-US" dirty="0"/>
              <a:t>権利</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ja-JP" dirty="0" smtClean="0"/>
              <a:t>著作権</a:t>
            </a:r>
            <a:endParaRPr lang="en-US" altLang="ja-JP" dirty="0" smtClean="0"/>
          </a:p>
          <a:p>
            <a:pPr lvl="1"/>
            <a:r>
              <a:rPr lang="ja-JP" altLang="ja-JP" b="1" dirty="0" smtClean="0"/>
              <a:t>著作者</a:t>
            </a:r>
            <a:r>
              <a:rPr lang="ja-JP" altLang="ja-JP" b="1" dirty="0"/>
              <a:t>人格権</a:t>
            </a:r>
            <a:r>
              <a:rPr lang="ja-JP" altLang="ja-JP" dirty="0"/>
              <a:t>と</a:t>
            </a:r>
            <a:r>
              <a:rPr lang="ja-JP" altLang="ja-JP" b="1" dirty="0"/>
              <a:t>著作権（財産権）</a:t>
            </a:r>
            <a:r>
              <a:rPr lang="ja-JP" altLang="ja-JP" dirty="0"/>
              <a:t>から</a:t>
            </a:r>
            <a:r>
              <a:rPr lang="ja-JP" altLang="ja-JP" dirty="0" smtClean="0"/>
              <a:t>成り立</a:t>
            </a:r>
            <a:r>
              <a:rPr lang="ja-JP" altLang="en-US" dirty="0" smtClean="0"/>
              <a:t>つ</a:t>
            </a:r>
            <a:endParaRPr lang="en-US" altLang="ja-JP" dirty="0" smtClean="0"/>
          </a:p>
          <a:p>
            <a:r>
              <a:rPr lang="ja-JP" altLang="ja-JP" dirty="0" smtClean="0"/>
              <a:t>著作者人格権</a:t>
            </a:r>
            <a:endParaRPr lang="en-US" altLang="ja-JP" dirty="0" smtClean="0"/>
          </a:p>
          <a:p>
            <a:pPr lvl="1"/>
            <a:r>
              <a:rPr lang="ja-JP" altLang="ja-JP" dirty="0"/>
              <a:t>著作者が精神的に傷つけられないように保護するための</a:t>
            </a:r>
            <a:r>
              <a:rPr lang="ja-JP" altLang="ja-JP" dirty="0" smtClean="0"/>
              <a:t>権利</a:t>
            </a:r>
            <a:endParaRPr lang="en-US" altLang="ja-JP" dirty="0" smtClean="0"/>
          </a:p>
          <a:p>
            <a:pPr lvl="1"/>
            <a:r>
              <a:rPr lang="ja-JP" altLang="ja-JP" dirty="0" smtClean="0"/>
              <a:t>著作者</a:t>
            </a:r>
            <a:r>
              <a:rPr lang="ja-JP" altLang="ja-JP" dirty="0"/>
              <a:t>の意思に反して勝手に作品を変更</a:t>
            </a:r>
            <a:r>
              <a:rPr lang="ja-JP" altLang="ja-JP" dirty="0" smtClean="0"/>
              <a:t>され</a:t>
            </a:r>
            <a:r>
              <a:rPr lang="ja-JP" altLang="en-US" dirty="0" smtClean="0"/>
              <a:t>ない</a:t>
            </a:r>
            <a:endParaRPr lang="en-US" altLang="ja-JP" dirty="0" smtClean="0"/>
          </a:p>
          <a:p>
            <a:pPr lvl="1"/>
            <a:r>
              <a:rPr lang="ja-JP" altLang="ja-JP" dirty="0" smtClean="0"/>
              <a:t>一部分</a:t>
            </a:r>
            <a:r>
              <a:rPr lang="ja-JP" altLang="ja-JP" dirty="0"/>
              <a:t>だけを</a:t>
            </a:r>
            <a:r>
              <a:rPr lang="ja-JP" altLang="ja-JP" dirty="0" smtClean="0"/>
              <a:t>抜き出され</a:t>
            </a:r>
            <a:r>
              <a:rPr lang="ja-JP" altLang="en-US" dirty="0" smtClean="0"/>
              <a:t>ない　など</a:t>
            </a:r>
            <a:endParaRPr lang="ja-JP" altLang="ja-JP" dirty="0"/>
          </a:p>
          <a:p>
            <a:r>
              <a:rPr lang="ja-JP" altLang="ja-JP" dirty="0"/>
              <a:t>著作権（財産権</a:t>
            </a:r>
            <a:r>
              <a:rPr lang="ja-JP" altLang="ja-JP" dirty="0" smtClean="0"/>
              <a:t>）</a:t>
            </a:r>
            <a:endParaRPr lang="en-US" altLang="ja-JP" dirty="0" smtClean="0"/>
          </a:p>
          <a:p>
            <a:pPr lvl="1"/>
            <a:r>
              <a:rPr lang="ja-JP" altLang="ja-JP" dirty="0"/>
              <a:t>著作物を財産として考える</a:t>
            </a:r>
            <a:r>
              <a:rPr lang="ja-JP" altLang="ja-JP" dirty="0" smtClean="0"/>
              <a:t>権利</a:t>
            </a:r>
            <a:endParaRPr lang="en-US" altLang="ja-JP" dirty="0" smtClean="0"/>
          </a:p>
          <a:p>
            <a:pPr lvl="1"/>
            <a:r>
              <a:rPr lang="ja-JP" altLang="ja-JP" dirty="0" smtClean="0"/>
              <a:t>著作者</a:t>
            </a:r>
            <a:r>
              <a:rPr lang="ja-JP" altLang="ja-JP" dirty="0"/>
              <a:t>がその作品によって生計が立てられるよう</a:t>
            </a:r>
            <a:r>
              <a:rPr lang="ja-JP" altLang="ja-JP" dirty="0" smtClean="0"/>
              <a:t>に</a:t>
            </a:r>
            <a:endParaRPr lang="en-US" altLang="ja-JP" dirty="0" smtClean="0"/>
          </a:p>
          <a:p>
            <a:pPr lvl="1"/>
            <a:r>
              <a:rPr lang="ja-JP" altLang="ja-JP" dirty="0" smtClean="0"/>
              <a:t>小説</a:t>
            </a:r>
            <a:r>
              <a:rPr lang="ja-JP" altLang="ja-JP" dirty="0"/>
              <a:t>や音楽などを制作する人に対する</a:t>
            </a:r>
            <a:r>
              <a:rPr lang="ja-JP" altLang="ja-JP" dirty="0" smtClean="0"/>
              <a:t>報酬の仕組み</a:t>
            </a:r>
            <a:endParaRPr lang="ja-JP" altLang="ja-JP" dirty="0"/>
          </a:p>
        </p:txBody>
      </p:sp>
    </p:spTree>
    <p:extLst>
      <p:ext uri="{BB962C8B-B14F-4D97-AF65-F5344CB8AC3E}">
        <p14:creationId xmlns:p14="http://schemas.microsoft.com/office/powerpoint/2010/main" val="8290471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p19</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著作者の</a:t>
            </a:r>
            <a:r>
              <a:rPr lang="en-US" altLang="ja-JP" dirty="0"/>
              <a:t>2</a:t>
            </a:r>
            <a:r>
              <a:rPr lang="ja-JP" altLang="en-US" dirty="0" err="1"/>
              <a:t>つの</a:t>
            </a:r>
            <a:r>
              <a:rPr lang="ja-JP" altLang="en-US" dirty="0"/>
              <a:t>権利</a:t>
            </a:r>
            <a:endParaRPr kumimoji="1" lang="ja-JP" altLang="en-US" dirty="0"/>
          </a:p>
        </p:txBody>
      </p:sp>
      <p:sp>
        <p:nvSpPr>
          <p:cNvPr id="7" name="テキスト プレースホルダー 6"/>
          <p:cNvSpPr>
            <a:spLocks noGrp="1"/>
          </p:cNvSpPr>
          <p:nvPr>
            <p:ph type="body" sz="quarter" idx="16"/>
          </p:nvPr>
        </p:nvSpPr>
        <p:spPr>
          <a:xfrm>
            <a:off x="365760" y="5849654"/>
            <a:ext cx="11626142" cy="506697"/>
          </a:xfrm>
        </p:spPr>
        <p:txBody>
          <a:bodyPr>
            <a:normAutofit lnSpcReduction="10000"/>
          </a:bodyPr>
          <a:lstStyle/>
          <a:p>
            <a:r>
              <a:rPr lang="ja-JP" altLang="en-US" dirty="0" smtClean="0"/>
              <a:t>図</a:t>
            </a:r>
            <a:r>
              <a:rPr lang="en-US" altLang="ja-JP" dirty="0" smtClean="0"/>
              <a:t>2</a:t>
            </a:r>
            <a:r>
              <a:rPr lang="ja-JP" altLang="en-US" dirty="0"/>
              <a:t> </a:t>
            </a:r>
            <a:r>
              <a:rPr lang="ja-JP" altLang="en-US" dirty="0" smtClean="0"/>
              <a:t>著作者</a:t>
            </a:r>
            <a:r>
              <a:rPr lang="ja-JP" altLang="en-US" dirty="0"/>
              <a:t>の権利</a:t>
            </a:r>
            <a:endParaRPr lang="ja-JP" altLang="ja-JP" dirty="0"/>
          </a:p>
        </p:txBody>
      </p:sp>
      <p:pic>
        <p:nvPicPr>
          <p:cNvPr id="8" name="図 7"/>
          <p:cNvPicPr>
            <a:picLocks noChangeAspect="1"/>
          </p:cNvPicPr>
          <p:nvPr/>
        </p:nvPicPr>
        <p:blipFill>
          <a:blip r:embed="rId2"/>
          <a:stretch>
            <a:fillRect/>
          </a:stretch>
        </p:blipFill>
        <p:spPr>
          <a:xfrm>
            <a:off x="0" y="1536258"/>
            <a:ext cx="11734559" cy="3463434"/>
          </a:xfrm>
          <a:prstGeom prst="rect">
            <a:avLst/>
          </a:prstGeom>
        </p:spPr>
      </p:pic>
    </p:spTree>
    <p:extLst>
      <p:ext uri="{BB962C8B-B14F-4D97-AF65-F5344CB8AC3E}">
        <p14:creationId xmlns:p14="http://schemas.microsoft.com/office/powerpoint/2010/main" val="14781387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p19</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著作者の</a:t>
            </a:r>
            <a:r>
              <a:rPr lang="en-US" altLang="ja-JP" dirty="0"/>
              <a:t>2</a:t>
            </a:r>
            <a:r>
              <a:rPr lang="ja-JP" altLang="en-US" dirty="0" err="1"/>
              <a:t>つの</a:t>
            </a:r>
            <a:r>
              <a:rPr lang="ja-JP" altLang="en-US" dirty="0"/>
              <a:t>権利</a:t>
            </a:r>
            <a:endParaRPr kumimoji="1" lang="ja-JP" altLang="en-US" dirty="0"/>
          </a:p>
        </p:txBody>
      </p:sp>
      <p:sp>
        <p:nvSpPr>
          <p:cNvPr id="7" name="テキスト プレースホルダー 6"/>
          <p:cNvSpPr>
            <a:spLocks noGrp="1"/>
          </p:cNvSpPr>
          <p:nvPr>
            <p:ph type="body" sz="quarter" idx="16"/>
          </p:nvPr>
        </p:nvSpPr>
        <p:spPr>
          <a:xfrm>
            <a:off x="365760" y="5849654"/>
            <a:ext cx="11626142" cy="506697"/>
          </a:xfrm>
        </p:spPr>
        <p:txBody>
          <a:bodyPr>
            <a:normAutofit lnSpcReduction="10000"/>
          </a:bodyPr>
          <a:lstStyle/>
          <a:p>
            <a:r>
              <a:rPr lang="ja-JP" altLang="en-US" dirty="0" smtClean="0"/>
              <a:t>図</a:t>
            </a:r>
            <a:r>
              <a:rPr lang="en-US" altLang="ja-JP" dirty="0" smtClean="0"/>
              <a:t>2</a:t>
            </a:r>
            <a:r>
              <a:rPr lang="ja-JP" altLang="en-US" dirty="0"/>
              <a:t> </a:t>
            </a:r>
            <a:r>
              <a:rPr lang="ja-JP" altLang="en-US" dirty="0" smtClean="0"/>
              <a:t>著作者</a:t>
            </a:r>
            <a:r>
              <a:rPr lang="ja-JP" altLang="en-US" dirty="0"/>
              <a:t>の権利</a:t>
            </a:r>
            <a:endParaRPr lang="ja-JP" altLang="ja-JP" dirty="0"/>
          </a:p>
        </p:txBody>
      </p:sp>
      <p:pic>
        <p:nvPicPr>
          <p:cNvPr id="9" name="図 8"/>
          <p:cNvPicPr>
            <a:picLocks noChangeAspect="1"/>
          </p:cNvPicPr>
          <p:nvPr/>
        </p:nvPicPr>
        <p:blipFill>
          <a:blip r:embed="rId2"/>
          <a:stretch>
            <a:fillRect/>
          </a:stretch>
        </p:blipFill>
        <p:spPr>
          <a:xfrm>
            <a:off x="1" y="1650174"/>
            <a:ext cx="12016154" cy="3535601"/>
          </a:xfrm>
          <a:prstGeom prst="rect">
            <a:avLst/>
          </a:prstGeom>
        </p:spPr>
      </p:pic>
    </p:spTree>
    <p:extLst>
      <p:ext uri="{BB962C8B-B14F-4D97-AF65-F5344CB8AC3E}">
        <p14:creationId xmlns:p14="http://schemas.microsoft.com/office/powerpoint/2010/main" val="2719873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84529" y="1746591"/>
            <a:ext cx="11513687" cy="4587955"/>
          </a:xfrm>
        </p:spPr>
        <p:txBody>
          <a:bodyPr/>
          <a:lstStyle/>
          <a:p>
            <a:r>
              <a:rPr lang="ja-JP" altLang="en-US" dirty="0" smtClean="0"/>
              <a:t>引用</a:t>
            </a:r>
            <a:r>
              <a:rPr lang="ja-JP" altLang="en-US" dirty="0"/>
              <a:t>とは，他人の著作物を許諾なしに利用できる方法である。引用を行う際には，いくつかのルールを守る必要がある。</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引用の</a:t>
            </a:r>
            <a:r>
              <a:rPr lang="ja-JP" altLang="ja-JP" dirty="0" smtClean="0"/>
              <a:t>ルール</a:t>
            </a:r>
            <a:endParaRPr lang="ja-JP" altLang="ja-JP"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382" y="2899399"/>
            <a:ext cx="9438777" cy="3435147"/>
          </a:xfrm>
          <a:prstGeom prst="rect">
            <a:avLst/>
          </a:prstGeom>
        </p:spPr>
      </p:pic>
    </p:spTree>
    <p:extLst>
      <p:ext uri="{BB962C8B-B14F-4D97-AF65-F5344CB8AC3E}">
        <p14:creationId xmlns:p14="http://schemas.microsoft.com/office/powerpoint/2010/main" val="41238248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引用の</a:t>
            </a:r>
            <a:r>
              <a:rPr lang="ja-JP" altLang="ja-JP" dirty="0" smtClean="0"/>
              <a:t>ルール</a:t>
            </a:r>
            <a:endParaRPr lang="ja-JP" altLang="ja-JP" dirty="0"/>
          </a:p>
        </p:txBody>
      </p:sp>
      <p:pic>
        <p:nvPicPr>
          <p:cNvPr id="9" name="図 8"/>
          <p:cNvPicPr>
            <a:picLocks noChangeAspect="1"/>
          </p:cNvPicPr>
          <p:nvPr/>
        </p:nvPicPr>
        <p:blipFill>
          <a:blip r:embed="rId2"/>
          <a:stretch>
            <a:fillRect/>
          </a:stretch>
        </p:blipFill>
        <p:spPr>
          <a:xfrm>
            <a:off x="1452743" y="1746590"/>
            <a:ext cx="9206905" cy="4625353"/>
          </a:xfrm>
          <a:prstGeom prst="rect">
            <a:avLst/>
          </a:prstGeom>
        </p:spPr>
      </p:pic>
    </p:spTree>
    <p:extLst>
      <p:ext uri="{BB962C8B-B14F-4D97-AF65-F5344CB8AC3E}">
        <p14:creationId xmlns:p14="http://schemas.microsoft.com/office/powerpoint/2010/main" val="38339892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zh-TW" altLang="en-US" dirty="0"/>
              <a:t>知的財産権</a:t>
            </a:r>
          </a:p>
          <a:p>
            <a:r>
              <a:rPr lang="zh-TW" altLang="en-US" dirty="0"/>
              <a:t>著作権</a:t>
            </a:r>
          </a:p>
          <a:p>
            <a:r>
              <a:rPr lang="zh-TW" altLang="en-US" dirty="0"/>
              <a:t>産業財産権</a:t>
            </a:r>
          </a:p>
          <a:p>
            <a:r>
              <a:rPr lang="zh-TW" altLang="en-US" dirty="0"/>
              <a:t>著作権法</a:t>
            </a:r>
          </a:p>
          <a:p>
            <a:r>
              <a:rPr lang="zh-TW" altLang="en-US" dirty="0"/>
              <a:t>著作者人格権</a:t>
            </a:r>
          </a:p>
          <a:p>
            <a:r>
              <a:rPr lang="zh-TW" altLang="en-US" dirty="0"/>
              <a:t>著作権（財産権）</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Tree>
    <p:extLst>
      <p:ext uri="{BB962C8B-B14F-4D97-AF65-F5344CB8AC3E}">
        <p14:creationId xmlns:p14="http://schemas.microsoft.com/office/powerpoint/2010/main" val="23481312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80062" y="1440090"/>
            <a:ext cx="11460480" cy="4776933"/>
          </a:xfrm>
        </p:spPr>
        <p:txBody>
          <a:bodyPr/>
          <a:lstStyle/>
          <a:p>
            <a:r>
              <a:rPr lang="ja-JP" altLang="en-US" dirty="0"/>
              <a:t>著作権（財産権）は，その一部または全部を譲渡したり相続したりできる。</a:t>
            </a:r>
          </a:p>
          <a:p>
            <a:r>
              <a:rPr lang="ja-JP" altLang="en-US" dirty="0"/>
              <a:t>それに対して，著作者人格権は，著作者だけが持つ権利である。</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109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Tree>
    <p:extLst>
      <p:ext uri="{BB962C8B-B14F-4D97-AF65-F5344CB8AC3E}">
        <p14:creationId xmlns:p14="http://schemas.microsoft.com/office/powerpoint/2010/main" val="1970929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コンテンツ プレースホルダー 2"/>
          <p:cNvSpPr>
            <a:spLocks noGrp="1"/>
          </p:cNvSpPr>
          <p:nvPr>
            <p:ph idx="4294967295"/>
          </p:nvPr>
        </p:nvSpPr>
        <p:spPr>
          <a:xfrm>
            <a:off x="365760" y="1463041"/>
            <a:ext cx="11460480" cy="5381872"/>
          </a:xfrm>
        </p:spPr>
        <p:txBody>
          <a:bodyPr>
            <a:normAutofit/>
          </a:bodyPr>
          <a:lstStyle/>
          <a:p>
            <a:endParaRPr lang="en-US" altLang="ja-JP" dirty="0" smtClean="0"/>
          </a:p>
          <a:p>
            <a:endParaRPr lang="en-US" altLang="ja-JP" dirty="0"/>
          </a:p>
          <a:p>
            <a:endParaRPr lang="en-US" altLang="ja-JP" dirty="0" smtClean="0"/>
          </a:p>
          <a:p>
            <a:endParaRPr lang="en-US" altLang="ja-JP" dirty="0" smtClean="0"/>
          </a:p>
          <a:p>
            <a:endParaRPr lang="en-US" altLang="ja-JP" dirty="0"/>
          </a:p>
          <a:p>
            <a:endParaRPr lang="en-US" altLang="ja-JP" dirty="0" smtClean="0"/>
          </a:p>
          <a:p>
            <a:r>
              <a:rPr lang="ja-JP" altLang="ja-JP" dirty="0" smtClean="0"/>
              <a:t>図</a:t>
            </a:r>
            <a:r>
              <a:rPr lang="en-US" altLang="ja-JP" dirty="0" smtClean="0"/>
              <a:t>1</a:t>
            </a:r>
            <a:r>
              <a:rPr lang="en-US" altLang="ja-JP" dirty="0"/>
              <a:t> </a:t>
            </a:r>
            <a:r>
              <a:rPr lang="ja-JP" altLang="ja-JP" dirty="0" smtClean="0"/>
              <a:t>情報</a:t>
            </a:r>
            <a:r>
              <a:rPr lang="ja-JP" altLang="ja-JP" dirty="0"/>
              <a:t>が与える影響</a:t>
            </a:r>
          </a:p>
          <a:p>
            <a:r>
              <a:rPr lang="ja-JP" altLang="ja-JP" dirty="0"/>
              <a:t>主体にとって何らかの意味や価値を持つものが情報であり，当然のことを伝えても情報にはならない。</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p6</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情報の特性</a:t>
            </a:r>
            <a:endParaRPr kumimoji="1" lang="ja-JP" altLang="en-US" dirty="0"/>
          </a:p>
        </p:txBody>
      </p:sp>
      <p:pic>
        <p:nvPicPr>
          <p:cNvPr id="10" name="図 9"/>
          <p:cNvPicPr>
            <a:picLocks noChangeAspect="1"/>
          </p:cNvPicPr>
          <p:nvPr/>
        </p:nvPicPr>
        <p:blipFill>
          <a:blip r:embed="rId2"/>
          <a:stretch>
            <a:fillRect/>
          </a:stretch>
        </p:blipFill>
        <p:spPr>
          <a:xfrm>
            <a:off x="2230674" y="1228436"/>
            <a:ext cx="3373102" cy="3420910"/>
          </a:xfrm>
          <a:prstGeom prst="rect">
            <a:avLst/>
          </a:prstGeom>
        </p:spPr>
      </p:pic>
      <p:pic>
        <p:nvPicPr>
          <p:cNvPr id="11" name="図 10"/>
          <p:cNvPicPr>
            <a:picLocks noChangeAspect="1"/>
          </p:cNvPicPr>
          <p:nvPr/>
        </p:nvPicPr>
        <p:blipFill>
          <a:blip r:embed="rId3"/>
          <a:stretch>
            <a:fillRect/>
          </a:stretch>
        </p:blipFill>
        <p:spPr>
          <a:xfrm>
            <a:off x="6676371" y="1204411"/>
            <a:ext cx="3425715" cy="3409657"/>
          </a:xfrm>
          <a:prstGeom prst="rect">
            <a:avLst/>
          </a:prstGeom>
        </p:spPr>
      </p:pic>
    </p:spTree>
    <p:extLst>
      <p:ext uri="{BB962C8B-B14F-4D97-AF65-F5344CB8AC3E}">
        <p14:creationId xmlns:p14="http://schemas.microsoft.com/office/powerpoint/2010/main" val="9828992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学校の授業で使われる著作物の扱いについて調べてみよう。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415383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2783426"/>
            <a:ext cx="11460480" cy="3572927"/>
          </a:xfrm>
        </p:spPr>
        <p:txBody>
          <a:bodyPr/>
          <a:lstStyle/>
          <a:p>
            <a:r>
              <a:rPr lang="ja-JP" altLang="en-US" dirty="0"/>
              <a:t>先生や生徒は，授業の過程で使用するために著作物を複製することが</a:t>
            </a:r>
            <a:r>
              <a:rPr lang="ja-JP" altLang="en-US" dirty="0" smtClean="0"/>
              <a:t>できる</a:t>
            </a:r>
            <a:endParaRPr lang="en-US" altLang="ja-JP" dirty="0" smtClean="0"/>
          </a:p>
          <a:p>
            <a:r>
              <a:rPr lang="ja-JP" altLang="en-US" dirty="0" smtClean="0"/>
              <a:t>（</a:t>
            </a:r>
            <a:r>
              <a:rPr lang="ja-JP" altLang="en-US" dirty="0"/>
              <a:t>著作者に不当に経済的不利益を与えるおそれがある場合を除く）</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学校の授業で使われる著作物の扱いについて調べてみよう。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15151656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有名コミックを撮影してインターネット上に公開した</a:t>
            </a:r>
            <a:r>
              <a:rPr lang="ja-JP" altLang="en-US" dirty="0" smtClean="0"/>
              <a:t>少年</a:t>
            </a:r>
            <a:endParaRPr lang="en-US" altLang="ja-JP" dirty="0" smtClean="0"/>
          </a:p>
          <a:p>
            <a:pPr lvl="1"/>
            <a:r>
              <a:rPr lang="ja-JP" altLang="en-US" dirty="0" smtClean="0"/>
              <a:t>→出版社</a:t>
            </a:r>
            <a:r>
              <a:rPr lang="ja-JP" altLang="en-US" dirty="0"/>
              <a:t>に約</a:t>
            </a:r>
            <a:r>
              <a:rPr lang="en-US" altLang="ja-JP" dirty="0"/>
              <a:t>20</a:t>
            </a:r>
            <a:r>
              <a:rPr lang="ja-JP" altLang="en-US" dirty="0"/>
              <a:t>億円とも推定される損害を与え，</a:t>
            </a:r>
            <a:r>
              <a:rPr lang="ja-JP" altLang="en-US" dirty="0" smtClean="0"/>
              <a:t>逮捕</a:t>
            </a:r>
            <a:endParaRPr lang="en-US" altLang="ja-JP" dirty="0" smtClean="0"/>
          </a:p>
          <a:p>
            <a:r>
              <a:rPr lang="ja-JP" altLang="en-US" dirty="0" smtClean="0"/>
              <a:t>友達</a:t>
            </a:r>
            <a:r>
              <a:rPr lang="ja-JP" altLang="en-US" dirty="0"/>
              <a:t>とのやりとり</a:t>
            </a:r>
            <a:r>
              <a:rPr lang="ja-JP" altLang="en-US" dirty="0" smtClean="0"/>
              <a:t>でも</a:t>
            </a:r>
            <a:endParaRPr lang="en-US" altLang="ja-JP" dirty="0" smtClean="0"/>
          </a:p>
          <a:p>
            <a:pPr lvl="1"/>
            <a:r>
              <a:rPr lang="ja-JP" altLang="en-US" dirty="0" smtClean="0"/>
              <a:t>→インターネット</a:t>
            </a:r>
            <a:r>
              <a:rPr lang="ja-JP" altLang="en-US" dirty="0"/>
              <a:t>を使って著作物を共有すると罪に</a:t>
            </a:r>
            <a:r>
              <a:rPr lang="ja-JP" altLang="en-US" dirty="0" smtClean="0"/>
              <a:t>問われる</a:t>
            </a:r>
            <a:endParaRPr lang="en-US" altLang="ja-JP" dirty="0" smtClean="0"/>
          </a:p>
          <a:p>
            <a:r>
              <a:rPr lang="ja-JP" altLang="en-US" dirty="0" smtClean="0"/>
              <a:t>慎重な行動が必要</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撮影して公開</a:t>
            </a:r>
            <a:endParaRPr kumimoji="1" lang="ja-JP" altLang="en-US" dirty="0"/>
          </a:p>
        </p:txBody>
      </p:sp>
      <p:pic>
        <p:nvPicPr>
          <p:cNvPr id="7" name="図 6"/>
          <p:cNvPicPr>
            <a:picLocks noChangeAspect="1"/>
          </p:cNvPicPr>
          <p:nvPr/>
        </p:nvPicPr>
        <p:blipFill>
          <a:blip r:embed="rId2"/>
          <a:stretch>
            <a:fillRect/>
          </a:stretch>
        </p:blipFill>
        <p:spPr>
          <a:xfrm>
            <a:off x="6389469" y="3442674"/>
            <a:ext cx="4750448" cy="3402239"/>
          </a:xfrm>
          <a:prstGeom prst="rect">
            <a:avLst/>
          </a:prstGeom>
        </p:spPr>
      </p:pic>
    </p:spTree>
    <p:extLst>
      <p:ext uri="{BB962C8B-B14F-4D97-AF65-F5344CB8AC3E}">
        <p14:creationId xmlns:p14="http://schemas.microsoft.com/office/powerpoint/2010/main" val="28723714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113</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lang="ja-JP" altLang="en-US" dirty="0"/>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p19</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著作権</a:t>
            </a:r>
            <a:r>
              <a:rPr lang="ja-JP" altLang="ja-JP" dirty="0"/>
              <a:t>は守る法律。禁止する法律ではない</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企業</a:t>
            </a:r>
            <a:r>
              <a:rPr lang="ja-JP" altLang="ja-JP" dirty="0"/>
              <a:t>が関わる産業財産権という権利もある</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引用</a:t>
            </a:r>
            <a:r>
              <a:rPr lang="ja-JP" altLang="ja-JP" dirty="0"/>
              <a:t>は許諾なしで使えるがルールが</a:t>
            </a:r>
            <a:r>
              <a:rPr lang="ja-JP" altLang="ja-JP" dirty="0" smtClean="0"/>
              <a:t>ある</a:t>
            </a:r>
            <a:r>
              <a:rPr lang="ja-JP" altLang="en-US" dirty="0" smtClean="0"/>
              <a:t>。</a:t>
            </a:r>
            <a:endParaRPr lang="en-US" altLang="ja-JP" dirty="0" smtClean="0">
              <a:solidFill>
                <a:srgbClr val="15BECF"/>
              </a:solidFill>
            </a:endParaRPr>
          </a:p>
          <a:p>
            <a:endParaRPr lang="en-US" altLang="ja-JP" dirty="0" smtClean="0"/>
          </a:p>
        </p:txBody>
      </p:sp>
    </p:spTree>
    <p:extLst>
      <p:ext uri="{BB962C8B-B14F-4D97-AF65-F5344CB8AC3E}">
        <p14:creationId xmlns:p14="http://schemas.microsoft.com/office/powerpoint/2010/main" val="4994432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情報技術の発展</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ja-JP" altLang="en-US" dirty="0" smtClean="0"/>
              <a:t>８ 情報</a:t>
            </a:r>
            <a:r>
              <a:rPr lang="ja-JP" altLang="en-US" dirty="0"/>
              <a:t>技術の発展</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p20</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8</a:t>
            </a:r>
            <a:endParaRPr kumimoji="1" lang="ja-JP" altLang="en-US" dirty="0"/>
          </a:p>
        </p:txBody>
      </p:sp>
      <p:pic>
        <p:nvPicPr>
          <p:cNvPr id="25" name="図 24"/>
          <p:cNvPicPr>
            <a:picLocks noChangeAspect="1"/>
          </p:cNvPicPr>
          <p:nvPr/>
        </p:nvPicPr>
        <p:blipFill>
          <a:blip r:embed="rId2"/>
          <a:stretch>
            <a:fillRect/>
          </a:stretch>
        </p:blipFill>
        <p:spPr>
          <a:xfrm>
            <a:off x="2011891" y="1901402"/>
            <a:ext cx="7538133" cy="4766356"/>
          </a:xfrm>
          <a:prstGeom prst="rect">
            <a:avLst/>
          </a:prstGeom>
        </p:spPr>
      </p:pic>
    </p:spTree>
    <p:extLst>
      <p:ext uri="{BB962C8B-B14F-4D97-AF65-F5344CB8AC3E}">
        <p14:creationId xmlns:p14="http://schemas.microsoft.com/office/powerpoint/2010/main" val="103092264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情報技術の発展</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高度な画像処理と</a:t>
            </a:r>
            <a:r>
              <a:rPr lang="en-US" altLang="ja-JP" dirty="0"/>
              <a:t>3</a:t>
            </a:r>
            <a:r>
              <a:rPr lang="ja-JP" altLang="en-US" dirty="0"/>
              <a:t>次元処理</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115</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ja-JP" altLang="en-US" dirty="0" smtClean="0"/>
              <a:t>８ 情報</a:t>
            </a:r>
            <a:r>
              <a:rPr lang="ja-JP" altLang="en-US" dirty="0"/>
              <a:t>技術の発展</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p20</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バーチャルリアリティ（</a:t>
            </a:r>
            <a:r>
              <a:rPr lang="en-US" altLang="ja-JP" dirty="0"/>
              <a:t>VR</a:t>
            </a:r>
            <a:r>
              <a:rPr lang="ja-JP" altLang="en-US" dirty="0"/>
              <a:t>）と拡張現実（</a:t>
            </a:r>
            <a:r>
              <a:rPr lang="en-US" altLang="ja-JP" dirty="0"/>
              <a:t>AR</a:t>
            </a:r>
            <a:r>
              <a:rPr lang="ja-JP" altLang="en-US" dirty="0"/>
              <a:t>）</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電子マネー</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8</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smtClean="0"/>
              <a:t>私たち</a:t>
            </a:r>
            <a:r>
              <a:rPr lang="ja-JP" altLang="en-US" dirty="0"/>
              <a:t>の身の回りでは，新しい情報技術がどのように活用されているのだろうか。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p>
        </p:txBody>
      </p:sp>
    </p:spTree>
    <p:extLst>
      <p:ext uri="{BB962C8B-B14F-4D97-AF65-F5344CB8AC3E}">
        <p14:creationId xmlns:p14="http://schemas.microsoft.com/office/powerpoint/2010/main" val="6573889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高度な画像処理と</a:t>
            </a:r>
            <a:r>
              <a:rPr lang="en-US" altLang="ja-JP" dirty="0"/>
              <a:t>3</a:t>
            </a:r>
            <a:r>
              <a:rPr lang="ja-JP" altLang="en-US" dirty="0"/>
              <a:t>次元処理</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dirty="0" smtClean="0"/>
              <a:t>コンピュータ</a:t>
            </a:r>
            <a:r>
              <a:rPr lang="ja-JP" altLang="en-US" dirty="0"/>
              <a:t>の処理速度の高速化と画像処理技術の</a:t>
            </a:r>
            <a:r>
              <a:rPr lang="ja-JP" altLang="en-US" dirty="0" smtClean="0"/>
              <a:t>進歩</a:t>
            </a:r>
            <a:endParaRPr lang="en-US" altLang="ja-JP" dirty="0" smtClean="0"/>
          </a:p>
          <a:p>
            <a:pPr lvl="1"/>
            <a:r>
              <a:rPr lang="ja-JP" altLang="en-US" dirty="0" smtClean="0"/>
              <a:t>立体</a:t>
            </a:r>
            <a:r>
              <a:rPr lang="ja-JP" altLang="en-US" dirty="0"/>
              <a:t>画像を画面内で自由に回転</a:t>
            </a:r>
            <a:r>
              <a:rPr lang="ja-JP" altLang="en-US" dirty="0" smtClean="0"/>
              <a:t>表示</a:t>
            </a:r>
            <a:endParaRPr lang="en-US" altLang="ja-JP" dirty="0" smtClean="0"/>
          </a:p>
          <a:p>
            <a:pPr lvl="1"/>
            <a:r>
              <a:rPr lang="en-US" altLang="ja-JP" dirty="0" smtClean="0"/>
              <a:t>3D</a:t>
            </a:r>
            <a:r>
              <a:rPr lang="ja-JP" altLang="en-US" dirty="0" smtClean="0"/>
              <a:t>プリンタ</a:t>
            </a:r>
            <a:r>
              <a:rPr lang="ja-JP" altLang="en-US" dirty="0"/>
              <a:t>で立体物を</a:t>
            </a:r>
            <a:r>
              <a:rPr lang="ja-JP" altLang="en-US" dirty="0" smtClean="0"/>
              <a:t>作成</a:t>
            </a:r>
            <a:endParaRPr lang="en-US" altLang="ja-JP" dirty="0" smtClean="0"/>
          </a:p>
          <a:p>
            <a:pPr lvl="1"/>
            <a:r>
              <a:rPr lang="ja-JP" altLang="en-US" dirty="0" smtClean="0"/>
              <a:t>→映像</a:t>
            </a:r>
            <a:r>
              <a:rPr lang="ja-JP" altLang="en-US" dirty="0"/>
              <a:t>制作やその処理にも</a:t>
            </a:r>
            <a:r>
              <a:rPr lang="ja-JP" altLang="en-US" dirty="0" smtClean="0"/>
              <a:t>応用</a:t>
            </a:r>
            <a:endParaRPr lang="en-US" altLang="ja-JP" dirty="0" smtClean="0"/>
          </a:p>
          <a:p>
            <a:pPr lvl="1"/>
            <a:r>
              <a:rPr lang="ja-JP" altLang="en-US" dirty="0" smtClean="0"/>
              <a:t>→映画</a:t>
            </a:r>
            <a:r>
              <a:rPr lang="ja-JP" altLang="en-US" dirty="0"/>
              <a:t>やアニメーションなどさまざまな創作に</a:t>
            </a:r>
            <a:r>
              <a:rPr lang="ja-JP" altLang="en-US" dirty="0" smtClean="0"/>
              <a:t>利用</a:t>
            </a:r>
            <a:endParaRPr lang="ja-JP" altLang="en-US" dirty="0"/>
          </a:p>
          <a:p>
            <a:r>
              <a:rPr lang="ja-JP" altLang="en-US" dirty="0" smtClean="0"/>
              <a:t>プロジェクションマッピング</a:t>
            </a:r>
            <a:endParaRPr lang="en-US" altLang="ja-JP" dirty="0" smtClean="0"/>
          </a:p>
          <a:p>
            <a:pPr lvl="1"/>
            <a:r>
              <a:rPr lang="ja-JP" altLang="en-US" dirty="0" smtClean="0"/>
              <a:t>建物</a:t>
            </a:r>
            <a:r>
              <a:rPr lang="ja-JP" altLang="en-US" dirty="0"/>
              <a:t>など凹凸のある壁面に効果的に映像を</a:t>
            </a:r>
            <a:r>
              <a:rPr lang="ja-JP" altLang="en-US" dirty="0" smtClean="0"/>
              <a:t>映す</a:t>
            </a:r>
            <a:endParaRPr kumimoji="1" lang="ja-JP" altLang="en-US" dirty="0"/>
          </a:p>
        </p:txBody>
      </p:sp>
    </p:spTree>
    <p:extLst>
      <p:ext uri="{BB962C8B-B14F-4D97-AF65-F5344CB8AC3E}">
        <p14:creationId xmlns:p14="http://schemas.microsoft.com/office/powerpoint/2010/main" val="646231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高度な画像処理と</a:t>
            </a:r>
            <a:r>
              <a:rPr lang="en-US" altLang="ja-JP" dirty="0"/>
              <a:t>3</a:t>
            </a:r>
            <a:r>
              <a:rPr lang="ja-JP" altLang="en-US" dirty="0"/>
              <a:t>次元処理</a:t>
            </a:r>
            <a:endParaRPr kumimoji="1" lang="ja-JP" altLang="en-US" dirty="0"/>
          </a:p>
        </p:txBody>
      </p:sp>
      <p:sp>
        <p:nvSpPr>
          <p:cNvPr id="7" name="テキスト プレースホルダー 6"/>
          <p:cNvSpPr>
            <a:spLocks noGrp="1"/>
          </p:cNvSpPr>
          <p:nvPr>
            <p:ph type="body" sz="quarter" idx="16"/>
          </p:nvPr>
        </p:nvSpPr>
        <p:spPr>
          <a:xfrm>
            <a:off x="365760" y="5837128"/>
            <a:ext cx="11626142" cy="519223"/>
          </a:xfrm>
        </p:spPr>
        <p:txBody>
          <a:bodyPr/>
          <a:lstStyle/>
          <a:p>
            <a:r>
              <a:rPr lang="ja-JP" altLang="ja-JP" sz="2800" dirty="0" smtClean="0"/>
              <a:t>図</a:t>
            </a:r>
            <a:r>
              <a:rPr lang="en-US" altLang="ja-JP" sz="2800" dirty="0" smtClean="0"/>
              <a:t>1</a:t>
            </a:r>
            <a:r>
              <a:rPr lang="en-US" altLang="ja-JP" sz="2800" dirty="0"/>
              <a:t> </a:t>
            </a:r>
            <a:r>
              <a:rPr lang="en-US" altLang="ja-JP" sz="2800" dirty="0" smtClean="0"/>
              <a:t>3D</a:t>
            </a:r>
            <a:r>
              <a:rPr lang="ja-JP" altLang="ja-JP" sz="2800" dirty="0"/>
              <a:t>プリンタで作られた模型 　</a:t>
            </a:r>
            <a:r>
              <a:rPr lang="ja-JP" altLang="ja-JP" sz="2800" dirty="0" smtClean="0"/>
              <a:t>図</a:t>
            </a:r>
            <a:r>
              <a:rPr lang="en-US" altLang="ja-JP" sz="2800" dirty="0" smtClean="0"/>
              <a:t>2</a:t>
            </a:r>
            <a:r>
              <a:rPr lang="en-US" altLang="ja-JP" sz="2800" dirty="0"/>
              <a:t> </a:t>
            </a:r>
            <a:r>
              <a:rPr lang="ja-JP" altLang="ja-JP" sz="2800" dirty="0" smtClean="0"/>
              <a:t>プロジェクションマッピング</a:t>
            </a:r>
            <a:endParaRPr lang="ja-JP" altLang="ja-JP" sz="2800" dirty="0"/>
          </a:p>
          <a:p>
            <a:endParaRPr kumimoji="1" lang="ja-JP" altLang="en-US" dirty="0"/>
          </a:p>
        </p:txBody>
      </p:sp>
      <p:pic>
        <p:nvPicPr>
          <p:cNvPr id="8" name="図 7"/>
          <p:cNvPicPr>
            <a:picLocks noChangeAspect="1"/>
          </p:cNvPicPr>
          <p:nvPr/>
        </p:nvPicPr>
        <p:blipFill>
          <a:blip r:embed="rId2"/>
          <a:stretch>
            <a:fillRect/>
          </a:stretch>
        </p:blipFill>
        <p:spPr>
          <a:xfrm>
            <a:off x="753943" y="1410998"/>
            <a:ext cx="10907790" cy="4251120"/>
          </a:xfrm>
          <a:prstGeom prst="rect">
            <a:avLst/>
          </a:prstGeom>
        </p:spPr>
      </p:pic>
    </p:spTree>
    <p:extLst>
      <p:ext uri="{BB962C8B-B14F-4D97-AF65-F5344CB8AC3E}">
        <p14:creationId xmlns:p14="http://schemas.microsoft.com/office/powerpoint/2010/main" val="4450271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sz="4000" dirty="0" smtClean="0"/>
              <a:t>バーチャルリアリティ</a:t>
            </a:r>
            <a:r>
              <a:rPr lang="en-US" altLang="ja-JP" sz="4000" dirty="0" smtClean="0"/>
              <a:t>(VR)</a:t>
            </a:r>
            <a:r>
              <a:rPr lang="ja-JP" altLang="ja-JP" sz="4000" dirty="0" smtClean="0"/>
              <a:t>と</a:t>
            </a:r>
            <a:r>
              <a:rPr lang="ja-JP" altLang="ja-JP" sz="4000" dirty="0"/>
              <a:t>拡張</a:t>
            </a:r>
            <a:r>
              <a:rPr lang="ja-JP" altLang="ja-JP" sz="4000" dirty="0" smtClean="0"/>
              <a:t>現実</a:t>
            </a:r>
            <a:r>
              <a:rPr lang="en-US" altLang="ja-JP" sz="4000" dirty="0" smtClean="0"/>
              <a:t>(AR)</a:t>
            </a:r>
            <a:endParaRPr kumimoji="1" lang="ja-JP" altLang="en-US" sz="4000" dirty="0"/>
          </a:p>
        </p:txBody>
      </p:sp>
      <p:sp>
        <p:nvSpPr>
          <p:cNvPr id="7" name="テキスト プレースホルダー 6"/>
          <p:cNvSpPr>
            <a:spLocks noGrp="1"/>
          </p:cNvSpPr>
          <p:nvPr>
            <p:ph type="body" sz="quarter" idx="16"/>
          </p:nvPr>
        </p:nvSpPr>
        <p:spPr>
          <a:xfrm>
            <a:off x="365760" y="1375658"/>
            <a:ext cx="11626142" cy="4980693"/>
          </a:xfrm>
        </p:spPr>
        <p:txBody>
          <a:bodyPr/>
          <a:lstStyle/>
          <a:p>
            <a:r>
              <a:rPr lang="ja-JP" altLang="en-US" dirty="0" smtClean="0"/>
              <a:t>バーチャルリアリティ</a:t>
            </a:r>
            <a:r>
              <a:rPr lang="ja-JP" altLang="en-US" dirty="0"/>
              <a:t>（</a:t>
            </a:r>
            <a:r>
              <a:rPr lang="en-US" altLang="ja-JP" dirty="0"/>
              <a:t>VR</a:t>
            </a:r>
            <a:r>
              <a:rPr lang="ja-JP" altLang="en-US" dirty="0" smtClean="0"/>
              <a:t>）</a:t>
            </a:r>
            <a:endParaRPr lang="en-US" altLang="ja-JP" dirty="0" smtClean="0"/>
          </a:p>
          <a:p>
            <a:pPr lvl="1"/>
            <a:r>
              <a:rPr lang="ja-JP" altLang="en-US" dirty="0" smtClean="0"/>
              <a:t>仮想</a:t>
            </a:r>
            <a:r>
              <a:rPr lang="ja-JP" altLang="en-US" dirty="0"/>
              <a:t>現実とも</a:t>
            </a:r>
            <a:r>
              <a:rPr lang="ja-JP" altLang="en-US" dirty="0" smtClean="0"/>
              <a:t>よばれる</a:t>
            </a:r>
            <a:endParaRPr lang="en-US" altLang="ja-JP" dirty="0" smtClean="0"/>
          </a:p>
          <a:p>
            <a:pPr lvl="1"/>
            <a:r>
              <a:rPr lang="ja-JP" altLang="en-US" dirty="0" smtClean="0"/>
              <a:t>仮想的</a:t>
            </a:r>
            <a:r>
              <a:rPr lang="ja-JP" altLang="en-US" dirty="0"/>
              <a:t>な空間で，現実と錯覚するような視聴や体験をする</a:t>
            </a:r>
            <a:r>
              <a:rPr lang="ja-JP" altLang="en-US" dirty="0" smtClean="0"/>
              <a:t>こと</a:t>
            </a:r>
            <a:endParaRPr lang="ja-JP" altLang="en-US" dirty="0"/>
          </a:p>
          <a:p>
            <a:r>
              <a:rPr lang="ja-JP" altLang="en-US" dirty="0" smtClean="0"/>
              <a:t>拡張</a:t>
            </a:r>
            <a:r>
              <a:rPr lang="ja-JP" altLang="en-US" dirty="0"/>
              <a:t>現実（</a:t>
            </a:r>
            <a:r>
              <a:rPr lang="en-US" altLang="ja-JP" dirty="0"/>
              <a:t>AR</a:t>
            </a:r>
            <a:r>
              <a:rPr lang="ja-JP" altLang="en-US" dirty="0" smtClean="0"/>
              <a:t>）</a:t>
            </a:r>
            <a:endParaRPr lang="en-US" altLang="ja-JP" dirty="0" smtClean="0"/>
          </a:p>
          <a:p>
            <a:pPr lvl="1"/>
            <a:r>
              <a:rPr lang="ja-JP" altLang="en-US" dirty="0" smtClean="0"/>
              <a:t>人</a:t>
            </a:r>
            <a:r>
              <a:rPr lang="ja-JP" altLang="en-US" dirty="0"/>
              <a:t>が知覚する現実の環境をコンピュータにより拡張する</a:t>
            </a:r>
            <a:r>
              <a:rPr lang="ja-JP" altLang="en-US" dirty="0" smtClean="0"/>
              <a:t>技術</a:t>
            </a:r>
            <a:endParaRPr lang="en-US" altLang="ja-JP" dirty="0" smtClean="0"/>
          </a:p>
          <a:p>
            <a:pPr lvl="1"/>
            <a:endParaRPr lang="en-US" altLang="ja-JP" dirty="0" smtClean="0"/>
          </a:p>
          <a:p>
            <a:r>
              <a:rPr lang="ja-JP" altLang="en-US" dirty="0" smtClean="0"/>
              <a:t>バーチャルリアリティ</a:t>
            </a:r>
            <a:r>
              <a:rPr lang="ja-JP" altLang="en-US" dirty="0"/>
              <a:t>が仮想的な空間を</a:t>
            </a:r>
            <a:r>
              <a:rPr lang="ja-JP" altLang="en-US" dirty="0" smtClean="0"/>
              <a:t>作り出す</a:t>
            </a:r>
            <a:endParaRPr lang="en-US" altLang="ja-JP" dirty="0" smtClean="0"/>
          </a:p>
          <a:p>
            <a:r>
              <a:rPr lang="ja-JP" altLang="en-US" dirty="0" smtClean="0"/>
              <a:t>拡張</a:t>
            </a:r>
            <a:r>
              <a:rPr lang="ja-JP" altLang="en-US" dirty="0"/>
              <a:t>現実はカメラなどを通して見て</a:t>
            </a:r>
            <a:r>
              <a:rPr lang="ja-JP" altLang="en-US" dirty="0" smtClean="0"/>
              <a:t>いる</a:t>
            </a:r>
            <a:r>
              <a:rPr lang="ja-JP" altLang="en-US" dirty="0"/>
              <a:t>現実</a:t>
            </a:r>
            <a:r>
              <a:rPr lang="ja-JP" altLang="en-US" dirty="0" smtClean="0"/>
              <a:t>の</a:t>
            </a:r>
            <a:r>
              <a:rPr lang="ja-JP" altLang="en-US" dirty="0"/>
              <a:t>一部</a:t>
            </a:r>
            <a:r>
              <a:rPr lang="ja-JP" altLang="en-US" dirty="0" smtClean="0"/>
              <a:t>に情報を付加して表示する</a:t>
            </a:r>
            <a:endParaRPr lang="ja-JP" altLang="en-US" dirty="0"/>
          </a:p>
          <a:p>
            <a:endParaRPr kumimoji="1" lang="ja-JP" altLang="en-US" dirty="0"/>
          </a:p>
        </p:txBody>
      </p:sp>
    </p:spTree>
    <p:extLst>
      <p:ext uri="{BB962C8B-B14F-4D97-AF65-F5344CB8AC3E}">
        <p14:creationId xmlns:p14="http://schemas.microsoft.com/office/powerpoint/2010/main" val="17940962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119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sz="4000" dirty="0" smtClean="0"/>
              <a:t>バーチャルリアリティ</a:t>
            </a:r>
            <a:r>
              <a:rPr lang="en-US" altLang="ja-JP" sz="4000" dirty="0" smtClean="0"/>
              <a:t>(VR)</a:t>
            </a:r>
            <a:r>
              <a:rPr lang="ja-JP" altLang="ja-JP" sz="4000" dirty="0" smtClean="0"/>
              <a:t>と</a:t>
            </a:r>
            <a:r>
              <a:rPr lang="ja-JP" altLang="ja-JP" sz="4000" dirty="0"/>
              <a:t>拡張</a:t>
            </a:r>
            <a:r>
              <a:rPr lang="ja-JP" altLang="ja-JP" sz="4000" dirty="0" smtClean="0"/>
              <a:t>現実</a:t>
            </a:r>
            <a:r>
              <a:rPr lang="en-US" altLang="ja-JP" sz="4000" dirty="0" smtClean="0"/>
              <a:t>(AR)</a:t>
            </a:r>
            <a:endParaRPr kumimoji="1" lang="ja-JP" altLang="en-US" sz="4000" dirty="0"/>
          </a:p>
        </p:txBody>
      </p:sp>
      <p:sp>
        <p:nvSpPr>
          <p:cNvPr id="7" name="テキスト プレースホルダー 6"/>
          <p:cNvSpPr>
            <a:spLocks noGrp="1"/>
          </p:cNvSpPr>
          <p:nvPr>
            <p:ph type="body" sz="quarter" idx="16"/>
          </p:nvPr>
        </p:nvSpPr>
        <p:spPr>
          <a:xfrm>
            <a:off x="353234" y="6238570"/>
            <a:ext cx="11626142" cy="619430"/>
          </a:xfrm>
        </p:spPr>
        <p:txBody>
          <a:bodyPr/>
          <a:lstStyle/>
          <a:p>
            <a:r>
              <a:rPr lang="ja-JP" altLang="en-US" dirty="0"/>
              <a:t>　</a:t>
            </a:r>
            <a:r>
              <a:rPr lang="ja-JP" altLang="en-US" dirty="0" smtClean="0"/>
              <a:t>図</a:t>
            </a:r>
            <a:r>
              <a:rPr lang="en-US" altLang="ja-JP" dirty="0" smtClean="0"/>
              <a:t>3</a:t>
            </a:r>
            <a:r>
              <a:rPr lang="ja-JP" altLang="en-US" dirty="0"/>
              <a:t> </a:t>
            </a:r>
            <a:r>
              <a:rPr lang="en-US" altLang="ja-JP" dirty="0" smtClean="0"/>
              <a:t>VR</a:t>
            </a:r>
            <a:r>
              <a:rPr lang="ja-JP" altLang="en-US" dirty="0"/>
              <a:t>を活用したゲーム</a:t>
            </a:r>
            <a:endParaRPr kumimoji="1" lang="ja-JP" altLang="en-US"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396" y="1215945"/>
            <a:ext cx="7358442" cy="4896756"/>
          </a:xfrm>
          <a:prstGeom prst="rect">
            <a:avLst/>
          </a:prstGeom>
        </p:spPr>
      </p:pic>
    </p:spTree>
    <p:extLst>
      <p:ext uri="{BB962C8B-B14F-4D97-AF65-F5344CB8AC3E}">
        <p14:creationId xmlns:p14="http://schemas.microsoft.com/office/powerpoint/2010/main" val="3809827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１</a:t>
            </a:r>
            <a:endParaRPr kumimoji="1" lang="ja-JP" altLang="en-US" dirty="0"/>
          </a:p>
        </p:txBody>
      </p:sp>
      <p:sp>
        <p:nvSpPr>
          <p:cNvPr id="3" name="コンテンツ プレースホルダー 2"/>
          <p:cNvSpPr>
            <a:spLocks noGrp="1"/>
          </p:cNvSpPr>
          <p:nvPr>
            <p:ph idx="4294967295"/>
          </p:nvPr>
        </p:nvSpPr>
        <p:spPr>
          <a:xfrm>
            <a:off x="365760" y="1463040"/>
            <a:ext cx="11460480" cy="5394959"/>
          </a:xfrm>
        </p:spPr>
        <p:txBody>
          <a:bodyPr>
            <a:normAutofit fontScale="92500" lnSpcReduction="10000"/>
          </a:bodyPr>
          <a:lstStyle/>
          <a:p>
            <a:endParaRPr lang="en-US" altLang="ja-JP" dirty="0" smtClean="0"/>
          </a:p>
          <a:p>
            <a:endParaRPr lang="en-US" altLang="ja-JP" dirty="0"/>
          </a:p>
          <a:p>
            <a:endParaRPr lang="en-US" altLang="ja-JP" dirty="0" smtClean="0"/>
          </a:p>
          <a:p>
            <a:endParaRPr lang="en-US" altLang="ja-JP" dirty="0"/>
          </a:p>
          <a:p>
            <a:endParaRPr lang="en-US" altLang="ja-JP" dirty="0"/>
          </a:p>
          <a:p>
            <a:endParaRPr lang="en-US" altLang="ja-JP" dirty="0" smtClean="0"/>
          </a:p>
          <a:p>
            <a:endParaRPr lang="en-US" altLang="ja-JP" dirty="0" smtClean="0"/>
          </a:p>
          <a:p>
            <a:endParaRPr lang="en-US" altLang="ja-JP" dirty="0"/>
          </a:p>
          <a:p>
            <a:r>
              <a:rPr lang="ja-JP" altLang="en-US" dirty="0" smtClean="0"/>
              <a:t>図２ </a:t>
            </a:r>
            <a:r>
              <a:rPr lang="ja-JP" altLang="ja-JP" dirty="0" smtClean="0"/>
              <a:t>データ</a:t>
            </a:r>
            <a:r>
              <a:rPr lang="ja-JP" altLang="ja-JP" dirty="0"/>
              <a:t>と情報の違い</a:t>
            </a:r>
          </a:p>
          <a:p>
            <a:r>
              <a:rPr lang="ja-JP" altLang="ja-JP" dirty="0"/>
              <a:t>単なる事実を示すデータに意味や価値を付加することで情報となる。</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p6</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情報の特性</a:t>
            </a:r>
            <a:endParaRPr kumimoji="1" lang="ja-JP" altLang="en-US" dirty="0"/>
          </a:p>
        </p:txBody>
      </p:sp>
      <p:pic>
        <p:nvPicPr>
          <p:cNvPr id="8" name="図 7"/>
          <p:cNvPicPr>
            <a:picLocks noChangeAspect="1"/>
          </p:cNvPicPr>
          <p:nvPr/>
        </p:nvPicPr>
        <p:blipFill>
          <a:blip r:embed="rId2"/>
          <a:stretch>
            <a:fillRect/>
          </a:stretch>
        </p:blipFill>
        <p:spPr>
          <a:xfrm>
            <a:off x="1652628" y="1228436"/>
            <a:ext cx="9595576" cy="4101438"/>
          </a:xfrm>
          <a:prstGeom prst="rect">
            <a:avLst/>
          </a:prstGeom>
        </p:spPr>
      </p:pic>
    </p:spTree>
    <p:extLst>
      <p:ext uri="{BB962C8B-B14F-4D97-AF65-F5344CB8AC3E}">
        <p14:creationId xmlns:p14="http://schemas.microsoft.com/office/powerpoint/2010/main" val="25762428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sz="4000" dirty="0" smtClean="0"/>
              <a:t>バーチャルリアリティ</a:t>
            </a:r>
            <a:r>
              <a:rPr lang="en-US" altLang="ja-JP" sz="4000" dirty="0" smtClean="0"/>
              <a:t>(VR)</a:t>
            </a:r>
            <a:r>
              <a:rPr lang="ja-JP" altLang="ja-JP" sz="4000" dirty="0" smtClean="0"/>
              <a:t>と</a:t>
            </a:r>
            <a:r>
              <a:rPr lang="ja-JP" altLang="ja-JP" sz="4000" dirty="0"/>
              <a:t>拡張</a:t>
            </a:r>
            <a:r>
              <a:rPr lang="ja-JP" altLang="ja-JP" sz="4000" dirty="0" smtClean="0"/>
              <a:t>現実</a:t>
            </a:r>
            <a:r>
              <a:rPr lang="en-US" altLang="ja-JP" sz="4000" dirty="0" smtClean="0"/>
              <a:t>(AR)</a:t>
            </a:r>
            <a:endParaRPr kumimoji="1" lang="ja-JP" altLang="en-US" sz="4000" dirty="0"/>
          </a:p>
        </p:txBody>
      </p:sp>
      <p:sp>
        <p:nvSpPr>
          <p:cNvPr id="7" name="テキスト プレースホルダー 6"/>
          <p:cNvSpPr>
            <a:spLocks noGrp="1"/>
          </p:cNvSpPr>
          <p:nvPr>
            <p:ph type="body" sz="quarter" idx="16"/>
          </p:nvPr>
        </p:nvSpPr>
        <p:spPr>
          <a:xfrm>
            <a:off x="353234" y="6238570"/>
            <a:ext cx="11626142" cy="619430"/>
          </a:xfrm>
        </p:spPr>
        <p:txBody>
          <a:bodyPr/>
          <a:lstStyle/>
          <a:p>
            <a:r>
              <a:rPr lang="ja-JP" altLang="ja-JP" dirty="0"/>
              <a:t>　</a:t>
            </a:r>
            <a:r>
              <a:rPr lang="ja-JP" altLang="ja-JP" dirty="0" smtClean="0"/>
              <a:t>図</a:t>
            </a:r>
            <a:r>
              <a:rPr lang="en-US" altLang="ja-JP" dirty="0" smtClean="0"/>
              <a:t>4</a:t>
            </a:r>
            <a:r>
              <a:rPr lang="en-US" altLang="ja-JP" dirty="0"/>
              <a:t> </a:t>
            </a:r>
            <a:r>
              <a:rPr lang="en-US" altLang="ja-JP" dirty="0" smtClean="0"/>
              <a:t>AR</a:t>
            </a:r>
            <a:r>
              <a:rPr lang="ja-JP" altLang="ja-JP" dirty="0"/>
              <a:t>と</a:t>
            </a:r>
            <a:r>
              <a:rPr lang="en-US" altLang="ja-JP" dirty="0"/>
              <a:t>VR</a:t>
            </a:r>
            <a:r>
              <a:rPr lang="ja-JP" altLang="ja-JP" dirty="0"/>
              <a:t>の違い</a:t>
            </a:r>
          </a:p>
        </p:txBody>
      </p:sp>
      <p:pic>
        <p:nvPicPr>
          <p:cNvPr id="9" name="図 8"/>
          <p:cNvPicPr>
            <a:picLocks noChangeAspect="1"/>
          </p:cNvPicPr>
          <p:nvPr/>
        </p:nvPicPr>
        <p:blipFill>
          <a:blip r:embed="rId2"/>
          <a:stretch>
            <a:fillRect/>
          </a:stretch>
        </p:blipFill>
        <p:spPr>
          <a:xfrm>
            <a:off x="517008" y="1228436"/>
            <a:ext cx="11462368" cy="4896791"/>
          </a:xfrm>
          <a:prstGeom prst="rect">
            <a:avLst/>
          </a:prstGeom>
        </p:spPr>
      </p:pic>
    </p:spTree>
    <p:extLst>
      <p:ext uri="{BB962C8B-B14F-4D97-AF65-F5344CB8AC3E}">
        <p14:creationId xmlns:p14="http://schemas.microsoft.com/office/powerpoint/2010/main" val="39876331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p21</a:t>
            </a:r>
            <a:endParaRPr lang="ja-JP" altLang="en-US" dirty="0"/>
          </a:p>
        </p:txBody>
      </p:sp>
      <p:sp>
        <p:nvSpPr>
          <p:cNvPr id="6" name="テキスト プレースホルダー 5"/>
          <p:cNvSpPr>
            <a:spLocks noGrp="1"/>
          </p:cNvSpPr>
          <p:nvPr>
            <p:ph type="body" sz="quarter" idx="15"/>
          </p:nvPr>
        </p:nvSpPr>
        <p:spPr/>
        <p:txBody>
          <a:bodyPr/>
          <a:lstStyle/>
          <a:p>
            <a:r>
              <a:rPr lang="ja-JP" altLang="ja-JP" sz="4000" dirty="0" smtClean="0"/>
              <a:t>バーチャルリアリティ</a:t>
            </a:r>
            <a:r>
              <a:rPr lang="en-US" altLang="ja-JP" sz="4000" dirty="0" smtClean="0"/>
              <a:t>(VR)</a:t>
            </a:r>
            <a:r>
              <a:rPr lang="ja-JP" altLang="ja-JP" sz="4000" dirty="0" smtClean="0"/>
              <a:t>と</a:t>
            </a:r>
            <a:r>
              <a:rPr lang="ja-JP" altLang="ja-JP" sz="4000" dirty="0"/>
              <a:t>拡張</a:t>
            </a:r>
            <a:r>
              <a:rPr lang="ja-JP" altLang="ja-JP" sz="4000" dirty="0" smtClean="0"/>
              <a:t>現実</a:t>
            </a:r>
            <a:r>
              <a:rPr lang="en-US" altLang="ja-JP" sz="4000" dirty="0" smtClean="0"/>
              <a:t>(AR)</a:t>
            </a:r>
            <a:endParaRPr kumimoji="1" lang="ja-JP" altLang="en-US" sz="4000" dirty="0"/>
          </a:p>
        </p:txBody>
      </p:sp>
      <p:sp>
        <p:nvSpPr>
          <p:cNvPr id="7" name="テキスト プレースホルダー 6"/>
          <p:cNvSpPr>
            <a:spLocks noGrp="1"/>
          </p:cNvSpPr>
          <p:nvPr>
            <p:ph type="body" sz="quarter" idx="16"/>
          </p:nvPr>
        </p:nvSpPr>
        <p:spPr>
          <a:xfrm>
            <a:off x="353234" y="6238570"/>
            <a:ext cx="11626142" cy="619430"/>
          </a:xfrm>
        </p:spPr>
        <p:txBody>
          <a:bodyPr/>
          <a:lstStyle/>
          <a:p>
            <a:r>
              <a:rPr lang="ja-JP" altLang="ja-JP" dirty="0"/>
              <a:t>　</a:t>
            </a:r>
            <a:r>
              <a:rPr lang="ja-JP" altLang="ja-JP" dirty="0" smtClean="0"/>
              <a:t>図</a:t>
            </a:r>
            <a:r>
              <a:rPr lang="en-US" altLang="ja-JP" dirty="0" smtClean="0"/>
              <a:t>5</a:t>
            </a:r>
            <a:r>
              <a:rPr lang="en-US" altLang="ja-JP" dirty="0"/>
              <a:t> </a:t>
            </a:r>
            <a:r>
              <a:rPr lang="en-US" altLang="ja-JP" dirty="0" smtClean="0"/>
              <a:t>AR</a:t>
            </a:r>
            <a:r>
              <a:rPr lang="ja-JP" altLang="ja-JP" dirty="0"/>
              <a:t>を活用したゲーム</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622" y="1073091"/>
            <a:ext cx="2903109" cy="4990256"/>
          </a:xfrm>
          <a:prstGeom prst="rect">
            <a:avLst/>
          </a:prstGeom>
        </p:spPr>
      </p:pic>
    </p:spTree>
    <p:extLst>
      <p:ext uri="{BB962C8B-B14F-4D97-AF65-F5344CB8AC3E}">
        <p14:creationId xmlns:p14="http://schemas.microsoft.com/office/powerpoint/2010/main" val="12914237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p21</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電子マネー</a:t>
            </a:r>
            <a:endParaRPr kumimoji="1" lang="ja-JP" altLang="en-US" dirty="0"/>
          </a:p>
        </p:txBody>
      </p:sp>
      <p:sp>
        <p:nvSpPr>
          <p:cNvPr id="7" name="テキスト プレースホルダー 6"/>
          <p:cNvSpPr>
            <a:spLocks noGrp="1"/>
          </p:cNvSpPr>
          <p:nvPr>
            <p:ph type="body" sz="quarter" idx="16"/>
          </p:nvPr>
        </p:nvSpPr>
        <p:spPr>
          <a:xfrm>
            <a:off x="365760" y="1375658"/>
            <a:ext cx="11626142" cy="4980693"/>
          </a:xfrm>
        </p:spPr>
        <p:txBody>
          <a:bodyPr>
            <a:normAutofit fontScale="92500"/>
          </a:bodyPr>
          <a:lstStyle/>
          <a:p>
            <a:r>
              <a:rPr lang="ja-JP" altLang="ja-JP" b="1" dirty="0"/>
              <a:t>電子</a:t>
            </a:r>
            <a:r>
              <a:rPr lang="ja-JP" altLang="ja-JP" b="1" dirty="0" smtClean="0"/>
              <a:t>マネー</a:t>
            </a:r>
            <a:endParaRPr lang="en-US" altLang="ja-JP" b="1" dirty="0" smtClean="0"/>
          </a:p>
          <a:p>
            <a:pPr lvl="1"/>
            <a:r>
              <a:rPr lang="ja-JP" altLang="ja-JP" dirty="0" smtClean="0"/>
              <a:t>貨幣</a:t>
            </a:r>
            <a:r>
              <a:rPr lang="ja-JP" altLang="ja-JP" dirty="0"/>
              <a:t>価値をデジタルデータで表現した</a:t>
            </a:r>
            <a:r>
              <a:rPr lang="ja-JP" altLang="ja-JP" dirty="0" smtClean="0"/>
              <a:t>もの</a:t>
            </a:r>
            <a:endParaRPr lang="en-US" altLang="ja-JP" dirty="0" smtClean="0"/>
          </a:p>
          <a:p>
            <a:pPr lvl="1"/>
            <a:r>
              <a:rPr lang="ja-JP" altLang="ja-JP" dirty="0" smtClean="0"/>
              <a:t>クレジットカード</a:t>
            </a:r>
            <a:r>
              <a:rPr lang="ja-JP" altLang="ja-JP" dirty="0"/>
              <a:t>や現金の代わりに</a:t>
            </a:r>
            <a:r>
              <a:rPr lang="ja-JP" altLang="ja-JP" dirty="0" smtClean="0"/>
              <a:t>買い物</a:t>
            </a:r>
            <a:endParaRPr lang="en-US" altLang="ja-JP" dirty="0" smtClean="0"/>
          </a:p>
          <a:p>
            <a:pPr lvl="1"/>
            <a:r>
              <a:rPr lang="ja-JP" altLang="ja-JP" dirty="0" smtClean="0"/>
              <a:t>インターネット</a:t>
            </a:r>
            <a:r>
              <a:rPr lang="ja-JP" altLang="ja-JP" dirty="0"/>
              <a:t>を利用した電子商取引の決済</a:t>
            </a:r>
            <a:r>
              <a:rPr lang="ja-JP" altLang="ja-JP" dirty="0" smtClean="0"/>
              <a:t>手段</a:t>
            </a:r>
            <a:endParaRPr lang="en-US" altLang="ja-JP" dirty="0" smtClean="0"/>
          </a:p>
          <a:p>
            <a:pPr lvl="1"/>
            <a:r>
              <a:rPr lang="en-US" altLang="ja-JP" dirty="0" smtClean="0"/>
              <a:t>IC</a:t>
            </a:r>
            <a:r>
              <a:rPr lang="ja-JP" altLang="ja-JP" dirty="0"/>
              <a:t>型やネットワーク型</a:t>
            </a:r>
            <a:r>
              <a:rPr lang="ja-JP" altLang="ja-JP" dirty="0" smtClean="0"/>
              <a:t>など</a:t>
            </a:r>
            <a:r>
              <a:rPr lang="ja-JP" altLang="en-US" dirty="0" smtClean="0"/>
              <a:t>の</a:t>
            </a:r>
            <a:r>
              <a:rPr lang="ja-JP" altLang="ja-JP" dirty="0" smtClean="0"/>
              <a:t>さまざま</a:t>
            </a:r>
            <a:r>
              <a:rPr lang="ja-JP" altLang="ja-JP" dirty="0"/>
              <a:t>な</a:t>
            </a:r>
            <a:r>
              <a:rPr lang="ja-JP" altLang="ja-JP" dirty="0" smtClean="0"/>
              <a:t>タイプ</a:t>
            </a:r>
            <a:endParaRPr lang="en-US" altLang="ja-JP" dirty="0" smtClean="0"/>
          </a:p>
          <a:p>
            <a:r>
              <a:rPr lang="en-US" altLang="ja-JP" dirty="0" smtClean="0"/>
              <a:t>IC</a:t>
            </a:r>
            <a:r>
              <a:rPr lang="ja-JP" altLang="ja-JP" dirty="0" smtClean="0"/>
              <a:t>型</a:t>
            </a:r>
            <a:r>
              <a:rPr lang="ja-JP" altLang="en-US" dirty="0"/>
              <a:t>電子マネー</a:t>
            </a:r>
            <a:endParaRPr lang="en-US" altLang="ja-JP" dirty="0" smtClean="0"/>
          </a:p>
          <a:p>
            <a:pPr lvl="1"/>
            <a:r>
              <a:rPr lang="ja-JP" altLang="ja-JP" dirty="0" smtClean="0"/>
              <a:t>カード</a:t>
            </a:r>
            <a:r>
              <a:rPr lang="ja-JP" altLang="ja-JP" dirty="0"/>
              <a:t>や</a:t>
            </a:r>
            <a:r>
              <a:rPr lang="ja-JP" altLang="ja-JP" dirty="0" smtClean="0"/>
              <a:t>スマートフォン</a:t>
            </a:r>
            <a:r>
              <a:rPr lang="ja-JP" altLang="en-US" dirty="0" smtClean="0"/>
              <a:t>に内蔵された</a:t>
            </a:r>
            <a:r>
              <a:rPr lang="ja-JP" altLang="ja-JP" dirty="0" smtClean="0"/>
              <a:t>専用</a:t>
            </a:r>
            <a:r>
              <a:rPr lang="ja-JP" altLang="ja-JP" dirty="0"/>
              <a:t>の</a:t>
            </a:r>
            <a:r>
              <a:rPr lang="en-US" altLang="ja-JP" b="1" dirty="0"/>
              <a:t>IC</a:t>
            </a:r>
            <a:r>
              <a:rPr lang="ja-JP" altLang="ja-JP" b="1" dirty="0"/>
              <a:t>チップ</a:t>
            </a:r>
            <a:r>
              <a:rPr lang="ja-JP" altLang="ja-JP" dirty="0"/>
              <a:t>に</a:t>
            </a:r>
            <a:r>
              <a:rPr lang="ja-JP" altLang="ja-JP" dirty="0" smtClean="0"/>
              <a:t>金額データ</a:t>
            </a:r>
            <a:r>
              <a:rPr lang="ja-JP" altLang="ja-JP" dirty="0"/>
              <a:t>を</a:t>
            </a:r>
            <a:r>
              <a:rPr lang="ja-JP" altLang="ja-JP" dirty="0" smtClean="0"/>
              <a:t>記録</a:t>
            </a:r>
            <a:endParaRPr lang="en-US" altLang="ja-JP" dirty="0" smtClean="0"/>
          </a:p>
          <a:p>
            <a:pPr lvl="1"/>
            <a:r>
              <a:rPr lang="ja-JP" altLang="ja-JP" dirty="0" smtClean="0"/>
              <a:t>交通</a:t>
            </a:r>
            <a:r>
              <a:rPr lang="ja-JP" altLang="ja-JP" dirty="0"/>
              <a:t>系電子マネーや流通系電子マネー</a:t>
            </a:r>
            <a:r>
              <a:rPr lang="ja-JP" altLang="ja-JP" dirty="0" smtClean="0"/>
              <a:t>など</a:t>
            </a:r>
            <a:endParaRPr lang="en-US" altLang="ja-JP" dirty="0" smtClean="0"/>
          </a:p>
          <a:p>
            <a:r>
              <a:rPr lang="ja-JP" altLang="ja-JP" dirty="0" smtClean="0"/>
              <a:t>ネットワーク型</a:t>
            </a:r>
            <a:r>
              <a:rPr lang="ja-JP" altLang="en-US" dirty="0"/>
              <a:t>電子マネー</a:t>
            </a:r>
            <a:endParaRPr lang="en-US" altLang="ja-JP" dirty="0" smtClean="0"/>
          </a:p>
          <a:p>
            <a:pPr lvl="1"/>
            <a:r>
              <a:rPr lang="ja-JP" altLang="ja-JP" dirty="0" smtClean="0"/>
              <a:t>インターネット上</a:t>
            </a:r>
            <a:r>
              <a:rPr lang="ja-JP" altLang="ja-JP" dirty="0"/>
              <a:t>で金銭情報を管理する</a:t>
            </a:r>
            <a:r>
              <a:rPr lang="ja-JP" altLang="ja-JP" dirty="0" smtClean="0"/>
              <a:t>もの</a:t>
            </a:r>
            <a:endParaRPr lang="en-US" altLang="ja-JP" dirty="0" smtClean="0"/>
          </a:p>
          <a:p>
            <a:pPr lvl="1"/>
            <a:r>
              <a:rPr lang="ja-JP" altLang="ja-JP" dirty="0" smtClean="0"/>
              <a:t>コンビニエンスストア</a:t>
            </a:r>
            <a:r>
              <a:rPr lang="ja-JP" altLang="ja-JP" dirty="0"/>
              <a:t>などで購入されるプリペイドカード</a:t>
            </a:r>
            <a:r>
              <a:rPr lang="ja-JP" altLang="ja-JP" dirty="0" smtClean="0"/>
              <a:t>など</a:t>
            </a:r>
            <a:endParaRPr kumimoji="1" lang="ja-JP" altLang="en-US" dirty="0"/>
          </a:p>
        </p:txBody>
      </p:sp>
    </p:spTree>
    <p:extLst>
      <p:ext uri="{BB962C8B-B14F-4D97-AF65-F5344CB8AC3E}">
        <p14:creationId xmlns:p14="http://schemas.microsoft.com/office/powerpoint/2010/main" val="16542598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p21</a:t>
            </a:r>
            <a:endParaRPr lang="ja-JP" altLang="en-US" dirty="0"/>
          </a:p>
        </p:txBody>
      </p:sp>
      <p:sp>
        <p:nvSpPr>
          <p:cNvPr id="6" name="テキスト プレースホルダー 5"/>
          <p:cNvSpPr>
            <a:spLocks noGrp="1"/>
          </p:cNvSpPr>
          <p:nvPr>
            <p:ph type="body" sz="quarter" idx="15"/>
          </p:nvPr>
        </p:nvSpPr>
        <p:spPr/>
        <p:txBody>
          <a:bodyPr/>
          <a:lstStyle/>
          <a:p>
            <a:r>
              <a:rPr lang="ja-JP" altLang="en-US" dirty="0"/>
              <a:t>電子マネー</a:t>
            </a:r>
            <a:endParaRPr kumimoji="1" lang="ja-JP" altLang="en-US" dirty="0"/>
          </a:p>
        </p:txBody>
      </p:sp>
      <p:pic>
        <p:nvPicPr>
          <p:cNvPr id="8" name="図 7"/>
          <p:cNvPicPr>
            <a:picLocks noChangeAspect="1"/>
          </p:cNvPicPr>
          <p:nvPr/>
        </p:nvPicPr>
        <p:blipFill>
          <a:blip r:embed="rId2"/>
          <a:stretch>
            <a:fillRect/>
          </a:stretch>
        </p:blipFill>
        <p:spPr>
          <a:xfrm>
            <a:off x="3278294" y="1226905"/>
            <a:ext cx="5298509" cy="4988091"/>
          </a:xfrm>
          <a:prstGeom prst="rect">
            <a:avLst/>
          </a:prstGeom>
        </p:spPr>
      </p:pic>
      <p:sp>
        <p:nvSpPr>
          <p:cNvPr id="7" name="テキスト プレースホルダー 6"/>
          <p:cNvSpPr>
            <a:spLocks noGrp="1"/>
          </p:cNvSpPr>
          <p:nvPr>
            <p:ph type="body" sz="quarter" idx="16"/>
          </p:nvPr>
        </p:nvSpPr>
        <p:spPr>
          <a:xfrm>
            <a:off x="565858" y="6375795"/>
            <a:ext cx="11626142" cy="469118"/>
          </a:xfrm>
        </p:spPr>
        <p:txBody>
          <a:bodyPr>
            <a:normAutofit fontScale="92500" lnSpcReduction="10000"/>
          </a:bodyPr>
          <a:lstStyle/>
          <a:p>
            <a:r>
              <a:rPr lang="ja-JP" altLang="ja-JP" dirty="0"/>
              <a:t>　</a:t>
            </a:r>
            <a:r>
              <a:rPr lang="ja-JP" altLang="ja-JP" dirty="0" smtClean="0"/>
              <a:t>図</a:t>
            </a:r>
            <a:r>
              <a:rPr lang="en-US" altLang="ja-JP" dirty="0" smtClean="0"/>
              <a:t>6</a:t>
            </a:r>
            <a:r>
              <a:rPr lang="en-US" altLang="ja-JP" dirty="0"/>
              <a:t> </a:t>
            </a:r>
            <a:r>
              <a:rPr lang="ja-JP" altLang="ja-JP" dirty="0" smtClean="0"/>
              <a:t>さまざま</a:t>
            </a:r>
            <a:r>
              <a:rPr lang="ja-JP" altLang="ja-JP" dirty="0"/>
              <a:t>な場面で利用される電子マネー</a:t>
            </a:r>
            <a:endParaRPr kumimoji="1" lang="ja-JP" altLang="en-US" dirty="0"/>
          </a:p>
        </p:txBody>
      </p:sp>
    </p:spTree>
    <p:extLst>
      <p:ext uri="{BB962C8B-B14F-4D97-AF65-F5344CB8AC3E}">
        <p14:creationId xmlns:p14="http://schemas.microsoft.com/office/powerpoint/2010/main" val="30378387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smtClean="0"/>
              <a:t>電子</a:t>
            </a:r>
            <a:r>
              <a:rPr lang="ja-JP" altLang="en-US" dirty="0"/>
              <a:t>マネーと現金を比較して，電子マネーの便利なところや困った経験などを話し合ってみよう。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8</a:t>
            </a:r>
            <a:endParaRPr kumimoji="1" lang="ja-JP" altLang="en-US" dirty="0"/>
          </a:p>
        </p:txBody>
      </p:sp>
    </p:spTree>
    <p:extLst>
      <p:ext uri="{BB962C8B-B14F-4D97-AF65-F5344CB8AC3E}">
        <p14:creationId xmlns:p14="http://schemas.microsoft.com/office/powerpoint/2010/main" val="17723253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2783426"/>
            <a:ext cx="11460480" cy="3572927"/>
          </a:xfrm>
        </p:spPr>
        <p:txBody>
          <a:bodyPr/>
          <a:lstStyle/>
          <a:p>
            <a:r>
              <a:rPr lang="ja-JP" altLang="en-US" dirty="0"/>
              <a:t>電子マネーの便利なところ：スムーズに会計ができる</a:t>
            </a:r>
            <a:r>
              <a:rPr lang="ja-JP" altLang="en-US" dirty="0" smtClean="0"/>
              <a:t>，</a:t>
            </a:r>
            <a:endParaRPr lang="en-US" altLang="ja-JP" dirty="0" smtClean="0"/>
          </a:p>
          <a:p>
            <a:r>
              <a:rPr lang="ja-JP" altLang="en-US" dirty="0" smtClean="0"/>
              <a:t>困った</a:t>
            </a:r>
            <a:r>
              <a:rPr lang="ja-JP" altLang="en-US" dirty="0"/>
              <a:t>経験：海外など，規格が違う場所では使用することができない，など　　</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smtClean="0"/>
              <a:t>電子</a:t>
            </a:r>
            <a:r>
              <a:rPr lang="ja-JP" altLang="en-US" dirty="0"/>
              <a:t>マネーと現金を比較して，電子マネーの便利なところや困った経験などを話し合ってみよう。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8</a:t>
            </a:r>
            <a:endParaRPr kumimoji="1" lang="ja-JP" altLang="en-US" dirty="0"/>
          </a:p>
        </p:txBody>
      </p:sp>
    </p:spTree>
    <p:extLst>
      <p:ext uri="{BB962C8B-B14F-4D97-AF65-F5344CB8AC3E}">
        <p14:creationId xmlns:p14="http://schemas.microsoft.com/office/powerpoint/2010/main" val="29453150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電子マネー</a:t>
            </a:r>
            <a:endParaRPr lang="zh-TW" altLang="en-US" dirty="0"/>
          </a:p>
          <a:p>
            <a:r>
              <a:rPr lang="en-US" altLang="ja-JP" dirty="0" smtClean="0"/>
              <a:t>IC</a:t>
            </a:r>
            <a:r>
              <a:rPr lang="ja-JP" altLang="en-US" smtClean="0"/>
              <a:t>チップ</a:t>
            </a:r>
            <a:endParaRPr lang="zh-TW"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情報技術</a:t>
            </a:r>
            <a:r>
              <a:rPr lang="ja-JP" altLang="en-US" dirty="0" smtClean="0"/>
              <a:t>の発展</a:t>
            </a:r>
            <a:endParaRPr lang="ja-JP" altLang="en-US" dirty="0"/>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p21</a:t>
            </a:r>
            <a:endParaRPr kumimoji="1" lang="ja-JP" altLang="en-US" dirty="0"/>
          </a:p>
        </p:txBody>
      </p:sp>
    </p:spTree>
    <p:extLst>
      <p:ext uri="{BB962C8B-B14F-4D97-AF65-F5344CB8AC3E}">
        <p14:creationId xmlns:p14="http://schemas.microsoft.com/office/powerpoint/2010/main" val="32624870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セルフレジ</a:t>
            </a:r>
            <a:endParaRPr lang="en-US" altLang="ja-JP" dirty="0" smtClean="0"/>
          </a:p>
          <a:p>
            <a:pPr lvl="1"/>
            <a:r>
              <a:rPr lang="ja-JP" altLang="en-US" dirty="0" smtClean="0"/>
              <a:t>商品</a:t>
            </a:r>
            <a:r>
              <a:rPr lang="ja-JP" altLang="en-US" dirty="0"/>
              <a:t>のバーコードの読み取りや精算を客が</a:t>
            </a:r>
            <a:r>
              <a:rPr lang="ja-JP" altLang="en-US" dirty="0" smtClean="0"/>
              <a:t>行う</a:t>
            </a:r>
            <a:endParaRPr lang="en-US" altLang="ja-JP" dirty="0" smtClean="0"/>
          </a:p>
          <a:p>
            <a:pPr lvl="1"/>
            <a:r>
              <a:rPr lang="ja-JP" altLang="en-US" dirty="0" smtClean="0"/>
              <a:t>スーパーマーケット</a:t>
            </a:r>
            <a:r>
              <a:rPr lang="ja-JP" altLang="en-US" dirty="0"/>
              <a:t>やコンビニエンスストアなどで</a:t>
            </a:r>
            <a:r>
              <a:rPr lang="ja-JP" altLang="en-US" dirty="0" smtClean="0"/>
              <a:t>見かける</a:t>
            </a:r>
            <a:endParaRPr lang="en-US" altLang="ja-JP" dirty="0" smtClean="0"/>
          </a:p>
          <a:p>
            <a:pPr lvl="1"/>
            <a:r>
              <a:rPr lang="ja-JP" altLang="en-US" dirty="0" smtClean="0"/>
              <a:t>セルフレジ</a:t>
            </a:r>
            <a:r>
              <a:rPr lang="ja-JP" altLang="en-US" dirty="0"/>
              <a:t>の</a:t>
            </a:r>
            <a:r>
              <a:rPr lang="ja-JP" altLang="en-US" dirty="0" smtClean="0"/>
              <a:t>普及</a:t>
            </a:r>
            <a:endParaRPr lang="en-US" altLang="ja-JP" dirty="0" smtClean="0"/>
          </a:p>
          <a:p>
            <a:pPr lvl="1"/>
            <a:r>
              <a:rPr lang="ja-JP" altLang="en-US" dirty="0" smtClean="0"/>
              <a:t>→レジ</a:t>
            </a:r>
            <a:r>
              <a:rPr lang="ja-JP" altLang="en-US" dirty="0"/>
              <a:t>の混雑</a:t>
            </a:r>
            <a:r>
              <a:rPr lang="ja-JP" altLang="en-US" dirty="0" smtClean="0"/>
              <a:t>解消</a:t>
            </a:r>
            <a:endParaRPr lang="en-US" altLang="ja-JP" dirty="0" smtClean="0"/>
          </a:p>
          <a:p>
            <a:pPr lvl="1"/>
            <a:r>
              <a:rPr lang="ja-JP" altLang="en-US" dirty="0" smtClean="0"/>
              <a:t>→人手</a:t>
            </a:r>
            <a:r>
              <a:rPr lang="ja-JP" altLang="en-US" dirty="0"/>
              <a:t>不足</a:t>
            </a:r>
            <a:r>
              <a:rPr lang="ja-JP" altLang="en-US" dirty="0" smtClean="0"/>
              <a:t>対策</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127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８ 情報技術の発展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セルフレジ</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680" y="3070736"/>
            <a:ext cx="4736026" cy="3157351"/>
          </a:xfrm>
          <a:prstGeom prst="rect">
            <a:avLst/>
          </a:prstGeom>
        </p:spPr>
      </p:pic>
    </p:spTree>
    <p:extLst>
      <p:ext uri="{BB962C8B-B14F-4D97-AF65-F5344CB8AC3E}">
        <p14:creationId xmlns:p14="http://schemas.microsoft.com/office/powerpoint/2010/main" val="273910581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128</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8</a:t>
            </a:r>
            <a:r>
              <a:rPr lang="en-US" altLang="ja-JP" dirty="0" smtClean="0"/>
              <a:t> </a:t>
            </a:r>
            <a:r>
              <a:rPr lang="ja-JP" altLang="en-US" dirty="0"/>
              <a:t>情報</a:t>
            </a:r>
            <a:r>
              <a:rPr lang="ja-JP" altLang="en-US" dirty="0" smtClean="0"/>
              <a:t>技術の発展</a:t>
            </a:r>
            <a:endParaRPr lang="ja-JP" altLang="en-US" dirty="0"/>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p21</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en-US" dirty="0" smtClean="0"/>
              <a:t>さまざま</a:t>
            </a:r>
            <a:r>
              <a:rPr lang="ja-JP" altLang="en-US" dirty="0"/>
              <a:t>な情報技術が身の回りで使われている</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使われて</a:t>
            </a:r>
            <a:r>
              <a:rPr lang="ja-JP" altLang="ja-JP" dirty="0"/>
              <a:t>いる技術に目を</a:t>
            </a:r>
            <a:r>
              <a:rPr lang="ja-JP" altLang="ja-JP" dirty="0" smtClean="0"/>
              <a:t>向ける</a:t>
            </a:r>
            <a:r>
              <a:rPr lang="ja-JP" altLang="en-US" dirty="0" smtClean="0"/>
              <a:t>ことが重要</a:t>
            </a:r>
            <a:r>
              <a:rPr lang="ja-JP" altLang="ja-JP" dirty="0" smtClean="0"/>
              <a:t>。</a:t>
            </a:r>
            <a:endParaRPr lang="en-US" altLang="ja-JP" dirty="0" smtClean="0"/>
          </a:p>
        </p:txBody>
      </p:sp>
    </p:spTree>
    <p:extLst>
      <p:ext uri="{BB962C8B-B14F-4D97-AF65-F5344CB8AC3E}">
        <p14:creationId xmlns:p14="http://schemas.microsoft.com/office/powerpoint/2010/main" val="4163811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effectLst/>
              </a:rPr>
              <a:t>情報化と私たちの生活の変化</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129</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9 </a:t>
            </a:r>
            <a:r>
              <a:rPr lang="ja-JP" altLang="en-US" dirty="0" smtClean="0"/>
              <a:t>情報化</a:t>
            </a:r>
            <a:r>
              <a:rPr lang="ja-JP" altLang="en-US" dirty="0"/>
              <a:t>と私たちの生活の変化</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p22</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9</a:t>
            </a:r>
            <a:endParaRPr kumimoji="1" lang="ja-JP" altLang="en-US" dirty="0"/>
          </a:p>
        </p:txBody>
      </p:sp>
      <p:pic>
        <p:nvPicPr>
          <p:cNvPr id="25" name="図 24"/>
          <p:cNvPicPr>
            <a:picLocks noChangeAspect="1"/>
          </p:cNvPicPr>
          <p:nvPr/>
        </p:nvPicPr>
        <p:blipFill>
          <a:blip r:embed="rId2"/>
          <a:stretch>
            <a:fillRect/>
          </a:stretch>
        </p:blipFill>
        <p:spPr>
          <a:xfrm>
            <a:off x="2261034" y="1834153"/>
            <a:ext cx="7782959" cy="4885499"/>
          </a:xfrm>
          <a:prstGeom prst="rect">
            <a:avLst/>
          </a:prstGeom>
        </p:spPr>
      </p:pic>
    </p:spTree>
    <p:extLst>
      <p:ext uri="{BB962C8B-B14F-4D97-AF65-F5344CB8AC3E}">
        <p14:creationId xmlns:p14="http://schemas.microsoft.com/office/powerpoint/2010/main" val="860823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a:t>
            </a:r>
            <a:endParaRPr kumimoji="1" lang="ja-JP" altLang="en-US" dirty="0"/>
          </a:p>
        </p:txBody>
      </p:sp>
      <p:sp>
        <p:nvSpPr>
          <p:cNvPr id="3" name="コンテンツ プレースホルダー 2"/>
          <p:cNvSpPr>
            <a:spLocks noGrp="1"/>
          </p:cNvSpPr>
          <p:nvPr>
            <p:ph idx="4294967295"/>
          </p:nvPr>
        </p:nvSpPr>
        <p:spPr>
          <a:xfrm>
            <a:off x="1798319" y="1492777"/>
            <a:ext cx="8595360" cy="5352136"/>
          </a:xfrm>
        </p:spPr>
        <p:txBody>
          <a:bodyPr>
            <a:normAutofit lnSpcReduction="10000"/>
          </a:bodyPr>
          <a:lstStyle/>
          <a:p>
            <a:endParaRPr lang="en-US" altLang="ja-JP" dirty="0" smtClean="0"/>
          </a:p>
          <a:p>
            <a:endParaRPr lang="en-US" altLang="ja-JP" dirty="0"/>
          </a:p>
          <a:p>
            <a:endParaRPr lang="en-US" altLang="ja-JP" dirty="0" smtClean="0"/>
          </a:p>
          <a:p>
            <a:endParaRPr lang="en-US" altLang="ja-JP" dirty="0"/>
          </a:p>
          <a:p>
            <a:r>
              <a:rPr lang="en-US" altLang="ja-JP" dirty="0" smtClean="0"/>
              <a:t/>
            </a:r>
            <a:br>
              <a:rPr lang="en-US" altLang="ja-JP" dirty="0" smtClean="0"/>
            </a:br>
            <a:endParaRPr lang="en-US" altLang="ja-JP" dirty="0" smtClean="0"/>
          </a:p>
          <a:p>
            <a:endParaRPr lang="en-US" altLang="ja-JP" dirty="0" smtClean="0"/>
          </a:p>
          <a:p>
            <a:endParaRPr lang="en-US" altLang="ja-JP" dirty="0" smtClean="0"/>
          </a:p>
          <a:p>
            <a:endParaRPr lang="en-US" altLang="ja-JP" dirty="0"/>
          </a:p>
          <a:p>
            <a:r>
              <a:rPr lang="ja-JP" altLang="ja-JP" dirty="0" smtClean="0"/>
              <a:t>図</a:t>
            </a:r>
            <a:r>
              <a:rPr lang="en-US" altLang="ja-JP" dirty="0" smtClean="0"/>
              <a:t>3</a:t>
            </a:r>
            <a:r>
              <a:rPr lang="en-US" altLang="ja-JP" dirty="0"/>
              <a:t> </a:t>
            </a:r>
            <a:r>
              <a:rPr lang="ja-JP" altLang="ja-JP" dirty="0" smtClean="0"/>
              <a:t>情報</a:t>
            </a:r>
            <a:r>
              <a:rPr lang="ja-JP" altLang="ja-JP" dirty="0"/>
              <a:t>の代表的な特性</a:t>
            </a:r>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p:txBody>
      </p:sp>
      <p:sp>
        <p:nvSpPr>
          <p:cNvPr id="6" name="テキスト プレースホルダー 5"/>
          <p:cNvSpPr>
            <a:spLocks noGrp="1"/>
          </p:cNvSpPr>
          <p:nvPr>
            <p:ph type="body" sz="quarter" idx="14"/>
          </p:nvPr>
        </p:nvSpPr>
        <p:spPr/>
        <p:txBody>
          <a:bodyPr/>
          <a:lstStyle/>
          <a:p>
            <a:r>
              <a:rPr lang="en-US" altLang="ja-JP" dirty="0" smtClean="0"/>
              <a:t>p7</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情報の特性</a:t>
            </a:r>
            <a:endParaRPr kumimoji="1" lang="ja-JP" altLang="en-US" dirty="0"/>
          </a:p>
        </p:txBody>
      </p:sp>
      <p:pic>
        <p:nvPicPr>
          <p:cNvPr id="9" name="図 8"/>
          <p:cNvPicPr>
            <a:picLocks noChangeAspect="1"/>
          </p:cNvPicPr>
          <p:nvPr/>
        </p:nvPicPr>
        <p:blipFill>
          <a:blip r:embed="rId2"/>
          <a:stretch>
            <a:fillRect/>
          </a:stretch>
        </p:blipFill>
        <p:spPr>
          <a:xfrm>
            <a:off x="2879070" y="1088948"/>
            <a:ext cx="6033023" cy="4790382"/>
          </a:xfrm>
          <a:prstGeom prst="rect">
            <a:avLst/>
          </a:prstGeom>
        </p:spPr>
      </p:pic>
    </p:spTree>
    <p:extLst>
      <p:ext uri="{BB962C8B-B14F-4D97-AF65-F5344CB8AC3E}">
        <p14:creationId xmlns:p14="http://schemas.microsoft.com/office/powerpoint/2010/main" val="38263006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effectLst/>
              </a:rPr>
              <a:t>情報化と私たちの生活の変化</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私たちの生活の変化</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130</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9 </a:t>
            </a:r>
            <a:r>
              <a:rPr lang="ja-JP" altLang="en-US" dirty="0" smtClean="0"/>
              <a:t>情報化</a:t>
            </a:r>
            <a:r>
              <a:rPr lang="ja-JP" altLang="en-US" dirty="0"/>
              <a:t>と私たちの生活の変化</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p22</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人工知能（</a:t>
            </a:r>
            <a:r>
              <a:rPr lang="en-US" altLang="ja-JP" dirty="0"/>
              <a:t>AI</a:t>
            </a:r>
            <a:r>
              <a:rPr lang="ja-JP" altLang="en-US" dirty="0"/>
              <a:t>）とロボット</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健康への影響</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9</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smtClean="0"/>
              <a:t>情報化</a:t>
            </a:r>
            <a:r>
              <a:rPr lang="ja-JP" altLang="en-US" dirty="0"/>
              <a:t>が進展すると，私たちの生活はどのように変化するのだろうか。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33023722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私たちの生活の変化</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dirty="0" smtClean="0"/>
              <a:t>情報</a:t>
            </a:r>
            <a:r>
              <a:rPr lang="ja-JP" altLang="en-US" dirty="0"/>
              <a:t>技術の発展に</a:t>
            </a:r>
            <a:r>
              <a:rPr lang="ja-JP" altLang="en-US" dirty="0" smtClean="0"/>
              <a:t>よる生活の変化</a:t>
            </a:r>
            <a:endParaRPr lang="en-US" altLang="ja-JP" dirty="0" smtClean="0"/>
          </a:p>
          <a:p>
            <a:pPr lvl="1"/>
            <a:r>
              <a:rPr lang="ja-JP" altLang="en-US" dirty="0" smtClean="0"/>
              <a:t>住宅内</a:t>
            </a:r>
            <a:r>
              <a:rPr lang="ja-JP" altLang="en-US" dirty="0"/>
              <a:t>で使われる電化製品</a:t>
            </a:r>
            <a:r>
              <a:rPr lang="ja-JP" altLang="en-US"/>
              <a:t>や</a:t>
            </a:r>
            <a:r>
              <a:rPr lang="ja-JP" altLang="en-US" smtClean="0"/>
              <a:t>自動車</a:t>
            </a:r>
            <a:r>
              <a:rPr lang="ja-JP" altLang="en-US" dirty="0" smtClean="0"/>
              <a:t>など</a:t>
            </a:r>
            <a:endParaRPr lang="en-US" altLang="ja-JP" dirty="0" smtClean="0"/>
          </a:p>
          <a:p>
            <a:pPr lvl="1"/>
            <a:r>
              <a:rPr lang="ja-JP" altLang="en-US" dirty="0" smtClean="0"/>
              <a:t>身</a:t>
            </a:r>
            <a:r>
              <a:rPr lang="ja-JP" altLang="en-US" dirty="0"/>
              <a:t>の回りのさまざまなものがインターネットに</a:t>
            </a:r>
            <a:r>
              <a:rPr lang="ja-JP" altLang="en-US" dirty="0" smtClean="0"/>
              <a:t>接続</a:t>
            </a:r>
            <a:endParaRPr lang="en-US" altLang="ja-JP" dirty="0" smtClean="0"/>
          </a:p>
          <a:p>
            <a:pPr lvl="1"/>
            <a:r>
              <a:rPr lang="ja-JP" altLang="en-US" dirty="0" smtClean="0"/>
              <a:t>→新た</a:t>
            </a:r>
            <a:r>
              <a:rPr lang="ja-JP" altLang="en-US" dirty="0"/>
              <a:t>なサービスが</a:t>
            </a:r>
            <a:r>
              <a:rPr lang="ja-JP" altLang="en-US" dirty="0" smtClean="0"/>
              <a:t>提供</a:t>
            </a:r>
            <a:endParaRPr lang="en-US" altLang="ja-JP" dirty="0" smtClean="0"/>
          </a:p>
          <a:p>
            <a:pPr lvl="1"/>
            <a:r>
              <a:rPr lang="ja-JP" altLang="en-US" dirty="0" smtClean="0"/>
              <a:t>学び</a:t>
            </a:r>
            <a:r>
              <a:rPr lang="ja-JP" altLang="en-US" dirty="0"/>
              <a:t>や仕事においても，インターネットを</a:t>
            </a:r>
            <a:r>
              <a:rPr lang="ja-JP" altLang="en-US" dirty="0" smtClean="0"/>
              <a:t>活用</a:t>
            </a:r>
            <a:endParaRPr lang="en-US" altLang="ja-JP" dirty="0" smtClean="0"/>
          </a:p>
          <a:p>
            <a:pPr lvl="1"/>
            <a:r>
              <a:rPr lang="ja-JP" altLang="en-US" dirty="0" smtClean="0"/>
              <a:t>→場所</a:t>
            </a:r>
            <a:r>
              <a:rPr lang="ja-JP" altLang="en-US" dirty="0"/>
              <a:t>と時間を選ばずに授業を</a:t>
            </a:r>
            <a:r>
              <a:rPr lang="ja-JP" altLang="en-US" dirty="0" smtClean="0"/>
              <a:t>受ける</a:t>
            </a:r>
            <a:r>
              <a:rPr lang="en-US" altLang="ja-JP" dirty="0" smtClean="0"/>
              <a:t>/</a:t>
            </a:r>
            <a:r>
              <a:rPr lang="ja-JP" altLang="en-US" dirty="0" smtClean="0"/>
              <a:t>仕事できる</a:t>
            </a:r>
            <a:endParaRPr lang="en-US" altLang="ja-JP" dirty="0" smtClean="0"/>
          </a:p>
          <a:p>
            <a:pPr lvl="1"/>
            <a:r>
              <a:rPr lang="ja-JP" altLang="en-US" dirty="0" smtClean="0"/>
              <a:t>→生活</a:t>
            </a:r>
            <a:r>
              <a:rPr lang="ja-JP" altLang="en-US" dirty="0"/>
              <a:t>スタイルの多様性が広がりつつ</a:t>
            </a:r>
            <a:r>
              <a:rPr lang="ja-JP" altLang="en-US" dirty="0" smtClean="0"/>
              <a:t>ある</a:t>
            </a:r>
            <a:endParaRPr kumimoji="1" lang="ja-JP" altLang="en-US" dirty="0"/>
          </a:p>
        </p:txBody>
      </p:sp>
    </p:spTree>
    <p:extLst>
      <p:ext uri="{BB962C8B-B14F-4D97-AF65-F5344CB8AC3E}">
        <p14:creationId xmlns:p14="http://schemas.microsoft.com/office/powerpoint/2010/main" val="371809821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人工知能（</a:t>
            </a:r>
            <a:r>
              <a:rPr lang="en-US" altLang="ja-JP" dirty="0"/>
              <a:t>AI</a:t>
            </a:r>
            <a:r>
              <a:rPr lang="ja-JP" altLang="en-US" dirty="0"/>
              <a:t>）とロボット</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b="1" dirty="0"/>
              <a:t>人工知能</a:t>
            </a:r>
            <a:r>
              <a:rPr lang="ja-JP" altLang="en-US" dirty="0"/>
              <a:t>（</a:t>
            </a:r>
            <a:r>
              <a:rPr lang="en-US" altLang="ja-JP" dirty="0"/>
              <a:t>AI</a:t>
            </a:r>
            <a:r>
              <a:rPr lang="ja-JP" altLang="en-US" dirty="0" smtClean="0"/>
              <a:t>）</a:t>
            </a:r>
            <a:endParaRPr lang="en-US" altLang="ja-JP" dirty="0" smtClean="0"/>
          </a:p>
          <a:p>
            <a:pPr lvl="1"/>
            <a:r>
              <a:rPr lang="ja-JP" altLang="en-US" dirty="0" smtClean="0"/>
              <a:t>人間</a:t>
            </a:r>
            <a:r>
              <a:rPr lang="ja-JP" altLang="en-US" dirty="0"/>
              <a:t>の知的な活動をコンピュータで実現する</a:t>
            </a:r>
            <a:r>
              <a:rPr lang="ja-JP" altLang="en-US" dirty="0" smtClean="0"/>
              <a:t>技術</a:t>
            </a:r>
            <a:endParaRPr lang="en-US" altLang="ja-JP" dirty="0" smtClean="0"/>
          </a:p>
          <a:p>
            <a:pPr lvl="1"/>
            <a:r>
              <a:rPr lang="ja-JP" altLang="en-US" dirty="0" smtClean="0"/>
              <a:t>人工</a:t>
            </a:r>
            <a:r>
              <a:rPr lang="ja-JP" altLang="en-US" dirty="0"/>
              <a:t>知能を用いた文章の自動翻訳，音声認識，音声合成，顔認識</a:t>
            </a:r>
            <a:r>
              <a:rPr lang="ja-JP" altLang="en-US" dirty="0" smtClean="0"/>
              <a:t>など</a:t>
            </a:r>
            <a:endParaRPr lang="en-US" altLang="ja-JP" dirty="0" smtClean="0"/>
          </a:p>
          <a:p>
            <a:r>
              <a:rPr lang="ja-JP" altLang="en-US" dirty="0" smtClean="0"/>
              <a:t>ロボット</a:t>
            </a:r>
            <a:endParaRPr lang="en-US" altLang="ja-JP" dirty="0" smtClean="0"/>
          </a:p>
          <a:p>
            <a:pPr lvl="1"/>
            <a:r>
              <a:rPr lang="ja-JP" altLang="en-US" dirty="0"/>
              <a:t>人間の模倣だけで</a:t>
            </a:r>
            <a:r>
              <a:rPr lang="ja-JP" altLang="en-US" dirty="0" smtClean="0"/>
              <a:t>なく</a:t>
            </a:r>
            <a:endParaRPr lang="en-US" altLang="ja-JP" dirty="0" smtClean="0"/>
          </a:p>
          <a:p>
            <a:pPr lvl="1"/>
            <a:r>
              <a:rPr lang="ja-JP" altLang="en-US" dirty="0" smtClean="0"/>
              <a:t>人間</a:t>
            </a:r>
            <a:r>
              <a:rPr lang="ja-JP" altLang="en-US" dirty="0"/>
              <a:t>が働くことのできない危険な場所で</a:t>
            </a:r>
            <a:r>
              <a:rPr lang="ja-JP" altLang="en-US" dirty="0" smtClean="0"/>
              <a:t>働く</a:t>
            </a:r>
            <a:endParaRPr lang="en-US" altLang="ja-JP" dirty="0" smtClean="0"/>
          </a:p>
          <a:p>
            <a:pPr lvl="1"/>
            <a:r>
              <a:rPr lang="ja-JP" altLang="en-US" dirty="0" smtClean="0"/>
              <a:t>高速</a:t>
            </a:r>
            <a:r>
              <a:rPr lang="ja-JP" altLang="en-US" dirty="0"/>
              <a:t>に予測・判断して適切な処理を</a:t>
            </a:r>
            <a:r>
              <a:rPr lang="ja-JP" altLang="en-US" dirty="0" smtClean="0"/>
              <a:t>行う</a:t>
            </a:r>
            <a:endParaRPr lang="en-US" altLang="ja-JP" dirty="0" smtClean="0"/>
          </a:p>
          <a:p>
            <a:pPr lvl="1"/>
            <a:r>
              <a:rPr lang="ja-JP" altLang="en-US" dirty="0" smtClean="0"/>
              <a:t>玩具</a:t>
            </a:r>
            <a:r>
              <a:rPr lang="ja-JP" altLang="en-US" dirty="0"/>
              <a:t>やペットの</a:t>
            </a:r>
            <a:r>
              <a:rPr lang="ja-JP" altLang="en-US" dirty="0" smtClean="0"/>
              <a:t>代わり</a:t>
            </a:r>
            <a:endParaRPr lang="en-US" altLang="ja-JP" dirty="0" smtClean="0"/>
          </a:p>
          <a:p>
            <a:pPr lvl="1"/>
            <a:r>
              <a:rPr lang="ja-JP" altLang="en-US" dirty="0" smtClean="0"/>
              <a:t>→人間</a:t>
            </a:r>
            <a:r>
              <a:rPr lang="ja-JP" altLang="en-US" dirty="0"/>
              <a:t>を楽しませたり，癒やしたりする役割も</a:t>
            </a:r>
            <a:r>
              <a:rPr lang="ja-JP" altLang="en-US" dirty="0" smtClean="0"/>
              <a:t>期待</a:t>
            </a:r>
            <a:endParaRPr lang="ja-JP" altLang="en-US" dirty="0"/>
          </a:p>
        </p:txBody>
      </p:sp>
    </p:spTree>
    <p:extLst>
      <p:ext uri="{BB962C8B-B14F-4D97-AF65-F5344CB8AC3E}">
        <p14:creationId xmlns:p14="http://schemas.microsoft.com/office/powerpoint/2010/main" val="330661390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人工知能（</a:t>
            </a:r>
            <a:r>
              <a:rPr lang="en-US" altLang="ja-JP" dirty="0"/>
              <a:t>AI</a:t>
            </a:r>
            <a:r>
              <a:rPr lang="ja-JP" altLang="en-US" dirty="0"/>
              <a:t>）とロボット</a:t>
            </a:r>
            <a:endParaRPr kumimoji="1" lang="ja-JP" altLang="en-US" dirty="0"/>
          </a:p>
        </p:txBody>
      </p:sp>
      <p:sp>
        <p:nvSpPr>
          <p:cNvPr id="7" name="テキスト プレースホルダー 6"/>
          <p:cNvSpPr>
            <a:spLocks noGrp="1"/>
          </p:cNvSpPr>
          <p:nvPr>
            <p:ph type="body" sz="quarter" idx="16"/>
          </p:nvPr>
        </p:nvSpPr>
        <p:spPr>
          <a:xfrm>
            <a:off x="470052" y="5699432"/>
            <a:ext cx="11626142" cy="556847"/>
          </a:xfrm>
        </p:spPr>
        <p:txBody>
          <a:bodyPr/>
          <a:lstStyle/>
          <a:p>
            <a:r>
              <a:rPr lang="ja-JP" altLang="ja-JP" dirty="0" smtClean="0"/>
              <a:t>図</a:t>
            </a:r>
            <a:r>
              <a:rPr lang="en-US" altLang="ja-JP" dirty="0" smtClean="0"/>
              <a:t>1</a:t>
            </a:r>
            <a:r>
              <a:rPr lang="en-US" altLang="ja-JP" dirty="0"/>
              <a:t> </a:t>
            </a:r>
            <a:r>
              <a:rPr lang="ja-JP" altLang="ja-JP" dirty="0" smtClean="0"/>
              <a:t>さまざま</a:t>
            </a:r>
            <a:r>
              <a:rPr lang="ja-JP" altLang="ja-JP" dirty="0"/>
              <a:t>なロボット</a:t>
            </a:r>
            <a:endParaRPr lang="ja-JP" altLang="en-US" dirty="0"/>
          </a:p>
        </p:txBody>
      </p:sp>
      <p:pic>
        <p:nvPicPr>
          <p:cNvPr id="9" name="図 8"/>
          <p:cNvPicPr>
            <a:picLocks noChangeAspect="1"/>
          </p:cNvPicPr>
          <p:nvPr/>
        </p:nvPicPr>
        <p:blipFill>
          <a:blip r:embed="rId2"/>
          <a:stretch>
            <a:fillRect/>
          </a:stretch>
        </p:blipFill>
        <p:spPr>
          <a:xfrm>
            <a:off x="182868" y="1754237"/>
            <a:ext cx="11913326" cy="3418607"/>
          </a:xfrm>
          <a:prstGeom prst="rect">
            <a:avLst/>
          </a:prstGeom>
        </p:spPr>
      </p:pic>
    </p:spTree>
    <p:extLst>
      <p:ext uri="{BB962C8B-B14F-4D97-AF65-F5344CB8AC3E}">
        <p14:creationId xmlns:p14="http://schemas.microsoft.com/office/powerpoint/2010/main" val="147852068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健康への影響</a:t>
            </a:r>
            <a:endParaRPr kumimoji="1" lang="ja-JP" altLang="en-US" dirty="0"/>
          </a:p>
        </p:txBody>
      </p:sp>
      <p:sp>
        <p:nvSpPr>
          <p:cNvPr id="7" name="テキスト プレースホルダー 6"/>
          <p:cNvSpPr>
            <a:spLocks noGrp="1"/>
          </p:cNvSpPr>
          <p:nvPr>
            <p:ph type="body" sz="quarter" idx="16"/>
          </p:nvPr>
        </p:nvSpPr>
        <p:spPr>
          <a:xfrm>
            <a:off x="365760" y="1463041"/>
            <a:ext cx="11626142" cy="5394959"/>
          </a:xfrm>
        </p:spPr>
        <p:txBody>
          <a:bodyPr>
            <a:normAutofit/>
          </a:bodyPr>
          <a:lstStyle/>
          <a:p>
            <a:r>
              <a:rPr lang="en-US" altLang="ja-JP" b="1" dirty="0"/>
              <a:t>VDT</a:t>
            </a:r>
            <a:r>
              <a:rPr lang="ja-JP" altLang="en-US" b="1" dirty="0" smtClean="0"/>
              <a:t>障害</a:t>
            </a:r>
            <a:endParaRPr lang="en-US" altLang="ja-JP" b="1" dirty="0" smtClean="0"/>
          </a:p>
          <a:p>
            <a:pPr lvl="1"/>
            <a:r>
              <a:rPr lang="ja-JP" altLang="en-US" dirty="0" smtClean="0"/>
              <a:t>情報</a:t>
            </a:r>
            <a:r>
              <a:rPr lang="ja-JP" altLang="en-US" dirty="0"/>
              <a:t>機器を用いた長時間の</a:t>
            </a:r>
            <a:r>
              <a:rPr lang="ja-JP" altLang="en-US" dirty="0" smtClean="0"/>
              <a:t>作業による肩凝り</a:t>
            </a:r>
            <a:r>
              <a:rPr lang="ja-JP" altLang="en-US" dirty="0"/>
              <a:t>や視力の低下</a:t>
            </a:r>
            <a:r>
              <a:rPr lang="ja-JP" altLang="en-US" dirty="0" smtClean="0"/>
              <a:t>など</a:t>
            </a:r>
            <a:endParaRPr lang="en-US" altLang="ja-JP" dirty="0" smtClean="0"/>
          </a:p>
          <a:p>
            <a:pPr lvl="1"/>
            <a:r>
              <a:rPr lang="ja-JP" altLang="en-US" dirty="0" smtClean="0"/>
              <a:t>照明</a:t>
            </a:r>
            <a:r>
              <a:rPr lang="ja-JP" altLang="en-US" dirty="0"/>
              <a:t>の位置や机・椅子の高さを調節して適切な作業環境を</a:t>
            </a:r>
            <a:r>
              <a:rPr lang="ja-JP" altLang="en-US" dirty="0" smtClean="0"/>
              <a:t>整える</a:t>
            </a:r>
            <a:endParaRPr lang="en-US" altLang="ja-JP" dirty="0" smtClean="0"/>
          </a:p>
          <a:p>
            <a:pPr lvl="1"/>
            <a:r>
              <a:rPr lang="ja-JP" altLang="en-US" dirty="0" smtClean="0"/>
              <a:t>正しい</a:t>
            </a:r>
            <a:r>
              <a:rPr lang="ja-JP" altLang="en-US" dirty="0"/>
              <a:t>姿勢や適度な休憩などの望ましい習慣を身に</a:t>
            </a:r>
            <a:r>
              <a:rPr lang="ja-JP" altLang="en-US" dirty="0" smtClean="0"/>
              <a:t>つける</a:t>
            </a:r>
            <a:endParaRPr lang="en-US" altLang="ja-JP" dirty="0" smtClean="0"/>
          </a:p>
          <a:p>
            <a:pPr lvl="1"/>
            <a:r>
              <a:rPr lang="ja-JP" altLang="en-US" dirty="0" smtClean="0"/>
              <a:t>→これら</a:t>
            </a:r>
            <a:r>
              <a:rPr lang="ja-JP" altLang="en-US" dirty="0"/>
              <a:t>の症状を防ぐことが</a:t>
            </a:r>
            <a:r>
              <a:rPr lang="ja-JP" altLang="en-US" dirty="0" smtClean="0"/>
              <a:t>できる</a:t>
            </a:r>
            <a:endParaRPr lang="ja-JP" altLang="en-US" dirty="0"/>
          </a:p>
          <a:p>
            <a:r>
              <a:rPr lang="ja-JP" altLang="en-US" b="1" dirty="0" smtClean="0"/>
              <a:t>テクノストレス</a:t>
            </a:r>
            <a:endParaRPr lang="en-US" altLang="ja-JP" b="1" dirty="0" smtClean="0"/>
          </a:p>
          <a:p>
            <a:pPr lvl="1"/>
            <a:r>
              <a:rPr lang="ja-JP" altLang="en-US" dirty="0" smtClean="0"/>
              <a:t>コンピュータ作業</a:t>
            </a:r>
            <a:r>
              <a:rPr lang="ja-JP" altLang="en-US" dirty="0"/>
              <a:t>に</a:t>
            </a:r>
            <a:r>
              <a:rPr lang="ja-JP" altLang="en-US" dirty="0" smtClean="0"/>
              <a:t>伴ういらいら</a:t>
            </a:r>
            <a:r>
              <a:rPr lang="ja-JP" altLang="en-US" dirty="0"/>
              <a:t>，不安感，社会生活への不適応</a:t>
            </a:r>
            <a:r>
              <a:rPr lang="ja-JP" altLang="en-US" dirty="0" smtClean="0"/>
              <a:t>など</a:t>
            </a:r>
            <a:endParaRPr lang="en-US" altLang="ja-JP" dirty="0" smtClean="0"/>
          </a:p>
          <a:p>
            <a:pPr lvl="1"/>
            <a:r>
              <a:rPr lang="ja-JP" altLang="en-US" dirty="0" smtClean="0"/>
              <a:t>自分</a:t>
            </a:r>
            <a:r>
              <a:rPr lang="ja-JP" altLang="en-US" dirty="0"/>
              <a:t>を適切にコントロールすることが</a:t>
            </a:r>
            <a:r>
              <a:rPr lang="ja-JP" altLang="en-US" dirty="0" smtClean="0"/>
              <a:t>大切</a:t>
            </a:r>
            <a:endParaRPr lang="en-US" altLang="ja-JP" dirty="0" smtClean="0"/>
          </a:p>
          <a:p>
            <a:pPr lvl="1"/>
            <a:r>
              <a:rPr lang="en-US" altLang="ja-JP" dirty="0" smtClean="0"/>
              <a:t>SNS</a:t>
            </a:r>
            <a:r>
              <a:rPr lang="ja-JP" altLang="en-US" dirty="0"/>
              <a:t>の閲覧や動画の視聴などに</a:t>
            </a:r>
            <a:r>
              <a:rPr lang="ja-JP" altLang="en-US" dirty="0" smtClean="0"/>
              <a:t>夢中</a:t>
            </a:r>
            <a:r>
              <a:rPr lang="en-US" altLang="ja-JP" dirty="0" smtClean="0"/>
              <a:t>/</a:t>
            </a:r>
            <a:r>
              <a:rPr lang="ja-JP" altLang="en-US" dirty="0" smtClean="0"/>
              <a:t>ゲーム</a:t>
            </a:r>
            <a:r>
              <a:rPr lang="ja-JP" altLang="en-US" dirty="0"/>
              <a:t>に</a:t>
            </a:r>
            <a:r>
              <a:rPr lang="ja-JP" altLang="en-US" dirty="0" smtClean="0"/>
              <a:t>長時間費やす</a:t>
            </a:r>
            <a:endParaRPr lang="en-US" altLang="ja-JP" dirty="0" smtClean="0"/>
          </a:p>
          <a:p>
            <a:pPr lvl="1"/>
            <a:r>
              <a:rPr lang="ja-JP" altLang="en-US" dirty="0" smtClean="0"/>
              <a:t>→</a:t>
            </a:r>
            <a:r>
              <a:rPr lang="ja-JP" altLang="en-US" b="1" dirty="0" smtClean="0"/>
              <a:t>ネット</a:t>
            </a:r>
            <a:r>
              <a:rPr lang="ja-JP" altLang="en-US" b="1" dirty="0"/>
              <a:t>依存</a:t>
            </a:r>
            <a:r>
              <a:rPr lang="ja-JP" altLang="en-US" dirty="0"/>
              <a:t>になること</a:t>
            </a:r>
            <a:r>
              <a:rPr lang="ja-JP" altLang="en-US" dirty="0" smtClean="0"/>
              <a:t>も</a:t>
            </a:r>
            <a:endParaRPr lang="ja-JP" altLang="en-US" dirty="0"/>
          </a:p>
        </p:txBody>
      </p:sp>
    </p:spTree>
    <p:extLst>
      <p:ext uri="{BB962C8B-B14F-4D97-AF65-F5344CB8AC3E}">
        <p14:creationId xmlns:p14="http://schemas.microsoft.com/office/powerpoint/2010/main" val="174854674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健康への影響</a:t>
            </a:r>
            <a:endParaRPr kumimoji="1" lang="ja-JP" altLang="en-US" dirty="0"/>
          </a:p>
        </p:txBody>
      </p:sp>
      <p:sp>
        <p:nvSpPr>
          <p:cNvPr id="7" name="テキスト プレースホルダー 6"/>
          <p:cNvSpPr>
            <a:spLocks noGrp="1"/>
          </p:cNvSpPr>
          <p:nvPr>
            <p:ph type="body" sz="quarter" idx="16"/>
          </p:nvPr>
        </p:nvSpPr>
        <p:spPr>
          <a:xfrm>
            <a:off x="470052" y="6263014"/>
            <a:ext cx="11626142" cy="594986"/>
          </a:xfrm>
        </p:spPr>
        <p:txBody>
          <a:bodyPr>
            <a:normAutofit/>
          </a:bodyPr>
          <a:lstStyle/>
          <a:p>
            <a:r>
              <a:rPr lang="ja-JP" altLang="ja-JP" dirty="0"/>
              <a:t>　</a:t>
            </a:r>
            <a:r>
              <a:rPr lang="ja-JP" altLang="ja-JP" dirty="0" smtClean="0"/>
              <a:t>図</a:t>
            </a:r>
            <a:r>
              <a:rPr lang="en-US" altLang="ja-JP" dirty="0" smtClean="0"/>
              <a:t>3</a:t>
            </a:r>
            <a:r>
              <a:rPr lang="en-US" altLang="ja-JP" dirty="0"/>
              <a:t> </a:t>
            </a:r>
            <a:r>
              <a:rPr lang="en-US" altLang="ja-JP" dirty="0" smtClean="0"/>
              <a:t>VDT</a:t>
            </a:r>
            <a:r>
              <a:rPr lang="ja-JP" altLang="ja-JP" dirty="0"/>
              <a:t>障害</a:t>
            </a:r>
          </a:p>
        </p:txBody>
      </p:sp>
      <p:pic>
        <p:nvPicPr>
          <p:cNvPr id="9" name="図 8"/>
          <p:cNvPicPr>
            <a:picLocks noChangeAspect="1"/>
          </p:cNvPicPr>
          <p:nvPr/>
        </p:nvPicPr>
        <p:blipFill>
          <a:blip r:embed="rId2"/>
          <a:stretch>
            <a:fillRect/>
          </a:stretch>
        </p:blipFill>
        <p:spPr>
          <a:xfrm>
            <a:off x="2521711" y="1610642"/>
            <a:ext cx="5945883" cy="4546852"/>
          </a:xfrm>
          <a:prstGeom prst="rect">
            <a:avLst/>
          </a:prstGeom>
        </p:spPr>
      </p:pic>
    </p:spTree>
    <p:extLst>
      <p:ext uri="{BB962C8B-B14F-4D97-AF65-F5344CB8AC3E}">
        <p14:creationId xmlns:p14="http://schemas.microsoft.com/office/powerpoint/2010/main" val="249416427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健康への影響</a:t>
            </a:r>
            <a:endParaRPr kumimoji="1" lang="ja-JP" altLang="en-US" dirty="0"/>
          </a:p>
        </p:txBody>
      </p:sp>
      <p:sp>
        <p:nvSpPr>
          <p:cNvPr id="7" name="テキスト プレースホルダー 6"/>
          <p:cNvSpPr>
            <a:spLocks noGrp="1"/>
          </p:cNvSpPr>
          <p:nvPr>
            <p:ph type="body" sz="quarter" idx="16"/>
          </p:nvPr>
        </p:nvSpPr>
        <p:spPr>
          <a:xfrm>
            <a:off x="470052" y="5022937"/>
            <a:ext cx="11626142" cy="1835063"/>
          </a:xfrm>
        </p:spPr>
        <p:txBody>
          <a:bodyPr>
            <a:normAutofit/>
          </a:bodyPr>
          <a:lstStyle/>
          <a:p>
            <a:r>
              <a:rPr lang="ja-JP" altLang="ja-JP" dirty="0"/>
              <a:t>図</a:t>
            </a:r>
            <a:r>
              <a:rPr lang="en-US" altLang="ja-JP" dirty="0" smtClean="0"/>
              <a:t>2</a:t>
            </a:r>
            <a:r>
              <a:rPr lang="en-US" altLang="ja-JP" dirty="0"/>
              <a:t> </a:t>
            </a:r>
            <a:r>
              <a:rPr lang="ja-JP" altLang="ja-JP" dirty="0" smtClean="0"/>
              <a:t>スマートフォン</a:t>
            </a:r>
            <a:r>
              <a:rPr lang="ja-JP" altLang="ja-JP" dirty="0"/>
              <a:t>利用により減った時間</a:t>
            </a:r>
          </a:p>
          <a:p>
            <a:r>
              <a:rPr lang="ja-JP" altLang="ja-JP" sz="2400" dirty="0"/>
              <a:t>総務省『高校生のスマートフォン・アプリ利用とネット依存傾向に関する調査』</a:t>
            </a:r>
            <a:r>
              <a:rPr lang="en-US" altLang="ja-JP" sz="2400" dirty="0"/>
              <a:t>2014</a:t>
            </a:r>
            <a:r>
              <a:rPr lang="ja-JP" altLang="ja-JP" sz="2400" dirty="0"/>
              <a:t>年</a:t>
            </a:r>
          </a:p>
          <a:p>
            <a:r>
              <a:rPr lang="ja-JP" altLang="ja-JP" sz="2400" dirty="0"/>
              <a:t>スマートフォンは</a:t>
            </a:r>
            <a:r>
              <a:rPr lang="en-US" altLang="ja-JP" sz="2400" dirty="0" smtClean="0"/>
              <a:t>2010</a:t>
            </a:r>
            <a:r>
              <a:rPr lang="ja-JP" altLang="ja-JP" sz="2400" dirty="0" smtClean="0"/>
              <a:t>年代</a:t>
            </a:r>
            <a:r>
              <a:rPr lang="ja-JP" altLang="ja-JP" sz="2400" dirty="0"/>
              <a:t>に急速に普及し，私たちの生活を大きく変えた。</a:t>
            </a:r>
          </a:p>
        </p:txBody>
      </p:sp>
      <p:pic>
        <p:nvPicPr>
          <p:cNvPr id="8" name="図 7"/>
          <p:cNvPicPr>
            <a:picLocks noChangeAspect="1"/>
          </p:cNvPicPr>
          <p:nvPr/>
        </p:nvPicPr>
        <p:blipFill>
          <a:blip r:embed="rId2"/>
          <a:stretch>
            <a:fillRect/>
          </a:stretch>
        </p:blipFill>
        <p:spPr>
          <a:xfrm>
            <a:off x="182868" y="1301973"/>
            <a:ext cx="11594112" cy="3545600"/>
          </a:xfrm>
          <a:prstGeom prst="rect">
            <a:avLst/>
          </a:prstGeom>
        </p:spPr>
      </p:pic>
    </p:spTree>
    <p:extLst>
      <p:ext uri="{BB962C8B-B14F-4D97-AF65-F5344CB8AC3E}">
        <p14:creationId xmlns:p14="http://schemas.microsoft.com/office/powerpoint/2010/main" val="20359887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毎日のインターネット利用時間を記録して，ネット依存になっていないか考えてみよう。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9</a:t>
            </a:r>
            <a:endParaRPr kumimoji="1" lang="ja-JP" altLang="en-US" dirty="0"/>
          </a:p>
        </p:txBody>
      </p:sp>
    </p:spTree>
    <p:extLst>
      <p:ext uri="{BB962C8B-B14F-4D97-AF65-F5344CB8AC3E}">
        <p14:creationId xmlns:p14="http://schemas.microsoft.com/office/powerpoint/2010/main" val="40114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84530" y="1746591"/>
            <a:ext cx="11268892" cy="4792322"/>
          </a:xfrm>
        </p:spPr>
        <p:txBody>
          <a:bodyPr>
            <a:normAutofit/>
          </a:bodyPr>
          <a:lstStyle/>
          <a:p>
            <a:r>
              <a:rPr lang="ja-JP" altLang="en-US" dirty="0" smtClean="0"/>
              <a:t>セルフレジ</a:t>
            </a:r>
            <a:r>
              <a:rPr lang="ja-JP" altLang="en-US" dirty="0"/>
              <a:t>や自動運転車が</a:t>
            </a:r>
            <a:r>
              <a:rPr lang="ja-JP" altLang="en-US" dirty="0" smtClean="0"/>
              <a:t>普及</a:t>
            </a:r>
            <a:endParaRPr lang="en-US" altLang="ja-JP" dirty="0" smtClean="0"/>
          </a:p>
          <a:p>
            <a:pPr lvl="1"/>
            <a:r>
              <a:rPr lang="ja-JP" altLang="en-US" dirty="0" smtClean="0"/>
              <a:t>→レジ係</a:t>
            </a:r>
            <a:r>
              <a:rPr lang="ja-JP" altLang="en-US" dirty="0"/>
              <a:t>や運転手は不要</a:t>
            </a:r>
            <a:r>
              <a:rPr lang="ja-JP" altLang="en-US" dirty="0" smtClean="0"/>
              <a:t>に</a:t>
            </a:r>
            <a:endParaRPr lang="en-US" altLang="ja-JP" dirty="0" smtClean="0"/>
          </a:p>
          <a:p>
            <a:r>
              <a:rPr lang="ja-JP" altLang="en-US" dirty="0" smtClean="0"/>
              <a:t>今</a:t>
            </a:r>
            <a:r>
              <a:rPr lang="ja-JP" altLang="en-US" dirty="0"/>
              <a:t>ある仕事は全て人工知能が行うようになる</a:t>
            </a:r>
            <a:r>
              <a:rPr lang="ja-JP" altLang="en-US" dirty="0" smtClean="0"/>
              <a:t>のか</a:t>
            </a:r>
            <a:endParaRPr lang="en-US" altLang="ja-JP" dirty="0" smtClean="0"/>
          </a:p>
          <a:p>
            <a:pPr lvl="1"/>
            <a:r>
              <a:rPr lang="ja-JP" altLang="en-US" dirty="0" smtClean="0"/>
              <a:t>同じ</a:t>
            </a:r>
            <a:r>
              <a:rPr lang="ja-JP" altLang="en-US" dirty="0"/>
              <a:t>動きを繰り返す単純作業や大量の情報を処理する事務</a:t>
            </a:r>
            <a:r>
              <a:rPr lang="ja-JP" altLang="en-US" dirty="0" smtClean="0"/>
              <a:t>作業</a:t>
            </a:r>
            <a:endParaRPr lang="en-US" altLang="ja-JP" dirty="0" smtClean="0"/>
          </a:p>
          <a:p>
            <a:pPr lvl="1"/>
            <a:r>
              <a:rPr lang="ja-JP" altLang="en-US" dirty="0" smtClean="0"/>
              <a:t>→人間</a:t>
            </a:r>
            <a:r>
              <a:rPr lang="ja-JP" altLang="en-US" dirty="0"/>
              <a:t>より人工知能が向いて</a:t>
            </a:r>
            <a:r>
              <a:rPr lang="ja-JP" altLang="en-US" dirty="0" smtClean="0"/>
              <a:t>いる</a:t>
            </a:r>
            <a:endParaRPr lang="en-US" altLang="ja-JP" dirty="0" smtClean="0"/>
          </a:p>
          <a:p>
            <a:pPr lvl="1"/>
            <a:r>
              <a:rPr lang="ja-JP" altLang="en-US" dirty="0" smtClean="0"/>
              <a:t>状況</a:t>
            </a:r>
            <a:r>
              <a:rPr lang="ja-JP" altLang="en-US" dirty="0"/>
              <a:t>に合わせてとっさの判断を下すような</a:t>
            </a:r>
            <a:r>
              <a:rPr lang="ja-JP" altLang="en-US" dirty="0" smtClean="0"/>
              <a:t>仕事</a:t>
            </a:r>
            <a:endParaRPr lang="en-US" altLang="ja-JP" dirty="0" smtClean="0"/>
          </a:p>
          <a:p>
            <a:pPr lvl="1"/>
            <a:r>
              <a:rPr lang="ja-JP" altLang="en-US" dirty="0" smtClean="0"/>
              <a:t>→人間</a:t>
            </a:r>
            <a:r>
              <a:rPr lang="ja-JP" altLang="en-US" dirty="0"/>
              <a:t>のほうが</a:t>
            </a:r>
            <a:r>
              <a:rPr lang="ja-JP" altLang="en-US" dirty="0" smtClean="0"/>
              <a:t>得意</a:t>
            </a:r>
            <a:endParaRPr lang="en-US" altLang="ja-JP" dirty="0" smtClean="0"/>
          </a:p>
          <a:p>
            <a:r>
              <a:rPr lang="ja-JP" altLang="en-US" dirty="0" smtClean="0"/>
              <a:t>人工</a:t>
            </a:r>
            <a:r>
              <a:rPr lang="ja-JP" altLang="en-US" dirty="0"/>
              <a:t>知能と人間はそれぞれ得意な仕事をすることになる</a:t>
            </a:r>
            <a:r>
              <a:rPr lang="ja-JP" altLang="en-US" dirty="0" smtClean="0"/>
              <a:t>はず</a:t>
            </a:r>
            <a:endParaRPr lang="en-US" altLang="ja-JP" dirty="0" smtClean="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人工知能（</a:t>
            </a:r>
            <a:r>
              <a:rPr lang="en-US" altLang="ja-JP" dirty="0"/>
              <a:t>AI</a:t>
            </a:r>
            <a:r>
              <a:rPr lang="ja-JP" altLang="en-US" dirty="0"/>
              <a:t>）で仕事と社会が変わる</a:t>
            </a:r>
            <a:endParaRPr kumimoji="1" lang="ja-JP" altLang="en-US" dirty="0"/>
          </a:p>
        </p:txBody>
      </p:sp>
    </p:spTree>
    <p:extLst>
      <p:ext uri="{BB962C8B-B14F-4D97-AF65-F5344CB8AC3E}">
        <p14:creationId xmlns:p14="http://schemas.microsoft.com/office/powerpoint/2010/main" val="9337599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84530" y="1746591"/>
            <a:ext cx="11268892" cy="4792322"/>
          </a:xfrm>
        </p:spPr>
        <p:txBody>
          <a:bodyPr>
            <a:normAutofit/>
          </a:bodyPr>
          <a:lstStyle/>
          <a:p>
            <a:r>
              <a:rPr lang="ja-JP" altLang="en-US" dirty="0" smtClean="0"/>
              <a:t>新しい</a:t>
            </a:r>
            <a:r>
              <a:rPr lang="ja-JP" altLang="en-US" dirty="0"/>
              <a:t>技術に合わせて社会も</a:t>
            </a:r>
            <a:r>
              <a:rPr lang="ja-JP" altLang="en-US" dirty="0" smtClean="0"/>
              <a:t>変化</a:t>
            </a:r>
            <a:endParaRPr lang="en-US" altLang="ja-JP" dirty="0" smtClean="0"/>
          </a:p>
          <a:p>
            <a:pPr lvl="1"/>
            <a:r>
              <a:rPr lang="ja-JP" altLang="en-US" dirty="0" smtClean="0"/>
              <a:t>洗濯機</a:t>
            </a:r>
            <a:r>
              <a:rPr lang="ja-JP" altLang="en-US" dirty="0"/>
              <a:t>の</a:t>
            </a:r>
            <a:r>
              <a:rPr lang="ja-JP" altLang="en-US" dirty="0" smtClean="0"/>
              <a:t>普及→洗濯</a:t>
            </a:r>
            <a:r>
              <a:rPr lang="ja-JP" altLang="en-US" dirty="0"/>
              <a:t>は重労働では</a:t>
            </a:r>
            <a:r>
              <a:rPr lang="ja-JP" altLang="en-US" dirty="0" smtClean="0"/>
              <a:t>なくなる</a:t>
            </a:r>
            <a:endParaRPr lang="en-US" altLang="ja-JP" dirty="0" smtClean="0"/>
          </a:p>
          <a:p>
            <a:pPr lvl="1"/>
            <a:r>
              <a:rPr lang="ja-JP" altLang="en-US" dirty="0" smtClean="0"/>
              <a:t>→洗濯</a:t>
            </a:r>
            <a:r>
              <a:rPr lang="ja-JP" altLang="en-US" dirty="0"/>
              <a:t>の回数が</a:t>
            </a:r>
            <a:r>
              <a:rPr lang="ja-JP" altLang="en-US" dirty="0" smtClean="0"/>
              <a:t>増える</a:t>
            </a:r>
            <a:endParaRPr lang="en-US" altLang="ja-JP" dirty="0" smtClean="0"/>
          </a:p>
          <a:p>
            <a:pPr lvl="1"/>
            <a:r>
              <a:rPr lang="ja-JP" altLang="en-US" dirty="0" smtClean="0"/>
              <a:t>→清潔さ</a:t>
            </a:r>
            <a:r>
              <a:rPr lang="ja-JP" altLang="en-US" dirty="0"/>
              <a:t>や白さが求められる社会</a:t>
            </a:r>
            <a:r>
              <a:rPr lang="ja-JP" altLang="en-US" dirty="0" smtClean="0"/>
              <a:t>に</a:t>
            </a:r>
            <a:endParaRPr lang="ja-JP" altLang="en-US" dirty="0"/>
          </a:p>
          <a:p>
            <a:r>
              <a:rPr lang="ja-JP" altLang="en-US" dirty="0" smtClean="0"/>
              <a:t>今</a:t>
            </a:r>
            <a:r>
              <a:rPr lang="ja-JP" altLang="en-US" dirty="0"/>
              <a:t>ある仕事が人工知能で行われるように</a:t>
            </a:r>
            <a:r>
              <a:rPr lang="ja-JP" altLang="en-US" dirty="0" smtClean="0"/>
              <a:t>なる</a:t>
            </a:r>
            <a:endParaRPr lang="en-US" altLang="ja-JP" dirty="0" smtClean="0"/>
          </a:p>
          <a:p>
            <a:pPr lvl="1"/>
            <a:r>
              <a:rPr lang="ja-JP" altLang="en-US" dirty="0" smtClean="0"/>
              <a:t>→私たち</a:t>
            </a:r>
            <a:r>
              <a:rPr lang="ja-JP" altLang="en-US" dirty="0"/>
              <a:t>の社会はどのように変化するのだろう</a:t>
            </a:r>
            <a:r>
              <a:rPr lang="ja-JP" altLang="en-US" dirty="0" smtClean="0"/>
              <a:t>か</a:t>
            </a:r>
            <a:endParaRPr lang="ja-JP" altLang="en-US" dirty="0"/>
          </a:p>
          <a:p>
            <a:r>
              <a:rPr lang="ja-JP" altLang="en-US" dirty="0"/>
              <a:t>この問いを考えるのは，私たち人間の仕事で</a:t>
            </a:r>
            <a:r>
              <a:rPr lang="ja-JP" altLang="en-US" dirty="0" smtClean="0"/>
              <a:t>ある</a:t>
            </a:r>
            <a:endParaRPr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139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人工知能（</a:t>
            </a:r>
            <a:r>
              <a:rPr lang="en-US" altLang="ja-JP" dirty="0"/>
              <a:t>AI</a:t>
            </a:r>
            <a:r>
              <a:rPr lang="ja-JP" altLang="en-US" dirty="0"/>
              <a:t>）で仕事と社会が変わる</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693" y="1746591"/>
            <a:ext cx="3048514" cy="2009331"/>
          </a:xfrm>
          <a:prstGeom prst="rect">
            <a:avLst/>
          </a:prstGeom>
        </p:spPr>
      </p:pic>
      <p:sp>
        <p:nvSpPr>
          <p:cNvPr id="8" name="テキスト プレースホルダー 6"/>
          <p:cNvSpPr txBox="1">
            <a:spLocks/>
          </p:cNvSpPr>
          <p:nvPr/>
        </p:nvSpPr>
        <p:spPr>
          <a:xfrm>
            <a:off x="9055203" y="3792621"/>
            <a:ext cx="2943708" cy="61022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2667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627063" indent="0" algn="l" defTabSz="914400" rtl="0" eaLnBrk="1" latinLnBrk="0" hangingPunct="1">
              <a:lnSpc>
                <a:spcPct val="90000"/>
              </a:lnSpc>
              <a:spcBef>
                <a:spcPts val="500"/>
              </a:spcBef>
              <a:buFont typeface="Arial" panose="020B0604020202020204" pitchFamily="34" charset="0"/>
              <a:buNone/>
              <a:defRPr kumimoji="1" sz="26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▲洗濯の変化</a:t>
            </a:r>
            <a:endParaRPr lang="ja-JP" altLang="ja-JP" dirty="0"/>
          </a:p>
        </p:txBody>
      </p:sp>
    </p:spTree>
    <p:extLst>
      <p:ext uri="{BB962C8B-B14F-4D97-AF65-F5344CB8AC3E}">
        <p14:creationId xmlns:p14="http://schemas.microsoft.com/office/powerpoint/2010/main" val="2129506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２</a:t>
            </a:r>
            <a:endParaRPr kumimoji="1" lang="ja-JP" altLang="en-US" dirty="0"/>
          </a:p>
        </p:txBody>
      </p:sp>
      <p:sp>
        <p:nvSpPr>
          <p:cNvPr id="3" name="コンテンツ プレースホルダー 2"/>
          <p:cNvSpPr>
            <a:spLocks noGrp="1"/>
          </p:cNvSpPr>
          <p:nvPr>
            <p:ph idx="4294967295"/>
          </p:nvPr>
        </p:nvSpPr>
        <p:spPr>
          <a:xfrm>
            <a:off x="365760" y="1463041"/>
            <a:ext cx="11460480" cy="4893311"/>
          </a:xfrm>
        </p:spPr>
        <p:txBody>
          <a:bodyPr/>
          <a:lstStyle/>
          <a:p>
            <a:r>
              <a:rPr lang="ja-JP" altLang="ja-JP" b="1" dirty="0" smtClean="0"/>
              <a:t>メディア</a:t>
            </a:r>
            <a:endParaRPr lang="en-US" altLang="ja-JP" dirty="0" smtClean="0"/>
          </a:p>
          <a:p>
            <a:pPr lvl="1"/>
            <a:r>
              <a:rPr lang="ja-JP" altLang="ja-JP" dirty="0" smtClean="0"/>
              <a:t>情報</a:t>
            </a:r>
            <a:r>
              <a:rPr lang="ja-JP" altLang="ja-JP" dirty="0"/>
              <a:t>を伝達する</a:t>
            </a:r>
            <a:r>
              <a:rPr lang="ja-JP" altLang="ja-JP" dirty="0" smtClean="0"/>
              <a:t>仲介役</a:t>
            </a:r>
            <a:endParaRPr lang="en-US" altLang="ja-JP" dirty="0" smtClean="0"/>
          </a:p>
          <a:p>
            <a:pPr lvl="1"/>
            <a:r>
              <a:rPr lang="ja-JP" altLang="ja-JP" dirty="0" smtClean="0"/>
              <a:t>メディア</a:t>
            </a:r>
            <a:r>
              <a:rPr lang="ja-JP" altLang="ja-JP" dirty="0"/>
              <a:t>という言葉</a:t>
            </a:r>
            <a:r>
              <a:rPr lang="ja-JP" altLang="ja-JP" dirty="0" smtClean="0"/>
              <a:t>はいくつ</a:t>
            </a:r>
            <a:r>
              <a:rPr lang="ja-JP" altLang="ja-JP" dirty="0"/>
              <a:t>かの意味で</a:t>
            </a:r>
            <a:r>
              <a:rPr lang="ja-JP" altLang="ja-JP" dirty="0" smtClean="0"/>
              <a:t>使われる</a:t>
            </a:r>
            <a:endParaRPr lang="en-US" altLang="ja-JP" dirty="0" smtClean="0"/>
          </a:p>
          <a:p>
            <a:pPr lvl="2"/>
            <a:r>
              <a:rPr lang="ja-JP" altLang="ja-JP" dirty="0" smtClean="0"/>
              <a:t>表現</a:t>
            </a:r>
            <a:r>
              <a:rPr lang="ja-JP" altLang="ja-JP" dirty="0"/>
              <a:t>メディア，伝達メディア，記録</a:t>
            </a:r>
            <a:r>
              <a:rPr lang="ja-JP" altLang="ja-JP" dirty="0" smtClean="0"/>
              <a:t>メディア</a:t>
            </a:r>
            <a:endParaRPr lang="en-US" altLang="ja-JP" dirty="0" smtClean="0"/>
          </a:p>
          <a:p>
            <a:pPr lvl="1"/>
            <a:r>
              <a:rPr lang="ja-JP" altLang="ja-JP" dirty="0" smtClean="0"/>
              <a:t>情報</a:t>
            </a:r>
            <a:r>
              <a:rPr lang="ja-JP" altLang="ja-JP" dirty="0"/>
              <a:t>技術の</a:t>
            </a:r>
            <a:r>
              <a:rPr lang="ja-JP" altLang="ja-JP" dirty="0" smtClean="0"/>
              <a:t>進展</a:t>
            </a:r>
            <a:r>
              <a:rPr lang="ja-JP" altLang="en-US" dirty="0" smtClean="0"/>
              <a:t>→</a:t>
            </a:r>
            <a:r>
              <a:rPr lang="ja-JP" altLang="ja-JP" dirty="0" smtClean="0"/>
              <a:t>メディア</a:t>
            </a:r>
            <a:r>
              <a:rPr lang="ja-JP" altLang="ja-JP" dirty="0"/>
              <a:t>も</a:t>
            </a:r>
            <a:r>
              <a:rPr lang="ja-JP" altLang="ja-JP" dirty="0" smtClean="0"/>
              <a:t>進化</a:t>
            </a:r>
            <a:r>
              <a:rPr lang="ja-JP" altLang="en-US" dirty="0" smtClean="0"/>
              <a:t>→</a:t>
            </a:r>
            <a:r>
              <a:rPr lang="ja-JP" altLang="ja-JP" dirty="0" smtClean="0"/>
              <a:t>新しい</a:t>
            </a:r>
            <a:r>
              <a:rPr lang="ja-JP" altLang="ja-JP" dirty="0"/>
              <a:t>メディア</a:t>
            </a:r>
            <a:r>
              <a:rPr lang="ja-JP" altLang="ja-JP" dirty="0" smtClean="0"/>
              <a:t>も</a:t>
            </a:r>
            <a:endParaRPr lang="ja-JP"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p:txBody>
      </p:sp>
      <p:sp>
        <p:nvSpPr>
          <p:cNvPr id="6" name="テキスト プレースホルダー 5"/>
          <p:cNvSpPr>
            <a:spLocks noGrp="1"/>
          </p:cNvSpPr>
          <p:nvPr>
            <p:ph type="body" sz="quarter" idx="14"/>
          </p:nvPr>
        </p:nvSpPr>
        <p:spPr/>
        <p:txBody>
          <a:bodyPr/>
          <a:lstStyle/>
          <a:p>
            <a:r>
              <a:rPr lang="en-US" altLang="ja-JP" dirty="0" smtClean="0"/>
              <a:t>p7</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メディアの特性</a:t>
            </a:r>
            <a:endParaRPr kumimoji="1" lang="ja-JP" altLang="en-US" dirty="0"/>
          </a:p>
        </p:txBody>
      </p:sp>
    </p:spTree>
    <p:extLst>
      <p:ext uri="{BB962C8B-B14F-4D97-AF65-F5344CB8AC3E}">
        <p14:creationId xmlns:p14="http://schemas.microsoft.com/office/powerpoint/2010/main" val="62580363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人工知能</a:t>
            </a:r>
          </a:p>
          <a:p>
            <a:r>
              <a:rPr lang="en-US" altLang="ja-JP" dirty="0" smtClean="0"/>
              <a:t>VDT</a:t>
            </a:r>
            <a:r>
              <a:rPr lang="ja-JP" altLang="en-US" dirty="0" smtClean="0"/>
              <a:t>障害</a:t>
            </a:r>
            <a:endParaRPr lang="ja-JP" altLang="en-US" dirty="0"/>
          </a:p>
          <a:p>
            <a:r>
              <a:rPr lang="ja-JP" altLang="en-US" dirty="0"/>
              <a:t>テクノストレス</a:t>
            </a:r>
          </a:p>
          <a:p>
            <a:r>
              <a:rPr lang="ja-JP" altLang="en-US" dirty="0"/>
              <a:t>ネット依存</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Tree>
    <p:extLst>
      <p:ext uri="{BB962C8B-B14F-4D97-AF65-F5344CB8AC3E}">
        <p14:creationId xmlns:p14="http://schemas.microsoft.com/office/powerpoint/2010/main" val="22647029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ゲーム</a:t>
            </a:r>
            <a:endParaRPr lang="en-US" altLang="ja-JP" dirty="0" smtClean="0"/>
          </a:p>
          <a:p>
            <a:pPr lvl="1"/>
            <a:r>
              <a:rPr lang="en-US" altLang="ja-JP" dirty="0" smtClean="0"/>
              <a:t>×</a:t>
            </a:r>
            <a:r>
              <a:rPr lang="ja-JP" altLang="en-US" dirty="0" smtClean="0"/>
              <a:t>依存</a:t>
            </a:r>
            <a:r>
              <a:rPr lang="ja-JP" altLang="en-US" dirty="0"/>
              <a:t>など心身に及ぼす影響が問題</a:t>
            </a:r>
            <a:r>
              <a:rPr lang="ja-JP" altLang="en-US" dirty="0" smtClean="0"/>
              <a:t>視</a:t>
            </a:r>
            <a:endParaRPr lang="en-US" altLang="ja-JP" dirty="0" smtClean="0"/>
          </a:p>
          <a:p>
            <a:pPr lvl="1"/>
            <a:r>
              <a:rPr lang="ja-JP" altLang="en-US" dirty="0" smtClean="0"/>
              <a:t>○仲間作り</a:t>
            </a:r>
            <a:r>
              <a:rPr lang="ja-JP" altLang="en-US" dirty="0"/>
              <a:t>に</a:t>
            </a:r>
            <a:r>
              <a:rPr lang="ja-JP" altLang="en-US" dirty="0" smtClean="0"/>
              <a:t>役立つ</a:t>
            </a:r>
            <a:endParaRPr lang="en-US" altLang="ja-JP" dirty="0" smtClean="0"/>
          </a:p>
          <a:p>
            <a:r>
              <a:rPr lang="ja-JP" altLang="en-US" dirty="0" smtClean="0"/>
              <a:t>ゲーム</a:t>
            </a:r>
            <a:r>
              <a:rPr lang="ja-JP" altLang="en-US" dirty="0"/>
              <a:t>を用いた競技である</a:t>
            </a:r>
            <a:r>
              <a:rPr lang="en-US" altLang="ja-JP" dirty="0"/>
              <a:t>e</a:t>
            </a:r>
            <a:r>
              <a:rPr lang="ja-JP" altLang="en-US" dirty="0" smtClean="0"/>
              <a:t>スポーツ</a:t>
            </a:r>
            <a:endParaRPr lang="en-US" altLang="ja-JP" dirty="0" smtClean="0"/>
          </a:p>
          <a:p>
            <a:pPr lvl="1"/>
            <a:r>
              <a:rPr lang="ja-JP" altLang="en-US" dirty="0" smtClean="0"/>
              <a:t>スポーツ</a:t>
            </a:r>
            <a:r>
              <a:rPr lang="ja-JP" altLang="en-US" dirty="0"/>
              <a:t>としてのゲームの新た</a:t>
            </a:r>
            <a:r>
              <a:rPr lang="ja-JP" altLang="en-US" dirty="0" smtClean="0"/>
              <a:t>な</a:t>
            </a:r>
            <a:r>
              <a:rPr lang="en-US" altLang="ja-JP" dirty="0" smtClean="0"/>
              <a:t/>
            </a:r>
            <a:br>
              <a:rPr lang="en-US" altLang="ja-JP" dirty="0" smtClean="0"/>
            </a:br>
            <a:r>
              <a:rPr lang="ja-JP" altLang="en-US" dirty="0" smtClean="0"/>
              <a:t>可能性</a:t>
            </a:r>
            <a:r>
              <a:rPr lang="ja-JP" altLang="en-US" dirty="0"/>
              <a:t>が期待</a:t>
            </a:r>
            <a:r>
              <a:rPr lang="ja-JP" altLang="en-US" dirty="0" smtClean="0"/>
              <a:t>される</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 </a:t>
            </a:r>
            <a:r>
              <a:rPr lang="ja-JP" altLang="en-US" dirty="0"/>
              <a:t>情報化と私たちの生活の変化</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p23</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e</a:t>
            </a:r>
            <a:r>
              <a:rPr lang="ja-JP" altLang="en-US" dirty="0"/>
              <a:t>スポーツ</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869" y="3207025"/>
            <a:ext cx="4860910" cy="3240607"/>
          </a:xfrm>
          <a:prstGeom prst="rect">
            <a:avLst/>
          </a:prstGeom>
        </p:spPr>
      </p:pic>
    </p:spTree>
    <p:extLst>
      <p:ext uri="{BB962C8B-B14F-4D97-AF65-F5344CB8AC3E}">
        <p14:creationId xmlns:p14="http://schemas.microsoft.com/office/powerpoint/2010/main" val="1287355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142</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9</a:t>
            </a:r>
            <a:r>
              <a:rPr lang="en-US" altLang="ja-JP" dirty="0" smtClean="0"/>
              <a:t> </a:t>
            </a:r>
            <a:r>
              <a:rPr lang="ja-JP" altLang="en-US" dirty="0" smtClean="0"/>
              <a:t>情報化と私たちの生活の変化</a:t>
            </a:r>
            <a:endParaRPr lang="ja-JP" altLang="en-US" dirty="0"/>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p23</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社会</a:t>
            </a:r>
            <a:r>
              <a:rPr lang="ja-JP" altLang="ja-JP" dirty="0"/>
              <a:t>の情報化は生活に</a:t>
            </a:r>
            <a:r>
              <a:rPr lang="ja-JP" altLang="ja-JP" dirty="0" smtClean="0"/>
              <a:t>影響</a:t>
            </a:r>
            <a:r>
              <a:rPr lang="ja-JP" altLang="en-US" dirty="0" smtClean="0"/>
              <a:t>を与える。</a:t>
            </a:r>
            <a:endParaRPr lang="en-US" altLang="ja-JP" dirty="0" smtClean="0"/>
          </a:p>
          <a:p>
            <a:endParaRPr lang="en-US" altLang="ja-JP" dirty="0" smtClean="0"/>
          </a:p>
          <a:p>
            <a:r>
              <a:rPr lang="ja-JP" altLang="en-US" dirty="0" smtClean="0">
                <a:solidFill>
                  <a:srgbClr val="15BECF"/>
                </a:solidFill>
              </a:rPr>
              <a:t>▶ </a:t>
            </a:r>
            <a:r>
              <a:rPr lang="ja-JP" altLang="ja-JP" dirty="0" smtClean="0"/>
              <a:t>人工</a:t>
            </a:r>
            <a:r>
              <a:rPr lang="ja-JP" altLang="ja-JP" dirty="0"/>
              <a:t>知能やロボットは人間の生活を</a:t>
            </a:r>
            <a:r>
              <a:rPr lang="ja-JP" altLang="ja-JP" dirty="0" smtClean="0"/>
              <a:t>支える</a:t>
            </a:r>
            <a:r>
              <a:rPr lang="ja-JP" altLang="en-US"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正しい</a:t>
            </a:r>
            <a:r>
              <a:rPr lang="ja-JP" altLang="ja-JP" dirty="0"/>
              <a:t>使い方で健康被害を</a:t>
            </a:r>
            <a:r>
              <a:rPr lang="ja-JP" altLang="ja-JP" dirty="0" smtClean="0"/>
              <a:t>防ぐ</a:t>
            </a:r>
            <a:r>
              <a:rPr lang="ja-JP" altLang="en-US" dirty="0" smtClean="0"/>
              <a:t>。</a:t>
            </a:r>
            <a:endParaRPr lang="en-US" altLang="ja-JP" dirty="0"/>
          </a:p>
          <a:p>
            <a:endParaRPr lang="en-US" altLang="ja-JP" dirty="0" smtClean="0"/>
          </a:p>
        </p:txBody>
      </p:sp>
    </p:spTree>
    <p:extLst>
      <p:ext uri="{BB962C8B-B14F-4D97-AF65-F5344CB8AC3E}">
        <p14:creationId xmlns:p14="http://schemas.microsoft.com/office/powerpoint/2010/main" val="27491031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よりよい情報社会へ</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10 </a:t>
            </a:r>
            <a:r>
              <a:rPr lang="ja-JP" altLang="en-US" dirty="0" smtClean="0"/>
              <a:t>より</a:t>
            </a:r>
            <a:r>
              <a:rPr lang="ja-JP" altLang="en-US" dirty="0"/>
              <a:t>よい情報社会へ</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p24</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10</a:t>
            </a:r>
            <a:endParaRPr kumimoji="1" lang="ja-JP" altLang="en-US" dirty="0"/>
          </a:p>
        </p:txBody>
      </p:sp>
      <p:pic>
        <p:nvPicPr>
          <p:cNvPr id="17" name="図 16"/>
          <p:cNvPicPr>
            <a:picLocks noChangeAspect="1"/>
          </p:cNvPicPr>
          <p:nvPr/>
        </p:nvPicPr>
        <p:blipFill>
          <a:blip r:embed="rId2"/>
          <a:stretch>
            <a:fillRect/>
          </a:stretch>
        </p:blipFill>
        <p:spPr>
          <a:xfrm>
            <a:off x="2489157" y="1954978"/>
            <a:ext cx="7306197" cy="4521294"/>
          </a:xfrm>
          <a:prstGeom prst="rect">
            <a:avLst/>
          </a:prstGeom>
        </p:spPr>
      </p:pic>
    </p:spTree>
    <p:extLst>
      <p:ext uri="{BB962C8B-B14F-4D97-AF65-F5344CB8AC3E}">
        <p14:creationId xmlns:p14="http://schemas.microsoft.com/office/powerpoint/2010/main" val="169567595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よりよい情報社会へ</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情報社会の影への対応</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144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10 </a:t>
            </a:r>
            <a:r>
              <a:rPr lang="ja-JP" altLang="en-US" dirty="0" smtClean="0"/>
              <a:t>より</a:t>
            </a:r>
            <a:r>
              <a:rPr lang="ja-JP" altLang="en-US" dirty="0"/>
              <a:t>よい情報社会へ</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p24</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誰もが使える情報環境</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10</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smtClean="0"/>
              <a:t>より</a:t>
            </a:r>
            <a:r>
              <a:rPr lang="ja-JP" altLang="en-US" dirty="0"/>
              <a:t>よい情報社会を築くために，私たちは，どのようなことに気をつけ，何をすればよいのだろうか。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413492901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情報社会の影への対応</a:t>
            </a:r>
            <a:endParaRPr kumimoji="1" lang="ja-JP" altLang="en-US" dirty="0"/>
          </a:p>
        </p:txBody>
      </p:sp>
      <p:sp>
        <p:nvSpPr>
          <p:cNvPr id="7" name="テキスト プレースホルダー 6"/>
          <p:cNvSpPr>
            <a:spLocks noGrp="1"/>
          </p:cNvSpPr>
          <p:nvPr>
            <p:ph type="body" sz="quarter" idx="16"/>
          </p:nvPr>
        </p:nvSpPr>
        <p:spPr>
          <a:xfrm>
            <a:off x="365760" y="1463041"/>
            <a:ext cx="11626142" cy="5075085"/>
          </a:xfrm>
        </p:spPr>
        <p:txBody>
          <a:bodyPr>
            <a:normAutofit/>
          </a:bodyPr>
          <a:lstStyle/>
          <a:p>
            <a:r>
              <a:rPr lang="ja-JP" altLang="en-US" dirty="0" smtClean="0"/>
              <a:t>社会</a:t>
            </a:r>
            <a:r>
              <a:rPr lang="ja-JP" altLang="en-US" dirty="0"/>
              <a:t>の</a:t>
            </a:r>
            <a:r>
              <a:rPr lang="ja-JP" altLang="en-US" dirty="0" smtClean="0"/>
              <a:t>情報化</a:t>
            </a:r>
            <a:endParaRPr lang="en-US" altLang="ja-JP" dirty="0" smtClean="0"/>
          </a:p>
          <a:p>
            <a:pPr lvl="1"/>
            <a:r>
              <a:rPr lang="ja-JP" altLang="en-US" dirty="0" smtClean="0"/>
              <a:t>私たち</a:t>
            </a:r>
            <a:r>
              <a:rPr lang="ja-JP" altLang="en-US" dirty="0"/>
              <a:t>の生活を便利で豊かなもの</a:t>
            </a:r>
            <a:r>
              <a:rPr lang="ja-JP" altLang="en-US" dirty="0" smtClean="0"/>
              <a:t>に</a:t>
            </a:r>
            <a:endParaRPr lang="en-US" altLang="ja-JP" dirty="0" smtClean="0"/>
          </a:p>
          <a:p>
            <a:pPr lvl="1"/>
            <a:r>
              <a:rPr lang="ja-JP" altLang="en-US" dirty="0" smtClean="0"/>
              <a:t>これ</a:t>
            </a:r>
            <a:r>
              <a:rPr lang="ja-JP" altLang="en-US" dirty="0"/>
              <a:t>までになかった脅威や危険</a:t>
            </a:r>
            <a:r>
              <a:rPr lang="ja-JP" altLang="en-US" dirty="0" smtClean="0"/>
              <a:t>も→</a:t>
            </a:r>
            <a:r>
              <a:rPr lang="ja-JP" altLang="en-US" b="1" dirty="0" smtClean="0"/>
              <a:t>サイバー</a:t>
            </a:r>
            <a:r>
              <a:rPr lang="ja-JP" altLang="en-US" b="1" dirty="0"/>
              <a:t>犯罪</a:t>
            </a:r>
            <a:endParaRPr lang="en-US" altLang="ja-JP" b="1" dirty="0" smtClean="0"/>
          </a:p>
          <a:p>
            <a:pPr lvl="2"/>
            <a:r>
              <a:rPr lang="ja-JP" altLang="en-US" dirty="0" smtClean="0"/>
              <a:t>国家</a:t>
            </a:r>
            <a:r>
              <a:rPr lang="ja-JP" altLang="en-US" dirty="0"/>
              <a:t>機関や金融機関の情報システムに侵入して情報を</a:t>
            </a:r>
            <a:r>
              <a:rPr lang="ja-JP" altLang="en-US" dirty="0" smtClean="0"/>
              <a:t>書き換え</a:t>
            </a:r>
            <a:endParaRPr lang="en-US" altLang="ja-JP" dirty="0" smtClean="0"/>
          </a:p>
          <a:p>
            <a:pPr lvl="2"/>
            <a:r>
              <a:rPr lang="ja-JP" altLang="en-US" dirty="0" smtClean="0"/>
              <a:t>ネットオークション</a:t>
            </a:r>
            <a:r>
              <a:rPr lang="ja-JP" altLang="en-US" dirty="0"/>
              <a:t>で代金を</a:t>
            </a:r>
            <a:r>
              <a:rPr lang="ja-JP" altLang="en-US" dirty="0" smtClean="0"/>
              <a:t>だまし取る</a:t>
            </a:r>
            <a:endParaRPr lang="en-US" altLang="ja-JP" dirty="0" smtClean="0"/>
          </a:p>
          <a:p>
            <a:pPr lvl="2"/>
            <a:r>
              <a:rPr lang="ja-JP" altLang="en-US" dirty="0" smtClean="0"/>
              <a:t>他人</a:t>
            </a:r>
            <a:r>
              <a:rPr lang="ja-JP" altLang="en-US" dirty="0"/>
              <a:t>のユーザ</a:t>
            </a:r>
            <a:r>
              <a:rPr lang="en-US" altLang="ja-JP" dirty="0" smtClean="0"/>
              <a:t>ID</a:t>
            </a:r>
            <a:r>
              <a:rPr lang="ja-JP" altLang="en-US" dirty="0" smtClean="0"/>
              <a:t>と</a:t>
            </a:r>
            <a:r>
              <a:rPr lang="ja-JP" altLang="en-US" dirty="0"/>
              <a:t>パスワードを無断で</a:t>
            </a:r>
            <a:r>
              <a:rPr lang="ja-JP" altLang="en-US" dirty="0" smtClean="0"/>
              <a:t>使用する</a:t>
            </a:r>
            <a:endParaRPr lang="en-US" altLang="ja-JP" dirty="0" smtClean="0"/>
          </a:p>
        </p:txBody>
      </p:sp>
    </p:spTree>
    <p:extLst>
      <p:ext uri="{BB962C8B-B14F-4D97-AF65-F5344CB8AC3E}">
        <p14:creationId xmlns:p14="http://schemas.microsoft.com/office/powerpoint/2010/main" val="5381585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情報社会の影への対応</a:t>
            </a:r>
            <a:endParaRPr kumimoji="1" lang="ja-JP" altLang="en-US" dirty="0"/>
          </a:p>
        </p:txBody>
      </p:sp>
      <p:sp>
        <p:nvSpPr>
          <p:cNvPr id="7" name="テキスト プレースホルダー 6"/>
          <p:cNvSpPr>
            <a:spLocks noGrp="1"/>
          </p:cNvSpPr>
          <p:nvPr>
            <p:ph type="body" sz="quarter" idx="16"/>
          </p:nvPr>
        </p:nvSpPr>
        <p:spPr>
          <a:xfrm>
            <a:off x="365760" y="1463041"/>
            <a:ext cx="11626142" cy="5381871"/>
          </a:xfrm>
        </p:spPr>
        <p:txBody>
          <a:bodyPr>
            <a:normAutofit/>
          </a:bodyPr>
          <a:lstStyle/>
          <a:p>
            <a:r>
              <a:rPr lang="ja-JP" altLang="en-US" dirty="0" smtClean="0"/>
              <a:t>社会</a:t>
            </a:r>
            <a:r>
              <a:rPr lang="ja-JP" altLang="en-US" dirty="0"/>
              <a:t>を脅かす</a:t>
            </a:r>
            <a:r>
              <a:rPr lang="ja-JP" altLang="en-US" dirty="0" smtClean="0"/>
              <a:t>問題</a:t>
            </a:r>
            <a:endParaRPr lang="en-US" altLang="ja-JP" dirty="0" smtClean="0"/>
          </a:p>
          <a:p>
            <a:pPr lvl="1"/>
            <a:r>
              <a:rPr lang="ja-JP" altLang="en-US" dirty="0" smtClean="0"/>
              <a:t>専門家</a:t>
            </a:r>
            <a:r>
              <a:rPr lang="ja-JP" altLang="en-US" dirty="0"/>
              <a:t>による対策が</a:t>
            </a:r>
            <a:r>
              <a:rPr lang="ja-JP" altLang="en-US" dirty="0" smtClean="0"/>
              <a:t>進む</a:t>
            </a:r>
            <a:endParaRPr lang="en-US" altLang="ja-JP" dirty="0" smtClean="0"/>
          </a:p>
          <a:p>
            <a:pPr lvl="1"/>
            <a:r>
              <a:rPr lang="ja-JP" altLang="en-US" dirty="0" smtClean="0"/>
              <a:t>個人</a:t>
            </a:r>
            <a:r>
              <a:rPr lang="ja-JP" altLang="en-US" dirty="0"/>
              <a:t>としても基礎的な知識や技術を身に</a:t>
            </a:r>
            <a:r>
              <a:rPr lang="ja-JP" altLang="en-US" dirty="0" smtClean="0"/>
              <a:t>つける</a:t>
            </a:r>
            <a:endParaRPr lang="en-US" altLang="ja-JP" dirty="0" smtClean="0"/>
          </a:p>
          <a:p>
            <a:pPr lvl="1"/>
            <a:r>
              <a:rPr lang="ja-JP" altLang="en-US" dirty="0" smtClean="0"/>
              <a:t>適切</a:t>
            </a:r>
            <a:r>
              <a:rPr lang="ja-JP" altLang="en-US" dirty="0"/>
              <a:t>な判断や行動を</a:t>
            </a:r>
            <a:r>
              <a:rPr lang="ja-JP" altLang="en-US" dirty="0" smtClean="0"/>
              <a:t>する</a:t>
            </a:r>
            <a:endParaRPr lang="en-US" altLang="ja-JP" dirty="0" smtClean="0"/>
          </a:p>
          <a:p>
            <a:pPr lvl="1"/>
            <a:r>
              <a:rPr lang="ja-JP" altLang="en-US" dirty="0" smtClean="0"/>
              <a:t>問題</a:t>
            </a:r>
            <a:r>
              <a:rPr lang="ja-JP" altLang="en-US" dirty="0"/>
              <a:t>解決の</a:t>
            </a:r>
            <a:r>
              <a:rPr lang="ja-JP" altLang="en-US" dirty="0" smtClean="0"/>
              <a:t>考え方が有効</a:t>
            </a:r>
            <a:endParaRPr lang="en-US" altLang="ja-JP" dirty="0" smtClean="0"/>
          </a:p>
          <a:p>
            <a:pPr lvl="1"/>
            <a:r>
              <a:rPr lang="ja-JP" altLang="en-US" dirty="0" smtClean="0"/>
              <a:t>情報化</a:t>
            </a:r>
            <a:r>
              <a:rPr lang="ja-JP" altLang="en-US" dirty="0"/>
              <a:t>の進展によって常に新しい問題が</a:t>
            </a:r>
            <a:r>
              <a:rPr lang="ja-JP" altLang="en-US" dirty="0" smtClean="0"/>
              <a:t>生じる</a:t>
            </a:r>
            <a:endParaRPr lang="en-US" altLang="ja-JP" dirty="0" smtClean="0"/>
          </a:p>
          <a:p>
            <a:pPr lvl="1"/>
            <a:r>
              <a:rPr lang="ja-JP" altLang="en-US" dirty="0" smtClean="0"/>
              <a:t>→状況</a:t>
            </a:r>
            <a:r>
              <a:rPr lang="ja-JP" altLang="en-US" dirty="0"/>
              <a:t>に合わせた新しい対応が</a:t>
            </a:r>
            <a:r>
              <a:rPr lang="ja-JP" altLang="en-US" dirty="0" smtClean="0"/>
              <a:t>必要</a:t>
            </a:r>
            <a:endParaRPr kumimoji="1" lang="ja-JP" altLang="en-US" dirty="0"/>
          </a:p>
        </p:txBody>
      </p:sp>
    </p:spTree>
    <p:extLst>
      <p:ext uri="{BB962C8B-B14F-4D97-AF65-F5344CB8AC3E}">
        <p14:creationId xmlns:p14="http://schemas.microsoft.com/office/powerpoint/2010/main" val="33491193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147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情報社会の影への対応</a:t>
            </a:r>
            <a:endParaRPr kumimoji="1" lang="ja-JP" altLang="en-US" dirty="0"/>
          </a:p>
        </p:txBody>
      </p:sp>
      <p:sp>
        <p:nvSpPr>
          <p:cNvPr id="7" name="テキスト プレースホルダー 6"/>
          <p:cNvSpPr>
            <a:spLocks noGrp="1"/>
          </p:cNvSpPr>
          <p:nvPr>
            <p:ph type="body" sz="quarter" idx="16"/>
          </p:nvPr>
        </p:nvSpPr>
        <p:spPr>
          <a:xfrm>
            <a:off x="365760" y="5849655"/>
            <a:ext cx="11626142" cy="995257"/>
          </a:xfrm>
        </p:spPr>
        <p:txBody>
          <a:bodyPr>
            <a:normAutofit lnSpcReduction="10000"/>
          </a:bodyPr>
          <a:lstStyle/>
          <a:p>
            <a:r>
              <a:rPr lang="ja-JP" altLang="ja-JP" dirty="0" smtClean="0"/>
              <a:t>図</a:t>
            </a:r>
            <a:r>
              <a:rPr lang="en-US" altLang="ja-JP" dirty="0" smtClean="0"/>
              <a:t>1</a:t>
            </a:r>
            <a:r>
              <a:rPr lang="en-US" altLang="ja-JP" dirty="0"/>
              <a:t> </a:t>
            </a:r>
            <a:r>
              <a:rPr lang="ja-JP" altLang="ja-JP" dirty="0" smtClean="0"/>
              <a:t>サイバー</a:t>
            </a:r>
            <a:r>
              <a:rPr lang="ja-JP" altLang="ja-JP" dirty="0"/>
              <a:t>犯罪に関する相談件数の推移　</a:t>
            </a:r>
            <a:endParaRPr lang="en-US" altLang="ja-JP" dirty="0" smtClean="0"/>
          </a:p>
          <a:p>
            <a:r>
              <a:rPr lang="ja-JP" altLang="ja-JP" sz="2800" dirty="0" smtClean="0"/>
              <a:t>警察庁</a:t>
            </a:r>
            <a:r>
              <a:rPr lang="ja-JP" altLang="ja-JP" sz="2800" dirty="0"/>
              <a:t>『サイバー空間をめぐる脅威の情勢等について』</a:t>
            </a:r>
            <a:r>
              <a:rPr lang="en-US" altLang="ja-JP" sz="2800" dirty="0"/>
              <a:t>2019</a:t>
            </a:r>
            <a:r>
              <a:rPr lang="ja-JP" altLang="ja-JP" sz="2800" dirty="0"/>
              <a:t>年</a:t>
            </a:r>
          </a:p>
        </p:txBody>
      </p:sp>
      <p:pic>
        <p:nvPicPr>
          <p:cNvPr id="8" name="図 7"/>
          <p:cNvPicPr>
            <a:picLocks noChangeAspect="1"/>
          </p:cNvPicPr>
          <p:nvPr/>
        </p:nvPicPr>
        <p:blipFill>
          <a:blip r:embed="rId2"/>
          <a:stretch>
            <a:fillRect/>
          </a:stretch>
        </p:blipFill>
        <p:spPr>
          <a:xfrm>
            <a:off x="2985554" y="1264697"/>
            <a:ext cx="6386553" cy="4548696"/>
          </a:xfrm>
          <a:prstGeom prst="rect">
            <a:avLst/>
          </a:prstGeom>
        </p:spPr>
      </p:pic>
    </p:spTree>
    <p:extLst>
      <p:ext uri="{BB962C8B-B14F-4D97-AF65-F5344CB8AC3E}">
        <p14:creationId xmlns:p14="http://schemas.microsoft.com/office/powerpoint/2010/main" val="31702701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148</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p24</a:t>
            </a:r>
            <a:endParaRPr kumimoji="1" lang="ja-JP" altLang="en-US" dirty="0"/>
          </a:p>
        </p:txBody>
      </p:sp>
      <p:sp>
        <p:nvSpPr>
          <p:cNvPr id="5" name="テキスト プレースホルダー 4"/>
          <p:cNvSpPr>
            <a:spLocks noGrp="1"/>
          </p:cNvSpPr>
          <p:nvPr>
            <p:ph type="body" sz="quarter" idx="15"/>
          </p:nvPr>
        </p:nvSpPr>
        <p:spPr/>
        <p:txBody>
          <a:bodyPr/>
          <a:lstStyle/>
          <a:p>
            <a:r>
              <a:rPr lang="ja-JP" altLang="en-US" dirty="0"/>
              <a:t>サイバー犯罪の対策としてどのようなものがあるか調べてみよう。</a:t>
            </a:r>
            <a:endParaRPr kumimoji="1" lang="ja-JP" altLang="en-US" dirty="0"/>
          </a:p>
        </p:txBody>
      </p:sp>
      <p:sp>
        <p:nvSpPr>
          <p:cNvPr id="6" name="タイトル 5"/>
          <p:cNvSpPr>
            <a:spLocks noGrp="1"/>
          </p:cNvSpPr>
          <p:nvPr>
            <p:ph type="title"/>
          </p:nvPr>
        </p:nvSpPr>
        <p:spPr>
          <a:xfrm>
            <a:off x="2793903" y="409839"/>
            <a:ext cx="678269" cy="508702"/>
          </a:xfrm>
        </p:spPr>
        <p:txBody>
          <a:bodyPr/>
          <a:lstStyle/>
          <a:p>
            <a:r>
              <a:rPr kumimoji="1" lang="en-US" altLang="ja-JP" sz="2400" dirty="0" smtClean="0"/>
              <a:t>10</a:t>
            </a:r>
            <a:endParaRPr kumimoji="1" lang="ja-JP" altLang="en-US" sz="2400" dirty="0"/>
          </a:p>
        </p:txBody>
      </p:sp>
    </p:spTree>
    <p:extLst>
      <p:ext uri="{BB962C8B-B14F-4D97-AF65-F5344CB8AC3E}">
        <p14:creationId xmlns:p14="http://schemas.microsoft.com/office/powerpoint/2010/main" val="31361334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149</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p24</a:t>
            </a:r>
            <a:endParaRPr kumimoji="1" lang="ja-JP" altLang="en-US" dirty="0"/>
          </a:p>
        </p:txBody>
      </p:sp>
      <p:sp>
        <p:nvSpPr>
          <p:cNvPr id="5" name="テキスト プレースホルダー 4"/>
          <p:cNvSpPr>
            <a:spLocks noGrp="1"/>
          </p:cNvSpPr>
          <p:nvPr>
            <p:ph type="body" sz="quarter" idx="15"/>
          </p:nvPr>
        </p:nvSpPr>
        <p:spPr/>
        <p:txBody>
          <a:bodyPr/>
          <a:lstStyle/>
          <a:p>
            <a:r>
              <a:rPr lang="ja-JP" altLang="en-US" dirty="0"/>
              <a:t>サイバー犯罪の対策としてどのようなものがあるか調べてみよう。</a:t>
            </a:r>
            <a:endParaRPr kumimoji="1" lang="ja-JP" altLang="en-US" dirty="0"/>
          </a:p>
        </p:txBody>
      </p:sp>
      <p:sp>
        <p:nvSpPr>
          <p:cNvPr id="6" name="タイトル 5"/>
          <p:cNvSpPr>
            <a:spLocks noGrp="1"/>
          </p:cNvSpPr>
          <p:nvPr>
            <p:ph type="title"/>
          </p:nvPr>
        </p:nvSpPr>
        <p:spPr>
          <a:xfrm>
            <a:off x="2793903" y="409839"/>
            <a:ext cx="678269" cy="508702"/>
          </a:xfrm>
        </p:spPr>
        <p:txBody>
          <a:bodyPr/>
          <a:lstStyle/>
          <a:p>
            <a:r>
              <a:rPr kumimoji="1" lang="en-US" altLang="ja-JP" sz="2400" dirty="0" smtClean="0"/>
              <a:t>10</a:t>
            </a:r>
            <a:endParaRPr kumimoji="1" lang="ja-JP" altLang="en-US" sz="2400" dirty="0"/>
          </a:p>
        </p:txBody>
      </p:sp>
      <p:sp>
        <p:nvSpPr>
          <p:cNvPr id="7" name="コンテンツ プレースホルダー 6"/>
          <p:cNvSpPr>
            <a:spLocks noGrp="1"/>
          </p:cNvSpPr>
          <p:nvPr>
            <p:ph sz="quarter" idx="16"/>
          </p:nvPr>
        </p:nvSpPr>
        <p:spPr>
          <a:xfrm>
            <a:off x="214806" y="2753178"/>
            <a:ext cx="11611434" cy="3670320"/>
          </a:xfrm>
          <a:noFill/>
        </p:spPr>
        <p:txBody>
          <a:bodyPr/>
          <a:lstStyle/>
          <a:p>
            <a:r>
              <a:rPr lang="ja-JP" altLang="en-US" dirty="0"/>
              <a:t>セキュリティソフトウェアを導入する，怪しい電子メールのリンクを開かない，など</a:t>
            </a:r>
            <a:endParaRPr kumimoji="1" lang="ja-JP" altLang="en-US" dirty="0"/>
          </a:p>
        </p:txBody>
      </p:sp>
    </p:spTree>
    <p:extLst>
      <p:ext uri="{BB962C8B-B14F-4D97-AF65-F5344CB8AC3E}">
        <p14:creationId xmlns:p14="http://schemas.microsoft.com/office/powerpoint/2010/main" val="281527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２</a:t>
            </a:r>
            <a:endParaRPr kumimoji="1" lang="ja-JP" altLang="en-US" dirty="0"/>
          </a:p>
        </p:txBody>
      </p:sp>
      <p:sp>
        <p:nvSpPr>
          <p:cNvPr id="3" name="コンテンツ プレースホルダー 2"/>
          <p:cNvSpPr>
            <a:spLocks noGrp="1"/>
          </p:cNvSpPr>
          <p:nvPr>
            <p:ph idx="4294967295"/>
          </p:nvPr>
        </p:nvSpPr>
        <p:spPr>
          <a:xfrm>
            <a:off x="365760" y="1463041"/>
            <a:ext cx="11460480" cy="4893311"/>
          </a:xfrm>
        </p:spPr>
        <p:txBody>
          <a:bodyPr/>
          <a:lstStyle/>
          <a:p>
            <a:r>
              <a:rPr kumimoji="1" lang="ja-JP" altLang="en-US" dirty="0" smtClean="0"/>
              <a:t>表１ メディアの例</a:t>
            </a:r>
            <a:endParaRPr kumimoji="1"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15</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smtClean="0"/>
              <a:t>p7</a:t>
            </a:r>
            <a:endParaRPr lang="ja-JP" altLang="en-US" dirty="0"/>
          </a:p>
        </p:txBody>
      </p:sp>
      <p:sp>
        <p:nvSpPr>
          <p:cNvPr id="7" name="テキスト プレースホルダー 6"/>
          <p:cNvSpPr>
            <a:spLocks noGrp="1"/>
          </p:cNvSpPr>
          <p:nvPr>
            <p:ph type="body" sz="quarter" idx="15"/>
          </p:nvPr>
        </p:nvSpPr>
        <p:spPr/>
        <p:txBody>
          <a:bodyPr/>
          <a:lstStyle/>
          <a:p>
            <a:r>
              <a:rPr kumimoji="1" lang="ja-JP" altLang="en-US" dirty="0" smtClean="0"/>
              <a:t>メディアの特性</a:t>
            </a:r>
            <a:endParaRPr kumimoji="1" lang="ja-JP" altLang="en-US" dirty="0"/>
          </a:p>
        </p:txBody>
      </p:sp>
      <p:pic>
        <p:nvPicPr>
          <p:cNvPr id="9" name="図 8"/>
          <p:cNvPicPr>
            <a:picLocks noChangeAspect="1"/>
          </p:cNvPicPr>
          <p:nvPr/>
        </p:nvPicPr>
        <p:blipFill>
          <a:blip r:embed="rId2"/>
          <a:stretch>
            <a:fillRect/>
          </a:stretch>
        </p:blipFill>
        <p:spPr>
          <a:xfrm>
            <a:off x="2129856" y="1935577"/>
            <a:ext cx="7932288" cy="4909336"/>
          </a:xfrm>
          <a:prstGeom prst="rect">
            <a:avLst/>
          </a:prstGeom>
        </p:spPr>
      </p:pic>
    </p:spTree>
    <p:extLst>
      <p:ext uri="{BB962C8B-B14F-4D97-AF65-F5344CB8AC3E}">
        <p14:creationId xmlns:p14="http://schemas.microsoft.com/office/powerpoint/2010/main" val="276335958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150</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p24</a:t>
            </a:r>
            <a:endParaRPr kumimoji="1" lang="ja-JP" altLang="en-US" dirty="0"/>
          </a:p>
        </p:txBody>
      </p:sp>
      <p:sp>
        <p:nvSpPr>
          <p:cNvPr id="5" name="テキスト プレースホルダー 4"/>
          <p:cNvSpPr>
            <a:spLocks noGrp="1"/>
          </p:cNvSpPr>
          <p:nvPr>
            <p:ph type="body" sz="quarter" idx="15"/>
          </p:nvPr>
        </p:nvSpPr>
        <p:spPr/>
        <p:txBody>
          <a:bodyPr/>
          <a:lstStyle/>
          <a:p>
            <a:r>
              <a:rPr lang="zh-TW" altLang="en-US" dirty="0"/>
              <a:t>緊急地震速報</a:t>
            </a:r>
            <a:endParaRPr kumimoji="1" lang="ja-JP" altLang="en-US" dirty="0"/>
          </a:p>
        </p:txBody>
      </p:sp>
      <p:sp>
        <p:nvSpPr>
          <p:cNvPr id="6" name="コンテンツ プレースホルダー 5"/>
          <p:cNvSpPr>
            <a:spLocks noGrp="1"/>
          </p:cNvSpPr>
          <p:nvPr>
            <p:ph sz="quarter" idx="16"/>
          </p:nvPr>
        </p:nvSpPr>
        <p:spPr>
          <a:xfrm>
            <a:off x="214806" y="1825031"/>
            <a:ext cx="11460479" cy="4507403"/>
          </a:xfrm>
          <a:noFill/>
        </p:spPr>
        <p:txBody>
          <a:bodyPr/>
          <a:lstStyle/>
          <a:p>
            <a:r>
              <a:rPr lang="ja-JP" altLang="en-US" dirty="0" smtClean="0"/>
              <a:t>緊急</a:t>
            </a:r>
            <a:r>
              <a:rPr lang="ja-JP" altLang="en-US" dirty="0"/>
              <a:t>地震速報とは，地震の発生直後に震源の近くの地震計で捉えたデータを分析し，各地での強い揺れや到達時刻を，可能な限り素早く知らせる情報のことである。</a:t>
            </a:r>
            <a:r>
              <a:rPr lang="en-US" altLang="ja-JP" dirty="0"/>
              <a:t>2007</a:t>
            </a:r>
            <a:r>
              <a:rPr lang="ja-JP" altLang="en-US" dirty="0"/>
              <a:t>年に運用が開始された。</a:t>
            </a:r>
            <a:endParaRPr kumimoji="1" lang="ja-JP" altLang="en-US" dirty="0"/>
          </a:p>
        </p:txBody>
      </p:sp>
      <p:pic>
        <p:nvPicPr>
          <p:cNvPr id="15" name="図 14"/>
          <p:cNvPicPr>
            <a:picLocks noChangeAspect="1"/>
          </p:cNvPicPr>
          <p:nvPr/>
        </p:nvPicPr>
        <p:blipFill>
          <a:blip r:embed="rId3"/>
          <a:stretch>
            <a:fillRect/>
          </a:stretch>
        </p:blipFill>
        <p:spPr>
          <a:xfrm>
            <a:off x="5869844" y="3282326"/>
            <a:ext cx="5123159" cy="2891158"/>
          </a:xfrm>
          <a:prstGeom prst="rect">
            <a:avLst/>
          </a:prstGeom>
        </p:spPr>
      </p:pic>
    </p:spTree>
    <p:extLst>
      <p:ext uri="{BB962C8B-B14F-4D97-AF65-F5344CB8AC3E}">
        <p14:creationId xmlns:p14="http://schemas.microsoft.com/office/powerpoint/2010/main" val="35078735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誰もが使える情報環境</a:t>
            </a:r>
            <a:endParaRPr kumimoji="1" lang="ja-JP" altLang="en-US" dirty="0"/>
          </a:p>
        </p:txBody>
      </p:sp>
      <p:sp>
        <p:nvSpPr>
          <p:cNvPr id="7" name="テキスト プレースホルダー 6"/>
          <p:cNvSpPr>
            <a:spLocks noGrp="1"/>
          </p:cNvSpPr>
          <p:nvPr>
            <p:ph type="body" sz="quarter" idx="16"/>
          </p:nvPr>
        </p:nvSpPr>
        <p:spPr>
          <a:xfrm>
            <a:off x="365760" y="1463041"/>
            <a:ext cx="11626142" cy="5381872"/>
          </a:xfrm>
        </p:spPr>
        <p:txBody>
          <a:bodyPr>
            <a:normAutofit/>
          </a:bodyPr>
          <a:lstStyle/>
          <a:p>
            <a:r>
              <a:rPr lang="ja-JP" altLang="en-US" b="1" dirty="0" smtClean="0"/>
              <a:t>デジタルデバイド</a:t>
            </a:r>
            <a:endParaRPr lang="en-US" altLang="ja-JP" b="1" dirty="0" smtClean="0"/>
          </a:p>
          <a:p>
            <a:pPr lvl="1"/>
            <a:r>
              <a:rPr lang="ja-JP" altLang="en-US" dirty="0" smtClean="0"/>
              <a:t>コンピュータ</a:t>
            </a:r>
            <a:r>
              <a:rPr lang="ja-JP" altLang="en-US" dirty="0"/>
              <a:t>や情報通信ネットワークを活用</a:t>
            </a:r>
            <a:r>
              <a:rPr lang="ja-JP" altLang="en-US" dirty="0" smtClean="0"/>
              <a:t>できる</a:t>
            </a:r>
            <a:r>
              <a:rPr lang="en-US" altLang="ja-JP" dirty="0" smtClean="0"/>
              <a:t>/</a:t>
            </a:r>
            <a:r>
              <a:rPr lang="ja-JP" altLang="en-US" dirty="0" smtClean="0"/>
              <a:t>できない</a:t>
            </a:r>
            <a:endParaRPr lang="en-US" altLang="ja-JP" dirty="0" smtClean="0"/>
          </a:p>
          <a:p>
            <a:pPr lvl="1"/>
            <a:r>
              <a:rPr lang="ja-JP" altLang="en-US" dirty="0" smtClean="0"/>
              <a:t>得られる</a:t>
            </a:r>
            <a:r>
              <a:rPr lang="ja-JP" altLang="en-US" dirty="0"/>
              <a:t>情報の質・量や発言の機会に格差</a:t>
            </a:r>
            <a:r>
              <a:rPr lang="ja-JP" altLang="en-US" dirty="0" smtClean="0"/>
              <a:t>が</a:t>
            </a:r>
            <a:endParaRPr lang="en-US" altLang="ja-JP" dirty="0" smtClean="0"/>
          </a:p>
          <a:p>
            <a:pPr lvl="1"/>
            <a:r>
              <a:rPr lang="ja-JP" altLang="en-US" dirty="0"/>
              <a:t>今日の情報社会では情報が大きな力を</a:t>
            </a:r>
            <a:r>
              <a:rPr lang="ja-JP" altLang="en-US" dirty="0" smtClean="0"/>
              <a:t>持つ</a:t>
            </a:r>
            <a:endParaRPr lang="en-US" altLang="ja-JP" dirty="0" smtClean="0"/>
          </a:p>
          <a:p>
            <a:pPr lvl="1"/>
            <a:r>
              <a:rPr lang="ja-JP" altLang="en-US" dirty="0" smtClean="0"/>
              <a:t>→個人</a:t>
            </a:r>
            <a:r>
              <a:rPr lang="ja-JP" altLang="en-US" dirty="0"/>
              <a:t>や地域の社会的・経済的な格差を広げるという</a:t>
            </a:r>
            <a:r>
              <a:rPr lang="ja-JP" altLang="en-US" dirty="0" smtClean="0"/>
              <a:t>悪循環</a:t>
            </a:r>
            <a:endParaRPr lang="ja-JP" altLang="en-US" dirty="0"/>
          </a:p>
          <a:p>
            <a:r>
              <a:rPr lang="ja-JP" altLang="en-US" dirty="0" smtClean="0"/>
              <a:t>デジタルデバイド</a:t>
            </a:r>
            <a:r>
              <a:rPr lang="ja-JP" altLang="en-US" dirty="0"/>
              <a:t>の</a:t>
            </a:r>
            <a:r>
              <a:rPr lang="ja-JP" altLang="en-US" dirty="0" smtClean="0"/>
              <a:t>解消</a:t>
            </a:r>
            <a:endParaRPr lang="en-US" altLang="ja-JP" dirty="0" smtClean="0"/>
          </a:p>
          <a:p>
            <a:pPr lvl="1"/>
            <a:r>
              <a:rPr lang="ja-JP" altLang="en-US" dirty="0" smtClean="0"/>
              <a:t>情報</a:t>
            </a:r>
            <a:r>
              <a:rPr lang="ja-JP" altLang="en-US" dirty="0"/>
              <a:t>を公平かつ安全に提供できるシステムの整備や確保が</a:t>
            </a:r>
            <a:r>
              <a:rPr lang="ja-JP" altLang="en-US" dirty="0" smtClean="0"/>
              <a:t>必要</a:t>
            </a:r>
            <a:endParaRPr lang="en-US" altLang="ja-JP" dirty="0" smtClean="0"/>
          </a:p>
          <a:p>
            <a:pPr lvl="1"/>
            <a:r>
              <a:rPr lang="ja-JP" altLang="en-US" dirty="0" smtClean="0"/>
              <a:t>「</a:t>
            </a:r>
            <a:r>
              <a:rPr lang="ja-JP" altLang="en-US" dirty="0"/>
              <a:t>誰もが簡単に使えるように」することを目指す</a:t>
            </a:r>
            <a:r>
              <a:rPr lang="ja-JP" altLang="en-US" dirty="0" smtClean="0"/>
              <a:t>必要</a:t>
            </a:r>
            <a:endParaRPr lang="en-US" altLang="ja-JP" dirty="0" smtClean="0"/>
          </a:p>
          <a:p>
            <a:pPr lvl="1"/>
            <a:r>
              <a:rPr lang="ja-JP" altLang="en-US" dirty="0" smtClean="0"/>
              <a:t>→ユニバーサルデザイン</a:t>
            </a:r>
            <a:r>
              <a:rPr lang="ja-JP" altLang="en-US" dirty="0"/>
              <a:t>の推進も</a:t>
            </a:r>
            <a:r>
              <a:rPr lang="ja-JP" altLang="en-US" dirty="0" smtClean="0"/>
              <a:t>重要</a:t>
            </a:r>
            <a:endParaRPr lang="ja-JP" altLang="en-US" dirty="0"/>
          </a:p>
        </p:txBody>
      </p:sp>
    </p:spTree>
    <p:extLst>
      <p:ext uri="{BB962C8B-B14F-4D97-AF65-F5344CB8AC3E}">
        <p14:creationId xmlns:p14="http://schemas.microsoft.com/office/powerpoint/2010/main" val="82033680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誰もが使える情報環境</a:t>
            </a:r>
            <a:endParaRPr kumimoji="1" lang="ja-JP" altLang="en-US" dirty="0"/>
          </a:p>
        </p:txBody>
      </p:sp>
      <p:sp>
        <p:nvSpPr>
          <p:cNvPr id="7" name="テキスト プレースホルダー 6"/>
          <p:cNvSpPr>
            <a:spLocks noGrp="1"/>
          </p:cNvSpPr>
          <p:nvPr>
            <p:ph type="body" sz="quarter" idx="16"/>
          </p:nvPr>
        </p:nvSpPr>
        <p:spPr>
          <a:xfrm>
            <a:off x="365760" y="6250487"/>
            <a:ext cx="11626142" cy="594425"/>
          </a:xfrm>
        </p:spPr>
        <p:txBody>
          <a:bodyPr>
            <a:normAutofit/>
          </a:bodyPr>
          <a:lstStyle/>
          <a:p>
            <a:r>
              <a:rPr lang="ja-JP" altLang="ja-JP" sz="2800" dirty="0" smtClean="0"/>
              <a:t>図</a:t>
            </a:r>
            <a:r>
              <a:rPr lang="en-US" altLang="ja-JP" sz="2800" dirty="0" smtClean="0"/>
              <a:t>2</a:t>
            </a:r>
            <a:r>
              <a:rPr lang="en-US" altLang="ja-JP" sz="2800" dirty="0"/>
              <a:t> </a:t>
            </a:r>
            <a:r>
              <a:rPr lang="ja-JP" altLang="ja-JP" sz="2800" dirty="0" smtClean="0"/>
              <a:t>世界</a:t>
            </a:r>
            <a:r>
              <a:rPr lang="ja-JP" altLang="ja-JP" sz="2800" dirty="0"/>
              <a:t>のインターネット普及率　総務省『情報通信白書』</a:t>
            </a:r>
            <a:r>
              <a:rPr lang="en-US" altLang="ja-JP" sz="2800" dirty="0"/>
              <a:t>2017</a:t>
            </a:r>
            <a:r>
              <a:rPr lang="ja-JP" altLang="ja-JP" sz="2800" dirty="0"/>
              <a:t>年</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041" y="997619"/>
            <a:ext cx="8155579" cy="5195260"/>
          </a:xfrm>
          <a:prstGeom prst="rect">
            <a:avLst/>
          </a:prstGeom>
        </p:spPr>
      </p:pic>
    </p:spTree>
    <p:extLst>
      <p:ext uri="{BB962C8B-B14F-4D97-AF65-F5344CB8AC3E}">
        <p14:creationId xmlns:p14="http://schemas.microsoft.com/office/powerpoint/2010/main" val="274709237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誰もが使える情報環境</a:t>
            </a:r>
            <a:endParaRPr kumimoji="1" lang="ja-JP" altLang="en-US" dirty="0"/>
          </a:p>
        </p:txBody>
      </p:sp>
      <p:sp>
        <p:nvSpPr>
          <p:cNvPr id="7" name="テキスト プレースホルダー 6"/>
          <p:cNvSpPr>
            <a:spLocks noGrp="1"/>
          </p:cNvSpPr>
          <p:nvPr>
            <p:ph type="body" sz="quarter" idx="16"/>
          </p:nvPr>
        </p:nvSpPr>
        <p:spPr>
          <a:xfrm>
            <a:off x="365760" y="5574083"/>
            <a:ext cx="11626142" cy="1270830"/>
          </a:xfrm>
        </p:spPr>
        <p:txBody>
          <a:bodyPr>
            <a:normAutofit fontScale="92500" lnSpcReduction="10000"/>
          </a:bodyPr>
          <a:lstStyle/>
          <a:p>
            <a:r>
              <a:rPr lang="ja-JP" altLang="en-US" sz="2800" dirty="0"/>
              <a:t>図</a:t>
            </a:r>
            <a:r>
              <a:rPr lang="en-US" altLang="ja-JP" sz="2800" dirty="0" smtClean="0"/>
              <a:t>3</a:t>
            </a:r>
            <a:r>
              <a:rPr lang="ja-JP" altLang="en-US" sz="2800" dirty="0"/>
              <a:t> </a:t>
            </a:r>
            <a:r>
              <a:rPr lang="ja-JP" altLang="en-US" sz="2800" dirty="0" smtClean="0"/>
              <a:t>子ども</a:t>
            </a:r>
            <a:r>
              <a:rPr lang="ja-JP" altLang="en-US" sz="2800" dirty="0"/>
              <a:t>たちに教育の機会を</a:t>
            </a:r>
          </a:p>
          <a:p>
            <a:r>
              <a:rPr lang="ja-JP" altLang="en-US" sz="2800" dirty="0"/>
              <a:t>デジタルデバイドを解消するために，安価なコンピュータを開発途上国の小学生に配付するという活動がある。</a:t>
            </a:r>
          </a:p>
        </p:txBody>
      </p:sp>
      <p:pic>
        <p:nvPicPr>
          <p:cNvPr id="9" name="図 8"/>
          <p:cNvPicPr>
            <a:picLocks noChangeAspect="1"/>
          </p:cNvPicPr>
          <p:nvPr/>
        </p:nvPicPr>
        <p:blipFill>
          <a:blip r:embed="rId2"/>
          <a:stretch>
            <a:fillRect/>
          </a:stretch>
        </p:blipFill>
        <p:spPr>
          <a:xfrm>
            <a:off x="3384956" y="1247405"/>
            <a:ext cx="5909356" cy="4325891"/>
          </a:xfrm>
          <a:prstGeom prst="rect">
            <a:avLst/>
          </a:prstGeom>
        </p:spPr>
      </p:pic>
    </p:spTree>
    <p:extLst>
      <p:ext uri="{BB962C8B-B14F-4D97-AF65-F5344CB8AC3E}">
        <p14:creationId xmlns:p14="http://schemas.microsoft.com/office/powerpoint/2010/main" val="19016987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84530" y="1746591"/>
            <a:ext cx="11268892" cy="4792322"/>
          </a:xfrm>
        </p:spPr>
        <p:txBody>
          <a:bodyPr>
            <a:normAutofit/>
          </a:bodyPr>
          <a:lstStyle/>
          <a:p>
            <a:r>
              <a:rPr lang="ja-JP" altLang="en-US" dirty="0" smtClean="0"/>
              <a:t>自動運転車</a:t>
            </a:r>
            <a:endParaRPr lang="en-US" altLang="ja-JP" dirty="0" smtClean="0"/>
          </a:p>
          <a:p>
            <a:pPr lvl="1"/>
            <a:r>
              <a:rPr lang="ja-JP" altLang="en-US" dirty="0" smtClean="0"/>
              <a:t>社会</a:t>
            </a:r>
            <a:r>
              <a:rPr lang="ja-JP" altLang="en-US" dirty="0"/>
              <a:t>が抱える諸問題の解決策として期待され，開発が</a:t>
            </a:r>
            <a:r>
              <a:rPr lang="ja-JP" altLang="en-US" dirty="0" smtClean="0"/>
              <a:t>進む</a:t>
            </a:r>
            <a:endParaRPr lang="en-US" altLang="ja-JP" dirty="0"/>
          </a:p>
          <a:p>
            <a:pPr lvl="1"/>
            <a:r>
              <a:rPr lang="ja-JP" altLang="en-US" dirty="0" smtClean="0"/>
              <a:t>中山間</a:t>
            </a:r>
            <a:r>
              <a:rPr lang="ja-JP" altLang="en-US" dirty="0"/>
              <a:t>地域で進む過疎化や高齢化の</a:t>
            </a:r>
            <a:r>
              <a:rPr lang="ja-JP" altLang="en-US" dirty="0" smtClean="0"/>
              <a:t>問題</a:t>
            </a:r>
            <a:endParaRPr lang="en-US" altLang="ja-JP" dirty="0" smtClean="0"/>
          </a:p>
          <a:p>
            <a:pPr lvl="1"/>
            <a:r>
              <a:rPr lang="ja-JP" altLang="en-US" dirty="0" smtClean="0"/>
              <a:t>過疎化</a:t>
            </a:r>
            <a:endParaRPr lang="en-US" altLang="ja-JP" dirty="0" smtClean="0"/>
          </a:p>
          <a:p>
            <a:pPr lvl="1"/>
            <a:r>
              <a:rPr lang="ja-JP" altLang="en-US" dirty="0" smtClean="0"/>
              <a:t>→路線</a:t>
            </a:r>
            <a:r>
              <a:rPr lang="ja-JP" altLang="en-US" dirty="0"/>
              <a:t>バスなど地域の公共交通機関が</a:t>
            </a:r>
            <a:r>
              <a:rPr lang="ja-JP" altLang="en-US" dirty="0" smtClean="0"/>
              <a:t>廃止</a:t>
            </a:r>
            <a:endParaRPr lang="en-US" altLang="ja-JP" dirty="0" smtClean="0"/>
          </a:p>
          <a:p>
            <a:pPr lvl="1"/>
            <a:r>
              <a:rPr lang="ja-JP" altLang="en-US" dirty="0" smtClean="0"/>
              <a:t>→高齢</a:t>
            </a:r>
            <a:r>
              <a:rPr lang="ja-JP" altLang="en-US" dirty="0"/>
              <a:t>ドライバーによる事故を防止する</a:t>
            </a:r>
            <a:r>
              <a:rPr lang="ja-JP" altLang="en-US" dirty="0" smtClean="0"/>
              <a:t>ための運転</a:t>
            </a:r>
            <a:r>
              <a:rPr lang="ja-JP" altLang="en-US" dirty="0"/>
              <a:t>免許</a:t>
            </a:r>
            <a:r>
              <a:rPr lang="ja-JP" altLang="en-US" dirty="0" smtClean="0"/>
              <a:t>返納推奨→物資</a:t>
            </a:r>
            <a:r>
              <a:rPr lang="ja-JP" altLang="en-US" dirty="0"/>
              <a:t>の輸送や日常生活の移動手段の確保が大きな</a:t>
            </a:r>
            <a:r>
              <a:rPr lang="ja-JP" altLang="en-US" dirty="0" smtClean="0"/>
              <a:t>課題</a:t>
            </a:r>
            <a:endParaRPr lang="en-US" altLang="ja-JP" dirty="0"/>
          </a:p>
          <a:p>
            <a:pPr lvl="1"/>
            <a:r>
              <a:rPr lang="ja-JP" altLang="en-US" dirty="0" smtClean="0"/>
              <a:t>日本</a:t>
            </a:r>
            <a:r>
              <a:rPr lang="ja-JP" altLang="en-US" dirty="0"/>
              <a:t>社会は人口減少による労働者不足が</a:t>
            </a:r>
            <a:r>
              <a:rPr lang="ja-JP" altLang="en-US" dirty="0" smtClean="0"/>
              <a:t>予想</a:t>
            </a:r>
            <a:endParaRPr lang="en-US" altLang="ja-JP" dirty="0" smtClean="0"/>
          </a:p>
          <a:p>
            <a:pPr lvl="1"/>
            <a:r>
              <a:rPr lang="ja-JP" altLang="en-US" dirty="0" smtClean="0"/>
              <a:t>→運転手</a:t>
            </a:r>
            <a:r>
              <a:rPr lang="ja-JP" altLang="en-US" dirty="0"/>
              <a:t>の確保は近い将来どの地域でも重大な</a:t>
            </a:r>
            <a:r>
              <a:rPr lang="ja-JP" altLang="en-US" dirty="0" smtClean="0"/>
              <a:t>問題</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人口減少社会と自動運転車</a:t>
            </a:r>
            <a:endParaRPr kumimoji="1" lang="ja-JP" altLang="en-US" dirty="0"/>
          </a:p>
        </p:txBody>
      </p:sp>
    </p:spTree>
    <p:extLst>
      <p:ext uri="{BB962C8B-B14F-4D97-AF65-F5344CB8AC3E}">
        <p14:creationId xmlns:p14="http://schemas.microsoft.com/office/powerpoint/2010/main" val="302027953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サイバー犯罪</a:t>
            </a:r>
          </a:p>
          <a:p>
            <a:r>
              <a:rPr lang="ja-JP" altLang="en-US" dirty="0"/>
              <a:t>デジタルデバイド</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 </a:t>
            </a:r>
            <a:r>
              <a:rPr lang="ja-JP" altLang="en-US" dirty="0"/>
              <a:t>よりよい情報社会へ</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p25</a:t>
            </a:r>
            <a:endParaRPr kumimoji="1" lang="ja-JP" altLang="en-US" dirty="0"/>
          </a:p>
        </p:txBody>
      </p:sp>
    </p:spTree>
    <p:extLst>
      <p:ext uri="{BB962C8B-B14F-4D97-AF65-F5344CB8AC3E}">
        <p14:creationId xmlns:p14="http://schemas.microsoft.com/office/powerpoint/2010/main" val="234739477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156</a:t>
            </a:fld>
            <a:endParaRPr lang="ja-JP" altLang="en-US"/>
          </a:p>
        </p:txBody>
      </p:sp>
      <p:sp>
        <p:nvSpPr>
          <p:cNvPr id="4" name="テキスト プレースホルダー 3"/>
          <p:cNvSpPr>
            <a:spLocks noGrp="1"/>
          </p:cNvSpPr>
          <p:nvPr>
            <p:ph type="body" sz="quarter" idx="13"/>
          </p:nvPr>
        </p:nvSpPr>
        <p:spPr/>
        <p:txBody>
          <a:bodyPr/>
          <a:lstStyle/>
          <a:p>
            <a:r>
              <a:rPr lang="en-US" altLang="ja-JP" smtClean="0"/>
              <a:t>1</a:t>
            </a:r>
            <a:r>
              <a:rPr lang="ja-JP" altLang="en-US" smtClean="0"/>
              <a:t>章 情報で問題を解決する　</a:t>
            </a:r>
            <a:r>
              <a:rPr lang="en-US" altLang="ja-JP" smtClean="0"/>
              <a:t>10 </a:t>
            </a:r>
            <a:r>
              <a:rPr lang="ja-JP" altLang="en-US" smtClean="0"/>
              <a:t>よりよい情報社会へ</a:t>
            </a:r>
          </a:p>
          <a:p>
            <a:endParaRPr lang="ja-JP" altLang="en-US" dirty="0"/>
          </a:p>
        </p:txBody>
      </p:sp>
      <p:sp>
        <p:nvSpPr>
          <p:cNvPr id="5" name="テキスト プレースホルダー 4"/>
          <p:cNvSpPr>
            <a:spLocks noGrp="1"/>
          </p:cNvSpPr>
          <p:nvPr>
            <p:ph type="body" sz="quarter" idx="14"/>
          </p:nvPr>
        </p:nvSpPr>
        <p:spPr/>
        <p:txBody>
          <a:bodyPr/>
          <a:lstStyle/>
          <a:p>
            <a:r>
              <a:rPr lang="en-US" altLang="ja-JP" smtClean="0"/>
              <a:t>p25</a:t>
            </a:r>
            <a:endParaRPr lang="ja-JP" altLang="en-US" dirty="0"/>
          </a:p>
        </p:txBody>
      </p:sp>
      <p:sp>
        <p:nvSpPr>
          <p:cNvPr id="6" name="テキスト プレースホルダー 5"/>
          <p:cNvSpPr>
            <a:spLocks noGrp="1"/>
          </p:cNvSpPr>
          <p:nvPr>
            <p:ph type="body" sz="quarter" idx="15"/>
          </p:nvPr>
        </p:nvSpPr>
        <p:spPr/>
        <p:txBody>
          <a:bodyPr/>
          <a:lstStyle/>
          <a:p>
            <a:r>
              <a:rPr lang="ja-JP" altLang="en-US" smtClean="0"/>
              <a:t>介護を支える技術</a:t>
            </a:r>
            <a:endParaRPr lang="ja-JP" altLang="en-US" dirty="0"/>
          </a:p>
        </p:txBody>
      </p:sp>
      <p:sp>
        <p:nvSpPr>
          <p:cNvPr id="2" name="コンテンツ プレースホルダー 1"/>
          <p:cNvSpPr>
            <a:spLocks noGrp="1"/>
          </p:cNvSpPr>
          <p:nvPr>
            <p:ph idx="16"/>
          </p:nvPr>
        </p:nvSpPr>
        <p:spPr>
          <a:noFill/>
        </p:spPr>
        <p:txBody>
          <a:bodyPr/>
          <a:lstStyle/>
          <a:p>
            <a:r>
              <a:rPr lang="ja-JP" altLang="en-US" dirty="0" smtClean="0"/>
              <a:t>体が不自由な人を介護</a:t>
            </a:r>
            <a:endParaRPr lang="en-US" altLang="ja-JP" dirty="0" smtClean="0"/>
          </a:p>
          <a:p>
            <a:pPr lvl="1"/>
            <a:r>
              <a:rPr lang="ja-JP" altLang="en-US" dirty="0" smtClean="0"/>
              <a:t>介護者にかかる身体的な負担は大きい</a:t>
            </a:r>
            <a:endParaRPr lang="en-US" altLang="ja-JP" dirty="0" smtClean="0"/>
          </a:p>
          <a:p>
            <a:pPr lvl="1"/>
            <a:r>
              <a:rPr lang="ja-JP" altLang="en-US" dirty="0" smtClean="0"/>
              <a:t>→センサにより動きを感知</a:t>
            </a:r>
            <a:endParaRPr lang="en-US" altLang="ja-JP" dirty="0" smtClean="0"/>
          </a:p>
          <a:p>
            <a:pPr lvl="1"/>
            <a:r>
              <a:rPr lang="ja-JP" altLang="en-US" dirty="0" smtClean="0"/>
              <a:t>→体にかかる負担を軽くする装着型の装置の開発</a:t>
            </a:r>
            <a:endParaRPr lang="en-US" altLang="ja-JP" dirty="0" smtClean="0"/>
          </a:p>
          <a:p>
            <a:pPr lvl="1"/>
            <a:r>
              <a:rPr lang="ja-JP" altLang="en-US" dirty="0" smtClean="0"/>
              <a:t>→実用化の段階に</a:t>
            </a:r>
            <a:endParaRPr lang="ja-JP" altLang="en-US" dirty="0"/>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l="2069" t="2792" r="2796" b="3355"/>
          <a:stretch/>
        </p:blipFill>
        <p:spPr>
          <a:xfrm>
            <a:off x="6949065" y="3670851"/>
            <a:ext cx="4596000" cy="3075223"/>
          </a:xfrm>
          <a:prstGeom prst="rect">
            <a:avLst/>
          </a:prstGeom>
        </p:spPr>
      </p:pic>
    </p:spTree>
    <p:extLst>
      <p:ext uri="{BB962C8B-B14F-4D97-AF65-F5344CB8AC3E}">
        <p14:creationId xmlns:p14="http://schemas.microsoft.com/office/powerpoint/2010/main" val="106589132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157</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10</a:t>
            </a:r>
            <a:r>
              <a:rPr lang="en-US" altLang="ja-JP" dirty="0" smtClean="0"/>
              <a:t> </a:t>
            </a:r>
            <a:r>
              <a:rPr lang="ja-JP" altLang="en-US" dirty="0" smtClean="0"/>
              <a:t>よりよい情報社会へ</a:t>
            </a:r>
            <a:endParaRPr lang="ja-JP" altLang="en-US" dirty="0"/>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smtClean="0"/>
              <a:t>p25</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情報</a:t>
            </a:r>
            <a:r>
              <a:rPr lang="ja-JP" altLang="ja-JP" dirty="0"/>
              <a:t>社会の影</a:t>
            </a:r>
          </a:p>
          <a:p>
            <a:r>
              <a:rPr lang="ja-JP" altLang="ja-JP" dirty="0"/>
              <a:t>　・サイバー犯罪</a:t>
            </a:r>
            <a:endParaRPr lang="en-US" altLang="ja-JP" dirty="0" smtClean="0"/>
          </a:p>
          <a:p>
            <a:endParaRPr lang="en-US" altLang="ja-JP" dirty="0" smtClean="0"/>
          </a:p>
          <a:p>
            <a:r>
              <a:rPr lang="ja-JP" altLang="en-US" dirty="0" smtClean="0">
                <a:solidFill>
                  <a:srgbClr val="15BECF"/>
                </a:solidFill>
              </a:rPr>
              <a:t>▶ </a:t>
            </a:r>
            <a:r>
              <a:rPr lang="ja-JP" altLang="ja-JP" dirty="0" smtClean="0"/>
              <a:t>誰</a:t>
            </a:r>
            <a:r>
              <a:rPr lang="ja-JP" altLang="ja-JP" dirty="0"/>
              <a:t>もが使える</a:t>
            </a:r>
            <a:r>
              <a:rPr lang="ja-JP" altLang="ja-JP"/>
              <a:t>情報</a:t>
            </a:r>
            <a:r>
              <a:rPr lang="ja-JP" altLang="ja-JP" smtClean="0"/>
              <a:t>環境</a:t>
            </a:r>
            <a:r>
              <a:rPr lang="ja-JP" altLang="en-US" smtClean="0"/>
              <a:t>のために</a:t>
            </a:r>
            <a:endParaRPr lang="ja-JP" altLang="ja-JP" dirty="0"/>
          </a:p>
          <a:p>
            <a:r>
              <a:rPr lang="ja-JP" altLang="ja-JP" dirty="0"/>
              <a:t>　・デジタルデバイド</a:t>
            </a:r>
          </a:p>
          <a:p>
            <a:r>
              <a:rPr lang="ja-JP" altLang="ja-JP" dirty="0"/>
              <a:t>　・ユニバーサルデザイン</a:t>
            </a:r>
            <a:endParaRPr lang="en-US" altLang="ja-JP" dirty="0" smtClean="0"/>
          </a:p>
        </p:txBody>
      </p:sp>
    </p:spTree>
    <p:extLst>
      <p:ext uri="{BB962C8B-B14F-4D97-AF65-F5344CB8AC3E}">
        <p14:creationId xmlns:p14="http://schemas.microsoft.com/office/powerpoint/2010/main" val="452707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16</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smtClean="0"/>
              <a:t>p7</a:t>
            </a:r>
            <a:endParaRPr lang="ja-JP" altLang="en-US" dirty="0"/>
          </a:p>
        </p:txBody>
      </p:sp>
      <p:sp>
        <p:nvSpPr>
          <p:cNvPr id="6" name="テキスト プレースホルダー 5"/>
          <p:cNvSpPr>
            <a:spLocks noGrp="1"/>
          </p:cNvSpPr>
          <p:nvPr>
            <p:ph type="body" sz="quarter" idx="15"/>
          </p:nvPr>
        </p:nvSpPr>
        <p:spPr/>
        <p:txBody>
          <a:bodyPr>
            <a:normAutofit/>
          </a:bodyPr>
          <a:lstStyle/>
          <a:p>
            <a:r>
              <a:rPr lang="ja-JP" altLang="en-US" dirty="0" smtClean="0"/>
              <a:t>表現</a:t>
            </a:r>
            <a:r>
              <a:rPr lang="ja-JP" altLang="en-US" dirty="0"/>
              <a:t>メディアの文字・音声・画像・動画は，それぞれどのような情報を伝達するのに向いているのだろうか</a:t>
            </a:r>
            <a:r>
              <a:rPr lang="ja-JP" altLang="en-US" dirty="0" smtClean="0"/>
              <a:t>。</a:t>
            </a:r>
            <a:endParaRPr lang="en-US" altLang="ja-JP" dirty="0" smtClean="0"/>
          </a:p>
          <a:p>
            <a:r>
              <a:rPr lang="ja-JP" altLang="en-US" dirty="0" smtClean="0"/>
              <a:t>伝わる</a:t>
            </a:r>
            <a:r>
              <a:rPr lang="ja-JP" altLang="en-US" dirty="0"/>
              <a:t>情報のメリットとデメリットを考えてみよう。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1</a:t>
            </a:r>
            <a:endParaRPr kumimoji="1" lang="ja-JP" altLang="en-US" dirty="0"/>
          </a:p>
        </p:txBody>
      </p:sp>
    </p:spTree>
    <p:extLst>
      <p:ext uri="{BB962C8B-B14F-4D97-AF65-F5344CB8AC3E}">
        <p14:creationId xmlns:p14="http://schemas.microsoft.com/office/powerpoint/2010/main" val="2928248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17</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smtClean="0"/>
              <a:t>p7</a:t>
            </a:r>
            <a:endParaRPr lang="ja-JP" altLang="en-US" dirty="0"/>
          </a:p>
        </p:txBody>
      </p:sp>
      <p:sp>
        <p:nvSpPr>
          <p:cNvPr id="6" name="テキスト プレースホルダー 5"/>
          <p:cNvSpPr>
            <a:spLocks noGrp="1"/>
          </p:cNvSpPr>
          <p:nvPr>
            <p:ph type="body" sz="quarter" idx="15"/>
          </p:nvPr>
        </p:nvSpPr>
        <p:spPr/>
        <p:txBody>
          <a:bodyPr>
            <a:normAutofit/>
          </a:bodyPr>
          <a:lstStyle/>
          <a:p>
            <a:r>
              <a:rPr lang="ja-JP" altLang="en-US" dirty="0" smtClean="0"/>
              <a:t>表現</a:t>
            </a:r>
            <a:r>
              <a:rPr lang="ja-JP" altLang="en-US" dirty="0"/>
              <a:t>メディアの文字・音声・画像・動画は，それぞれどのような情報を伝達するのに向いているのだろうか</a:t>
            </a:r>
            <a:r>
              <a:rPr lang="ja-JP" altLang="en-US" dirty="0" smtClean="0"/>
              <a:t>。</a:t>
            </a:r>
            <a:endParaRPr lang="en-US" altLang="ja-JP" dirty="0" smtClean="0"/>
          </a:p>
          <a:p>
            <a:r>
              <a:rPr lang="ja-JP" altLang="en-US" dirty="0" smtClean="0"/>
              <a:t>伝わる</a:t>
            </a:r>
            <a:r>
              <a:rPr lang="ja-JP" altLang="en-US" dirty="0"/>
              <a:t>情報のメリットとデメリットを考えてみよう。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1</a:t>
            </a:r>
            <a:endParaRPr kumimoji="1" lang="ja-JP" altLang="en-US" dirty="0"/>
          </a:p>
        </p:txBody>
      </p:sp>
      <p:sp>
        <p:nvSpPr>
          <p:cNvPr id="8" name="コンテンツ プレースホルダー 1"/>
          <p:cNvSpPr>
            <a:spLocks noGrp="1"/>
          </p:cNvSpPr>
          <p:nvPr>
            <p:ph idx="4294967295"/>
          </p:nvPr>
        </p:nvSpPr>
        <p:spPr>
          <a:xfrm>
            <a:off x="365760" y="2783426"/>
            <a:ext cx="11460480" cy="3572927"/>
          </a:xfrm>
        </p:spPr>
        <p:txBody>
          <a:bodyPr/>
          <a:lstStyle/>
          <a:p>
            <a:r>
              <a:rPr lang="ja-JP" altLang="en-US" dirty="0" smtClean="0"/>
              <a:t>文字</a:t>
            </a:r>
            <a:endParaRPr lang="en-US" altLang="ja-JP" dirty="0" smtClean="0"/>
          </a:p>
          <a:p>
            <a:r>
              <a:rPr lang="ja-JP" altLang="en-US" dirty="0" smtClean="0"/>
              <a:t>メリット：情報を正確に伝えられる</a:t>
            </a:r>
            <a:endParaRPr lang="en-US" altLang="ja-JP" dirty="0" smtClean="0"/>
          </a:p>
          <a:p>
            <a:r>
              <a:rPr lang="ja-JP" altLang="en-US" dirty="0" smtClean="0"/>
              <a:t>デメリット：読めない文字では情報が伝わらない</a:t>
            </a:r>
            <a:endParaRPr lang="en-US" altLang="ja-JP" dirty="0" smtClean="0"/>
          </a:p>
          <a:p>
            <a:r>
              <a:rPr lang="ja-JP" altLang="en-US" dirty="0" smtClean="0"/>
              <a:t>な</a:t>
            </a:r>
            <a:r>
              <a:rPr lang="ja-JP" altLang="en-US" dirty="0"/>
              <a:t>ど</a:t>
            </a:r>
            <a:r>
              <a:rPr lang="ja-JP" altLang="en-US" dirty="0" smtClean="0"/>
              <a:t>　</a:t>
            </a:r>
            <a:endParaRPr kumimoji="1" lang="ja-JP" altLang="en-US" dirty="0"/>
          </a:p>
        </p:txBody>
      </p:sp>
    </p:spTree>
    <p:extLst>
      <p:ext uri="{BB962C8B-B14F-4D97-AF65-F5344CB8AC3E}">
        <p14:creationId xmlns:p14="http://schemas.microsoft.com/office/powerpoint/2010/main" val="3487342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ja-JP" dirty="0"/>
              <a:t>情報</a:t>
            </a:r>
          </a:p>
          <a:p>
            <a:r>
              <a:rPr lang="ja-JP" altLang="ja-JP" dirty="0"/>
              <a:t>メディア</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18</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smtClean="0"/>
              <a:t>p7</a:t>
            </a:r>
            <a:endParaRPr lang="ja-JP" altLang="en-US" dirty="0"/>
          </a:p>
        </p:txBody>
      </p:sp>
    </p:spTree>
    <p:extLst>
      <p:ext uri="{BB962C8B-B14F-4D97-AF65-F5344CB8AC3E}">
        <p14:creationId xmlns:p14="http://schemas.microsoft.com/office/powerpoint/2010/main" val="3383747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5265494"/>
          </a:xfrm>
        </p:spPr>
        <p:txBody>
          <a:bodyPr>
            <a:normAutofit/>
          </a:bodyPr>
          <a:lstStyle/>
          <a:p>
            <a:r>
              <a:rPr lang="ja-JP" altLang="en-US" dirty="0" smtClean="0"/>
              <a:t>広告など</a:t>
            </a:r>
            <a:endParaRPr lang="en-US" altLang="ja-JP" dirty="0" smtClean="0"/>
          </a:p>
          <a:p>
            <a:pPr lvl="1"/>
            <a:r>
              <a:rPr lang="ja-JP" altLang="en-US" dirty="0"/>
              <a:t>誇張された情報の</a:t>
            </a:r>
            <a:r>
              <a:rPr lang="ja-JP" altLang="en-US" dirty="0" smtClean="0"/>
              <a:t>表現</a:t>
            </a:r>
            <a:r>
              <a:rPr lang="en-US" altLang="ja-JP" dirty="0" smtClean="0"/>
              <a:t/>
            </a:r>
            <a:br>
              <a:rPr lang="en-US" altLang="ja-JP" dirty="0" smtClean="0"/>
            </a:br>
            <a:r>
              <a:rPr lang="ja-JP" altLang="en-US" dirty="0" smtClean="0"/>
              <a:t>→受け手</a:t>
            </a:r>
            <a:r>
              <a:rPr lang="ja-JP" altLang="en-US" dirty="0"/>
              <a:t>が誤解</a:t>
            </a:r>
            <a:r>
              <a:rPr lang="ja-JP" altLang="en-US" dirty="0" smtClean="0"/>
              <a:t>しやすい</a:t>
            </a:r>
            <a:endParaRPr lang="en-US" altLang="ja-JP" dirty="0" smtClean="0"/>
          </a:p>
          <a:p>
            <a:r>
              <a:rPr lang="ja-JP" altLang="en-US" dirty="0" smtClean="0"/>
              <a:t>全て</a:t>
            </a:r>
            <a:r>
              <a:rPr lang="ja-JP" altLang="en-US" dirty="0"/>
              <a:t>の情報は意図を持って構成されて</a:t>
            </a:r>
            <a:r>
              <a:rPr lang="ja-JP" altLang="en-US" dirty="0" smtClean="0"/>
              <a:t>いる</a:t>
            </a:r>
            <a:endParaRPr lang="en-US" altLang="ja-JP" dirty="0" smtClean="0"/>
          </a:p>
          <a:p>
            <a:pPr lvl="1"/>
            <a:r>
              <a:rPr lang="ja-JP" altLang="en-US" dirty="0"/>
              <a:t>メディアリテラシーを身につける必要が</a:t>
            </a:r>
            <a:r>
              <a:rPr lang="ja-JP" altLang="en-US" dirty="0" smtClean="0"/>
              <a:t>ある</a:t>
            </a:r>
            <a:endParaRPr lang="en-US" altLang="ja-JP" dirty="0" smtClean="0"/>
          </a:p>
          <a:p>
            <a:pPr lvl="2"/>
            <a:r>
              <a:rPr lang="ja-JP" altLang="en-US" dirty="0" smtClean="0"/>
              <a:t>メディア</a:t>
            </a:r>
            <a:r>
              <a:rPr lang="ja-JP" altLang="en-US" dirty="0"/>
              <a:t>を介して得られた情報を的確</a:t>
            </a:r>
            <a:r>
              <a:rPr lang="ja-JP" altLang="en-US" dirty="0" smtClean="0"/>
              <a:t>に読み解き</a:t>
            </a:r>
            <a:r>
              <a:rPr lang="ja-JP" altLang="en-US" dirty="0"/>
              <a:t>，利用する</a:t>
            </a:r>
            <a:r>
              <a:rPr lang="ja-JP" altLang="en-US" dirty="0" smtClean="0"/>
              <a:t>力</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19</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a:t>
            </a:r>
            <a:r>
              <a:rPr lang="ja-JP" altLang="en-US" dirty="0" smtClean="0"/>
              <a:t>する　</a:t>
            </a:r>
            <a:r>
              <a:rPr lang="en-US" altLang="ja-JP" dirty="0" smtClean="0"/>
              <a:t>1 </a:t>
            </a:r>
            <a:r>
              <a:rPr lang="ja-JP" altLang="en-US" dirty="0"/>
              <a:t>情報とメディアの特性</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smtClean="0"/>
              <a:t>p7</a:t>
            </a:r>
            <a:endParaRPr lang="ja-JP" altLang="en-US" dirty="0"/>
          </a:p>
        </p:txBody>
      </p:sp>
      <p:sp>
        <p:nvSpPr>
          <p:cNvPr id="6" name="テキスト プレースホルダー 5"/>
          <p:cNvSpPr>
            <a:spLocks noGrp="1"/>
          </p:cNvSpPr>
          <p:nvPr>
            <p:ph type="body" sz="quarter" idx="15"/>
          </p:nvPr>
        </p:nvSpPr>
        <p:spPr/>
        <p:txBody>
          <a:bodyPr/>
          <a:lstStyle/>
          <a:p>
            <a:r>
              <a:rPr kumimoji="1" lang="ja-JP" altLang="en-US" dirty="0" smtClean="0"/>
              <a:t>メディアリテラシー</a:t>
            </a:r>
            <a:endParaRPr kumimoji="1" lang="ja-JP" altLang="en-US" dirty="0"/>
          </a:p>
        </p:txBody>
      </p:sp>
      <p:pic>
        <p:nvPicPr>
          <p:cNvPr id="8" name="図 7"/>
          <p:cNvPicPr>
            <a:picLocks noChangeAspect="1"/>
          </p:cNvPicPr>
          <p:nvPr/>
        </p:nvPicPr>
        <p:blipFill>
          <a:blip r:embed="rId2"/>
          <a:stretch>
            <a:fillRect/>
          </a:stretch>
        </p:blipFill>
        <p:spPr>
          <a:xfrm>
            <a:off x="8376572" y="1184588"/>
            <a:ext cx="3632548" cy="2686332"/>
          </a:xfrm>
          <a:prstGeom prst="rect">
            <a:avLst/>
          </a:prstGeom>
        </p:spPr>
      </p:pic>
    </p:spTree>
    <p:extLst>
      <p:ext uri="{BB962C8B-B14F-4D97-AF65-F5344CB8AC3E}">
        <p14:creationId xmlns:p14="http://schemas.microsoft.com/office/powerpoint/2010/main" val="3826742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2</a:t>
            </a:fld>
            <a:endParaRPr lang="ja-JP" altLang="en-US" dirty="0"/>
          </a:p>
        </p:txBody>
      </p:sp>
      <p:sp>
        <p:nvSpPr>
          <p:cNvPr id="3" name="テキスト プレースホルダー 2"/>
          <p:cNvSpPr>
            <a:spLocks noGrp="1"/>
          </p:cNvSpPr>
          <p:nvPr>
            <p:ph type="body" sz="quarter" idx="13"/>
          </p:nvPr>
        </p:nvSpPr>
        <p:spPr/>
        <p:txBody>
          <a:bodyPr/>
          <a:lstStyle/>
          <a:p>
            <a:endParaRPr kumimoji="1" lang="ja-JP" altLang="en-US" dirty="0"/>
          </a:p>
        </p:txBody>
      </p:sp>
      <p:sp>
        <p:nvSpPr>
          <p:cNvPr id="4" name="テキスト プレースホルダー 3"/>
          <p:cNvSpPr>
            <a:spLocks noGrp="1"/>
          </p:cNvSpPr>
          <p:nvPr>
            <p:ph type="body" sz="quarter" idx="14"/>
          </p:nvPr>
        </p:nvSpPr>
        <p:spPr/>
        <p:txBody>
          <a:bodyPr/>
          <a:lstStyle/>
          <a:p>
            <a:r>
              <a:rPr lang="en-US" altLang="ja-JP" dirty="0" smtClean="0"/>
              <a:t>p2</a:t>
            </a:r>
            <a:endParaRPr lang="ja-JP" altLang="en-US" dirty="0"/>
          </a:p>
        </p:txBody>
      </p:sp>
      <p:sp>
        <p:nvSpPr>
          <p:cNvPr id="10" name="フリーフォーム 9"/>
          <p:cNvSpPr/>
          <p:nvPr/>
        </p:nvSpPr>
        <p:spPr>
          <a:xfrm>
            <a:off x="0" y="1"/>
            <a:ext cx="5831417" cy="814613"/>
          </a:xfrm>
          <a:custGeom>
            <a:avLst/>
            <a:gdLst>
              <a:gd name="connsiteX0" fmla="*/ 127585 w 6416256"/>
              <a:gd name="connsiteY0" fmla="*/ 0 h 890711"/>
              <a:gd name="connsiteX1" fmla="*/ 5623439 w 6416256"/>
              <a:gd name="connsiteY1" fmla="*/ 0 h 890711"/>
              <a:gd name="connsiteX2" fmla="*/ 6416256 w 6416256"/>
              <a:gd name="connsiteY2" fmla="*/ 890711 h 890711"/>
              <a:gd name="connsiteX3" fmla="*/ 0 w 6416256"/>
              <a:gd name="connsiteY3" fmla="*/ 890711 h 890711"/>
              <a:gd name="connsiteX4" fmla="*/ 0 w 6416256"/>
              <a:gd name="connsiteY4" fmla="*/ 127585 h 890711"/>
              <a:gd name="connsiteX5" fmla="*/ 127585 w 6416256"/>
              <a:gd name="connsiteY5" fmla="*/ 0 h 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6256" h="890711">
                <a:moveTo>
                  <a:pt x="127585" y="0"/>
                </a:moveTo>
                <a:lnTo>
                  <a:pt x="5623439" y="0"/>
                </a:lnTo>
                <a:lnTo>
                  <a:pt x="6416256" y="890711"/>
                </a:lnTo>
                <a:lnTo>
                  <a:pt x="0" y="890711"/>
                </a:lnTo>
                <a:lnTo>
                  <a:pt x="0" y="127585"/>
                </a:lnTo>
                <a:cubicBezTo>
                  <a:pt x="0" y="57122"/>
                  <a:pt x="57122" y="0"/>
                  <a:pt x="127585" y="0"/>
                </a:cubicBezTo>
                <a:close/>
              </a:path>
            </a:pathLst>
          </a:custGeom>
          <a:solidFill>
            <a:srgbClr val="F387B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2800" dirty="0">
                <a:latin typeface="UD デジタル 教科書体 NK-B" panose="02020700000000000000" pitchFamily="18" charset="-128"/>
                <a:ea typeface="UD デジタル 教科書体 NK-B" panose="02020700000000000000" pitchFamily="18" charset="-128"/>
              </a:rPr>
              <a:t>マウスの操作</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pic>
        <p:nvPicPr>
          <p:cNvPr id="5" name="図 4" descr="【佐藤先生32】新編情報I全ページ200520版.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3864" y="814614"/>
            <a:ext cx="11764273" cy="5569561"/>
          </a:xfrm>
          <a:prstGeom prst="rect">
            <a:avLst/>
          </a:prstGeom>
        </p:spPr>
      </p:pic>
    </p:spTree>
    <p:extLst>
      <p:ext uri="{BB962C8B-B14F-4D97-AF65-F5344CB8AC3E}">
        <p14:creationId xmlns:p14="http://schemas.microsoft.com/office/powerpoint/2010/main" val="3979552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20</a:t>
            </a:fld>
            <a:endParaRPr lang="ja-JP" altLang="en-US" dirty="0"/>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p:txBody>
      </p:sp>
      <p:sp>
        <p:nvSpPr>
          <p:cNvPr id="4" name="テキスト プレースホルダー 3"/>
          <p:cNvSpPr>
            <a:spLocks noGrp="1"/>
          </p:cNvSpPr>
          <p:nvPr>
            <p:ph type="body" sz="quarter" idx="14"/>
          </p:nvPr>
        </p:nvSpPr>
        <p:spPr/>
        <p:txBody>
          <a:bodyPr/>
          <a:lstStyle/>
          <a:p>
            <a:r>
              <a:rPr lang="en-US" altLang="ja-JP" dirty="0" smtClean="0"/>
              <a:t>p</a:t>
            </a:r>
            <a:r>
              <a:rPr lang="en-US" altLang="ja-JP" dirty="0"/>
              <a:t>7</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en-US" dirty="0" smtClean="0"/>
              <a:t>情報とは，受け手にとって意味のある知らせのこと。</a:t>
            </a:r>
            <a:endParaRPr lang="en-US" altLang="ja-JP" dirty="0" smtClean="0"/>
          </a:p>
          <a:p>
            <a:endParaRPr lang="en-US" altLang="ja-JP" dirty="0" smtClean="0"/>
          </a:p>
          <a:p>
            <a:pPr marL="365125" indent="-365125"/>
            <a:r>
              <a:rPr lang="ja-JP" altLang="en-US" dirty="0" smtClean="0">
                <a:solidFill>
                  <a:srgbClr val="15BECF"/>
                </a:solidFill>
              </a:rPr>
              <a:t>▶ </a:t>
            </a:r>
            <a:r>
              <a:rPr lang="ja-JP" altLang="en-US" dirty="0" smtClean="0"/>
              <a:t>情報</a:t>
            </a:r>
            <a:r>
              <a:rPr lang="ja-JP" altLang="en-US" dirty="0"/>
              <a:t>の特性</a:t>
            </a:r>
            <a:r>
              <a:rPr lang="ja-JP" altLang="en-US" dirty="0" smtClean="0"/>
              <a:t>は，「</a:t>
            </a:r>
            <a:r>
              <a:rPr lang="ja-JP" altLang="en-US" dirty="0"/>
              <a:t>形が見えない」「伝えても元のところ</a:t>
            </a:r>
            <a:r>
              <a:rPr lang="ja-JP" altLang="en-US" dirty="0" smtClean="0"/>
              <a:t>に残る</a:t>
            </a:r>
            <a:r>
              <a:rPr lang="ja-JP" altLang="en-US" dirty="0"/>
              <a:t>」「簡単に複製できる」「容易に伝わる」</a:t>
            </a:r>
            <a:r>
              <a:rPr lang="ja-JP" altLang="en-US" dirty="0" smtClean="0"/>
              <a:t>。</a:t>
            </a:r>
            <a:endParaRPr lang="en-US" altLang="ja-JP" dirty="0" smtClean="0"/>
          </a:p>
          <a:p>
            <a:endParaRPr lang="ja-JP" altLang="en-US" dirty="0"/>
          </a:p>
          <a:p>
            <a:r>
              <a:rPr lang="ja-JP" altLang="en-US" dirty="0" smtClean="0">
                <a:solidFill>
                  <a:srgbClr val="15BECF"/>
                </a:solidFill>
              </a:rPr>
              <a:t>▶ </a:t>
            </a:r>
            <a:r>
              <a:rPr lang="ja-JP" altLang="en-US" dirty="0" smtClean="0"/>
              <a:t>メディア</a:t>
            </a:r>
            <a:r>
              <a:rPr lang="ja-JP" altLang="en-US" dirty="0"/>
              <a:t>とは，情報を伝達する仲介役</a:t>
            </a:r>
            <a:r>
              <a:rPr lang="ja-JP" altLang="en-US" dirty="0" smtClean="0"/>
              <a:t>。</a:t>
            </a:r>
            <a:endParaRPr lang="en-US" altLang="ja-JP" dirty="0" smtClean="0"/>
          </a:p>
          <a:p>
            <a:endParaRPr lang="ja-JP" altLang="en-US" dirty="0"/>
          </a:p>
          <a:p>
            <a:r>
              <a:rPr lang="ja-JP" altLang="en-US" dirty="0" smtClean="0">
                <a:solidFill>
                  <a:srgbClr val="15BECF"/>
                </a:solidFill>
              </a:rPr>
              <a:t>▶ </a:t>
            </a:r>
            <a:r>
              <a:rPr lang="ja-JP" altLang="en-US" dirty="0" smtClean="0"/>
              <a:t>メディア</a:t>
            </a:r>
            <a:r>
              <a:rPr lang="ja-JP" altLang="en-US" dirty="0"/>
              <a:t>の例は，「表現メディア」「伝達メディア</a:t>
            </a:r>
            <a:r>
              <a:rPr lang="ja-JP" altLang="en-US" dirty="0" smtClean="0"/>
              <a:t>」</a:t>
            </a:r>
            <a:endParaRPr lang="en-US" altLang="ja-JP" dirty="0" smtClean="0"/>
          </a:p>
          <a:p>
            <a:r>
              <a:rPr lang="ja-JP" altLang="en-US" dirty="0" smtClean="0"/>
              <a:t> 「記録メディア</a:t>
            </a:r>
            <a:r>
              <a:rPr lang="ja-JP" altLang="en-US" dirty="0"/>
              <a:t>」。</a:t>
            </a:r>
            <a:endParaRPr lang="en-US" altLang="ja-JP" dirty="0"/>
          </a:p>
          <a:p>
            <a:endParaRPr lang="ja-JP" altLang="en-US" dirty="0" smtClean="0"/>
          </a:p>
        </p:txBody>
      </p:sp>
    </p:spTree>
    <p:extLst>
      <p:ext uri="{BB962C8B-B14F-4D97-AF65-F5344CB8AC3E}">
        <p14:creationId xmlns:p14="http://schemas.microsoft.com/office/powerpoint/2010/main" val="141867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問題解決の流れ</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21</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p:txBody>
      </p:sp>
      <p:sp>
        <p:nvSpPr>
          <p:cNvPr id="6" name="テキスト プレースホルダー 5"/>
          <p:cNvSpPr>
            <a:spLocks noGrp="1"/>
          </p:cNvSpPr>
          <p:nvPr>
            <p:ph type="body" sz="quarter" idx="14"/>
          </p:nvPr>
        </p:nvSpPr>
        <p:spPr/>
        <p:txBody>
          <a:bodyPr/>
          <a:lstStyle/>
          <a:p>
            <a:r>
              <a:rPr kumimoji="1" lang="en-US" altLang="ja-JP" dirty="0" smtClean="0"/>
              <a:t>p8</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2</a:t>
            </a:r>
            <a:endParaRPr kumimoji="1" lang="ja-JP" altLang="en-US" dirty="0"/>
          </a:p>
        </p:txBody>
      </p:sp>
      <p:pic>
        <p:nvPicPr>
          <p:cNvPr id="17" name="図 16"/>
          <p:cNvPicPr>
            <a:picLocks noChangeAspect="1"/>
          </p:cNvPicPr>
          <p:nvPr/>
        </p:nvPicPr>
        <p:blipFill>
          <a:blip r:embed="rId2"/>
          <a:stretch>
            <a:fillRect/>
          </a:stretch>
        </p:blipFill>
        <p:spPr>
          <a:xfrm>
            <a:off x="2227984" y="1940820"/>
            <a:ext cx="7368051" cy="4573041"/>
          </a:xfrm>
          <a:prstGeom prst="rect">
            <a:avLst/>
          </a:prstGeom>
        </p:spPr>
      </p:pic>
    </p:spTree>
    <p:extLst>
      <p:ext uri="{BB962C8B-B14F-4D97-AF65-F5344CB8AC3E}">
        <p14:creationId xmlns:p14="http://schemas.microsoft.com/office/powerpoint/2010/main" val="28799834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問題解決の流れ</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問題解決のプロセス</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22</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p:txBody>
      </p:sp>
      <p:sp>
        <p:nvSpPr>
          <p:cNvPr id="6" name="テキスト プレースホルダー 5"/>
          <p:cNvSpPr>
            <a:spLocks noGrp="1"/>
          </p:cNvSpPr>
          <p:nvPr>
            <p:ph type="body" sz="quarter" idx="14"/>
          </p:nvPr>
        </p:nvSpPr>
        <p:spPr/>
        <p:txBody>
          <a:bodyPr/>
          <a:lstStyle/>
          <a:p>
            <a:r>
              <a:rPr kumimoji="1" lang="en-US" altLang="ja-JP" dirty="0" smtClean="0"/>
              <a:t>p8</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問題解決と情報技術</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2</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smtClean="0"/>
              <a:t>問題</a:t>
            </a:r>
            <a:r>
              <a:rPr lang="ja-JP" altLang="en-US" dirty="0"/>
              <a:t>解決は，どのような流れで行うのだろうか。また，その流れの中で情報技術をどのように活用するのだろうか。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3865354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23</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a:xfrm>
            <a:off x="0" y="6552000"/>
            <a:ext cx="4023784" cy="306000"/>
          </a:xfrm>
        </p:spPr>
        <p:txBody>
          <a:bodyPr/>
          <a:lstStyle/>
          <a:p>
            <a:r>
              <a:rPr kumimoji="1" lang="en-US" altLang="ja-JP" dirty="0" smtClean="0"/>
              <a:t>p8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dirty="0" smtClean="0"/>
              <a:t>問題</a:t>
            </a:r>
            <a:r>
              <a:rPr lang="ja-JP" altLang="en-US" dirty="0"/>
              <a:t>と</a:t>
            </a:r>
            <a:r>
              <a:rPr lang="ja-JP" altLang="en-US" dirty="0" smtClean="0"/>
              <a:t>は</a:t>
            </a:r>
            <a:endParaRPr lang="en-US" altLang="ja-JP" dirty="0" smtClean="0"/>
          </a:p>
          <a:p>
            <a:pPr lvl="1"/>
            <a:r>
              <a:rPr lang="ja-JP" altLang="en-US" dirty="0" smtClean="0"/>
              <a:t>現実</a:t>
            </a:r>
            <a:r>
              <a:rPr lang="ja-JP" altLang="en-US" dirty="0"/>
              <a:t>と理想の</a:t>
            </a:r>
            <a:r>
              <a:rPr lang="ja-JP" altLang="en-US" dirty="0" smtClean="0"/>
              <a:t>ギャップ</a:t>
            </a:r>
            <a:endParaRPr lang="en-US" altLang="ja-JP" dirty="0" smtClean="0"/>
          </a:p>
          <a:p>
            <a:pPr lvl="1"/>
            <a:r>
              <a:rPr lang="ja-JP" altLang="en-US" dirty="0" smtClean="0"/>
              <a:t>→日々さまざま</a:t>
            </a:r>
            <a:r>
              <a:rPr lang="ja-JP" altLang="en-US" dirty="0"/>
              <a:t>な問題</a:t>
            </a:r>
            <a:r>
              <a:rPr lang="ja-JP" altLang="en-US" dirty="0" smtClean="0"/>
              <a:t>解決</a:t>
            </a:r>
            <a:endParaRPr lang="en-US" altLang="ja-JP" dirty="0" smtClean="0"/>
          </a:p>
          <a:p>
            <a:pPr lvl="1"/>
            <a:r>
              <a:rPr lang="ja-JP" altLang="en-US" dirty="0" smtClean="0"/>
              <a:t>効率よい問題解決・質の高い問題解決</a:t>
            </a:r>
            <a:endParaRPr lang="en-US" altLang="ja-JP" dirty="0" smtClean="0"/>
          </a:p>
          <a:p>
            <a:pPr lvl="1"/>
            <a:r>
              <a:rPr lang="ja-JP" altLang="en-US" dirty="0" smtClean="0"/>
              <a:t>→私たち</a:t>
            </a:r>
            <a:r>
              <a:rPr lang="ja-JP" altLang="en-US" dirty="0"/>
              <a:t>の生活をよりよく</a:t>
            </a:r>
            <a:r>
              <a:rPr lang="ja-JP" altLang="en-US" dirty="0" smtClean="0"/>
              <a:t>する</a:t>
            </a:r>
            <a:endParaRPr lang="ja-JP" altLang="en-US" dirty="0"/>
          </a:p>
          <a:p>
            <a:r>
              <a:rPr lang="ja-JP" altLang="en-US" dirty="0"/>
              <a:t>問題解決の</a:t>
            </a:r>
            <a:r>
              <a:rPr lang="ja-JP" altLang="en-US" dirty="0" smtClean="0"/>
              <a:t>プロセス</a:t>
            </a:r>
            <a:endParaRPr lang="en-US" altLang="ja-JP" dirty="0" smtClean="0"/>
          </a:p>
          <a:p>
            <a:pPr lvl="1"/>
            <a:r>
              <a:rPr lang="en-US" altLang="ja-JP" dirty="0" smtClean="0"/>
              <a:t>5</a:t>
            </a:r>
            <a:r>
              <a:rPr lang="ja-JP" altLang="en-US" dirty="0" err="1"/>
              <a:t>つの</a:t>
            </a:r>
            <a:r>
              <a:rPr lang="ja-JP" altLang="en-US" dirty="0" smtClean="0"/>
              <a:t>ステップ</a:t>
            </a:r>
            <a:endParaRPr lang="en-US" altLang="ja-JP" dirty="0" smtClean="0"/>
          </a:p>
          <a:p>
            <a:pPr lvl="1"/>
            <a:r>
              <a:rPr lang="ja-JP" altLang="en-US" dirty="0" smtClean="0"/>
              <a:t>プロセス</a:t>
            </a:r>
            <a:r>
              <a:rPr lang="ja-JP" altLang="en-US" dirty="0"/>
              <a:t>を意識して</a:t>
            </a:r>
            <a:r>
              <a:rPr lang="ja-JP" altLang="en-US" dirty="0" smtClean="0"/>
              <a:t>繰り返す</a:t>
            </a:r>
            <a:endParaRPr lang="en-US" altLang="ja-JP" dirty="0" smtClean="0"/>
          </a:p>
          <a:p>
            <a:pPr lvl="1"/>
            <a:r>
              <a:rPr lang="ja-JP" altLang="en-US" dirty="0" smtClean="0"/>
              <a:t>→より</a:t>
            </a:r>
            <a:r>
              <a:rPr lang="ja-JP" altLang="en-US" dirty="0"/>
              <a:t>よい問題解決が</a:t>
            </a:r>
            <a:r>
              <a:rPr lang="ja-JP" altLang="en-US" dirty="0" smtClean="0"/>
              <a:t>できる</a:t>
            </a:r>
            <a:endParaRPr kumimoji="1" lang="ja-JP" altLang="en-US" dirty="0"/>
          </a:p>
        </p:txBody>
      </p:sp>
      <p:grpSp>
        <p:nvGrpSpPr>
          <p:cNvPr id="20" name="グループ化 19"/>
          <p:cNvGrpSpPr/>
          <p:nvPr/>
        </p:nvGrpSpPr>
        <p:grpSpPr>
          <a:xfrm>
            <a:off x="7911548" y="783669"/>
            <a:ext cx="3074504" cy="5225576"/>
            <a:chOff x="7620001" y="945292"/>
            <a:chExt cx="3074504" cy="5225576"/>
          </a:xfrm>
        </p:grpSpPr>
        <p:grpSp>
          <p:nvGrpSpPr>
            <p:cNvPr id="19" name="グループ化 18"/>
            <p:cNvGrpSpPr/>
            <p:nvPr/>
          </p:nvGrpSpPr>
          <p:grpSpPr>
            <a:xfrm>
              <a:off x="7997688" y="1768270"/>
              <a:ext cx="2319130" cy="3661744"/>
              <a:chOff x="7864509" y="1768270"/>
              <a:chExt cx="2319130" cy="3661744"/>
            </a:xfrm>
          </p:grpSpPr>
          <p:sp>
            <p:nvSpPr>
              <p:cNvPr id="15" name="二等辺三角形 14"/>
              <p:cNvSpPr/>
              <p:nvPr/>
            </p:nvSpPr>
            <p:spPr>
              <a:xfrm flipV="1">
                <a:off x="7864509" y="1768270"/>
                <a:ext cx="2319130" cy="37306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 name="二等辺三角形 15"/>
              <p:cNvSpPr/>
              <p:nvPr/>
            </p:nvSpPr>
            <p:spPr>
              <a:xfrm flipV="1">
                <a:off x="7864509" y="2864498"/>
                <a:ext cx="2319130" cy="37306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 name="二等辺三角形 16"/>
              <p:cNvSpPr/>
              <p:nvPr/>
            </p:nvSpPr>
            <p:spPr>
              <a:xfrm flipV="1">
                <a:off x="7864509" y="3960726"/>
                <a:ext cx="2319130" cy="37306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 name="二等辺三角形 17"/>
              <p:cNvSpPr/>
              <p:nvPr/>
            </p:nvSpPr>
            <p:spPr>
              <a:xfrm flipV="1">
                <a:off x="7864509" y="5056953"/>
                <a:ext cx="2319130" cy="37306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4" name="グループ化 13"/>
            <p:cNvGrpSpPr/>
            <p:nvPr/>
          </p:nvGrpSpPr>
          <p:grpSpPr>
            <a:xfrm>
              <a:off x="7620001" y="945292"/>
              <a:ext cx="3074504" cy="5225576"/>
              <a:chOff x="7407966" y="653744"/>
              <a:chExt cx="3074504" cy="5225576"/>
            </a:xfrm>
          </p:grpSpPr>
          <p:sp>
            <p:nvSpPr>
              <p:cNvPr id="8" name="角丸四角形 7"/>
              <p:cNvSpPr/>
              <p:nvPr/>
            </p:nvSpPr>
            <p:spPr>
              <a:xfrm>
                <a:off x="7407966" y="653744"/>
                <a:ext cx="3074504" cy="8269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400" b="1" dirty="0">
                    <a:latin typeface="UD デジタル 教科書体 N-R" panose="02020400000000000000" pitchFamily="17" charset="-128"/>
                    <a:ea typeface="UD デジタル 教科書体 N-R" panose="02020400000000000000" pitchFamily="17" charset="-128"/>
                  </a:rPr>
                  <a:t>①問題の</a:t>
                </a:r>
                <a:r>
                  <a:rPr lang="ja-JP" altLang="en-US" sz="2400" b="1" dirty="0" smtClean="0">
                    <a:latin typeface="UD デジタル 教科書体 N-R" panose="02020400000000000000" pitchFamily="17" charset="-128"/>
                    <a:ea typeface="UD デジタル 教科書体 N-R" panose="02020400000000000000" pitchFamily="17" charset="-128"/>
                  </a:rPr>
                  <a:t>発見</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9" name="角丸四角形 8"/>
              <p:cNvSpPr/>
              <p:nvPr/>
            </p:nvSpPr>
            <p:spPr>
              <a:xfrm>
                <a:off x="7407966" y="1753401"/>
                <a:ext cx="3074504" cy="8269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400" b="1" dirty="0" smtClean="0">
                    <a:latin typeface="UD デジタル 教科書体 N-R" panose="02020400000000000000" pitchFamily="17" charset="-128"/>
                    <a:ea typeface="UD デジタル 教科書体 N-R" panose="02020400000000000000" pitchFamily="17" charset="-128"/>
                  </a:rPr>
                  <a:t>②</a:t>
                </a:r>
                <a:r>
                  <a:rPr lang="ja-JP" altLang="en-US" sz="2400" b="1" dirty="0">
                    <a:latin typeface="UD デジタル 教科書体 N-R" panose="02020400000000000000" pitchFamily="17" charset="-128"/>
                    <a:ea typeface="UD デジタル 教科書体 N-R" panose="02020400000000000000" pitchFamily="17" charset="-128"/>
                  </a:rPr>
                  <a:t>問題の</a:t>
                </a:r>
                <a:r>
                  <a:rPr lang="ja-JP" altLang="en-US" sz="2400" b="1" dirty="0" smtClean="0">
                    <a:latin typeface="UD デジタル 教科書体 N-R" panose="02020400000000000000" pitchFamily="17" charset="-128"/>
                    <a:ea typeface="UD デジタル 教科書体 N-R" panose="02020400000000000000" pitchFamily="17" charset="-128"/>
                  </a:rPr>
                  <a:t>定義</a:t>
                </a:r>
                <a:endParaRPr lang="en-US" altLang="ja-JP" sz="2400" b="1" dirty="0" smtClean="0">
                  <a:latin typeface="UD デジタル 教科書体 N-R" panose="02020400000000000000" pitchFamily="17" charset="-128"/>
                  <a:ea typeface="UD デジタル 教科書体 N-R" panose="02020400000000000000" pitchFamily="17" charset="-128"/>
                </a:endParaRPr>
              </a:p>
              <a:p>
                <a:pPr algn="ctr"/>
                <a:r>
                  <a:rPr lang="ja-JP" altLang="en-US" sz="2400" b="1" dirty="0" smtClean="0">
                    <a:latin typeface="UD デジタル 教科書体 N-R" panose="02020400000000000000" pitchFamily="17" charset="-128"/>
                    <a:ea typeface="UD デジタル 教科書体 N-R" panose="02020400000000000000" pitchFamily="17" charset="-128"/>
                  </a:rPr>
                  <a:t>解決</a:t>
                </a:r>
                <a:r>
                  <a:rPr lang="ja-JP" altLang="en-US" sz="2400" b="1" dirty="0">
                    <a:latin typeface="UD デジタル 教科書体 N-R" panose="02020400000000000000" pitchFamily="17" charset="-128"/>
                    <a:ea typeface="UD デジタル 教科書体 N-R" panose="02020400000000000000" pitchFamily="17" charset="-128"/>
                  </a:rPr>
                  <a:t>の方向性の</a:t>
                </a:r>
                <a:r>
                  <a:rPr lang="ja-JP" altLang="en-US" sz="2400" b="1" dirty="0" smtClean="0">
                    <a:latin typeface="UD デジタル 教科書体 N-R" panose="02020400000000000000" pitchFamily="17" charset="-128"/>
                    <a:ea typeface="UD デジタル 教科書体 N-R" panose="02020400000000000000" pitchFamily="17" charset="-128"/>
                  </a:rPr>
                  <a:t>決定</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0" name="角丸四角形 9"/>
              <p:cNvSpPr/>
              <p:nvPr/>
            </p:nvSpPr>
            <p:spPr>
              <a:xfrm>
                <a:off x="7407966" y="2853058"/>
                <a:ext cx="3074504" cy="8269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400" b="1" dirty="0" smtClean="0">
                    <a:latin typeface="UD デジタル 教科書体 N-R" panose="02020400000000000000" pitchFamily="17" charset="-128"/>
                    <a:ea typeface="UD デジタル 教科書体 N-R" panose="02020400000000000000" pitchFamily="17" charset="-128"/>
                  </a:rPr>
                  <a:t>③</a:t>
                </a:r>
                <a:r>
                  <a:rPr lang="ja-JP" altLang="en-US" sz="2400" b="1" dirty="0">
                    <a:latin typeface="UD デジタル 教科書体 N-R" panose="02020400000000000000" pitchFamily="17" charset="-128"/>
                    <a:ea typeface="UD デジタル 教科書体 N-R" panose="02020400000000000000" pitchFamily="17" charset="-128"/>
                  </a:rPr>
                  <a:t>解決方法の</a:t>
                </a:r>
                <a:r>
                  <a:rPr lang="ja-JP" altLang="en-US" sz="2400" b="1" dirty="0" smtClean="0">
                    <a:latin typeface="UD デジタル 教科書体 N-R" panose="02020400000000000000" pitchFamily="17" charset="-128"/>
                    <a:ea typeface="UD デジタル 教科書体 N-R" panose="02020400000000000000" pitchFamily="17" charset="-128"/>
                  </a:rPr>
                  <a:t>提案</a:t>
                </a:r>
                <a:endParaRPr lang="en-US" altLang="ja-JP" sz="2400" b="1" dirty="0" smtClean="0">
                  <a:latin typeface="UD デジタル 教科書体 N-R" panose="02020400000000000000" pitchFamily="17" charset="-128"/>
                  <a:ea typeface="UD デジタル 教科書体 N-R" panose="02020400000000000000" pitchFamily="17" charset="-128"/>
                </a:endParaRPr>
              </a:p>
              <a:p>
                <a:pPr algn="ctr"/>
                <a:r>
                  <a:rPr lang="ja-JP" altLang="en-US" sz="2400" b="1" dirty="0" smtClean="0">
                    <a:latin typeface="UD デジタル 教科書体 N-R" panose="02020400000000000000" pitchFamily="17" charset="-128"/>
                    <a:ea typeface="UD デジタル 教科書体 N-R" panose="02020400000000000000" pitchFamily="17" charset="-128"/>
                  </a:rPr>
                  <a:t>計画</a:t>
                </a:r>
                <a:r>
                  <a:rPr lang="ja-JP" altLang="en-US" sz="2400" b="1" dirty="0">
                    <a:latin typeface="UD デジタル 教科書体 N-R" panose="02020400000000000000" pitchFamily="17" charset="-128"/>
                    <a:ea typeface="UD デジタル 教科書体 N-R" panose="02020400000000000000" pitchFamily="17" charset="-128"/>
                  </a:rPr>
                  <a:t>の</a:t>
                </a:r>
                <a:r>
                  <a:rPr lang="ja-JP" altLang="en-US" sz="2400" b="1" dirty="0" smtClean="0">
                    <a:latin typeface="UD デジタル 教科書体 N-R" panose="02020400000000000000" pitchFamily="17" charset="-128"/>
                    <a:ea typeface="UD デジタル 教科書体 N-R" panose="02020400000000000000" pitchFamily="17" charset="-128"/>
                  </a:rPr>
                  <a:t>立案</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1" name="角丸四角形 10"/>
              <p:cNvSpPr/>
              <p:nvPr/>
            </p:nvSpPr>
            <p:spPr>
              <a:xfrm>
                <a:off x="7407966" y="3952715"/>
                <a:ext cx="3074504" cy="8269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400" b="1" dirty="0" smtClean="0">
                    <a:latin typeface="UD デジタル 教科書体 N-R" panose="02020400000000000000" pitchFamily="17" charset="-128"/>
                    <a:ea typeface="UD デジタル 教科書体 N-R" panose="02020400000000000000" pitchFamily="17" charset="-128"/>
                  </a:rPr>
                  <a:t>④</a:t>
                </a:r>
                <a:r>
                  <a:rPr lang="ja-JP" altLang="en-US" sz="2400" b="1" dirty="0">
                    <a:latin typeface="UD デジタル 教科書体 N-R" panose="02020400000000000000" pitchFamily="17" charset="-128"/>
                    <a:ea typeface="UD デジタル 教科書体 N-R" panose="02020400000000000000" pitchFamily="17" charset="-128"/>
                  </a:rPr>
                  <a:t>結果の</a:t>
                </a:r>
                <a:r>
                  <a:rPr lang="ja-JP" altLang="en-US" sz="2400" b="1" dirty="0" smtClean="0">
                    <a:latin typeface="UD デジタル 教科書体 N-R" panose="02020400000000000000" pitchFamily="17" charset="-128"/>
                    <a:ea typeface="UD デジタル 教科書体 N-R" panose="02020400000000000000" pitchFamily="17" charset="-128"/>
                  </a:rPr>
                  <a:t>予測</a:t>
                </a:r>
                <a:endParaRPr lang="en-US" altLang="ja-JP" sz="2400" b="1" dirty="0" smtClean="0">
                  <a:latin typeface="UD デジタル 教科書体 N-R" panose="02020400000000000000" pitchFamily="17" charset="-128"/>
                  <a:ea typeface="UD デジタル 教科書体 N-R" panose="02020400000000000000" pitchFamily="17" charset="-128"/>
                </a:endParaRPr>
              </a:p>
              <a:p>
                <a:pPr algn="ctr"/>
                <a:r>
                  <a:rPr lang="ja-JP" altLang="en-US" sz="2400" b="1" dirty="0" smtClean="0">
                    <a:latin typeface="UD デジタル 教科書体 N-R" panose="02020400000000000000" pitchFamily="17" charset="-128"/>
                    <a:ea typeface="UD デジタル 教科書体 N-R" panose="02020400000000000000" pitchFamily="17" charset="-128"/>
                  </a:rPr>
                  <a:t>計画</a:t>
                </a:r>
                <a:r>
                  <a:rPr lang="ja-JP" altLang="en-US" sz="2400" b="1" dirty="0">
                    <a:latin typeface="UD デジタル 教科書体 N-R" panose="02020400000000000000" pitchFamily="17" charset="-128"/>
                    <a:ea typeface="UD デジタル 教科書体 N-R" panose="02020400000000000000" pitchFamily="17" charset="-128"/>
                  </a:rPr>
                  <a:t>の</a:t>
                </a:r>
                <a:r>
                  <a:rPr lang="ja-JP" altLang="en-US" sz="2400" b="1" dirty="0" smtClean="0">
                    <a:latin typeface="UD デジタル 教科書体 N-R" panose="02020400000000000000" pitchFamily="17" charset="-128"/>
                    <a:ea typeface="UD デジタル 教科書体 N-R" panose="02020400000000000000" pitchFamily="17" charset="-128"/>
                  </a:rPr>
                  <a:t>実行</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12" name="角丸四角形 11"/>
              <p:cNvSpPr/>
              <p:nvPr/>
            </p:nvSpPr>
            <p:spPr>
              <a:xfrm>
                <a:off x="7407966" y="5052372"/>
                <a:ext cx="3074504" cy="8269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400" b="1" dirty="0" smtClean="0">
                    <a:latin typeface="UD デジタル 教科書体 N-R" panose="02020400000000000000" pitchFamily="17" charset="-128"/>
                    <a:ea typeface="UD デジタル 教科書体 N-R" panose="02020400000000000000" pitchFamily="17" charset="-128"/>
                  </a:rPr>
                  <a:t>⑤</a:t>
                </a:r>
                <a:r>
                  <a:rPr lang="ja-JP" altLang="en-US" sz="2400" b="1" dirty="0">
                    <a:latin typeface="UD デジタル 教科書体 N-R" panose="02020400000000000000" pitchFamily="17" charset="-128"/>
                    <a:ea typeface="UD デジタル 教科書体 N-R" panose="02020400000000000000" pitchFamily="17" charset="-128"/>
                  </a:rPr>
                  <a:t>振り返り</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grpSp>
      </p:grpSp>
      <p:sp>
        <p:nvSpPr>
          <p:cNvPr id="21" name="正方形/長方形 20"/>
          <p:cNvSpPr/>
          <p:nvPr/>
        </p:nvSpPr>
        <p:spPr>
          <a:xfrm>
            <a:off x="8029180" y="6078301"/>
            <a:ext cx="2839239" cy="369332"/>
          </a:xfrm>
          <a:prstGeom prst="rect">
            <a:avLst/>
          </a:prstGeom>
        </p:spPr>
        <p:txBody>
          <a:bodyPr wrap="none">
            <a:spAutoFit/>
          </a:bodyPr>
          <a:lstStyle/>
          <a:p>
            <a:r>
              <a:rPr lang="ja-JP" altLang="en-US" dirty="0">
                <a:latin typeface="UD デジタル 教科書体 N-R" panose="02020400000000000000" pitchFamily="17" charset="-128"/>
                <a:ea typeface="UD デジタル 教科書体 N-R" panose="02020400000000000000" pitchFamily="17" charset="-128"/>
              </a:rPr>
              <a:t>問題</a:t>
            </a:r>
            <a:r>
              <a:rPr lang="ja-JP" altLang="en-US" dirty="0" smtClean="0">
                <a:latin typeface="UD デジタル 教科書体 N-R" panose="02020400000000000000" pitchFamily="17" charset="-128"/>
                <a:ea typeface="UD デジタル 教科書体 N-R" panose="02020400000000000000" pitchFamily="17" charset="-128"/>
              </a:rPr>
              <a:t>解決　</a:t>
            </a:r>
            <a:r>
              <a:rPr lang="en-US" altLang="ja-JP" dirty="0" smtClean="0">
                <a:latin typeface="UD デジタル 教科書体 N-R" panose="02020400000000000000" pitchFamily="17" charset="-128"/>
                <a:ea typeface="UD デジタル 教科書体 N-R" panose="02020400000000000000" pitchFamily="17" charset="-128"/>
              </a:rPr>
              <a:t>5</a:t>
            </a:r>
            <a:r>
              <a:rPr lang="ja-JP" altLang="en-US" dirty="0" err="1">
                <a:latin typeface="UD デジタル 教科書体 N-R" panose="02020400000000000000" pitchFamily="17" charset="-128"/>
                <a:ea typeface="UD デジタル 教科書体 N-R" panose="02020400000000000000" pitchFamily="17" charset="-128"/>
              </a:rPr>
              <a:t>つの</a:t>
            </a:r>
            <a:r>
              <a:rPr lang="ja-JP" altLang="en-US" dirty="0">
                <a:latin typeface="UD デジタル 教科書体 N-R" panose="02020400000000000000" pitchFamily="17" charset="-128"/>
                <a:ea typeface="UD デジタル 教科書体 N-R" panose="02020400000000000000" pitchFamily="17" charset="-128"/>
              </a:rPr>
              <a:t>ステップ</a:t>
            </a:r>
          </a:p>
        </p:txBody>
      </p:sp>
    </p:spTree>
    <p:extLst>
      <p:ext uri="{BB962C8B-B14F-4D97-AF65-F5344CB8AC3E}">
        <p14:creationId xmlns:p14="http://schemas.microsoft.com/office/powerpoint/2010/main" val="3752937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endParaRPr kumimoji="1" lang="ja-JP" altLang="en-US" dirty="0"/>
          </a:p>
        </p:txBody>
      </p:sp>
      <p:pic>
        <p:nvPicPr>
          <p:cNvPr id="8" name="図 7"/>
          <p:cNvPicPr>
            <a:picLocks noChangeAspect="1"/>
          </p:cNvPicPr>
          <p:nvPr/>
        </p:nvPicPr>
        <p:blipFill rotWithShape="1">
          <a:blip r:embed="rId2"/>
          <a:srcRect b="10877"/>
          <a:stretch/>
        </p:blipFill>
        <p:spPr>
          <a:xfrm>
            <a:off x="1286868" y="1441409"/>
            <a:ext cx="3726089" cy="4442404"/>
          </a:xfrm>
          <a:prstGeom prst="rect">
            <a:avLst/>
          </a:prstGeom>
        </p:spPr>
      </p:pic>
      <p:pic>
        <p:nvPicPr>
          <p:cNvPr id="9" name="図 8"/>
          <p:cNvPicPr>
            <a:picLocks noChangeAspect="1"/>
          </p:cNvPicPr>
          <p:nvPr/>
        </p:nvPicPr>
        <p:blipFill rotWithShape="1">
          <a:blip r:embed="rId3"/>
          <a:srcRect b="8422"/>
          <a:stretch/>
        </p:blipFill>
        <p:spPr>
          <a:xfrm>
            <a:off x="7368360" y="1410997"/>
            <a:ext cx="2595375" cy="4435215"/>
          </a:xfrm>
          <a:prstGeom prst="rect">
            <a:avLst/>
          </a:prstGeom>
        </p:spPr>
      </p:pic>
      <p:sp>
        <p:nvSpPr>
          <p:cNvPr id="7" name="テキスト プレースホルダー 6"/>
          <p:cNvSpPr>
            <a:spLocks noGrp="1"/>
          </p:cNvSpPr>
          <p:nvPr>
            <p:ph type="body" sz="quarter" idx="16"/>
          </p:nvPr>
        </p:nvSpPr>
        <p:spPr>
          <a:xfrm>
            <a:off x="365760" y="5923370"/>
            <a:ext cx="11626142" cy="432982"/>
          </a:xfrm>
        </p:spPr>
        <p:txBody>
          <a:bodyPr>
            <a:normAutofit fontScale="92500" lnSpcReduction="20000"/>
          </a:bodyPr>
          <a:lstStyle/>
          <a:p>
            <a:r>
              <a:rPr lang="ja-JP" altLang="ja-JP" dirty="0" smtClean="0"/>
              <a:t>図</a:t>
            </a:r>
            <a:r>
              <a:rPr lang="en-US" altLang="ja-JP" dirty="0" smtClean="0"/>
              <a:t>1</a:t>
            </a:r>
            <a:r>
              <a:rPr lang="en-US" altLang="ja-JP" dirty="0"/>
              <a:t> </a:t>
            </a:r>
            <a:r>
              <a:rPr lang="ja-JP" altLang="ja-JP" dirty="0" smtClean="0"/>
              <a:t>問題</a:t>
            </a:r>
            <a:r>
              <a:rPr lang="ja-JP" altLang="ja-JP" dirty="0"/>
              <a:t>とは何</a:t>
            </a:r>
            <a:r>
              <a:rPr lang="ja-JP" altLang="ja-JP" dirty="0" smtClean="0"/>
              <a:t>か</a:t>
            </a:r>
            <a:r>
              <a:rPr lang="en-US" altLang="ja-JP" dirty="0" smtClean="0"/>
              <a:t>			</a:t>
            </a:r>
            <a:r>
              <a:rPr lang="ja-JP" altLang="en-US" dirty="0"/>
              <a:t>　</a:t>
            </a:r>
            <a:r>
              <a:rPr lang="ja-JP" altLang="ja-JP" dirty="0" smtClean="0"/>
              <a:t>図</a:t>
            </a:r>
            <a:r>
              <a:rPr lang="en-US" altLang="ja-JP" dirty="0" smtClean="0"/>
              <a:t>2</a:t>
            </a:r>
            <a:r>
              <a:rPr lang="en-US" altLang="ja-JP" dirty="0"/>
              <a:t> </a:t>
            </a:r>
            <a:r>
              <a:rPr lang="ja-JP" altLang="ja-JP" dirty="0" smtClean="0"/>
              <a:t>問題</a:t>
            </a:r>
            <a:r>
              <a:rPr lang="ja-JP" altLang="ja-JP" dirty="0"/>
              <a:t>解決のサイクル</a:t>
            </a:r>
          </a:p>
          <a:p>
            <a:endParaRPr lang="ja-JP" altLang="ja-JP" dirty="0"/>
          </a:p>
          <a:p>
            <a:endParaRPr kumimoji="1" lang="ja-JP" altLang="en-US" dirty="0"/>
          </a:p>
        </p:txBody>
      </p:sp>
    </p:spTree>
    <p:extLst>
      <p:ext uri="{BB962C8B-B14F-4D97-AF65-F5344CB8AC3E}">
        <p14:creationId xmlns:p14="http://schemas.microsoft.com/office/powerpoint/2010/main" val="2657923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p>
        </p:txBody>
      </p:sp>
      <p:sp>
        <p:nvSpPr>
          <p:cNvPr id="7" name="テキスト プレースホルダー 6"/>
          <p:cNvSpPr>
            <a:spLocks noGrp="1"/>
          </p:cNvSpPr>
          <p:nvPr>
            <p:ph type="body" sz="quarter" idx="16"/>
          </p:nvPr>
        </p:nvSpPr>
        <p:spPr/>
        <p:txBody>
          <a:bodyPr>
            <a:normAutofit/>
          </a:bodyPr>
          <a:lstStyle/>
          <a:p>
            <a:r>
              <a:rPr lang="ja-JP" altLang="en-US" dirty="0" smtClean="0"/>
              <a:t>　</a:t>
            </a:r>
            <a:endParaRPr kumimoji="1" lang="ja-JP" altLang="en-US" dirty="0"/>
          </a:p>
        </p:txBody>
      </p:sp>
      <p:pic>
        <p:nvPicPr>
          <p:cNvPr id="10" name="図 9"/>
          <p:cNvPicPr>
            <a:picLocks noChangeAspect="1"/>
          </p:cNvPicPr>
          <p:nvPr/>
        </p:nvPicPr>
        <p:blipFill>
          <a:blip r:embed="rId2"/>
          <a:stretch>
            <a:fillRect/>
          </a:stretch>
        </p:blipFill>
        <p:spPr>
          <a:xfrm>
            <a:off x="219002" y="1628459"/>
            <a:ext cx="11772900" cy="4562475"/>
          </a:xfrm>
          <a:prstGeom prst="rect">
            <a:avLst/>
          </a:prstGeom>
        </p:spPr>
      </p:pic>
    </p:spTree>
    <p:extLst>
      <p:ext uri="{BB962C8B-B14F-4D97-AF65-F5344CB8AC3E}">
        <p14:creationId xmlns:p14="http://schemas.microsoft.com/office/powerpoint/2010/main" val="3280881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p>
        </p:txBody>
      </p:sp>
      <p:sp>
        <p:nvSpPr>
          <p:cNvPr id="7" name="テキスト プレースホルダー 6"/>
          <p:cNvSpPr>
            <a:spLocks noGrp="1"/>
          </p:cNvSpPr>
          <p:nvPr>
            <p:ph type="body" sz="quarter" idx="16"/>
          </p:nvPr>
        </p:nvSpPr>
        <p:spPr/>
        <p:txBody>
          <a:bodyPr>
            <a:normAutofit/>
          </a:bodyPr>
          <a:lstStyle/>
          <a:p>
            <a:r>
              <a:rPr lang="ja-JP" altLang="en-US" dirty="0" smtClean="0"/>
              <a:t>　</a:t>
            </a:r>
            <a:endParaRPr kumimoji="1" lang="ja-JP" altLang="en-US" dirty="0"/>
          </a:p>
        </p:txBody>
      </p:sp>
      <p:pic>
        <p:nvPicPr>
          <p:cNvPr id="8" name="図 7"/>
          <p:cNvPicPr>
            <a:picLocks noChangeAspect="1"/>
          </p:cNvPicPr>
          <p:nvPr/>
        </p:nvPicPr>
        <p:blipFill>
          <a:blip r:embed="rId2"/>
          <a:stretch>
            <a:fillRect/>
          </a:stretch>
        </p:blipFill>
        <p:spPr>
          <a:xfrm>
            <a:off x="47069" y="1573468"/>
            <a:ext cx="12049125" cy="4619625"/>
          </a:xfrm>
          <a:prstGeom prst="rect">
            <a:avLst/>
          </a:prstGeom>
        </p:spPr>
      </p:pic>
    </p:spTree>
    <p:extLst>
      <p:ext uri="{BB962C8B-B14F-4D97-AF65-F5344CB8AC3E}">
        <p14:creationId xmlns:p14="http://schemas.microsoft.com/office/powerpoint/2010/main" val="4293792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p>
        </p:txBody>
      </p:sp>
      <p:sp>
        <p:nvSpPr>
          <p:cNvPr id="7" name="テキスト プレースホルダー 6"/>
          <p:cNvSpPr>
            <a:spLocks noGrp="1"/>
          </p:cNvSpPr>
          <p:nvPr>
            <p:ph type="body" sz="quarter" idx="16"/>
          </p:nvPr>
        </p:nvSpPr>
        <p:spPr/>
        <p:txBody>
          <a:bodyPr>
            <a:normAutofit/>
          </a:bodyPr>
          <a:lstStyle/>
          <a:p>
            <a:r>
              <a:rPr lang="ja-JP" altLang="en-US" dirty="0" smtClean="0"/>
              <a:t>　</a:t>
            </a:r>
            <a:endParaRPr kumimoji="1" lang="ja-JP" altLang="en-US" dirty="0"/>
          </a:p>
        </p:txBody>
      </p:sp>
      <p:pic>
        <p:nvPicPr>
          <p:cNvPr id="10" name="図 9"/>
          <p:cNvPicPr>
            <a:picLocks noChangeAspect="1"/>
          </p:cNvPicPr>
          <p:nvPr/>
        </p:nvPicPr>
        <p:blipFill>
          <a:blip r:embed="rId2"/>
          <a:stretch>
            <a:fillRect/>
          </a:stretch>
        </p:blipFill>
        <p:spPr>
          <a:xfrm>
            <a:off x="123269" y="1621093"/>
            <a:ext cx="11972925" cy="4524375"/>
          </a:xfrm>
          <a:prstGeom prst="rect">
            <a:avLst/>
          </a:prstGeom>
        </p:spPr>
      </p:pic>
    </p:spTree>
    <p:extLst>
      <p:ext uri="{BB962C8B-B14F-4D97-AF65-F5344CB8AC3E}">
        <p14:creationId xmlns:p14="http://schemas.microsoft.com/office/powerpoint/2010/main" val="1266706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p>
        </p:txBody>
      </p:sp>
      <p:sp>
        <p:nvSpPr>
          <p:cNvPr id="7" name="テキスト プレースホルダー 6"/>
          <p:cNvSpPr>
            <a:spLocks noGrp="1"/>
          </p:cNvSpPr>
          <p:nvPr>
            <p:ph type="body" sz="quarter" idx="16"/>
          </p:nvPr>
        </p:nvSpPr>
        <p:spPr/>
        <p:txBody>
          <a:bodyPr>
            <a:normAutofit/>
          </a:bodyPr>
          <a:lstStyle/>
          <a:p>
            <a:r>
              <a:rPr lang="ja-JP" altLang="en-US" dirty="0" smtClean="0"/>
              <a:t>　</a:t>
            </a:r>
            <a:endParaRPr kumimoji="1" lang="ja-JP" altLang="en-US" dirty="0"/>
          </a:p>
        </p:txBody>
      </p:sp>
      <p:pic>
        <p:nvPicPr>
          <p:cNvPr id="8" name="図 7"/>
          <p:cNvPicPr>
            <a:picLocks noChangeAspect="1"/>
          </p:cNvPicPr>
          <p:nvPr/>
        </p:nvPicPr>
        <p:blipFill>
          <a:blip r:embed="rId2"/>
          <a:stretch>
            <a:fillRect/>
          </a:stretch>
        </p:blipFill>
        <p:spPr>
          <a:xfrm>
            <a:off x="133277" y="1559181"/>
            <a:ext cx="11858625" cy="4648200"/>
          </a:xfrm>
          <a:prstGeom prst="rect">
            <a:avLst/>
          </a:prstGeom>
        </p:spPr>
      </p:pic>
    </p:spTree>
    <p:extLst>
      <p:ext uri="{BB962C8B-B14F-4D97-AF65-F5344CB8AC3E}">
        <p14:creationId xmlns:p14="http://schemas.microsoft.com/office/powerpoint/2010/main" val="2803502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29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問題解決のプロセス</a:t>
            </a:r>
          </a:p>
        </p:txBody>
      </p:sp>
      <p:sp>
        <p:nvSpPr>
          <p:cNvPr id="7" name="テキスト プレースホルダー 6"/>
          <p:cNvSpPr>
            <a:spLocks noGrp="1"/>
          </p:cNvSpPr>
          <p:nvPr>
            <p:ph type="body" sz="quarter" idx="16"/>
          </p:nvPr>
        </p:nvSpPr>
        <p:spPr/>
        <p:txBody>
          <a:bodyPr>
            <a:normAutofit/>
          </a:bodyPr>
          <a:lstStyle/>
          <a:p>
            <a:r>
              <a:rPr lang="ja-JP" altLang="en-US" dirty="0" smtClean="0"/>
              <a:t>　</a:t>
            </a:r>
            <a:endParaRPr kumimoji="1" lang="ja-JP" altLang="en-US" dirty="0"/>
          </a:p>
        </p:txBody>
      </p:sp>
      <p:pic>
        <p:nvPicPr>
          <p:cNvPr id="9" name="図 8"/>
          <p:cNvPicPr>
            <a:picLocks noChangeAspect="1"/>
          </p:cNvPicPr>
          <p:nvPr/>
        </p:nvPicPr>
        <p:blipFill>
          <a:blip r:embed="rId2"/>
          <a:stretch>
            <a:fillRect/>
          </a:stretch>
        </p:blipFill>
        <p:spPr>
          <a:xfrm>
            <a:off x="180902" y="1610362"/>
            <a:ext cx="11811000" cy="4629150"/>
          </a:xfrm>
          <a:prstGeom prst="rect">
            <a:avLst/>
          </a:prstGeom>
        </p:spPr>
      </p:pic>
    </p:spTree>
    <p:extLst>
      <p:ext uri="{BB962C8B-B14F-4D97-AF65-F5344CB8AC3E}">
        <p14:creationId xmlns:p14="http://schemas.microsoft.com/office/powerpoint/2010/main" val="2236287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3</a:t>
            </a:fld>
            <a:endParaRPr lang="ja-JP" altLang="en-US" dirty="0"/>
          </a:p>
        </p:txBody>
      </p:sp>
      <p:sp>
        <p:nvSpPr>
          <p:cNvPr id="3" name="テキスト プレースホルダー 2"/>
          <p:cNvSpPr>
            <a:spLocks noGrp="1"/>
          </p:cNvSpPr>
          <p:nvPr>
            <p:ph type="body" sz="quarter" idx="13"/>
          </p:nvPr>
        </p:nvSpPr>
        <p:spPr/>
        <p:txBody>
          <a:bodyPr/>
          <a:lstStyle/>
          <a:p>
            <a:endParaRPr kumimoji="1" lang="ja-JP" altLang="en-US" dirty="0"/>
          </a:p>
        </p:txBody>
      </p:sp>
      <p:sp>
        <p:nvSpPr>
          <p:cNvPr id="4" name="テキスト プレースホルダー 3"/>
          <p:cNvSpPr>
            <a:spLocks noGrp="1"/>
          </p:cNvSpPr>
          <p:nvPr>
            <p:ph type="body" sz="quarter" idx="14"/>
          </p:nvPr>
        </p:nvSpPr>
        <p:spPr/>
        <p:txBody>
          <a:bodyPr/>
          <a:lstStyle/>
          <a:p>
            <a:r>
              <a:rPr lang="en-US" altLang="ja-JP" dirty="0" smtClean="0"/>
              <a:t>p2</a:t>
            </a:r>
            <a:endParaRPr lang="ja-JP" altLang="en-US" dirty="0"/>
          </a:p>
        </p:txBody>
      </p:sp>
      <p:sp>
        <p:nvSpPr>
          <p:cNvPr id="10" name="フリーフォーム 9"/>
          <p:cNvSpPr/>
          <p:nvPr/>
        </p:nvSpPr>
        <p:spPr>
          <a:xfrm>
            <a:off x="0" y="1"/>
            <a:ext cx="5831417" cy="814613"/>
          </a:xfrm>
          <a:custGeom>
            <a:avLst/>
            <a:gdLst>
              <a:gd name="connsiteX0" fmla="*/ 127585 w 6416256"/>
              <a:gd name="connsiteY0" fmla="*/ 0 h 890711"/>
              <a:gd name="connsiteX1" fmla="*/ 5623439 w 6416256"/>
              <a:gd name="connsiteY1" fmla="*/ 0 h 890711"/>
              <a:gd name="connsiteX2" fmla="*/ 6416256 w 6416256"/>
              <a:gd name="connsiteY2" fmla="*/ 890711 h 890711"/>
              <a:gd name="connsiteX3" fmla="*/ 0 w 6416256"/>
              <a:gd name="connsiteY3" fmla="*/ 890711 h 890711"/>
              <a:gd name="connsiteX4" fmla="*/ 0 w 6416256"/>
              <a:gd name="connsiteY4" fmla="*/ 127585 h 890711"/>
              <a:gd name="connsiteX5" fmla="*/ 127585 w 6416256"/>
              <a:gd name="connsiteY5" fmla="*/ 0 h 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6256" h="890711">
                <a:moveTo>
                  <a:pt x="127585" y="0"/>
                </a:moveTo>
                <a:lnTo>
                  <a:pt x="5623439" y="0"/>
                </a:lnTo>
                <a:lnTo>
                  <a:pt x="6416256" y="890711"/>
                </a:lnTo>
                <a:lnTo>
                  <a:pt x="0" y="890711"/>
                </a:lnTo>
                <a:lnTo>
                  <a:pt x="0" y="127585"/>
                </a:lnTo>
                <a:cubicBezTo>
                  <a:pt x="0" y="57122"/>
                  <a:pt x="57122" y="0"/>
                  <a:pt x="127585" y="0"/>
                </a:cubicBezTo>
                <a:close/>
              </a:path>
            </a:pathLst>
          </a:custGeom>
          <a:solidFill>
            <a:srgbClr val="F7941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2800" dirty="0">
                <a:latin typeface="UD デジタル 教科書体 NK-B" panose="02020700000000000000" pitchFamily="18" charset="-128"/>
                <a:ea typeface="UD デジタル 教科書体 NK-B" panose="02020700000000000000" pitchFamily="18" charset="-128"/>
              </a:rPr>
              <a:t>タッチパネルの操作</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pic>
        <p:nvPicPr>
          <p:cNvPr id="6" name="図 5" descr="【佐藤先生32】新編情報I全ページ200520版.pdf - Adobe Reader"/>
          <p:cNvPicPr>
            <a:picLocks noChangeAspect="1"/>
          </p:cNvPicPr>
          <p:nvPr/>
        </p:nvPicPr>
        <p:blipFill rotWithShape="1">
          <a:blip r:embed="rId2">
            <a:extLst>
              <a:ext uri="{28A0092B-C50C-407E-A947-70E740481C1C}">
                <a14:useLocalDpi xmlns:a14="http://schemas.microsoft.com/office/drawing/2010/main" val="0"/>
              </a:ext>
            </a:extLst>
          </a:blip>
          <a:srcRect l="10295" t="44271" r="5486" b="18489"/>
          <a:stretch/>
        </p:blipFill>
        <p:spPr>
          <a:xfrm>
            <a:off x="76513" y="1877900"/>
            <a:ext cx="12038975" cy="2903650"/>
          </a:xfrm>
          <a:prstGeom prst="rect">
            <a:avLst/>
          </a:prstGeom>
        </p:spPr>
      </p:pic>
    </p:spTree>
    <p:extLst>
      <p:ext uri="{BB962C8B-B14F-4D97-AF65-F5344CB8AC3E}">
        <p14:creationId xmlns:p14="http://schemas.microsoft.com/office/powerpoint/2010/main" val="247034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問題解決と情報技術</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dirty="0" smtClean="0"/>
              <a:t>問題解決には情報</a:t>
            </a:r>
            <a:r>
              <a:rPr lang="ja-JP" altLang="en-US" dirty="0"/>
              <a:t>技術を活用することが</a:t>
            </a:r>
            <a:r>
              <a:rPr lang="ja-JP" altLang="en-US" dirty="0" smtClean="0"/>
              <a:t>有効</a:t>
            </a:r>
            <a:endParaRPr lang="en-US" altLang="ja-JP" dirty="0" smtClean="0"/>
          </a:p>
          <a:p>
            <a:pPr lvl="1"/>
            <a:r>
              <a:rPr lang="ja-JP" altLang="en-US" dirty="0" smtClean="0"/>
              <a:t>情報</a:t>
            </a:r>
            <a:r>
              <a:rPr lang="ja-JP" altLang="en-US" dirty="0"/>
              <a:t>技術の</a:t>
            </a:r>
            <a:r>
              <a:rPr lang="ja-JP" altLang="en-US" dirty="0" smtClean="0"/>
              <a:t>活用</a:t>
            </a:r>
            <a:endParaRPr lang="en-US" altLang="ja-JP" dirty="0" smtClean="0"/>
          </a:p>
          <a:p>
            <a:pPr lvl="1"/>
            <a:r>
              <a:rPr lang="ja-JP" altLang="en-US" dirty="0" smtClean="0"/>
              <a:t>→効率よく</a:t>
            </a:r>
            <a:r>
              <a:rPr lang="ja-JP" altLang="en-US" dirty="0"/>
              <a:t>情報を</a:t>
            </a:r>
            <a:r>
              <a:rPr lang="ja-JP" altLang="en-US" dirty="0" smtClean="0"/>
              <a:t>収集</a:t>
            </a:r>
            <a:endParaRPr lang="en-US" altLang="ja-JP" dirty="0" smtClean="0"/>
          </a:p>
          <a:p>
            <a:pPr lvl="1"/>
            <a:r>
              <a:rPr lang="ja-JP" altLang="en-US" dirty="0" smtClean="0"/>
              <a:t>→データ</a:t>
            </a:r>
            <a:r>
              <a:rPr lang="ja-JP" altLang="en-US" dirty="0"/>
              <a:t>の</a:t>
            </a:r>
            <a:r>
              <a:rPr lang="ja-JP" altLang="en-US" dirty="0" smtClean="0"/>
              <a:t>分析</a:t>
            </a:r>
            <a:endParaRPr kumimoji="1" lang="ja-JP" altLang="en-US" dirty="0"/>
          </a:p>
        </p:txBody>
      </p:sp>
    </p:spTree>
    <p:extLst>
      <p:ext uri="{BB962C8B-B14F-4D97-AF65-F5344CB8AC3E}">
        <p14:creationId xmlns:p14="http://schemas.microsoft.com/office/powerpoint/2010/main" val="2190004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問題解決と情報技術</a:t>
            </a:r>
            <a:endParaRPr kumimoji="1" lang="ja-JP" altLang="en-US" dirty="0"/>
          </a:p>
        </p:txBody>
      </p:sp>
      <p:sp>
        <p:nvSpPr>
          <p:cNvPr id="7" name="テキスト プレースホルダー 6"/>
          <p:cNvSpPr>
            <a:spLocks noGrp="1"/>
          </p:cNvSpPr>
          <p:nvPr>
            <p:ph type="body" sz="quarter" idx="16"/>
          </p:nvPr>
        </p:nvSpPr>
        <p:spPr>
          <a:xfrm>
            <a:off x="317208" y="6306734"/>
            <a:ext cx="11626142" cy="538179"/>
          </a:xfrm>
        </p:spPr>
        <p:txBody>
          <a:bodyPr>
            <a:normAutofit/>
          </a:bodyPr>
          <a:lstStyle/>
          <a:p>
            <a:r>
              <a:rPr lang="ja-JP" altLang="en-US" dirty="0"/>
              <a:t>　図</a:t>
            </a:r>
            <a:r>
              <a:rPr lang="en-US" altLang="ja-JP" dirty="0" smtClean="0"/>
              <a:t>3</a:t>
            </a:r>
            <a:r>
              <a:rPr lang="ja-JP" altLang="en-US" dirty="0"/>
              <a:t> </a:t>
            </a:r>
            <a:r>
              <a:rPr lang="ja-JP" altLang="en-US" dirty="0" smtClean="0"/>
              <a:t>問題</a:t>
            </a:r>
            <a:r>
              <a:rPr lang="ja-JP" altLang="en-US" dirty="0"/>
              <a:t>解決と情報技術</a:t>
            </a:r>
            <a:endParaRPr kumimoji="1" lang="ja-JP" altLang="en-US" dirty="0"/>
          </a:p>
        </p:txBody>
      </p:sp>
      <p:pic>
        <p:nvPicPr>
          <p:cNvPr id="8" name="図 7"/>
          <p:cNvPicPr>
            <a:picLocks noChangeAspect="1"/>
          </p:cNvPicPr>
          <p:nvPr/>
        </p:nvPicPr>
        <p:blipFill>
          <a:blip r:embed="rId2"/>
          <a:stretch>
            <a:fillRect/>
          </a:stretch>
        </p:blipFill>
        <p:spPr>
          <a:xfrm>
            <a:off x="646437" y="1288627"/>
            <a:ext cx="10967683" cy="5017320"/>
          </a:xfrm>
          <a:prstGeom prst="rect">
            <a:avLst/>
          </a:prstGeom>
        </p:spPr>
      </p:pic>
    </p:spTree>
    <p:extLst>
      <p:ext uri="{BB962C8B-B14F-4D97-AF65-F5344CB8AC3E}">
        <p14:creationId xmlns:p14="http://schemas.microsoft.com/office/powerpoint/2010/main" val="2686473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身近な問題と，それを解決するために取り組む課題を考えてみよう。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13185679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2783426"/>
            <a:ext cx="11460480" cy="3572927"/>
          </a:xfrm>
        </p:spPr>
        <p:txBody>
          <a:bodyPr/>
          <a:lstStyle/>
          <a:p>
            <a:r>
              <a:rPr lang="ja-JP" altLang="en-US" dirty="0" smtClean="0"/>
              <a:t>問題：学校に遅刻することが多い</a:t>
            </a:r>
            <a:endParaRPr lang="en-US" altLang="ja-JP" dirty="0" smtClean="0"/>
          </a:p>
          <a:p>
            <a:r>
              <a:rPr lang="ja-JP" altLang="en-US" dirty="0" smtClean="0"/>
              <a:t>課題：毎日の就寝と起床を決まった時刻にする，など　</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身近な問題と，それを解決するために取り組む課題を考えてみよう。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3851260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生活</a:t>
            </a:r>
            <a:r>
              <a:rPr lang="ja-JP" altLang="en-US" dirty="0"/>
              <a:t>に便利な商品を提供する</a:t>
            </a:r>
            <a:r>
              <a:rPr lang="ja-JP" altLang="en-US" dirty="0" smtClean="0"/>
              <a:t>企業</a:t>
            </a:r>
            <a:endParaRPr lang="en-US" altLang="ja-JP" dirty="0" smtClean="0"/>
          </a:p>
          <a:p>
            <a:pPr lvl="1"/>
            <a:r>
              <a:rPr lang="ja-JP" altLang="en-US" dirty="0"/>
              <a:t>消費者のニーズや生活の問題は何か，日々</a:t>
            </a:r>
            <a:r>
              <a:rPr lang="ja-JP" altLang="en-US" dirty="0" smtClean="0"/>
              <a:t>考えられている</a:t>
            </a:r>
            <a:endParaRPr lang="en-US" altLang="ja-JP" dirty="0" smtClean="0"/>
          </a:p>
          <a:p>
            <a:pPr lvl="1"/>
            <a:r>
              <a:rPr lang="ja-JP" altLang="en-US" dirty="0" smtClean="0"/>
              <a:t>→新しい</a:t>
            </a:r>
            <a:r>
              <a:rPr lang="ja-JP" altLang="en-US" dirty="0"/>
              <a:t>商品を開発する</a:t>
            </a:r>
            <a:r>
              <a:rPr lang="ja-JP" altLang="en-US" dirty="0" smtClean="0"/>
              <a:t>ため</a:t>
            </a:r>
            <a:endParaRPr lang="en-US" altLang="ja-JP" dirty="0" smtClean="0"/>
          </a:p>
          <a:p>
            <a:pPr lvl="1"/>
            <a:endParaRPr lang="en-US" altLang="ja-JP" dirty="0"/>
          </a:p>
          <a:p>
            <a:r>
              <a:rPr lang="ja-JP" altLang="en-US" dirty="0" smtClean="0"/>
              <a:t>写真は</a:t>
            </a:r>
            <a:endParaRPr lang="en-US" altLang="ja-JP" dirty="0" smtClean="0"/>
          </a:p>
          <a:p>
            <a:pPr lvl="1"/>
            <a:r>
              <a:rPr lang="ja-JP" altLang="en-US" dirty="0" smtClean="0"/>
              <a:t>紙</a:t>
            </a:r>
            <a:r>
              <a:rPr lang="ja-JP" altLang="en-US" dirty="0"/>
              <a:t>の角まできれいにのりが</a:t>
            </a:r>
            <a:r>
              <a:rPr lang="ja-JP" altLang="en-US" dirty="0" smtClean="0"/>
              <a:t>塗れない</a:t>
            </a:r>
            <a:r>
              <a:rPr lang="en-US" altLang="ja-JP" dirty="0" smtClean="0"/>
              <a:t/>
            </a:r>
            <a:br>
              <a:rPr lang="en-US" altLang="ja-JP" dirty="0" smtClean="0"/>
            </a:br>
            <a:r>
              <a:rPr lang="ja-JP" altLang="en-US" dirty="0" smtClean="0"/>
              <a:t>と</a:t>
            </a:r>
            <a:r>
              <a:rPr lang="ja-JP" altLang="en-US" dirty="0"/>
              <a:t>いう</a:t>
            </a:r>
            <a:r>
              <a:rPr lang="ja-JP" altLang="en-US" dirty="0" smtClean="0"/>
              <a:t>問題</a:t>
            </a:r>
            <a:endParaRPr lang="en-US" altLang="ja-JP" dirty="0" smtClean="0"/>
          </a:p>
          <a:p>
            <a:pPr lvl="1"/>
            <a:r>
              <a:rPr lang="ja-JP" altLang="en-US" dirty="0" smtClean="0"/>
              <a:t>→角型</a:t>
            </a:r>
            <a:r>
              <a:rPr lang="ja-JP" altLang="en-US" dirty="0"/>
              <a:t>のスティック</a:t>
            </a:r>
            <a:r>
              <a:rPr lang="ja-JP" altLang="en-US" dirty="0" smtClean="0"/>
              <a:t>のり</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a:t>
            </a:r>
            <a:r>
              <a:rPr lang="ja-JP" altLang="en-US" dirty="0" smtClean="0"/>
              <a:t>する　</a:t>
            </a:r>
            <a:r>
              <a:rPr lang="en-US" altLang="ja-JP" dirty="0" smtClean="0"/>
              <a:t>2 </a:t>
            </a:r>
            <a:r>
              <a:rPr lang="ja-JP" altLang="en-US" dirty="0"/>
              <a:t>問題解決の流れ</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p9</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生活の問題から生まれた商品</a:t>
            </a:r>
            <a:endParaRPr kumimoji="1" lang="ja-JP" altLang="en-US" dirty="0"/>
          </a:p>
        </p:txBody>
      </p:sp>
      <p:pic>
        <p:nvPicPr>
          <p:cNvPr id="7" name="図 6"/>
          <p:cNvPicPr>
            <a:picLocks noChangeAspect="1"/>
          </p:cNvPicPr>
          <p:nvPr/>
        </p:nvPicPr>
        <p:blipFill>
          <a:blip r:embed="rId2"/>
          <a:stretch>
            <a:fillRect/>
          </a:stretch>
        </p:blipFill>
        <p:spPr>
          <a:xfrm>
            <a:off x="7069290" y="2929106"/>
            <a:ext cx="4319628" cy="3084417"/>
          </a:xfrm>
          <a:prstGeom prst="rect">
            <a:avLst/>
          </a:prstGeom>
        </p:spPr>
      </p:pic>
    </p:spTree>
    <p:extLst>
      <p:ext uri="{BB962C8B-B14F-4D97-AF65-F5344CB8AC3E}">
        <p14:creationId xmlns:p14="http://schemas.microsoft.com/office/powerpoint/2010/main" val="3450822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35</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2 </a:t>
            </a:r>
            <a:r>
              <a:rPr lang="ja-JP" altLang="en-US" dirty="0"/>
              <a:t>問題解決の流れ</a:t>
            </a:r>
          </a:p>
        </p:txBody>
      </p:sp>
      <p:sp>
        <p:nvSpPr>
          <p:cNvPr id="4" name="テキスト プレースホルダー 3"/>
          <p:cNvSpPr>
            <a:spLocks noGrp="1"/>
          </p:cNvSpPr>
          <p:nvPr>
            <p:ph type="body" sz="quarter" idx="14"/>
          </p:nvPr>
        </p:nvSpPr>
        <p:spPr>
          <a:xfrm>
            <a:off x="0" y="6552000"/>
            <a:ext cx="4023784" cy="306000"/>
          </a:xfrm>
        </p:spPr>
        <p:txBody>
          <a:bodyPr/>
          <a:lstStyle/>
          <a:p>
            <a:r>
              <a:rPr kumimoji="1" lang="en-US" altLang="ja-JP" dirty="0" smtClean="0"/>
              <a:t>p9</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7"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a:t>
            </a:r>
            <a:r>
              <a:rPr lang="ja-JP" altLang="en-US" dirty="0"/>
              <a:t>「問題」は</a:t>
            </a:r>
            <a:r>
              <a:rPr lang="ja-JP" altLang="en-US" dirty="0"/>
              <a:t>，</a:t>
            </a:r>
            <a:r>
              <a:rPr lang="ja-JP" altLang="en-US" dirty="0" smtClean="0"/>
              <a:t>現実</a:t>
            </a:r>
            <a:r>
              <a:rPr lang="ja-JP" altLang="en-US" dirty="0"/>
              <a:t>と</a:t>
            </a:r>
            <a:r>
              <a:rPr lang="ja-JP" altLang="en-US" dirty="0" smtClean="0"/>
              <a:t>理想の</a:t>
            </a:r>
            <a:r>
              <a:rPr lang="ja-JP" altLang="en-US" dirty="0"/>
              <a:t>ギャップ</a:t>
            </a:r>
            <a:r>
              <a:rPr lang="ja-JP" altLang="en-US" dirty="0" smtClean="0"/>
              <a:t>。</a:t>
            </a:r>
            <a:endParaRPr lang="en-US" altLang="ja-JP" dirty="0" smtClean="0"/>
          </a:p>
          <a:p>
            <a:endParaRPr lang="en-US" altLang="ja-JP" dirty="0" smtClean="0"/>
          </a:p>
          <a:p>
            <a:r>
              <a:rPr lang="ja-JP" altLang="en-US" dirty="0" smtClean="0">
                <a:solidFill>
                  <a:srgbClr val="15BECF"/>
                </a:solidFill>
              </a:rPr>
              <a:t>▶ </a:t>
            </a:r>
            <a:r>
              <a:rPr lang="ja-JP" altLang="en-US" dirty="0" smtClean="0"/>
              <a:t>問題</a:t>
            </a:r>
            <a:r>
              <a:rPr lang="ja-JP" altLang="en-US" dirty="0"/>
              <a:t>解決のプロセスを意識して繰り返すことで</a:t>
            </a:r>
            <a:r>
              <a:rPr lang="ja-JP" altLang="en-US" dirty="0" smtClean="0"/>
              <a:t>，</a:t>
            </a:r>
            <a:endParaRPr lang="en-US" altLang="ja-JP" dirty="0" smtClean="0"/>
          </a:p>
          <a:p>
            <a:r>
              <a:rPr lang="ja-JP" altLang="en-US" dirty="0" smtClean="0"/>
              <a:t>  より</a:t>
            </a:r>
            <a:r>
              <a:rPr lang="ja-JP" altLang="en-US" dirty="0"/>
              <a:t>よい問題解決ができる</a:t>
            </a:r>
            <a:r>
              <a:rPr lang="ja-JP" altLang="en-US" dirty="0" smtClean="0"/>
              <a:t>。</a:t>
            </a:r>
            <a:endParaRPr lang="en-US" altLang="ja-JP" dirty="0" smtClean="0"/>
          </a:p>
          <a:p>
            <a:endParaRPr lang="ja-JP" altLang="en-US" dirty="0"/>
          </a:p>
          <a:p>
            <a:r>
              <a:rPr lang="ja-JP" altLang="en-US" dirty="0" smtClean="0">
                <a:solidFill>
                  <a:srgbClr val="15BECF"/>
                </a:solidFill>
              </a:rPr>
              <a:t>▶ </a:t>
            </a:r>
            <a:r>
              <a:rPr lang="ja-JP" altLang="en-US" dirty="0" smtClean="0"/>
              <a:t>問題</a:t>
            </a:r>
            <a:r>
              <a:rPr lang="ja-JP" altLang="en-US" dirty="0"/>
              <a:t>解決には情報技術を活用することが有効。</a:t>
            </a:r>
            <a:endParaRPr lang="ja-JP" altLang="en-US" dirty="0" smtClean="0"/>
          </a:p>
        </p:txBody>
      </p:sp>
    </p:spTree>
    <p:extLst>
      <p:ext uri="{BB962C8B-B14F-4D97-AF65-F5344CB8AC3E}">
        <p14:creationId xmlns:p14="http://schemas.microsoft.com/office/powerpoint/2010/main" val="1717054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発想法</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36</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a:t>
            </a:r>
            <a:r>
              <a:rPr lang="ja-JP" altLang="en-US" dirty="0" smtClean="0"/>
              <a:t>する　</a:t>
            </a:r>
            <a:r>
              <a:rPr lang="en-US" altLang="ja-JP" dirty="0" smtClean="0"/>
              <a:t>3 </a:t>
            </a:r>
            <a:r>
              <a:rPr lang="ja-JP" altLang="en-US" dirty="0" smtClean="0"/>
              <a:t>発想法</a:t>
            </a:r>
            <a:endParaRPr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p10</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3</a:t>
            </a:r>
            <a:endParaRPr kumimoji="1" lang="ja-JP" altLang="en-US" dirty="0"/>
          </a:p>
        </p:txBody>
      </p:sp>
      <p:pic>
        <p:nvPicPr>
          <p:cNvPr id="18" name="図 17"/>
          <p:cNvPicPr>
            <a:picLocks noChangeAspect="1"/>
          </p:cNvPicPr>
          <p:nvPr/>
        </p:nvPicPr>
        <p:blipFill>
          <a:blip r:embed="rId2"/>
          <a:stretch>
            <a:fillRect/>
          </a:stretch>
        </p:blipFill>
        <p:spPr>
          <a:xfrm>
            <a:off x="2227984" y="1944647"/>
            <a:ext cx="7297194" cy="4544162"/>
          </a:xfrm>
          <a:prstGeom prst="rect">
            <a:avLst/>
          </a:prstGeom>
        </p:spPr>
      </p:pic>
    </p:spTree>
    <p:extLst>
      <p:ext uri="{BB962C8B-B14F-4D97-AF65-F5344CB8AC3E}">
        <p14:creationId xmlns:p14="http://schemas.microsoft.com/office/powerpoint/2010/main" val="2652212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発想法</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発想法の考え</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37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a:t>
            </a:r>
            <a:r>
              <a:rPr lang="ja-JP" altLang="en-US" dirty="0" smtClean="0"/>
              <a:t>する　</a:t>
            </a:r>
            <a:r>
              <a:rPr lang="en-US" altLang="ja-JP" dirty="0" smtClean="0"/>
              <a:t>3 </a:t>
            </a:r>
            <a:r>
              <a:rPr lang="ja-JP" altLang="en-US" dirty="0" smtClean="0"/>
              <a:t>発想法</a:t>
            </a:r>
            <a:endParaRPr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p10</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ブレーンストーミング</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en-US" altLang="ja-JP" dirty="0"/>
              <a:t>KJ</a:t>
            </a:r>
            <a:r>
              <a:rPr lang="ja-JP" altLang="en-US" dirty="0"/>
              <a:t>法</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en-US" dirty="0"/>
              <a:t>マインドマップ</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3</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a:t>問題解決のために，発想を生み出す方法にはどのようなものがあるのだろうか。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endParaRPr kumimoji="1" lang="ja-JP" altLang="en-US" dirty="0"/>
          </a:p>
        </p:txBody>
      </p:sp>
      <p:sp>
        <p:nvSpPr>
          <p:cNvPr id="16" name="テキスト プレースホルダー 15"/>
          <p:cNvSpPr>
            <a:spLocks noGrp="1"/>
          </p:cNvSpPr>
          <p:nvPr>
            <p:ph type="body" idx="28"/>
          </p:nvPr>
        </p:nvSpPr>
        <p:spPr/>
        <p:txBody>
          <a:bodyPr>
            <a:normAutofit fontScale="92500" lnSpcReduction="10000"/>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1584624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発想法の考え</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b="1" dirty="0" smtClean="0"/>
              <a:t>発想法</a:t>
            </a:r>
            <a:r>
              <a:rPr lang="ja-JP" altLang="en-US" dirty="0"/>
              <a:t>にはさまざまな</a:t>
            </a:r>
            <a:r>
              <a:rPr lang="ja-JP" altLang="en-US" dirty="0" smtClean="0"/>
              <a:t>方法→基本的</a:t>
            </a:r>
            <a:r>
              <a:rPr lang="ja-JP" altLang="en-US" dirty="0"/>
              <a:t>な考え方は</a:t>
            </a:r>
            <a:r>
              <a:rPr lang="ja-JP" altLang="en-US" dirty="0" smtClean="0"/>
              <a:t>共通</a:t>
            </a:r>
            <a:endParaRPr lang="en-US" altLang="ja-JP" dirty="0" smtClean="0"/>
          </a:p>
          <a:p>
            <a:endParaRPr lang="ja-JP" altLang="en-US" dirty="0"/>
          </a:p>
          <a:p>
            <a:r>
              <a:rPr lang="ja-JP" altLang="en-US" dirty="0" smtClean="0">
                <a:solidFill>
                  <a:srgbClr val="15BECF"/>
                </a:solidFill>
              </a:rPr>
              <a:t>▶</a:t>
            </a:r>
            <a:r>
              <a:rPr lang="ja-JP" altLang="en-US" dirty="0" smtClean="0"/>
              <a:t>考え</a:t>
            </a:r>
            <a:r>
              <a:rPr lang="ja-JP" altLang="en-US" dirty="0"/>
              <a:t>を膨らませる</a:t>
            </a:r>
          </a:p>
          <a:p>
            <a:pPr lvl="1"/>
            <a:r>
              <a:rPr lang="ja-JP" altLang="en-US" dirty="0"/>
              <a:t>思いついた</a:t>
            </a:r>
            <a:r>
              <a:rPr lang="ja-JP" altLang="en-US" dirty="0" smtClean="0"/>
              <a:t>ことをどんどん</a:t>
            </a:r>
            <a:r>
              <a:rPr lang="ja-JP" altLang="en-US" dirty="0"/>
              <a:t>言ったり書いたり</a:t>
            </a:r>
            <a:r>
              <a:rPr lang="ja-JP" altLang="en-US" dirty="0" smtClean="0"/>
              <a:t>する</a:t>
            </a:r>
            <a:endParaRPr lang="en-US" altLang="ja-JP" dirty="0" smtClean="0"/>
          </a:p>
          <a:p>
            <a:pPr lvl="1"/>
            <a:r>
              <a:rPr lang="ja-JP" altLang="en-US" dirty="0" smtClean="0"/>
              <a:t>関係ない，つまらないと</a:t>
            </a:r>
            <a:r>
              <a:rPr lang="ja-JP" altLang="en-US" dirty="0"/>
              <a:t>いう考えは</a:t>
            </a:r>
            <a:r>
              <a:rPr lang="ja-JP" altLang="en-US" dirty="0" smtClean="0"/>
              <a:t>捨てる</a:t>
            </a:r>
            <a:endParaRPr kumimoji="1" lang="ja-JP" altLang="en-US" dirty="0"/>
          </a:p>
        </p:txBody>
      </p:sp>
    </p:spTree>
    <p:extLst>
      <p:ext uri="{BB962C8B-B14F-4D97-AF65-F5344CB8AC3E}">
        <p14:creationId xmlns:p14="http://schemas.microsoft.com/office/powerpoint/2010/main" val="142105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39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発想法の考え</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dirty="0" smtClean="0">
                <a:solidFill>
                  <a:srgbClr val="15BECF"/>
                </a:solidFill>
              </a:rPr>
              <a:t>▶</a:t>
            </a:r>
            <a:r>
              <a:rPr lang="ja-JP" altLang="en-US" dirty="0" smtClean="0"/>
              <a:t>考え</a:t>
            </a:r>
            <a:r>
              <a:rPr lang="ja-JP" altLang="en-US" dirty="0"/>
              <a:t>を絵や図で表現する</a:t>
            </a:r>
          </a:p>
          <a:p>
            <a:pPr lvl="1"/>
            <a:r>
              <a:rPr lang="ja-JP" altLang="en-US" dirty="0"/>
              <a:t>言葉だけでなく，絵や図で</a:t>
            </a:r>
            <a:r>
              <a:rPr lang="ja-JP" altLang="en-US" dirty="0" smtClean="0"/>
              <a:t>表現</a:t>
            </a:r>
            <a:endParaRPr lang="en-US" altLang="ja-JP" dirty="0" smtClean="0"/>
          </a:p>
          <a:p>
            <a:pPr lvl="1"/>
            <a:r>
              <a:rPr lang="ja-JP" altLang="en-US" dirty="0" smtClean="0"/>
              <a:t>→直感的</a:t>
            </a:r>
            <a:r>
              <a:rPr lang="ja-JP" altLang="en-US" dirty="0"/>
              <a:t>な発想を</a:t>
            </a:r>
            <a:r>
              <a:rPr lang="ja-JP" altLang="en-US" dirty="0" smtClean="0"/>
              <a:t>広げる</a:t>
            </a:r>
            <a:endParaRPr lang="en-US" altLang="ja-JP" dirty="0" smtClean="0"/>
          </a:p>
          <a:p>
            <a:pPr lvl="1"/>
            <a:r>
              <a:rPr lang="ja-JP" altLang="en-US" dirty="0" smtClean="0"/>
              <a:t>→考え</a:t>
            </a:r>
            <a:r>
              <a:rPr lang="ja-JP" altLang="en-US" dirty="0"/>
              <a:t>を明確</a:t>
            </a:r>
            <a:r>
              <a:rPr lang="ja-JP" altLang="en-US" dirty="0" smtClean="0"/>
              <a:t>にする</a:t>
            </a:r>
            <a:endParaRPr lang="en-US" altLang="ja-JP" dirty="0" smtClean="0"/>
          </a:p>
          <a:p>
            <a:endParaRPr lang="ja-JP" altLang="en-US" dirty="0"/>
          </a:p>
          <a:p>
            <a:r>
              <a:rPr lang="ja-JP" altLang="en-US" dirty="0" smtClean="0">
                <a:solidFill>
                  <a:srgbClr val="15BECF"/>
                </a:solidFill>
              </a:rPr>
              <a:t>▶</a:t>
            </a:r>
            <a:r>
              <a:rPr lang="ja-JP" altLang="en-US" dirty="0" smtClean="0"/>
              <a:t>広げた</a:t>
            </a:r>
            <a:r>
              <a:rPr lang="ja-JP" altLang="en-US" dirty="0"/>
              <a:t>考えをまとめる</a:t>
            </a:r>
          </a:p>
          <a:p>
            <a:pPr lvl="1"/>
            <a:r>
              <a:rPr lang="ja-JP" altLang="en-US" dirty="0"/>
              <a:t>類似した情報を</a:t>
            </a:r>
            <a:r>
              <a:rPr lang="ja-JP" altLang="en-US" dirty="0" smtClean="0"/>
              <a:t>まとめる</a:t>
            </a:r>
            <a:r>
              <a:rPr lang="en-US" altLang="ja-JP" dirty="0" smtClean="0"/>
              <a:t>/</a:t>
            </a:r>
            <a:r>
              <a:rPr lang="ja-JP" altLang="en-US" dirty="0" smtClean="0"/>
              <a:t>異なる</a:t>
            </a:r>
            <a:r>
              <a:rPr lang="ja-JP" altLang="en-US" dirty="0"/>
              <a:t>内容を</a:t>
            </a:r>
            <a:r>
              <a:rPr lang="ja-JP" altLang="en-US" dirty="0" smtClean="0"/>
              <a:t>分ける</a:t>
            </a:r>
            <a:endParaRPr lang="en-US" altLang="ja-JP" dirty="0" smtClean="0"/>
          </a:p>
          <a:p>
            <a:pPr lvl="1"/>
            <a:r>
              <a:rPr lang="ja-JP" altLang="en-US" dirty="0" smtClean="0"/>
              <a:t>箇条書き</a:t>
            </a:r>
            <a:r>
              <a:rPr lang="ja-JP" altLang="en-US" dirty="0"/>
              <a:t>や</a:t>
            </a:r>
            <a:r>
              <a:rPr lang="ja-JP" altLang="en-US"/>
              <a:t>分類</a:t>
            </a:r>
            <a:r>
              <a:rPr lang="ja-JP" altLang="en-US" smtClean="0"/>
              <a:t>，マップ</a:t>
            </a:r>
            <a:r>
              <a:rPr lang="ja-JP" altLang="en-US" dirty="0"/>
              <a:t>の</a:t>
            </a:r>
            <a:r>
              <a:rPr lang="ja-JP" altLang="en-US" dirty="0" smtClean="0"/>
              <a:t>形</a:t>
            </a:r>
            <a:endParaRPr lang="en-US" altLang="ja-JP" dirty="0" smtClean="0"/>
          </a:p>
          <a:p>
            <a:pPr lvl="1"/>
            <a:r>
              <a:rPr lang="ja-JP" altLang="en-US" dirty="0" smtClean="0"/>
              <a:t>→アイディア</a:t>
            </a:r>
            <a:r>
              <a:rPr lang="ja-JP" altLang="en-US" dirty="0"/>
              <a:t>を効果的に</a:t>
            </a:r>
            <a:r>
              <a:rPr lang="ja-JP" altLang="en-US" dirty="0" smtClean="0"/>
              <a:t>表現</a:t>
            </a:r>
            <a:endParaRPr kumimoji="1" lang="ja-JP" altLang="en-US" dirty="0"/>
          </a:p>
        </p:txBody>
      </p:sp>
    </p:spTree>
    <p:extLst>
      <p:ext uri="{BB962C8B-B14F-4D97-AF65-F5344CB8AC3E}">
        <p14:creationId xmlns:p14="http://schemas.microsoft.com/office/powerpoint/2010/main" val="2316352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4</a:t>
            </a:fld>
            <a:endParaRPr lang="ja-JP" altLang="en-US" dirty="0"/>
          </a:p>
        </p:txBody>
      </p:sp>
      <p:sp>
        <p:nvSpPr>
          <p:cNvPr id="3" name="テキスト プレースホルダー 2"/>
          <p:cNvSpPr>
            <a:spLocks noGrp="1"/>
          </p:cNvSpPr>
          <p:nvPr>
            <p:ph type="body" sz="quarter" idx="13"/>
          </p:nvPr>
        </p:nvSpPr>
        <p:spPr/>
        <p:txBody>
          <a:bodyPr/>
          <a:lstStyle/>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p3</a:t>
            </a:r>
            <a:endParaRPr kumimoji="1" lang="ja-JP" altLang="en-US" dirty="0"/>
          </a:p>
        </p:txBody>
      </p:sp>
      <p:sp>
        <p:nvSpPr>
          <p:cNvPr id="5" name="角丸四角形 4"/>
          <p:cNvSpPr/>
          <p:nvPr/>
        </p:nvSpPr>
        <p:spPr>
          <a:xfrm>
            <a:off x="0" y="1"/>
            <a:ext cx="11791950" cy="810988"/>
          </a:xfrm>
          <a:prstGeom prst="roundRect">
            <a:avLst>
              <a:gd name="adj" fmla="val 4485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3200" dirty="0">
                <a:latin typeface="UD デジタル 教科書体 NK-B" panose="02020700000000000000" pitchFamily="18" charset="-128"/>
                <a:ea typeface="UD デジタル 教科書体 NK-B" panose="02020700000000000000" pitchFamily="18" charset="-128"/>
              </a:rPr>
              <a:t>コンピュータの画面</a:t>
            </a:r>
            <a:endParaRPr kumimoji="1" lang="ja-JP" altLang="en-US" sz="3200" dirty="0">
              <a:latin typeface="UD デジタル 教科書体 NK-B" panose="02020700000000000000" pitchFamily="18" charset="-128"/>
              <a:ea typeface="UD デジタル 教科書体 NK-B" panose="02020700000000000000" pitchFamily="18" charset="-128"/>
            </a:endParaRPr>
          </a:p>
        </p:txBody>
      </p:sp>
      <p:pic>
        <p:nvPicPr>
          <p:cNvPr id="7" name="図 6" descr="【佐藤先生32】新編情報I全ページ200520版.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57375" y="810989"/>
            <a:ext cx="8477250" cy="5678737"/>
          </a:xfrm>
          <a:prstGeom prst="rect">
            <a:avLst/>
          </a:prstGeom>
        </p:spPr>
      </p:pic>
    </p:spTree>
    <p:extLst>
      <p:ext uri="{BB962C8B-B14F-4D97-AF65-F5344CB8AC3E}">
        <p14:creationId xmlns:p14="http://schemas.microsoft.com/office/powerpoint/2010/main" val="922070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ブレーンストーミング</a:t>
            </a:r>
            <a:endParaRPr kumimoji="1" lang="ja-JP" altLang="en-US" dirty="0"/>
          </a:p>
        </p:txBody>
      </p:sp>
      <p:sp>
        <p:nvSpPr>
          <p:cNvPr id="7" name="テキスト プレースホルダー 6"/>
          <p:cNvSpPr>
            <a:spLocks noGrp="1"/>
          </p:cNvSpPr>
          <p:nvPr>
            <p:ph type="body" sz="quarter" idx="16"/>
          </p:nvPr>
        </p:nvSpPr>
        <p:spPr/>
        <p:txBody>
          <a:bodyPr>
            <a:normAutofit/>
          </a:bodyPr>
          <a:lstStyle/>
          <a:p>
            <a:r>
              <a:rPr lang="ja-JP" altLang="en-US" b="1" dirty="0" smtClean="0"/>
              <a:t>ブレーンストーミング</a:t>
            </a:r>
            <a:endParaRPr lang="en-US" altLang="ja-JP" dirty="0" smtClean="0"/>
          </a:p>
          <a:p>
            <a:pPr lvl="1"/>
            <a:r>
              <a:rPr lang="ja-JP" altLang="en-US" dirty="0" smtClean="0"/>
              <a:t>集団</a:t>
            </a:r>
            <a:r>
              <a:rPr lang="ja-JP" altLang="en-US" dirty="0"/>
              <a:t>で多くのアイディアを出すための</a:t>
            </a:r>
            <a:r>
              <a:rPr lang="ja-JP" altLang="en-US" dirty="0" smtClean="0"/>
              <a:t>手法</a:t>
            </a:r>
            <a:endParaRPr lang="en-US" altLang="ja-JP" dirty="0" smtClean="0"/>
          </a:p>
          <a:p>
            <a:pPr lvl="1"/>
            <a:r>
              <a:rPr lang="ja-JP" altLang="en-US" dirty="0" smtClean="0"/>
              <a:t>参加者</a:t>
            </a:r>
            <a:r>
              <a:rPr lang="ja-JP" altLang="en-US" dirty="0"/>
              <a:t>が</a:t>
            </a:r>
            <a:r>
              <a:rPr lang="en-US" altLang="ja-JP" dirty="0"/>
              <a:t>4</a:t>
            </a:r>
            <a:r>
              <a:rPr lang="ja-JP" altLang="en-US" dirty="0" err="1"/>
              <a:t>つの</a:t>
            </a:r>
            <a:r>
              <a:rPr lang="ja-JP" altLang="en-US" dirty="0"/>
              <a:t>ルールを</a:t>
            </a:r>
            <a:r>
              <a:rPr lang="ja-JP" altLang="en-US" dirty="0" smtClean="0"/>
              <a:t>守る</a:t>
            </a:r>
            <a:endParaRPr lang="en-US" altLang="ja-JP" dirty="0" smtClean="0"/>
          </a:p>
          <a:p>
            <a:pPr lvl="1"/>
            <a:r>
              <a:rPr lang="ja-JP" altLang="en-US" dirty="0" smtClean="0"/>
              <a:t>自由</a:t>
            </a:r>
            <a:r>
              <a:rPr lang="ja-JP" altLang="en-US" dirty="0"/>
              <a:t>な雰囲気の中で活発に意見を</a:t>
            </a:r>
            <a:r>
              <a:rPr lang="ja-JP" altLang="en-US" dirty="0" smtClean="0"/>
              <a:t>出し合う</a:t>
            </a:r>
            <a:endParaRPr lang="en-US" altLang="ja-JP" dirty="0" smtClean="0"/>
          </a:p>
          <a:p>
            <a:pPr lvl="1"/>
            <a:r>
              <a:rPr lang="ja-JP" altLang="en-US" dirty="0" smtClean="0"/>
              <a:t>→新しい</a:t>
            </a:r>
            <a:r>
              <a:rPr lang="ja-JP" altLang="en-US" dirty="0"/>
              <a:t>発見やアイディアが</a:t>
            </a:r>
            <a:r>
              <a:rPr lang="ja-JP" altLang="en-US" dirty="0" smtClean="0"/>
              <a:t>生まれる</a:t>
            </a:r>
            <a:endParaRPr lang="ja-JP" altLang="en-US" dirty="0"/>
          </a:p>
          <a:p>
            <a:endParaRPr kumimoji="1" lang="ja-JP" altLang="en-US" dirty="0"/>
          </a:p>
        </p:txBody>
      </p:sp>
    </p:spTree>
    <p:extLst>
      <p:ext uri="{BB962C8B-B14F-4D97-AF65-F5344CB8AC3E}">
        <p14:creationId xmlns:p14="http://schemas.microsoft.com/office/powerpoint/2010/main" val="2155409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ブレーンストーミング</a:t>
            </a:r>
            <a:endParaRPr kumimoji="1" lang="ja-JP" altLang="en-US" dirty="0"/>
          </a:p>
        </p:txBody>
      </p:sp>
      <p:sp>
        <p:nvSpPr>
          <p:cNvPr id="7" name="テキスト プレースホルダー 6"/>
          <p:cNvSpPr>
            <a:spLocks noGrp="1"/>
          </p:cNvSpPr>
          <p:nvPr>
            <p:ph type="body" sz="quarter" idx="16"/>
          </p:nvPr>
        </p:nvSpPr>
        <p:spPr>
          <a:xfrm>
            <a:off x="365760" y="5563690"/>
            <a:ext cx="11626142" cy="792661"/>
          </a:xfrm>
        </p:spPr>
        <p:txBody>
          <a:bodyPr>
            <a:normAutofit/>
          </a:bodyPr>
          <a:lstStyle/>
          <a:p>
            <a:r>
              <a:rPr lang="ja-JP" altLang="en-US" dirty="0" smtClean="0"/>
              <a:t>図</a:t>
            </a:r>
            <a:r>
              <a:rPr lang="en-US" altLang="ja-JP" dirty="0" smtClean="0"/>
              <a:t>2</a:t>
            </a:r>
            <a:r>
              <a:rPr lang="ja-JP" altLang="en-US" dirty="0"/>
              <a:t> </a:t>
            </a:r>
            <a:r>
              <a:rPr lang="ja-JP" altLang="en-US" dirty="0" smtClean="0"/>
              <a:t>ブレーンストーミング</a:t>
            </a:r>
            <a:r>
              <a:rPr lang="ja-JP" altLang="en-US" dirty="0"/>
              <a:t>の</a:t>
            </a:r>
            <a:r>
              <a:rPr lang="en-US" altLang="ja-JP" dirty="0"/>
              <a:t>4</a:t>
            </a:r>
            <a:r>
              <a:rPr lang="ja-JP" altLang="en-US" dirty="0" err="1"/>
              <a:t>つの</a:t>
            </a:r>
            <a:r>
              <a:rPr lang="ja-JP" altLang="en-US" dirty="0"/>
              <a:t>ルール</a:t>
            </a:r>
            <a:endParaRPr kumimoji="1" lang="ja-JP" altLang="en-US" dirty="0"/>
          </a:p>
        </p:txBody>
      </p:sp>
      <p:pic>
        <p:nvPicPr>
          <p:cNvPr id="8" name="図 7"/>
          <p:cNvPicPr>
            <a:picLocks noChangeAspect="1"/>
          </p:cNvPicPr>
          <p:nvPr/>
        </p:nvPicPr>
        <p:blipFill>
          <a:blip r:embed="rId2"/>
          <a:stretch>
            <a:fillRect/>
          </a:stretch>
        </p:blipFill>
        <p:spPr>
          <a:xfrm>
            <a:off x="95806" y="1581319"/>
            <a:ext cx="12096194" cy="3799809"/>
          </a:xfrm>
          <a:prstGeom prst="rect">
            <a:avLst/>
          </a:prstGeom>
        </p:spPr>
      </p:pic>
    </p:spTree>
    <p:extLst>
      <p:ext uri="{BB962C8B-B14F-4D97-AF65-F5344CB8AC3E}">
        <p14:creationId xmlns:p14="http://schemas.microsoft.com/office/powerpoint/2010/main" val="2914927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p10</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ブレーンストーミング</a:t>
            </a:r>
            <a:endParaRPr kumimoji="1" lang="ja-JP" altLang="en-US" dirty="0"/>
          </a:p>
        </p:txBody>
      </p:sp>
      <p:sp>
        <p:nvSpPr>
          <p:cNvPr id="7" name="テキスト プレースホルダー 6"/>
          <p:cNvSpPr>
            <a:spLocks noGrp="1"/>
          </p:cNvSpPr>
          <p:nvPr>
            <p:ph type="body" sz="quarter" idx="16"/>
          </p:nvPr>
        </p:nvSpPr>
        <p:spPr>
          <a:xfrm>
            <a:off x="914778" y="6106737"/>
            <a:ext cx="5691839" cy="585176"/>
          </a:xfrm>
        </p:spPr>
        <p:txBody>
          <a:bodyPr>
            <a:normAutofit/>
          </a:bodyPr>
          <a:lstStyle/>
          <a:p>
            <a:r>
              <a:rPr lang="ja-JP" altLang="en-US" dirty="0" smtClean="0"/>
              <a:t>図</a:t>
            </a:r>
            <a:r>
              <a:rPr lang="en-US" altLang="ja-JP" dirty="0" smtClean="0"/>
              <a:t>1</a:t>
            </a:r>
            <a:r>
              <a:rPr lang="ja-JP" altLang="en-US" dirty="0"/>
              <a:t> </a:t>
            </a:r>
            <a:r>
              <a:rPr lang="ja-JP" altLang="en-US" dirty="0" smtClean="0"/>
              <a:t>ブレーンストーミング</a:t>
            </a:r>
            <a:endParaRPr kumimoji="1" lang="ja-JP" altLang="en-US" dirty="0"/>
          </a:p>
        </p:txBody>
      </p:sp>
      <p:pic>
        <p:nvPicPr>
          <p:cNvPr id="15" name="図 14"/>
          <p:cNvPicPr>
            <a:picLocks noChangeAspect="1"/>
          </p:cNvPicPr>
          <p:nvPr/>
        </p:nvPicPr>
        <p:blipFill>
          <a:blip r:embed="rId2"/>
          <a:stretch>
            <a:fillRect/>
          </a:stretch>
        </p:blipFill>
        <p:spPr>
          <a:xfrm>
            <a:off x="1737826" y="1354052"/>
            <a:ext cx="4045741" cy="2487202"/>
          </a:xfrm>
          <a:prstGeom prst="rect">
            <a:avLst/>
          </a:prstGeom>
        </p:spPr>
      </p:pic>
      <p:pic>
        <p:nvPicPr>
          <p:cNvPr id="16" name="図 15"/>
          <p:cNvPicPr>
            <a:picLocks noChangeAspect="1"/>
          </p:cNvPicPr>
          <p:nvPr/>
        </p:nvPicPr>
        <p:blipFill>
          <a:blip r:embed="rId3"/>
          <a:stretch>
            <a:fillRect/>
          </a:stretch>
        </p:blipFill>
        <p:spPr>
          <a:xfrm>
            <a:off x="6606617" y="3256654"/>
            <a:ext cx="3620229" cy="2850659"/>
          </a:xfrm>
          <a:prstGeom prst="rect">
            <a:avLst/>
          </a:prstGeom>
        </p:spPr>
      </p:pic>
      <p:pic>
        <p:nvPicPr>
          <p:cNvPr id="17" name="図 16"/>
          <p:cNvPicPr>
            <a:picLocks noChangeAspect="1"/>
          </p:cNvPicPr>
          <p:nvPr/>
        </p:nvPicPr>
        <p:blipFill>
          <a:blip r:embed="rId4"/>
          <a:stretch>
            <a:fillRect/>
          </a:stretch>
        </p:blipFill>
        <p:spPr>
          <a:xfrm>
            <a:off x="2011892" y="4173864"/>
            <a:ext cx="3731301" cy="1716785"/>
          </a:xfrm>
          <a:prstGeom prst="rect">
            <a:avLst/>
          </a:prstGeom>
        </p:spPr>
      </p:pic>
    </p:spTree>
    <p:extLst>
      <p:ext uri="{BB962C8B-B14F-4D97-AF65-F5344CB8AC3E}">
        <p14:creationId xmlns:p14="http://schemas.microsoft.com/office/powerpoint/2010/main" val="298708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43</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p10</a:t>
            </a:r>
            <a:endParaRPr kumimoji="1" lang="ja-JP" altLang="en-US" dirty="0"/>
          </a:p>
        </p:txBody>
      </p:sp>
      <p:sp>
        <p:nvSpPr>
          <p:cNvPr id="5" name="テキスト プレースホルダー 4"/>
          <p:cNvSpPr>
            <a:spLocks noGrp="1"/>
          </p:cNvSpPr>
          <p:nvPr>
            <p:ph type="body" sz="quarter" idx="15"/>
          </p:nvPr>
        </p:nvSpPr>
        <p:spPr/>
        <p:txBody>
          <a:bodyPr/>
          <a:lstStyle/>
          <a:p>
            <a:r>
              <a:rPr lang="en-US" altLang="ja-JP" dirty="0"/>
              <a:t>A4</a:t>
            </a:r>
            <a:r>
              <a:rPr lang="ja-JP" altLang="en-US" dirty="0"/>
              <a:t>用紙をどんなことに使えるか，</a:t>
            </a:r>
            <a:r>
              <a:rPr lang="en-US" altLang="ja-JP" dirty="0"/>
              <a:t>1</a:t>
            </a:r>
            <a:r>
              <a:rPr lang="ja-JP" altLang="en-US" dirty="0"/>
              <a:t>分間で思いつくことをできるだけたくさん出してみよう。</a:t>
            </a:r>
            <a:endParaRPr kumimoji="1" lang="ja-JP" altLang="en-US" dirty="0"/>
          </a:p>
        </p:txBody>
      </p:sp>
      <p:sp>
        <p:nvSpPr>
          <p:cNvPr id="6" name="タイトル 5"/>
          <p:cNvSpPr>
            <a:spLocks noGrp="1"/>
          </p:cNvSpPr>
          <p:nvPr>
            <p:ph type="title"/>
          </p:nvPr>
        </p:nvSpPr>
        <p:spPr/>
        <p:txBody>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1118154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44</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p10</a:t>
            </a:r>
            <a:endParaRPr kumimoji="1" lang="ja-JP" altLang="en-US" dirty="0"/>
          </a:p>
        </p:txBody>
      </p:sp>
      <p:sp>
        <p:nvSpPr>
          <p:cNvPr id="5" name="テキスト プレースホルダー 4"/>
          <p:cNvSpPr>
            <a:spLocks noGrp="1"/>
          </p:cNvSpPr>
          <p:nvPr>
            <p:ph type="body" sz="quarter" idx="15"/>
          </p:nvPr>
        </p:nvSpPr>
        <p:spPr/>
        <p:txBody>
          <a:bodyPr/>
          <a:lstStyle/>
          <a:p>
            <a:r>
              <a:rPr lang="en-US" altLang="ja-JP" dirty="0"/>
              <a:t>A4</a:t>
            </a:r>
            <a:r>
              <a:rPr lang="ja-JP" altLang="en-US" dirty="0"/>
              <a:t>用紙をどんなことに使えるか，</a:t>
            </a:r>
            <a:r>
              <a:rPr lang="en-US" altLang="ja-JP" dirty="0"/>
              <a:t>1</a:t>
            </a:r>
            <a:r>
              <a:rPr lang="ja-JP" altLang="en-US" dirty="0"/>
              <a:t>分間で思いつくことをできるだけたくさん出してみよう。</a:t>
            </a:r>
            <a:endParaRPr kumimoji="1" lang="ja-JP" altLang="en-US" dirty="0"/>
          </a:p>
        </p:txBody>
      </p:sp>
      <p:sp>
        <p:nvSpPr>
          <p:cNvPr id="6" name="タイトル 5"/>
          <p:cNvSpPr>
            <a:spLocks noGrp="1"/>
          </p:cNvSpPr>
          <p:nvPr>
            <p:ph type="title"/>
          </p:nvPr>
        </p:nvSpPr>
        <p:spPr/>
        <p:txBody>
          <a:bodyPr/>
          <a:lstStyle/>
          <a:p>
            <a:r>
              <a:rPr kumimoji="1" lang="en-US" altLang="ja-JP" dirty="0" smtClean="0"/>
              <a:t>3</a:t>
            </a:r>
            <a:endParaRPr kumimoji="1" lang="ja-JP" altLang="en-US" dirty="0"/>
          </a:p>
        </p:txBody>
      </p:sp>
      <p:sp>
        <p:nvSpPr>
          <p:cNvPr id="7" name="コンテンツ プレースホルダー 6"/>
          <p:cNvSpPr>
            <a:spLocks noGrp="1"/>
          </p:cNvSpPr>
          <p:nvPr>
            <p:ph sz="quarter" idx="16"/>
          </p:nvPr>
        </p:nvSpPr>
        <p:spPr>
          <a:xfrm>
            <a:off x="214806" y="2717074"/>
            <a:ext cx="11460479" cy="3706424"/>
          </a:xfrm>
          <a:noFill/>
        </p:spPr>
        <p:txBody>
          <a:bodyPr/>
          <a:lstStyle/>
          <a:p>
            <a:r>
              <a:rPr lang="ja-JP" altLang="en-US" dirty="0"/>
              <a:t>手紙を書く，絵を描く，紙飛行機にして遊ぶ，など　　</a:t>
            </a:r>
            <a:endParaRPr kumimoji="1" lang="ja-JP" altLang="en-US" dirty="0"/>
          </a:p>
        </p:txBody>
      </p:sp>
    </p:spTree>
    <p:extLst>
      <p:ext uri="{BB962C8B-B14F-4D97-AF65-F5344CB8AC3E}">
        <p14:creationId xmlns:p14="http://schemas.microsoft.com/office/powerpoint/2010/main" val="3702723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KJ</a:t>
            </a:r>
            <a:r>
              <a:rPr lang="ja-JP" altLang="en-US" dirty="0"/>
              <a:t>法</a:t>
            </a:r>
            <a:endParaRPr kumimoji="1" lang="ja-JP" altLang="en-US" dirty="0"/>
          </a:p>
        </p:txBody>
      </p:sp>
      <p:sp>
        <p:nvSpPr>
          <p:cNvPr id="7" name="テキスト プレースホルダー 6"/>
          <p:cNvSpPr>
            <a:spLocks noGrp="1"/>
          </p:cNvSpPr>
          <p:nvPr>
            <p:ph type="body" sz="quarter" idx="16"/>
          </p:nvPr>
        </p:nvSpPr>
        <p:spPr>
          <a:xfrm>
            <a:off x="365760" y="1375658"/>
            <a:ext cx="11496388" cy="5469255"/>
          </a:xfrm>
        </p:spPr>
        <p:txBody>
          <a:bodyPr>
            <a:normAutofit/>
          </a:bodyPr>
          <a:lstStyle/>
          <a:p>
            <a:r>
              <a:rPr lang="en-US" altLang="ja-JP" b="1" dirty="0" smtClean="0"/>
              <a:t>KJ</a:t>
            </a:r>
            <a:r>
              <a:rPr lang="ja-JP" altLang="en-US" b="1" dirty="0" smtClean="0"/>
              <a:t>法</a:t>
            </a:r>
            <a:endParaRPr lang="en-US" altLang="ja-JP" b="1" dirty="0" smtClean="0"/>
          </a:p>
          <a:p>
            <a:pPr lvl="1"/>
            <a:r>
              <a:rPr lang="ja-JP" altLang="en-US" dirty="0" smtClean="0"/>
              <a:t>さまざま</a:t>
            </a:r>
            <a:r>
              <a:rPr lang="ja-JP" altLang="en-US" dirty="0"/>
              <a:t>な考えを分類・統合し，新しい発想を生み出すための</a:t>
            </a:r>
            <a:r>
              <a:rPr lang="ja-JP" altLang="en-US" dirty="0" smtClean="0"/>
              <a:t>方法</a:t>
            </a:r>
            <a:endParaRPr lang="en-US" altLang="ja-JP" dirty="0" smtClean="0"/>
          </a:p>
          <a:p>
            <a:pPr lvl="1"/>
            <a:r>
              <a:rPr lang="en-US" altLang="ja-JP" dirty="0" smtClean="0"/>
              <a:t>1</a:t>
            </a:r>
            <a:r>
              <a:rPr lang="ja-JP" altLang="en-US" dirty="0"/>
              <a:t>枚のカードに考えを１つずつ</a:t>
            </a:r>
            <a:r>
              <a:rPr lang="ja-JP" altLang="en-US" dirty="0" smtClean="0"/>
              <a:t>書く</a:t>
            </a:r>
            <a:endParaRPr lang="en-US" altLang="ja-JP" dirty="0" smtClean="0"/>
          </a:p>
          <a:p>
            <a:pPr lvl="1"/>
            <a:r>
              <a:rPr lang="ja-JP" altLang="en-US" dirty="0" smtClean="0"/>
              <a:t>→同じ</a:t>
            </a:r>
            <a:r>
              <a:rPr lang="ja-JP" altLang="en-US" dirty="0"/>
              <a:t>ような内容のカードをまとめてグループに</a:t>
            </a:r>
            <a:r>
              <a:rPr lang="ja-JP" altLang="en-US" dirty="0" smtClean="0"/>
              <a:t>する</a:t>
            </a:r>
            <a:endParaRPr lang="en-US" altLang="ja-JP" dirty="0" smtClean="0"/>
          </a:p>
          <a:p>
            <a:pPr lvl="1"/>
            <a:r>
              <a:rPr lang="ja-JP" altLang="en-US" dirty="0" smtClean="0"/>
              <a:t>→それぞれ</a:t>
            </a:r>
            <a:r>
              <a:rPr lang="ja-JP" altLang="en-US" dirty="0"/>
              <a:t>のグループに名前を付け，関係を整理して視覚化</a:t>
            </a:r>
            <a:r>
              <a:rPr lang="ja-JP" altLang="en-US" dirty="0" smtClean="0"/>
              <a:t>する</a:t>
            </a:r>
            <a:endParaRPr lang="ja-JP" altLang="en-US" dirty="0"/>
          </a:p>
          <a:p>
            <a:r>
              <a:rPr lang="ja-JP" altLang="en-US" dirty="0" smtClean="0"/>
              <a:t>考え</a:t>
            </a:r>
            <a:r>
              <a:rPr lang="ja-JP" altLang="en-US" dirty="0"/>
              <a:t>をカードに書く</a:t>
            </a:r>
            <a:r>
              <a:rPr lang="ja-JP" altLang="en-US" dirty="0" smtClean="0"/>
              <a:t>とき</a:t>
            </a:r>
            <a:endParaRPr lang="en-US" altLang="ja-JP" dirty="0" smtClean="0"/>
          </a:p>
          <a:p>
            <a:pPr lvl="1"/>
            <a:r>
              <a:rPr lang="ja-JP" altLang="en-US" dirty="0" smtClean="0"/>
              <a:t>できるだけ</a:t>
            </a:r>
            <a:r>
              <a:rPr lang="ja-JP" altLang="en-US" dirty="0"/>
              <a:t>やわらかい言葉で，抽象化しすぎないよう</a:t>
            </a:r>
            <a:r>
              <a:rPr lang="ja-JP" altLang="en-US" dirty="0" smtClean="0"/>
              <a:t>に</a:t>
            </a:r>
            <a:endParaRPr lang="en-US" altLang="ja-JP" dirty="0" smtClean="0"/>
          </a:p>
          <a:p>
            <a:r>
              <a:rPr lang="ja-JP" altLang="en-US" dirty="0" smtClean="0"/>
              <a:t>グループ</a:t>
            </a:r>
            <a:r>
              <a:rPr lang="ja-JP" altLang="en-US" dirty="0"/>
              <a:t>に整理する</a:t>
            </a:r>
            <a:r>
              <a:rPr lang="ja-JP" altLang="en-US" dirty="0" smtClean="0"/>
              <a:t>とき</a:t>
            </a:r>
            <a:endParaRPr lang="en-US" altLang="ja-JP" dirty="0" smtClean="0"/>
          </a:p>
          <a:p>
            <a:pPr lvl="1"/>
            <a:r>
              <a:rPr lang="ja-JP" altLang="en-US" dirty="0" smtClean="0"/>
              <a:t>最初</a:t>
            </a:r>
            <a:r>
              <a:rPr lang="ja-JP" altLang="en-US" dirty="0"/>
              <a:t>は同じような内容で</a:t>
            </a:r>
            <a:r>
              <a:rPr lang="ja-JP" altLang="en-US" dirty="0" smtClean="0"/>
              <a:t>小分け→グループ</a:t>
            </a:r>
            <a:r>
              <a:rPr lang="ja-JP" altLang="en-US" dirty="0"/>
              <a:t>に</a:t>
            </a:r>
            <a:r>
              <a:rPr lang="ja-JP" altLang="en-US" dirty="0" smtClean="0"/>
              <a:t>集め編成</a:t>
            </a:r>
            <a:endParaRPr lang="en-US" altLang="ja-JP" dirty="0" smtClean="0"/>
          </a:p>
          <a:p>
            <a:pPr lvl="1"/>
            <a:r>
              <a:rPr lang="ja-JP" altLang="en-US" dirty="0" smtClean="0"/>
              <a:t>どの</a:t>
            </a:r>
            <a:r>
              <a:rPr lang="ja-JP" altLang="en-US" dirty="0"/>
              <a:t>グループにも属さないカードは，無理にどこかに</a:t>
            </a:r>
            <a:r>
              <a:rPr lang="ja-JP" altLang="en-US" dirty="0" smtClean="0"/>
              <a:t>入れない</a:t>
            </a:r>
            <a:endParaRPr lang="ja-JP" altLang="en-US" dirty="0"/>
          </a:p>
        </p:txBody>
      </p:sp>
    </p:spTree>
    <p:extLst>
      <p:ext uri="{BB962C8B-B14F-4D97-AF65-F5344CB8AC3E}">
        <p14:creationId xmlns:p14="http://schemas.microsoft.com/office/powerpoint/2010/main" val="853550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KJ</a:t>
            </a:r>
            <a:r>
              <a:rPr lang="ja-JP" altLang="en-US" dirty="0"/>
              <a:t>法</a:t>
            </a:r>
            <a:endParaRPr kumimoji="1" lang="ja-JP" altLang="en-US" dirty="0"/>
          </a:p>
        </p:txBody>
      </p:sp>
      <p:sp>
        <p:nvSpPr>
          <p:cNvPr id="7" name="テキスト プレースホルダー 6"/>
          <p:cNvSpPr>
            <a:spLocks noGrp="1"/>
          </p:cNvSpPr>
          <p:nvPr>
            <p:ph type="body" sz="quarter" idx="16"/>
          </p:nvPr>
        </p:nvSpPr>
        <p:spPr>
          <a:xfrm>
            <a:off x="565858" y="6272252"/>
            <a:ext cx="11626142" cy="531748"/>
          </a:xfrm>
        </p:spPr>
        <p:txBody>
          <a:bodyPr>
            <a:normAutofit/>
          </a:bodyPr>
          <a:lstStyle/>
          <a:p>
            <a:r>
              <a:rPr lang="ja-JP" altLang="en-US" dirty="0" smtClean="0"/>
              <a:t>図</a:t>
            </a:r>
            <a:r>
              <a:rPr lang="en-US" altLang="ja-JP" dirty="0" smtClean="0"/>
              <a:t>3</a:t>
            </a:r>
            <a:r>
              <a:rPr lang="ja-JP" altLang="en-US" dirty="0"/>
              <a:t> </a:t>
            </a:r>
            <a:r>
              <a:rPr lang="en-US" altLang="ja-JP" dirty="0" smtClean="0"/>
              <a:t>KJ</a:t>
            </a:r>
            <a:r>
              <a:rPr lang="ja-JP" altLang="en-US" dirty="0"/>
              <a:t>法の流れ</a:t>
            </a:r>
          </a:p>
        </p:txBody>
      </p:sp>
      <p:pic>
        <p:nvPicPr>
          <p:cNvPr id="8" name="図 7"/>
          <p:cNvPicPr>
            <a:picLocks noChangeAspect="1"/>
          </p:cNvPicPr>
          <p:nvPr/>
        </p:nvPicPr>
        <p:blipFill>
          <a:blip r:embed="rId2"/>
          <a:stretch>
            <a:fillRect/>
          </a:stretch>
        </p:blipFill>
        <p:spPr>
          <a:xfrm>
            <a:off x="2617940" y="1058518"/>
            <a:ext cx="6726476" cy="5080403"/>
          </a:xfrm>
          <a:prstGeom prst="rect">
            <a:avLst/>
          </a:prstGeom>
        </p:spPr>
      </p:pic>
    </p:spTree>
    <p:extLst>
      <p:ext uri="{BB962C8B-B14F-4D97-AF65-F5344CB8AC3E}">
        <p14:creationId xmlns:p14="http://schemas.microsoft.com/office/powerpoint/2010/main" val="35657782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KJ</a:t>
            </a:r>
            <a:r>
              <a:rPr lang="ja-JP" altLang="en-US" dirty="0"/>
              <a:t>法</a:t>
            </a:r>
            <a:endParaRPr kumimoji="1" lang="ja-JP" altLang="en-US" dirty="0"/>
          </a:p>
        </p:txBody>
      </p:sp>
      <p:sp>
        <p:nvSpPr>
          <p:cNvPr id="7" name="テキスト プレースホルダー 6"/>
          <p:cNvSpPr>
            <a:spLocks noGrp="1"/>
          </p:cNvSpPr>
          <p:nvPr>
            <p:ph type="body" sz="quarter" idx="16"/>
          </p:nvPr>
        </p:nvSpPr>
        <p:spPr>
          <a:xfrm>
            <a:off x="565858" y="6272252"/>
            <a:ext cx="11626142" cy="531748"/>
          </a:xfrm>
        </p:spPr>
        <p:txBody>
          <a:bodyPr>
            <a:normAutofit/>
          </a:bodyPr>
          <a:lstStyle/>
          <a:p>
            <a:r>
              <a:rPr lang="ja-JP" altLang="en-US" dirty="0" smtClean="0"/>
              <a:t>図</a:t>
            </a:r>
            <a:r>
              <a:rPr lang="en-US" altLang="ja-JP" dirty="0" smtClean="0"/>
              <a:t>4</a:t>
            </a:r>
            <a:r>
              <a:rPr lang="ja-JP" altLang="en-US" dirty="0"/>
              <a:t> </a:t>
            </a:r>
            <a:r>
              <a:rPr lang="ja-JP" altLang="en-US" dirty="0" smtClean="0"/>
              <a:t>カード</a:t>
            </a:r>
            <a:r>
              <a:rPr lang="ja-JP" altLang="en-US" dirty="0"/>
              <a:t>の整理</a:t>
            </a:r>
          </a:p>
        </p:txBody>
      </p:sp>
      <p:pic>
        <p:nvPicPr>
          <p:cNvPr id="9" name="図 8"/>
          <p:cNvPicPr>
            <a:picLocks noChangeAspect="1"/>
          </p:cNvPicPr>
          <p:nvPr/>
        </p:nvPicPr>
        <p:blipFill>
          <a:blip r:embed="rId2"/>
          <a:stretch>
            <a:fillRect/>
          </a:stretch>
        </p:blipFill>
        <p:spPr>
          <a:xfrm>
            <a:off x="2444549" y="1112776"/>
            <a:ext cx="7868760" cy="5009263"/>
          </a:xfrm>
          <a:prstGeom prst="rect">
            <a:avLst/>
          </a:prstGeom>
        </p:spPr>
      </p:pic>
    </p:spTree>
    <p:extLst>
      <p:ext uri="{BB962C8B-B14F-4D97-AF65-F5344CB8AC3E}">
        <p14:creationId xmlns:p14="http://schemas.microsoft.com/office/powerpoint/2010/main" val="35079436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マインドマップ</a:t>
            </a:r>
            <a:endParaRPr kumimoji="1" lang="ja-JP" altLang="en-US" dirty="0"/>
          </a:p>
        </p:txBody>
      </p:sp>
      <p:sp>
        <p:nvSpPr>
          <p:cNvPr id="7" name="テキスト プレースホルダー 6"/>
          <p:cNvSpPr>
            <a:spLocks noGrp="1"/>
          </p:cNvSpPr>
          <p:nvPr>
            <p:ph type="body" sz="quarter" idx="16"/>
          </p:nvPr>
        </p:nvSpPr>
        <p:spPr>
          <a:xfrm>
            <a:off x="350729" y="1339563"/>
            <a:ext cx="11373633" cy="5464437"/>
          </a:xfrm>
        </p:spPr>
        <p:txBody>
          <a:bodyPr>
            <a:normAutofit/>
          </a:bodyPr>
          <a:lstStyle/>
          <a:p>
            <a:r>
              <a:rPr lang="ja-JP" altLang="en-US" b="1" dirty="0" smtClean="0"/>
              <a:t>マインドマップ</a:t>
            </a:r>
            <a:endParaRPr lang="en-US" altLang="ja-JP" dirty="0" smtClean="0"/>
          </a:p>
          <a:p>
            <a:pPr lvl="1"/>
            <a:r>
              <a:rPr lang="ja-JP" altLang="en-US" dirty="0" smtClean="0"/>
              <a:t>中心</a:t>
            </a:r>
            <a:r>
              <a:rPr lang="ja-JP" altLang="en-US" dirty="0"/>
              <a:t>となるテーマを横長の紙の中央に</a:t>
            </a:r>
            <a:r>
              <a:rPr lang="ja-JP" altLang="en-US" dirty="0" smtClean="0"/>
              <a:t>描く</a:t>
            </a:r>
            <a:endParaRPr lang="en-US" altLang="ja-JP" dirty="0" smtClean="0"/>
          </a:p>
          <a:p>
            <a:pPr lvl="1"/>
            <a:r>
              <a:rPr lang="ja-JP" altLang="en-US" dirty="0" smtClean="0"/>
              <a:t>枝</a:t>
            </a:r>
            <a:r>
              <a:rPr lang="ja-JP" altLang="en-US" dirty="0"/>
              <a:t>を伸ばしていくようにイメージを</a:t>
            </a:r>
            <a:r>
              <a:rPr lang="ja-JP" altLang="en-US" dirty="0" smtClean="0"/>
              <a:t>膨らませる</a:t>
            </a:r>
            <a:endParaRPr lang="en-US" altLang="ja-JP" dirty="0" smtClean="0"/>
          </a:p>
          <a:p>
            <a:pPr lvl="1"/>
            <a:r>
              <a:rPr lang="ja-JP" altLang="en-US" dirty="0" smtClean="0"/>
              <a:t>→発想</a:t>
            </a:r>
            <a:r>
              <a:rPr lang="ja-JP" altLang="en-US" dirty="0"/>
              <a:t>を広げつつ整理していく</a:t>
            </a:r>
            <a:r>
              <a:rPr lang="ja-JP" altLang="en-US" dirty="0" smtClean="0"/>
              <a:t>方法</a:t>
            </a:r>
            <a:endParaRPr lang="en-US" altLang="ja-JP" dirty="0" smtClean="0"/>
          </a:p>
          <a:p>
            <a:pPr lvl="1"/>
            <a:r>
              <a:rPr lang="ja-JP" altLang="en-US" dirty="0" smtClean="0"/>
              <a:t>イギリス</a:t>
            </a:r>
            <a:r>
              <a:rPr lang="ja-JP" altLang="en-US" dirty="0"/>
              <a:t>の教育者トニー・</a:t>
            </a:r>
            <a:r>
              <a:rPr lang="ja-JP" altLang="en-US" dirty="0" smtClean="0"/>
              <a:t>ブザンが開発</a:t>
            </a:r>
            <a:endParaRPr lang="en-US" altLang="ja-JP" dirty="0" smtClean="0"/>
          </a:p>
          <a:p>
            <a:pPr lvl="1"/>
            <a:r>
              <a:rPr lang="ja-JP" altLang="en-US" dirty="0" smtClean="0"/>
              <a:t>たくさん</a:t>
            </a:r>
            <a:r>
              <a:rPr lang="ja-JP" altLang="en-US" dirty="0"/>
              <a:t>の色を使って言葉や絵を</a:t>
            </a:r>
            <a:r>
              <a:rPr lang="ja-JP" altLang="en-US" dirty="0" smtClean="0"/>
              <a:t>つなぐ</a:t>
            </a:r>
            <a:endParaRPr lang="en-US" altLang="ja-JP" dirty="0" smtClean="0"/>
          </a:p>
          <a:p>
            <a:pPr lvl="1"/>
            <a:r>
              <a:rPr lang="ja-JP" altLang="en-US" dirty="0" smtClean="0"/>
              <a:t>全体</a:t>
            </a:r>
            <a:r>
              <a:rPr lang="ja-JP" altLang="en-US" dirty="0"/>
              <a:t>にまんべんなく広げて</a:t>
            </a:r>
            <a:r>
              <a:rPr lang="ja-JP" altLang="en-US" dirty="0" smtClean="0"/>
              <a:t>いく</a:t>
            </a:r>
            <a:endParaRPr lang="ja-JP" altLang="en-US" dirty="0"/>
          </a:p>
        </p:txBody>
      </p:sp>
    </p:spTree>
    <p:extLst>
      <p:ext uri="{BB962C8B-B14F-4D97-AF65-F5344CB8AC3E}">
        <p14:creationId xmlns:p14="http://schemas.microsoft.com/office/powerpoint/2010/main" val="1420176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49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マインドマップ</a:t>
            </a:r>
            <a:endParaRPr kumimoji="1" lang="ja-JP" altLang="en-US" dirty="0"/>
          </a:p>
        </p:txBody>
      </p:sp>
      <p:sp>
        <p:nvSpPr>
          <p:cNvPr id="7" name="テキスト プレースホルダー 6"/>
          <p:cNvSpPr>
            <a:spLocks noGrp="1"/>
          </p:cNvSpPr>
          <p:nvPr>
            <p:ph type="body" sz="quarter" idx="16"/>
          </p:nvPr>
        </p:nvSpPr>
        <p:spPr>
          <a:xfrm>
            <a:off x="350729" y="6187858"/>
            <a:ext cx="11373633" cy="616142"/>
          </a:xfrm>
        </p:spPr>
        <p:txBody>
          <a:bodyPr>
            <a:normAutofit/>
          </a:bodyPr>
          <a:lstStyle/>
          <a:p>
            <a:r>
              <a:rPr lang="ja-JP" altLang="en-US" dirty="0" smtClean="0"/>
              <a:t>図</a:t>
            </a:r>
            <a:r>
              <a:rPr lang="en-US" altLang="ja-JP" dirty="0" smtClean="0"/>
              <a:t>5</a:t>
            </a:r>
            <a:r>
              <a:rPr lang="ja-JP" altLang="en-US" dirty="0"/>
              <a:t> </a:t>
            </a:r>
            <a:r>
              <a:rPr lang="ja-JP" altLang="en-US" dirty="0" smtClean="0"/>
              <a:t>マインドマップ</a:t>
            </a:r>
            <a:r>
              <a:rPr lang="ja-JP" altLang="en-US" dirty="0"/>
              <a:t>の例</a:t>
            </a:r>
          </a:p>
        </p:txBody>
      </p:sp>
      <p:pic>
        <p:nvPicPr>
          <p:cNvPr id="8" name="図 7"/>
          <p:cNvPicPr>
            <a:picLocks noChangeAspect="1"/>
          </p:cNvPicPr>
          <p:nvPr/>
        </p:nvPicPr>
        <p:blipFill>
          <a:blip r:embed="rId2"/>
          <a:stretch>
            <a:fillRect/>
          </a:stretch>
        </p:blipFill>
        <p:spPr>
          <a:xfrm>
            <a:off x="2618256" y="1222053"/>
            <a:ext cx="6838578" cy="4790277"/>
          </a:xfrm>
          <a:prstGeom prst="rect">
            <a:avLst/>
          </a:prstGeom>
        </p:spPr>
      </p:pic>
    </p:spTree>
    <p:extLst>
      <p:ext uri="{BB962C8B-B14F-4D97-AF65-F5344CB8AC3E}">
        <p14:creationId xmlns:p14="http://schemas.microsoft.com/office/powerpoint/2010/main" val="2169768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3"/>
          </p:nvPr>
        </p:nvSpPr>
        <p:spPr/>
        <p:txBody>
          <a:bodyPr/>
          <a:lstStyle/>
          <a:p>
            <a:endParaRPr kumimoji="1" lang="ja-JP" altLang="en-US" dirty="0"/>
          </a:p>
        </p:txBody>
      </p:sp>
      <p:sp>
        <p:nvSpPr>
          <p:cNvPr id="4" name="テキスト プレースホルダー 3"/>
          <p:cNvSpPr>
            <a:spLocks noGrp="1"/>
          </p:cNvSpPr>
          <p:nvPr>
            <p:ph type="body" sz="quarter" idx="14"/>
          </p:nvPr>
        </p:nvSpPr>
        <p:spPr/>
        <p:txBody>
          <a:bodyPr/>
          <a:lstStyle/>
          <a:p>
            <a:r>
              <a:rPr lang="en-US" altLang="ja-JP" dirty="0" smtClean="0"/>
              <a:t>p3</a:t>
            </a:r>
            <a:endParaRPr lang="ja-JP" altLang="en-US" dirty="0"/>
          </a:p>
        </p:txBody>
      </p:sp>
      <p:sp>
        <p:nvSpPr>
          <p:cNvPr id="10" name="フリーフォーム 9"/>
          <p:cNvSpPr/>
          <p:nvPr/>
        </p:nvSpPr>
        <p:spPr>
          <a:xfrm>
            <a:off x="1" y="1"/>
            <a:ext cx="5340626" cy="596347"/>
          </a:xfrm>
          <a:custGeom>
            <a:avLst/>
            <a:gdLst>
              <a:gd name="connsiteX0" fmla="*/ 127585 w 6416256"/>
              <a:gd name="connsiteY0" fmla="*/ 0 h 890711"/>
              <a:gd name="connsiteX1" fmla="*/ 5623439 w 6416256"/>
              <a:gd name="connsiteY1" fmla="*/ 0 h 890711"/>
              <a:gd name="connsiteX2" fmla="*/ 6416256 w 6416256"/>
              <a:gd name="connsiteY2" fmla="*/ 890711 h 890711"/>
              <a:gd name="connsiteX3" fmla="*/ 0 w 6416256"/>
              <a:gd name="connsiteY3" fmla="*/ 890711 h 890711"/>
              <a:gd name="connsiteX4" fmla="*/ 0 w 6416256"/>
              <a:gd name="connsiteY4" fmla="*/ 127585 h 890711"/>
              <a:gd name="connsiteX5" fmla="*/ 127585 w 6416256"/>
              <a:gd name="connsiteY5" fmla="*/ 0 h 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6256" h="890711">
                <a:moveTo>
                  <a:pt x="127585" y="0"/>
                </a:moveTo>
                <a:lnTo>
                  <a:pt x="5623439" y="0"/>
                </a:lnTo>
                <a:lnTo>
                  <a:pt x="6416256" y="890711"/>
                </a:lnTo>
                <a:lnTo>
                  <a:pt x="0" y="890711"/>
                </a:lnTo>
                <a:lnTo>
                  <a:pt x="0" y="127585"/>
                </a:lnTo>
                <a:cubicBezTo>
                  <a:pt x="0" y="57122"/>
                  <a:pt x="57122" y="0"/>
                  <a:pt x="127585" y="0"/>
                </a:cubicBezTo>
                <a:close/>
              </a:path>
            </a:pathLst>
          </a:custGeom>
          <a:solidFill>
            <a:srgbClr val="6CC06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kumimoji="1" lang="ja-JP" altLang="en-US" sz="2800" dirty="0" smtClean="0">
                <a:latin typeface="UD デジタル 教科書体 NK-B" panose="02020700000000000000" pitchFamily="18" charset="-128"/>
                <a:ea typeface="UD デジタル 教科書体 NK-B" panose="02020700000000000000" pitchFamily="18" charset="-128"/>
              </a:rPr>
              <a:t>パスワードの設定</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12" name="正方形/長方形 11"/>
          <p:cNvSpPr/>
          <p:nvPr/>
        </p:nvSpPr>
        <p:spPr>
          <a:xfrm>
            <a:off x="202809" y="554735"/>
            <a:ext cx="11421716" cy="1200329"/>
          </a:xfrm>
          <a:prstGeom prst="rect">
            <a:avLst/>
          </a:prstGeom>
        </p:spPr>
        <p:txBody>
          <a:bodyPr wrap="none" anchor="ctr">
            <a:spAutoFit/>
          </a:bodyPr>
          <a:lstStyle/>
          <a:p>
            <a:r>
              <a:rPr lang="ja-JP" altLang="en-US" sz="1400" dirty="0" smtClean="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なるべく</a:t>
            </a:r>
            <a:r>
              <a:rPr lang="ja-JP" altLang="en-US" sz="2400" dirty="0">
                <a:latin typeface="UD デジタル 教科書体 NK-B" panose="02020700000000000000" pitchFamily="18" charset="-128"/>
                <a:ea typeface="UD デジタル 教科書体 NK-B" panose="02020700000000000000" pitchFamily="18" charset="-128"/>
              </a:rPr>
              <a:t>長く不規則にする</a:t>
            </a:r>
            <a:r>
              <a:rPr lang="ja-JP" altLang="en-US" sz="2400" dirty="0" smtClean="0">
                <a:latin typeface="UD デジタル 教科書体 NK-B" panose="02020700000000000000" pitchFamily="18" charset="-128"/>
                <a:ea typeface="UD デジタル 教科書体 NK-B" panose="02020700000000000000" pitchFamily="18" charset="-128"/>
              </a:rPr>
              <a:t>。</a:t>
            </a:r>
            <a:endParaRPr lang="en-US" altLang="ja-JP" sz="2400" dirty="0" smtClean="0">
              <a:latin typeface="UD デジタル 教科書体 NK-B" panose="02020700000000000000" pitchFamily="18" charset="-128"/>
              <a:ea typeface="UD デジタル 教科書体 NK-B" panose="02020700000000000000" pitchFamily="18" charset="-128"/>
            </a:endParaRPr>
          </a:p>
          <a:p>
            <a:r>
              <a:rPr lang="ja-JP" altLang="en-US" sz="1400" dirty="0" smtClean="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複数</a:t>
            </a:r>
            <a:r>
              <a:rPr lang="ja-JP" altLang="en-US" sz="2400" dirty="0">
                <a:latin typeface="UD デジタル 教科書体 NK-B" panose="02020700000000000000" pitchFamily="18" charset="-128"/>
                <a:ea typeface="UD デジタル 教科書体 NK-B" panose="02020700000000000000" pitchFamily="18" charset="-128"/>
              </a:rPr>
              <a:t>種類の文字（小文字，大文字，数字，記号）を組み合わせる。</a:t>
            </a:r>
          </a:p>
          <a:p>
            <a:r>
              <a:rPr lang="ja-JP" altLang="en-US" sz="1400" dirty="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ユーザ</a:t>
            </a:r>
            <a:r>
              <a:rPr lang="en-US" altLang="ja-JP" sz="2400" dirty="0">
                <a:latin typeface="UD デジタル 教科書体 NK-B" panose="02020700000000000000" pitchFamily="18" charset="-128"/>
                <a:ea typeface="UD デジタル 教科書体 NK-B" panose="02020700000000000000" pitchFamily="18" charset="-128"/>
              </a:rPr>
              <a:t>ID</a:t>
            </a:r>
            <a:r>
              <a:rPr lang="ja-JP" altLang="en-US" sz="2400" dirty="0">
                <a:latin typeface="UD デジタル 教科書体 NK-B" panose="02020700000000000000" pitchFamily="18" charset="-128"/>
                <a:ea typeface="UD デジタル 教科書体 NK-B" panose="02020700000000000000" pitchFamily="18" charset="-128"/>
              </a:rPr>
              <a:t>と同じ文字列や名前，日付，一般名詞などは推測されやすいので使わない</a:t>
            </a:r>
            <a:r>
              <a:rPr lang="ja-JP" altLang="en-US" sz="2400" dirty="0" smtClean="0">
                <a:latin typeface="UD デジタル 教科書体 NK-B" panose="02020700000000000000" pitchFamily="18" charset="-128"/>
                <a:ea typeface="UD デジタル 教科書体 NK-B" panose="02020700000000000000" pitchFamily="18" charset="-128"/>
              </a:rPr>
              <a:t>。</a:t>
            </a:r>
            <a:endParaRPr lang="en-US" altLang="ja-JP" sz="2800" dirty="0" smtClean="0">
              <a:latin typeface="UD デジタル 教科書体 NK-B" panose="02020700000000000000" pitchFamily="18" charset="-128"/>
              <a:ea typeface="UD デジタル 教科書体 NK-B" panose="02020700000000000000" pitchFamily="18" charset="-128"/>
            </a:endParaRPr>
          </a:p>
        </p:txBody>
      </p:sp>
      <p:pic>
        <p:nvPicPr>
          <p:cNvPr id="5" name="図 4" descr="【佐藤先生32】新編情報I全ページ200520版.pdf - Adobe Reader"/>
          <p:cNvPicPr>
            <a:picLocks noChangeAspect="1"/>
          </p:cNvPicPr>
          <p:nvPr/>
        </p:nvPicPr>
        <p:blipFill rotWithShape="1">
          <a:blip r:embed="rId2">
            <a:extLst>
              <a:ext uri="{28A0092B-C50C-407E-A947-70E740481C1C}">
                <a14:useLocalDpi xmlns:a14="http://schemas.microsoft.com/office/drawing/2010/main" val="0"/>
              </a:ext>
            </a:extLst>
          </a:blip>
          <a:srcRect l="20359" t="49986" r="16162" b="12931"/>
          <a:stretch/>
        </p:blipFill>
        <p:spPr>
          <a:xfrm>
            <a:off x="452118" y="1755064"/>
            <a:ext cx="10368166" cy="3303884"/>
          </a:xfrm>
          <a:prstGeom prst="rect">
            <a:avLst/>
          </a:prstGeom>
        </p:spPr>
      </p:pic>
      <p:sp>
        <p:nvSpPr>
          <p:cNvPr id="14" name="正方形/長方形 13"/>
          <p:cNvSpPr/>
          <p:nvPr/>
        </p:nvSpPr>
        <p:spPr>
          <a:xfrm>
            <a:off x="359352" y="5275253"/>
            <a:ext cx="9714519" cy="1569660"/>
          </a:xfrm>
          <a:prstGeom prst="rect">
            <a:avLst/>
          </a:prstGeom>
        </p:spPr>
        <p:txBody>
          <a:bodyPr wrap="none" anchor="ctr">
            <a:spAutoFit/>
          </a:bodyPr>
          <a:lstStyle/>
          <a:p>
            <a:r>
              <a:rPr lang="ja-JP" altLang="en-US" sz="1400" dirty="0" smtClean="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a:latin typeface="UD デジタル 教科書体 NK-B" panose="02020700000000000000" pitchFamily="18" charset="-128"/>
                <a:ea typeface="UD デジタル 教科書体 NK-B" panose="02020700000000000000" pitchFamily="18" charset="-128"/>
              </a:rPr>
              <a:t>他人に教えないで，秘密にする。</a:t>
            </a:r>
          </a:p>
          <a:p>
            <a:r>
              <a:rPr lang="ja-JP" altLang="en-US" sz="1400" dirty="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パスワード</a:t>
            </a:r>
            <a:r>
              <a:rPr lang="ja-JP" altLang="en-US" sz="2400" dirty="0">
                <a:latin typeface="UD デジタル 教科書体 NK-B" panose="02020700000000000000" pitchFamily="18" charset="-128"/>
                <a:ea typeface="UD デジタル 教科書体 NK-B" panose="02020700000000000000" pitchFamily="18" charset="-128"/>
              </a:rPr>
              <a:t>を電子メールなどでやりとりしない。</a:t>
            </a:r>
          </a:p>
          <a:p>
            <a:r>
              <a:rPr lang="ja-JP" altLang="en-US" sz="1400" dirty="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パスワード</a:t>
            </a:r>
            <a:r>
              <a:rPr lang="ja-JP" altLang="en-US" sz="2400" dirty="0">
                <a:latin typeface="UD デジタル 教科書体 NK-B" panose="02020700000000000000" pitchFamily="18" charset="-128"/>
                <a:ea typeface="UD デジタル 教科書体 NK-B" panose="02020700000000000000" pitchFamily="18" charset="-128"/>
              </a:rPr>
              <a:t>のメモをディスプレイなど他人の目に触れる場所に貼らない。</a:t>
            </a:r>
          </a:p>
          <a:p>
            <a:r>
              <a:rPr lang="ja-JP" altLang="en-US" sz="1400" dirty="0">
                <a:solidFill>
                  <a:srgbClr val="6CC067"/>
                </a:solidFill>
                <a:latin typeface="UD デジタル 教科書体 NK-B" panose="02020700000000000000" pitchFamily="18" charset="-128"/>
                <a:ea typeface="UD デジタル 教科書体 NK-B" panose="02020700000000000000" pitchFamily="18" charset="-128"/>
              </a:rPr>
              <a:t>●</a:t>
            </a:r>
            <a:r>
              <a:rPr lang="ja-JP" altLang="en-US" sz="2400" dirty="0" smtClean="0">
                <a:latin typeface="UD デジタル 教科書体 NK-B" panose="02020700000000000000" pitchFamily="18" charset="-128"/>
                <a:ea typeface="UD デジタル 教科書体 NK-B" panose="02020700000000000000" pitchFamily="18" charset="-128"/>
              </a:rPr>
              <a:t>パスワード</a:t>
            </a:r>
            <a:r>
              <a:rPr lang="ja-JP" altLang="en-US" sz="2400" dirty="0">
                <a:latin typeface="UD デジタル 教科書体 NK-B" panose="02020700000000000000" pitchFamily="18" charset="-128"/>
                <a:ea typeface="UD デジタル 教科書体 NK-B" panose="02020700000000000000" pitchFamily="18" charset="-128"/>
              </a:rPr>
              <a:t>を複数のサービスで使い回さない。</a:t>
            </a:r>
            <a:endParaRPr lang="en-US" altLang="ja-JP" sz="2800" dirty="0" smtClean="0">
              <a:latin typeface="UD デジタル 教科書体 NK-B" panose="02020700000000000000" pitchFamily="18" charset="-128"/>
              <a:ea typeface="UD デジタル 教科書体 NK-B" panose="02020700000000000000" pitchFamily="18" charset="-128"/>
            </a:endParaRPr>
          </a:p>
        </p:txBody>
      </p:sp>
      <p:sp>
        <p:nvSpPr>
          <p:cNvPr id="15" name="フリーフォーム 14"/>
          <p:cNvSpPr/>
          <p:nvPr/>
        </p:nvSpPr>
        <p:spPr>
          <a:xfrm>
            <a:off x="0" y="4583496"/>
            <a:ext cx="5340626" cy="596347"/>
          </a:xfrm>
          <a:custGeom>
            <a:avLst/>
            <a:gdLst>
              <a:gd name="connsiteX0" fmla="*/ 127585 w 6416256"/>
              <a:gd name="connsiteY0" fmla="*/ 0 h 890711"/>
              <a:gd name="connsiteX1" fmla="*/ 5623439 w 6416256"/>
              <a:gd name="connsiteY1" fmla="*/ 0 h 890711"/>
              <a:gd name="connsiteX2" fmla="*/ 6416256 w 6416256"/>
              <a:gd name="connsiteY2" fmla="*/ 890711 h 890711"/>
              <a:gd name="connsiteX3" fmla="*/ 0 w 6416256"/>
              <a:gd name="connsiteY3" fmla="*/ 890711 h 890711"/>
              <a:gd name="connsiteX4" fmla="*/ 0 w 6416256"/>
              <a:gd name="connsiteY4" fmla="*/ 127585 h 890711"/>
              <a:gd name="connsiteX5" fmla="*/ 127585 w 6416256"/>
              <a:gd name="connsiteY5" fmla="*/ 0 h 8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6256" h="890711">
                <a:moveTo>
                  <a:pt x="127585" y="0"/>
                </a:moveTo>
                <a:lnTo>
                  <a:pt x="5623439" y="0"/>
                </a:lnTo>
                <a:lnTo>
                  <a:pt x="6416256" y="890711"/>
                </a:lnTo>
                <a:lnTo>
                  <a:pt x="0" y="890711"/>
                </a:lnTo>
                <a:lnTo>
                  <a:pt x="0" y="127585"/>
                </a:lnTo>
                <a:cubicBezTo>
                  <a:pt x="0" y="57122"/>
                  <a:pt x="57122" y="0"/>
                  <a:pt x="127585" y="0"/>
                </a:cubicBezTo>
                <a:close/>
              </a:path>
            </a:pathLst>
          </a:custGeom>
          <a:solidFill>
            <a:srgbClr val="6CC06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kumimoji="1" lang="ja-JP" altLang="en-US" sz="2800" dirty="0" smtClean="0">
                <a:latin typeface="UD デジタル 教科書体 NK-B" panose="02020700000000000000" pitchFamily="18" charset="-128"/>
                <a:ea typeface="UD デジタル 教科書体 NK-B" panose="02020700000000000000" pitchFamily="18" charset="-128"/>
              </a:rPr>
              <a:t>パスワードの管理の仕方</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232366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50</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p11</a:t>
            </a:r>
            <a:endParaRPr kumimoji="1" lang="ja-JP" altLang="en-US" dirty="0"/>
          </a:p>
        </p:txBody>
      </p:sp>
      <p:sp>
        <p:nvSpPr>
          <p:cNvPr id="5" name="コンテンツ プレースホルダー 4"/>
          <p:cNvSpPr>
            <a:spLocks noGrp="1"/>
          </p:cNvSpPr>
          <p:nvPr>
            <p:ph sz="quarter" idx="16"/>
          </p:nvPr>
        </p:nvSpPr>
        <p:spPr>
          <a:noFill/>
        </p:spPr>
        <p:txBody>
          <a:bodyPr/>
          <a:lstStyle/>
          <a:p>
            <a:r>
              <a:rPr lang="ja-JP" altLang="en-US" dirty="0"/>
              <a:t>発想法</a:t>
            </a:r>
          </a:p>
          <a:p>
            <a:r>
              <a:rPr lang="ja-JP" altLang="en-US" dirty="0"/>
              <a:t>ブレーンストーミング</a:t>
            </a:r>
          </a:p>
          <a:p>
            <a:r>
              <a:rPr lang="en-US" altLang="ja-JP" dirty="0"/>
              <a:t>KJ </a:t>
            </a:r>
            <a:r>
              <a:rPr lang="ja-JP" altLang="en-US" dirty="0"/>
              <a:t>法</a:t>
            </a:r>
          </a:p>
          <a:p>
            <a:r>
              <a:rPr lang="ja-JP" altLang="en-US" dirty="0"/>
              <a:t>マインドマップ</a:t>
            </a:r>
          </a:p>
          <a:p>
            <a:endParaRPr kumimoji="1" lang="ja-JP" altLang="en-US" dirty="0"/>
          </a:p>
        </p:txBody>
      </p:sp>
    </p:spTree>
    <p:extLst>
      <p:ext uri="{BB962C8B-B14F-4D97-AF65-F5344CB8AC3E}">
        <p14:creationId xmlns:p14="http://schemas.microsoft.com/office/powerpoint/2010/main" val="3800505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既存の要素を組み合わせる→新しいアイディア</a:t>
            </a:r>
            <a:endParaRPr lang="en-US" altLang="ja-JP" dirty="0" smtClean="0"/>
          </a:p>
          <a:p>
            <a:pPr lvl="1"/>
            <a:r>
              <a:rPr lang="ja-JP" altLang="en-US" dirty="0" smtClean="0"/>
              <a:t>イチゴと大福を組み合わせたイチゴ大福</a:t>
            </a:r>
            <a:endParaRPr lang="en-US" altLang="ja-JP" dirty="0" smtClean="0"/>
          </a:p>
          <a:p>
            <a:pPr lvl="1"/>
            <a:r>
              <a:rPr lang="ja-JP" altLang="en-US" dirty="0" smtClean="0"/>
              <a:t>すしとベルトコンベヤーを組み合わせた回</a:t>
            </a:r>
            <a:r>
              <a:rPr lang="ja-JP" altLang="en-US" dirty="0" err="1" smtClean="0"/>
              <a:t>転ずし</a:t>
            </a:r>
            <a:endParaRPr lang="en-US" altLang="ja-JP" dirty="0" smtClean="0"/>
          </a:p>
          <a:p>
            <a:pPr lvl="1"/>
            <a:r>
              <a:rPr lang="ja-JP" altLang="en-US" dirty="0" smtClean="0"/>
              <a:t>電話とコンピュータを組み合わせたスマートフォン</a:t>
            </a:r>
            <a:endParaRPr lang="en-US" altLang="ja-JP" dirty="0" smtClean="0"/>
          </a:p>
          <a:p>
            <a:pPr lvl="1"/>
            <a:r>
              <a:rPr lang="ja-JP" altLang="en-US" dirty="0" smtClean="0"/>
              <a:t>新しいアイディアの源は意外と身近なところに</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p11</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組み合わせて発想</a:t>
            </a:r>
            <a:endParaRPr kumimoji="1" lang="ja-JP" altLang="en-US" dirty="0"/>
          </a:p>
        </p:txBody>
      </p:sp>
      <p:pic>
        <p:nvPicPr>
          <p:cNvPr id="7" name="図 6"/>
          <p:cNvPicPr>
            <a:picLocks noChangeAspect="1"/>
          </p:cNvPicPr>
          <p:nvPr/>
        </p:nvPicPr>
        <p:blipFill>
          <a:blip r:embed="rId2"/>
          <a:stretch>
            <a:fillRect/>
          </a:stretch>
        </p:blipFill>
        <p:spPr>
          <a:xfrm>
            <a:off x="4023783" y="3927631"/>
            <a:ext cx="3644523" cy="2611282"/>
          </a:xfrm>
          <a:prstGeom prst="rect">
            <a:avLst/>
          </a:prstGeom>
        </p:spPr>
      </p:pic>
    </p:spTree>
    <p:extLst>
      <p:ext uri="{BB962C8B-B14F-4D97-AF65-F5344CB8AC3E}">
        <p14:creationId xmlns:p14="http://schemas.microsoft.com/office/powerpoint/2010/main" val="31507789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52</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3 </a:t>
            </a:r>
            <a:r>
              <a:rPr lang="ja-JP" altLang="en-US" dirty="0"/>
              <a:t>発想法</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p11</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発想法</a:t>
            </a:r>
            <a:r>
              <a:rPr lang="ja-JP" altLang="ja-JP" dirty="0"/>
              <a:t>の基本的な考え方は共通。</a:t>
            </a:r>
            <a:endParaRPr lang="en-US" altLang="ja-JP" dirty="0" smtClean="0"/>
          </a:p>
          <a:p>
            <a:endParaRPr lang="en-US" altLang="ja-JP" dirty="0" smtClean="0"/>
          </a:p>
          <a:p>
            <a:r>
              <a:rPr lang="ja-JP" altLang="en-US" dirty="0" smtClean="0">
                <a:solidFill>
                  <a:srgbClr val="15BECF"/>
                </a:solidFill>
              </a:rPr>
              <a:t>▶ </a:t>
            </a:r>
            <a:r>
              <a:rPr lang="ja-JP" altLang="ja-JP" dirty="0" smtClean="0"/>
              <a:t>情報</a:t>
            </a:r>
            <a:r>
              <a:rPr lang="ja-JP" altLang="ja-JP" dirty="0"/>
              <a:t>を発想するときには，可視化し，構造化することが大切。</a:t>
            </a:r>
          </a:p>
          <a:p>
            <a:endParaRPr lang="ja-JP" altLang="en-US" dirty="0"/>
          </a:p>
          <a:p>
            <a:r>
              <a:rPr lang="ja-JP" altLang="en-US" dirty="0" smtClean="0">
                <a:solidFill>
                  <a:srgbClr val="15BECF"/>
                </a:solidFill>
              </a:rPr>
              <a:t>▶ </a:t>
            </a:r>
            <a:r>
              <a:rPr lang="ja-JP" altLang="ja-JP" dirty="0" smtClean="0"/>
              <a:t>発想法</a:t>
            </a:r>
            <a:r>
              <a:rPr lang="ja-JP" altLang="ja-JP" dirty="0"/>
              <a:t>の例</a:t>
            </a:r>
          </a:p>
          <a:p>
            <a:r>
              <a:rPr lang="ja-JP" altLang="en-US" dirty="0"/>
              <a:t> </a:t>
            </a:r>
            <a:r>
              <a:rPr lang="ja-JP" altLang="en-US" dirty="0" smtClean="0"/>
              <a:t> </a:t>
            </a:r>
            <a:r>
              <a:rPr lang="en-US" altLang="ja-JP" dirty="0" smtClean="0"/>
              <a:t>KJ</a:t>
            </a:r>
            <a:r>
              <a:rPr lang="ja-JP" altLang="ja-JP" dirty="0"/>
              <a:t>法，</a:t>
            </a:r>
            <a:r>
              <a:rPr lang="ja-JP" altLang="ja-JP" dirty="0" smtClean="0"/>
              <a:t>マインドマップ</a:t>
            </a:r>
            <a:r>
              <a:rPr lang="ja-JP" altLang="en-US" dirty="0" smtClean="0"/>
              <a:t>，</a:t>
            </a:r>
            <a:r>
              <a:rPr lang="ja-JP" altLang="ja-JP" dirty="0" smtClean="0"/>
              <a:t>ブレーンストーミング</a:t>
            </a:r>
            <a:endParaRPr lang="ja-JP" altLang="ja-JP" dirty="0"/>
          </a:p>
        </p:txBody>
      </p:sp>
    </p:spTree>
    <p:extLst>
      <p:ext uri="{BB962C8B-B14F-4D97-AF65-F5344CB8AC3E}">
        <p14:creationId xmlns:p14="http://schemas.microsoft.com/office/powerpoint/2010/main" val="899593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情報モラル</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4</a:t>
            </a:r>
            <a:r>
              <a:rPr lang="ja-JP" altLang="en-US" dirty="0"/>
              <a:t> </a:t>
            </a:r>
            <a:r>
              <a:rPr lang="ja-JP" altLang="en-US" dirty="0" smtClean="0"/>
              <a:t>情報</a:t>
            </a:r>
            <a:r>
              <a:rPr lang="ja-JP" altLang="en-US" dirty="0"/>
              <a:t>モラル</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p12</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4</a:t>
            </a:r>
          </a:p>
        </p:txBody>
      </p:sp>
      <p:pic>
        <p:nvPicPr>
          <p:cNvPr id="18" name="図 17"/>
          <p:cNvPicPr>
            <a:picLocks noChangeAspect="1"/>
          </p:cNvPicPr>
          <p:nvPr/>
        </p:nvPicPr>
        <p:blipFill>
          <a:blip r:embed="rId2"/>
          <a:stretch>
            <a:fillRect/>
          </a:stretch>
        </p:blipFill>
        <p:spPr>
          <a:xfrm>
            <a:off x="2364222" y="1838772"/>
            <a:ext cx="7769334" cy="4873930"/>
          </a:xfrm>
          <a:prstGeom prst="rect">
            <a:avLst/>
          </a:prstGeom>
        </p:spPr>
      </p:pic>
    </p:spTree>
    <p:extLst>
      <p:ext uri="{BB962C8B-B14F-4D97-AF65-F5344CB8AC3E}">
        <p14:creationId xmlns:p14="http://schemas.microsoft.com/office/powerpoint/2010/main" val="10334321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情報モラル</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情報モラルとは</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54</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4</a:t>
            </a:r>
            <a:r>
              <a:rPr lang="ja-JP" altLang="en-US" dirty="0"/>
              <a:t> </a:t>
            </a:r>
            <a:r>
              <a:rPr lang="ja-JP" altLang="en-US" dirty="0" smtClean="0"/>
              <a:t>情報</a:t>
            </a:r>
            <a:r>
              <a:rPr lang="ja-JP" altLang="en-US" dirty="0"/>
              <a:t>モラル</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p12</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マナーとルールと法律</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情報社会の安全を守る法律</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4</a:t>
            </a:r>
          </a:p>
        </p:txBody>
      </p:sp>
      <p:sp>
        <p:nvSpPr>
          <p:cNvPr id="13" name="テキスト プレースホルダー 12"/>
          <p:cNvSpPr>
            <a:spLocks noGrp="1"/>
          </p:cNvSpPr>
          <p:nvPr>
            <p:ph type="body" sz="quarter" idx="25"/>
          </p:nvPr>
        </p:nvSpPr>
        <p:spPr/>
        <p:txBody>
          <a:bodyPr/>
          <a:lstStyle/>
          <a:p>
            <a:r>
              <a:rPr lang="ja-JP" altLang="en-US" dirty="0" smtClean="0"/>
              <a:t>インターネット</a:t>
            </a:r>
            <a:r>
              <a:rPr lang="ja-JP" altLang="en-US" dirty="0"/>
              <a:t>を利用する際に守るべき決まりには，どのようなものがあるのだろうか。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p>
        </p:txBody>
      </p:sp>
    </p:spTree>
    <p:extLst>
      <p:ext uri="{BB962C8B-B14F-4D97-AF65-F5344CB8AC3E}">
        <p14:creationId xmlns:p14="http://schemas.microsoft.com/office/powerpoint/2010/main" val="42918212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情報モラルとは</a:t>
            </a:r>
            <a:endParaRPr kumimoji="1" lang="ja-JP" altLang="en-US" dirty="0"/>
          </a:p>
        </p:txBody>
      </p:sp>
      <p:sp>
        <p:nvSpPr>
          <p:cNvPr id="7" name="テキスト プレースホルダー 6"/>
          <p:cNvSpPr>
            <a:spLocks noGrp="1"/>
          </p:cNvSpPr>
          <p:nvPr>
            <p:ph type="body" sz="quarter" idx="16"/>
          </p:nvPr>
        </p:nvSpPr>
        <p:spPr>
          <a:xfrm>
            <a:off x="365760" y="1463041"/>
            <a:ext cx="11626142" cy="5381871"/>
          </a:xfrm>
        </p:spPr>
        <p:txBody>
          <a:bodyPr>
            <a:normAutofit/>
          </a:bodyPr>
          <a:lstStyle/>
          <a:p>
            <a:r>
              <a:rPr lang="ja-JP" altLang="en-US" b="1" dirty="0"/>
              <a:t>情報</a:t>
            </a:r>
            <a:r>
              <a:rPr lang="ja-JP" altLang="en-US" b="1" dirty="0" smtClean="0"/>
              <a:t>モラル</a:t>
            </a:r>
            <a:endParaRPr lang="en-US" altLang="ja-JP" b="1" dirty="0" smtClean="0"/>
          </a:p>
          <a:p>
            <a:pPr lvl="1"/>
            <a:r>
              <a:rPr lang="ja-JP" altLang="en-US" dirty="0" smtClean="0"/>
              <a:t>情報</a:t>
            </a:r>
            <a:r>
              <a:rPr lang="ja-JP" altLang="en-US" dirty="0"/>
              <a:t>社会で適正な活動を行うための基になる考え方と</a:t>
            </a:r>
            <a:r>
              <a:rPr lang="ja-JP" altLang="en-US" dirty="0" smtClean="0"/>
              <a:t>態度</a:t>
            </a:r>
            <a:endParaRPr lang="en-US" altLang="ja-JP" dirty="0" smtClean="0"/>
          </a:p>
          <a:p>
            <a:r>
              <a:rPr lang="ja-JP" altLang="en-US" dirty="0" smtClean="0"/>
              <a:t>インターネット</a:t>
            </a:r>
            <a:r>
              <a:rPr lang="ja-JP" altLang="en-US" dirty="0"/>
              <a:t>を利用する際に必要な心がけの</a:t>
            </a:r>
            <a:r>
              <a:rPr lang="ja-JP" altLang="en-US" dirty="0" smtClean="0"/>
              <a:t>基本</a:t>
            </a:r>
            <a:endParaRPr lang="en-US" altLang="ja-JP" dirty="0" smtClean="0"/>
          </a:p>
          <a:p>
            <a:pPr lvl="1"/>
            <a:r>
              <a:rPr lang="ja-JP" altLang="en-US" dirty="0" smtClean="0"/>
              <a:t>「</a:t>
            </a:r>
            <a:r>
              <a:rPr lang="ja-JP" altLang="en-US" dirty="0"/>
              <a:t>他人に迷惑を掛けない。</a:t>
            </a:r>
            <a:r>
              <a:rPr lang="ja-JP" altLang="en-US" dirty="0" smtClean="0"/>
              <a:t>」</a:t>
            </a:r>
            <a:endParaRPr lang="en-US" altLang="ja-JP" dirty="0" smtClean="0"/>
          </a:p>
          <a:p>
            <a:pPr lvl="1"/>
            <a:r>
              <a:rPr lang="ja-JP" altLang="en-US" dirty="0" smtClean="0"/>
              <a:t>「</a:t>
            </a:r>
            <a:r>
              <a:rPr lang="ja-JP" altLang="en-US" dirty="0"/>
              <a:t>他人を不愉快にさせない。</a:t>
            </a:r>
            <a:r>
              <a:rPr lang="ja-JP" altLang="en-US" dirty="0" smtClean="0"/>
              <a:t>」</a:t>
            </a:r>
            <a:endParaRPr lang="en-US" altLang="ja-JP" dirty="0" smtClean="0"/>
          </a:p>
          <a:p>
            <a:pPr lvl="1"/>
            <a:r>
              <a:rPr lang="ja-JP" altLang="en-US" dirty="0" smtClean="0"/>
              <a:t>「</a:t>
            </a:r>
            <a:r>
              <a:rPr lang="ja-JP" altLang="en-US" dirty="0"/>
              <a:t>他人や自分の安全に気をつける。</a:t>
            </a:r>
            <a:r>
              <a:rPr lang="ja-JP" altLang="en-US" dirty="0" smtClean="0"/>
              <a:t>」</a:t>
            </a:r>
            <a:endParaRPr lang="en-US" altLang="ja-JP" dirty="0" smtClean="0"/>
          </a:p>
          <a:p>
            <a:pPr lvl="1"/>
            <a:r>
              <a:rPr lang="ja-JP" altLang="en-US" dirty="0" smtClean="0"/>
              <a:t>→日常</a:t>
            </a:r>
            <a:r>
              <a:rPr lang="ja-JP" altLang="en-US" dirty="0"/>
              <a:t>における一般的なモラルと</a:t>
            </a:r>
            <a:r>
              <a:rPr lang="ja-JP" altLang="en-US" dirty="0" smtClean="0"/>
              <a:t>同じ</a:t>
            </a:r>
            <a:endParaRPr lang="ja-JP" altLang="en-US" dirty="0"/>
          </a:p>
        </p:txBody>
      </p:sp>
    </p:spTree>
    <p:extLst>
      <p:ext uri="{BB962C8B-B14F-4D97-AF65-F5344CB8AC3E}">
        <p14:creationId xmlns:p14="http://schemas.microsoft.com/office/powerpoint/2010/main" val="32196014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情報モラルとは</a:t>
            </a:r>
            <a:endParaRPr kumimoji="1" lang="ja-JP" altLang="en-US" dirty="0"/>
          </a:p>
        </p:txBody>
      </p:sp>
      <p:sp>
        <p:nvSpPr>
          <p:cNvPr id="7" name="テキスト プレースホルダー 6"/>
          <p:cNvSpPr>
            <a:spLocks noGrp="1"/>
          </p:cNvSpPr>
          <p:nvPr>
            <p:ph type="body" sz="quarter" idx="16"/>
          </p:nvPr>
        </p:nvSpPr>
        <p:spPr>
          <a:xfrm>
            <a:off x="365760" y="1463041"/>
            <a:ext cx="11626142" cy="5381871"/>
          </a:xfrm>
        </p:spPr>
        <p:txBody>
          <a:bodyPr>
            <a:normAutofit/>
          </a:bodyPr>
          <a:lstStyle/>
          <a:p>
            <a:r>
              <a:rPr lang="ja-JP" altLang="en-US" dirty="0" smtClean="0"/>
              <a:t>インターネット上</a:t>
            </a:r>
            <a:r>
              <a:rPr lang="ja-JP" altLang="en-US" dirty="0"/>
              <a:t>の</a:t>
            </a:r>
            <a:r>
              <a:rPr lang="ja-JP" altLang="en-US" dirty="0" smtClean="0"/>
              <a:t>情報</a:t>
            </a:r>
            <a:endParaRPr lang="en-US" altLang="ja-JP" dirty="0" smtClean="0"/>
          </a:p>
          <a:p>
            <a:pPr lvl="1"/>
            <a:r>
              <a:rPr lang="ja-JP" altLang="en-US" dirty="0" smtClean="0"/>
              <a:t>高速</a:t>
            </a:r>
            <a:r>
              <a:rPr lang="ja-JP" altLang="en-US" dirty="0"/>
              <a:t>で拡散</a:t>
            </a:r>
            <a:r>
              <a:rPr lang="ja-JP" altLang="en-US" dirty="0" smtClean="0"/>
              <a:t>しやすい</a:t>
            </a:r>
            <a:endParaRPr lang="en-US" altLang="ja-JP" dirty="0" smtClean="0"/>
          </a:p>
          <a:p>
            <a:pPr lvl="1"/>
            <a:r>
              <a:rPr lang="ja-JP" altLang="en-US" dirty="0" smtClean="0"/>
              <a:t>一度</a:t>
            </a:r>
            <a:r>
              <a:rPr lang="ja-JP" altLang="en-US" dirty="0"/>
              <a:t>流れた情報は簡単には</a:t>
            </a:r>
            <a:r>
              <a:rPr lang="ja-JP" altLang="en-US" dirty="0" smtClean="0"/>
              <a:t>消えない</a:t>
            </a:r>
            <a:endParaRPr lang="en-US" altLang="ja-JP" dirty="0" smtClean="0"/>
          </a:p>
          <a:p>
            <a:pPr lvl="1"/>
            <a:r>
              <a:rPr lang="ja-JP" altLang="en-US" dirty="0" smtClean="0"/>
              <a:t>→誤った</a:t>
            </a:r>
            <a:r>
              <a:rPr lang="ja-JP" altLang="en-US" dirty="0"/>
              <a:t>情報が瞬時に</a:t>
            </a:r>
            <a:r>
              <a:rPr lang="ja-JP" altLang="en-US" dirty="0" smtClean="0"/>
              <a:t>広まる</a:t>
            </a:r>
            <a:endParaRPr lang="en-US" altLang="ja-JP" dirty="0" smtClean="0"/>
          </a:p>
          <a:p>
            <a:pPr lvl="1"/>
            <a:r>
              <a:rPr lang="ja-JP" altLang="en-US" dirty="0" smtClean="0"/>
              <a:t>→訂正</a:t>
            </a:r>
            <a:r>
              <a:rPr lang="ja-JP" altLang="en-US" dirty="0"/>
              <a:t>や削除の指示も</a:t>
            </a:r>
            <a:r>
              <a:rPr lang="ja-JP" altLang="en-US" dirty="0" smtClean="0"/>
              <a:t>届かない</a:t>
            </a:r>
            <a:endParaRPr lang="en-US" altLang="ja-JP" dirty="0" smtClean="0"/>
          </a:p>
          <a:p>
            <a:pPr lvl="1"/>
            <a:r>
              <a:rPr lang="ja-JP" altLang="en-US" dirty="0" smtClean="0"/>
              <a:t>→社会問題に</a:t>
            </a:r>
            <a:endParaRPr lang="ja-JP" altLang="en-US" dirty="0"/>
          </a:p>
          <a:p>
            <a:pPr lvl="1"/>
            <a:r>
              <a:rPr lang="ja-JP" altLang="en-US" dirty="0" smtClean="0"/>
              <a:t>望ましく</a:t>
            </a:r>
            <a:r>
              <a:rPr lang="ja-JP" altLang="en-US" dirty="0"/>
              <a:t>ない情報が永久に残る可能性</a:t>
            </a:r>
            <a:r>
              <a:rPr lang="ja-JP" altLang="en-US" dirty="0" smtClean="0"/>
              <a:t>も</a:t>
            </a:r>
            <a:endParaRPr lang="en-US" altLang="ja-JP" dirty="0" smtClean="0"/>
          </a:p>
          <a:p>
            <a:endParaRPr lang="en-US" altLang="ja-JP" dirty="0" smtClean="0"/>
          </a:p>
          <a:p>
            <a:r>
              <a:rPr lang="ja-JP" altLang="en-US" dirty="0" smtClean="0"/>
              <a:t>インターネット</a:t>
            </a:r>
            <a:r>
              <a:rPr lang="ja-JP" altLang="en-US" dirty="0"/>
              <a:t>の特徴を踏まえた情報モラルを身に</a:t>
            </a:r>
            <a:r>
              <a:rPr lang="ja-JP" altLang="en-US" dirty="0" smtClean="0"/>
              <a:t>つける</a:t>
            </a:r>
            <a:endParaRPr lang="ja-JP" altLang="en-US" dirty="0"/>
          </a:p>
        </p:txBody>
      </p:sp>
    </p:spTree>
    <p:extLst>
      <p:ext uri="{BB962C8B-B14F-4D97-AF65-F5344CB8AC3E}">
        <p14:creationId xmlns:p14="http://schemas.microsoft.com/office/powerpoint/2010/main" val="25629976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p12</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情報モラルとは</a:t>
            </a:r>
            <a:endParaRPr kumimoji="1" lang="ja-JP" altLang="en-US" dirty="0"/>
          </a:p>
        </p:txBody>
      </p:sp>
      <p:pic>
        <p:nvPicPr>
          <p:cNvPr id="10" name="図 9"/>
          <p:cNvPicPr>
            <a:picLocks noChangeAspect="1"/>
          </p:cNvPicPr>
          <p:nvPr/>
        </p:nvPicPr>
        <p:blipFill>
          <a:blip r:embed="rId2"/>
          <a:stretch>
            <a:fillRect/>
          </a:stretch>
        </p:blipFill>
        <p:spPr>
          <a:xfrm>
            <a:off x="1725280" y="1228436"/>
            <a:ext cx="8683850" cy="4790863"/>
          </a:xfrm>
          <a:prstGeom prst="rect">
            <a:avLst/>
          </a:prstGeom>
        </p:spPr>
      </p:pic>
      <p:sp>
        <p:nvSpPr>
          <p:cNvPr id="7" name="テキスト プレースホルダー 6"/>
          <p:cNvSpPr>
            <a:spLocks noGrp="1"/>
          </p:cNvSpPr>
          <p:nvPr>
            <p:ph type="body" sz="quarter" idx="16"/>
          </p:nvPr>
        </p:nvSpPr>
        <p:spPr>
          <a:xfrm>
            <a:off x="365760" y="6313118"/>
            <a:ext cx="11626142" cy="531794"/>
          </a:xfrm>
        </p:spPr>
        <p:txBody>
          <a:bodyPr>
            <a:normAutofit/>
          </a:bodyPr>
          <a:lstStyle/>
          <a:p>
            <a:r>
              <a:rPr lang="ja-JP" altLang="en-US" dirty="0" smtClean="0"/>
              <a:t>図</a:t>
            </a:r>
            <a:r>
              <a:rPr lang="en-US" altLang="ja-JP" dirty="0" smtClean="0"/>
              <a:t>1</a:t>
            </a:r>
            <a:r>
              <a:rPr lang="ja-JP" altLang="en-US" dirty="0"/>
              <a:t> </a:t>
            </a:r>
            <a:r>
              <a:rPr lang="ja-JP" altLang="en-US" dirty="0" smtClean="0"/>
              <a:t>情報</a:t>
            </a:r>
            <a:r>
              <a:rPr lang="ja-JP" altLang="en-US" dirty="0"/>
              <a:t>モラルが求められる場面</a:t>
            </a:r>
          </a:p>
        </p:txBody>
      </p:sp>
    </p:spTree>
    <p:extLst>
      <p:ext uri="{BB962C8B-B14F-4D97-AF65-F5344CB8AC3E}">
        <p14:creationId xmlns:p14="http://schemas.microsoft.com/office/powerpoint/2010/main" val="3295915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マナーとルールと法律</a:t>
            </a:r>
            <a:endParaRPr kumimoji="1" lang="ja-JP" altLang="en-US" dirty="0"/>
          </a:p>
        </p:txBody>
      </p:sp>
      <p:sp>
        <p:nvSpPr>
          <p:cNvPr id="7" name="テキスト プレースホルダー 6"/>
          <p:cNvSpPr>
            <a:spLocks noGrp="1"/>
          </p:cNvSpPr>
          <p:nvPr>
            <p:ph type="body" sz="quarter" idx="16"/>
          </p:nvPr>
        </p:nvSpPr>
        <p:spPr>
          <a:xfrm>
            <a:off x="365760" y="1463041"/>
            <a:ext cx="11626142" cy="4762395"/>
          </a:xfrm>
        </p:spPr>
        <p:txBody>
          <a:bodyPr>
            <a:normAutofit/>
          </a:bodyPr>
          <a:lstStyle/>
          <a:p>
            <a:r>
              <a:rPr lang="ja-JP" altLang="ja-JP" dirty="0" smtClean="0"/>
              <a:t>情報</a:t>
            </a:r>
            <a:r>
              <a:rPr lang="ja-JP" altLang="ja-JP" dirty="0"/>
              <a:t>社会</a:t>
            </a:r>
            <a:r>
              <a:rPr lang="ja-JP" altLang="ja-JP" dirty="0" smtClean="0"/>
              <a:t>にも</a:t>
            </a:r>
            <a:r>
              <a:rPr lang="ja-JP" altLang="ja-JP" dirty="0"/>
              <a:t>マナー</a:t>
            </a:r>
            <a:r>
              <a:rPr lang="ja-JP" altLang="ja-JP" dirty="0" smtClean="0"/>
              <a:t>は</a:t>
            </a:r>
            <a:r>
              <a:rPr lang="ja-JP" altLang="en-US" dirty="0" smtClean="0"/>
              <a:t>必要</a:t>
            </a:r>
            <a:endParaRPr lang="en-US" altLang="ja-JP" dirty="0" smtClean="0"/>
          </a:p>
          <a:p>
            <a:pPr lvl="1"/>
            <a:r>
              <a:rPr lang="ja-JP" altLang="ja-JP" dirty="0" smtClean="0"/>
              <a:t>匿名</a:t>
            </a:r>
            <a:r>
              <a:rPr lang="ja-JP" altLang="ja-JP" dirty="0"/>
              <a:t>で</a:t>
            </a:r>
            <a:r>
              <a:rPr lang="ja-JP" altLang="ja-JP" dirty="0" smtClean="0"/>
              <a:t>発言</a:t>
            </a:r>
            <a:r>
              <a:rPr lang="ja-JP" altLang="en-US" dirty="0" smtClean="0"/>
              <a:t>できても　</a:t>
            </a:r>
            <a:r>
              <a:rPr lang="ja-JP" altLang="ja-JP" dirty="0" smtClean="0"/>
              <a:t>無責任</a:t>
            </a:r>
            <a:r>
              <a:rPr lang="ja-JP" altLang="ja-JP" dirty="0"/>
              <a:t>な発言を</a:t>
            </a:r>
            <a:r>
              <a:rPr lang="ja-JP" altLang="ja-JP" dirty="0" smtClean="0"/>
              <a:t>し</a:t>
            </a:r>
            <a:r>
              <a:rPr lang="ja-JP" altLang="en-US" dirty="0" smtClean="0"/>
              <a:t>ない</a:t>
            </a:r>
            <a:r>
              <a:rPr lang="en-US" altLang="ja-JP" dirty="0" smtClean="0"/>
              <a:t>/</a:t>
            </a:r>
            <a:r>
              <a:rPr lang="ja-JP" altLang="ja-JP" dirty="0" smtClean="0"/>
              <a:t>誹謗</a:t>
            </a:r>
            <a:r>
              <a:rPr lang="ja-JP" altLang="ja-JP" dirty="0"/>
              <a:t>中傷</a:t>
            </a:r>
            <a:r>
              <a:rPr lang="ja-JP" altLang="ja-JP" dirty="0" smtClean="0"/>
              <a:t>を</a:t>
            </a:r>
            <a:r>
              <a:rPr lang="ja-JP" altLang="en-US" dirty="0" smtClean="0"/>
              <a:t>しない</a:t>
            </a:r>
            <a:endParaRPr lang="en-US" altLang="ja-JP" dirty="0" smtClean="0"/>
          </a:p>
          <a:p>
            <a:r>
              <a:rPr lang="ja-JP" altLang="ja-JP" dirty="0" smtClean="0"/>
              <a:t>マナー</a:t>
            </a:r>
            <a:r>
              <a:rPr lang="ja-JP" altLang="ja-JP" dirty="0"/>
              <a:t>だけで解決できない</a:t>
            </a:r>
            <a:r>
              <a:rPr lang="ja-JP" altLang="ja-JP" dirty="0" smtClean="0"/>
              <a:t>問題</a:t>
            </a:r>
            <a:endParaRPr lang="en-US" altLang="ja-JP" dirty="0" smtClean="0"/>
          </a:p>
          <a:p>
            <a:pPr lvl="1"/>
            <a:r>
              <a:rPr lang="ja-JP" altLang="ja-JP" dirty="0" smtClean="0"/>
              <a:t>ルール</a:t>
            </a:r>
            <a:r>
              <a:rPr lang="ja-JP" altLang="ja-JP" dirty="0"/>
              <a:t>を作る必要が</a:t>
            </a:r>
            <a:r>
              <a:rPr lang="ja-JP" altLang="ja-JP" dirty="0" smtClean="0"/>
              <a:t>ある</a:t>
            </a:r>
            <a:endParaRPr lang="en-US" altLang="ja-JP" dirty="0" smtClean="0"/>
          </a:p>
          <a:p>
            <a:pPr lvl="2"/>
            <a:r>
              <a:rPr lang="ja-JP" altLang="en-US" dirty="0" smtClean="0"/>
              <a:t>例：</a:t>
            </a:r>
            <a:r>
              <a:rPr lang="ja-JP" altLang="ja-JP" dirty="0" smtClean="0"/>
              <a:t>青少年</a:t>
            </a:r>
            <a:r>
              <a:rPr lang="ja-JP" altLang="ja-JP" dirty="0"/>
              <a:t>がインターネットを利用する</a:t>
            </a:r>
            <a:r>
              <a:rPr lang="ja-JP" altLang="ja-JP" dirty="0" smtClean="0"/>
              <a:t>場合</a:t>
            </a:r>
            <a:r>
              <a:rPr lang="ja-JP" altLang="en-US" dirty="0" smtClean="0"/>
              <a:t>の</a:t>
            </a:r>
            <a:r>
              <a:rPr lang="ja-JP" altLang="ja-JP" b="1" dirty="0" smtClean="0"/>
              <a:t>フィルタリング</a:t>
            </a:r>
            <a:r>
              <a:rPr lang="ja-JP" altLang="ja-JP" dirty="0" smtClean="0"/>
              <a:t>設定</a:t>
            </a:r>
            <a:endParaRPr lang="en-US" altLang="ja-JP" dirty="0" smtClean="0"/>
          </a:p>
          <a:p>
            <a:r>
              <a:rPr lang="ja-JP" altLang="ja-JP" dirty="0" smtClean="0"/>
              <a:t>ルールの中でも特に重要</a:t>
            </a:r>
            <a:endParaRPr lang="en-US" altLang="ja-JP" dirty="0" smtClean="0"/>
          </a:p>
          <a:p>
            <a:pPr lvl="1"/>
            <a:r>
              <a:rPr lang="ja-JP" altLang="en-US" dirty="0" smtClean="0"/>
              <a:t>→</a:t>
            </a:r>
            <a:r>
              <a:rPr lang="ja-JP" altLang="ja-JP" dirty="0" smtClean="0"/>
              <a:t>強制力</a:t>
            </a:r>
            <a:r>
              <a:rPr lang="ja-JP" altLang="ja-JP" dirty="0"/>
              <a:t>を持った法律として</a:t>
            </a:r>
            <a:r>
              <a:rPr lang="ja-JP" altLang="ja-JP" dirty="0" smtClean="0"/>
              <a:t>整備</a:t>
            </a:r>
            <a:endParaRPr lang="ja-JP" altLang="ja-JP" dirty="0"/>
          </a:p>
        </p:txBody>
      </p:sp>
    </p:spTree>
    <p:extLst>
      <p:ext uri="{BB962C8B-B14F-4D97-AF65-F5344CB8AC3E}">
        <p14:creationId xmlns:p14="http://schemas.microsoft.com/office/powerpoint/2010/main" val="22596584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59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情報社会の安全を守る法律</a:t>
            </a:r>
            <a:endParaRPr kumimoji="1" lang="ja-JP" altLang="en-US" dirty="0"/>
          </a:p>
        </p:txBody>
      </p:sp>
      <p:sp>
        <p:nvSpPr>
          <p:cNvPr id="7" name="テキスト プレースホルダー 6"/>
          <p:cNvSpPr>
            <a:spLocks noGrp="1"/>
          </p:cNvSpPr>
          <p:nvPr>
            <p:ph type="body" sz="quarter" idx="16"/>
          </p:nvPr>
        </p:nvSpPr>
        <p:spPr>
          <a:xfrm>
            <a:off x="365760" y="1463041"/>
            <a:ext cx="11626142" cy="4762395"/>
          </a:xfrm>
        </p:spPr>
        <p:txBody>
          <a:bodyPr>
            <a:normAutofit/>
          </a:bodyPr>
          <a:lstStyle/>
          <a:p>
            <a:r>
              <a:rPr lang="ja-JP" altLang="en-US" dirty="0" smtClean="0"/>
              <a:t>社会</a:t>
            </a:r>
            <a:r>
              <a:rPr lang="ja-JP" altLang="en-US" dirty="0"/>
              <a:t>の情報化の進展に</a:t>
            </a:r>
            <a:r>
              <a:rPr lang="ja-JP" altLang="en-US" dirty="0" smtClean="0"/>
              <a:t>伴う新しい法律</a:t>
            </a:r>
            <a:endParaRPr lang="en-US" altLang="ja-JP" dirty="0" smtClean="0"/>
          </a:p>
          <a:p>
            <a:pPr lvl="1"/>
            <a:r>
              <a:rPr lang="ja-JP" altLang="en-US" dirty="0" smtClean="0"/>
              <a:t>法律</a:t>
            </a:r>
            <a:r>
              <a:rPr lang="ja-JP" altLang="en-US" dirty="0"/>
              <a:t>は，いったん施行されると変えることが</a:t>
            </a:r>
            <a:r>
              <a:rPr lang="ja-JP" altLang="en-US" dirty="0" smtClean="0"/>
              <a:t>難しい</a:t>
            </a:r>
            <a:endParaRPr lang="en-US" altLang="ja-JP" dirty="0" smtClean="0"/>
          </a:p>
          <a:p>
            <a:pPr lvl="1"/>
            <a:r>
              <a:rPr lang="ja-JP" altLang="en-US" dirty="0" smtClean="0"/>
              <a:t>→施行に</a:t>
            </a:r>
            <a:r>
              <a:rPr lang="ja-JP" altLang="en-US" dirty="0"/>
              <a:t>よる弊害について慎重に</a:t>
            </a:r>
            <a:r>
              <a:rPr lang="ja-JP" altLang="en-US" dirty="0" smtClean="0"/>
              <a:t>議論</a:t>
            </a:r>
            <a:endParaRPr lang="en-US" altLang="ja-JP" dirty="0" smtClean="0"/>
          </a:p>
          <a:p>
            <a:pPr lvl="1"/>
            <a:r>
              <a:rPr lang="ja-JP" altLang="en-US" dirty="0" smtClean="0"/>
              <a:t>→時間</a:t>
            </a:r>
            <a:r>
              <a:rPr lang="ja-JP" altLang="en-US" dirty="0"/>
              <a:t>をかけて制定</a:t>
            </a:r>
            <a:r>
              <a:rPr lang="ja-JP" altLang="en-US" dirty="0" smtClean="0"/>
              <a:t>される</a:t>
            </a:r>
            <a:endParaRPr lang="en-US" altLang="ja-JP" dirty="0" smtClean="0"/>
          </a:p>
          <a:p>
            <a:pPr lvl="1"/>
            <a:r>
              <a:rPr lang="ja-JP" altLang="en-US" dirty="0" smtClean="0"/>
              <a:t>→社会</a:t>
            </a:r>
            <a:r>
              <a:rPr lang="ja-JP" altLang="en-US" dirty="0"/>
              <a:t>の情報化や情報技術の進歩に法律が</a:t>
            </a:r>
            <a:r>
              <a:rPr lang="ja-JP" altLang="en-US" dirty="0" smtClean="0"/>
              <a:t>追いつかない</a:t>
            </a:r>
            <a:endParaRPr lang="ja-JP" altLang="ja-JP" dirty="0"/>
          </a:p>
        </p:txBody>
      </p:sp>
    </p:spTree>
    <p:extLst>
      <p:ext uri="{BB962C8B-B14F-4D97-AF65-F5344CB8AC3E}">
        <p14:creationId xmlns:p14="http://schemas.microsoft.com/office/powerpoint/2010/main" val="3117910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en-US" altLang="ja-JP" dirty="0"/>
              <a:t>p</a:t>
            </a:r>
            <a:r>
              <a:rPr lang="en-US" altLang="ja-JP" dirty="0" smtClean="0"/>
              <a:t>5</a:t>
            </a:r>
            <a:endParaRPr kumimoji="1" lang="ja-JP" altLang="en-US" dirty="0"/>
          </a:p>
        </p:txBody>
      </p:sp>
      <p:sp>
        <p:nvSpPr>
          <p:cNvPr id="3" name="テキスト プレースホルダー 2"/>
          <p:cNvSpPr>
            <a:spLocks noGrp="1"/>
          </p:cNvSpPr>
          <p:nvPr>
            <p:ph type="body" sz="quarter" idx="15"/>
          </p:nvPr>
        </p:nvSpPr>
        <p:spPr/>
        <p:txBody>
          <a:bodyPr/>
          <a:lstStyle/>
          <a:p>
            <a:r>
              <a:rPr kumimoji="1" lang="ja-JP" altLang="en-US" dirty="0" smtClean="0"/>
              <a:t>１</a:t>
            </a:r>
            <a:endParaRPr kumimoji="1" lang="ja-JP" altLang="en-US" dirty="0"/>
          </a:p>
        </p:txBody>
      </p:sp>
      <p:sp>
        <p:nvSpPr>
          <p:cNvPr id="4" name="テキスト プレースホルダー 3"/>
          <p:cNvSpPr>
            <a:spLocks noGrp="1"/>
          </p:cNvSpPr>
          <p:nvPr>
            <p:ph type="body" sz="quarter" idx="16"/>
          </p:nvPr>
        </p:nvSpPr>
        <p:spPr/>
        <p:txBody>
          <a:bodyPr/>
          <a:lstStyle/>
          <a:p>
            <a:r>
              <a:rPr lang="ja-JP" altLang="ja-JP" dirty="0"/>
              <a:t>情報とメディアの特性</a:t>
            </a:r>
            <a:endParaRPr kumimoji="1" lang="ja-JP" altLang="en-US" dirty="0"/>
          </a:p>
        </p:txBody>
      </p:sp>
      <p:sp>
        <p:nvSpPr>
          <p:cNvPr id="5" name="テキスト プレースホルダー 4"/>
          <p:cNvSpPr>
            <a:spLocks noGrp="1"/>
          </p:cNvSpPr>
          <p:nvPr>
            <p:ph type="body" sz="quarter" idx="18"/>
          </p:nvPr>
        </p:nvSpPr>
        <p:spPr/>
        <p:txBody>
          <a:bodyPr/>
          <a:lstStyle/>
          <a:p>
            <a:r>
              <a:rPr lang="ja-JP" altLang="ja-JP" dirty="0"/>
              <a:t>問題解決の流れ</a:t>
            </a:r>
            <a:endParaRPr kumimoji="1" lang="ja-JP" altLang="en-US" dirty="0"/>
          </a:p>
        </p:txBody>
      </p:sp>
      <p:sp>
        <p:nvSpPr>
          <p:cNvPr id="6" name="テキスト プレースホルダー 5"/>
          <p:cNvSpPr>
            <a:spLocks noGrp="1"/>
          </p:cNvSpPr>
          <p:nvPr>
            <p:ph type="body" sz="quarter" idx="20"/>
          </p:nvPr>
        </p:nvSpPr>
        <p:spPr/>
        <p:txBody>
          <a:bodyPr/>
          <a:lstStyle/>
          <a:p>
            <a:r>
              <a:rPr lang="ja-JP" altLang="ja-JP" dirty="0"/>
              <a:t>発想法</a:t>
            </a:r>
            <a:endParaRPr kumimoji="1" lang="ja-JP" altLang="en-US" dirty="0"/>
          </a:p>
        </p:txBody>
      </p:sp>
      <p:sp>
        <p:nvSpPr>
          <p:cNvPr id="7" name="テキスト プレースホルダー 6"/>
          <p:cNvSpPr>
            <a:spLocks noGrp="1"/>
          </p:cNvSpPr>
          <p:nvPr>
            <p:ph type="body" sz="quarter" idx="22"/>
          </p:nvPr>
        </p:nvSpPr>
        <p:spPr/>
        <p:txBody>
          <a:bodyPr/>
          <a:lstStyle/>
          <a:p>
            <a:r>
              <a:rPr lang="ja-JP" altLang="ja-JP" dirty="0"/>
              <a:t>情報モラル</a:t>
            </a:r>
            <a:endParaRPr kumimoji="1" lang="ja-JP" altLang="en-US" dirty="0"/>
          </a:p>
        </p:txBody>
      </p:sp>
      <p:sp>
        <p:nvSpPr>
          <p:cNvPr id="8" name="テキスト プレースホルダー 7"/>
          <p:cNvSpPr>
            <a:spLocks noGrp="1"/>
          </p:cNvSpPr>
          <p:nvPr>
            <p:ph type="body" sz="quarter" idx="24"/>
          </p:nvPr>
        </p:nvSpPr>
        <p:spPr/>
        <p:txBody>
          <a:bodyPr/>
          <a:lstStyle/>
          <a:p>
            <a:r>
              <a:rPr lang="ja-JP" altLang="ja-JP" dirty="0"/>
              <a:t>個人情報の流出</a:t>
            </a:r>
            <a:endParaRPr kumimoji="1" lang="ja-JP" altLang="en-US" dirty="0"/>
          </a:p>
        </p:txBody>
      </p:sp>
      <p:sp>
        <p:nvSpPr>
          <p:cNvPr id="9" name="テキスト プレースホルダー 8"/>
          <p:cNvSpPr>
            <a:spLocks noGrp="1"/>
          </p:cNvSpPr>
          <p:nvPr>
            <p:ph type="body" sz="quarter" idx="35"/>
          </p:nvPr>
        </p:nvSpPr>
        <p:spPr/>
        <p:txBody>
          <a:bodyPr/>
          <a:lstStyle/>
          <a:p>
            <a:r>
              <a:rPr lang="ja-JP" altLang="ja-JP" dirty="0"/>
              <a:t>情報で問題を解決する</a:t>
            </a:r>
            <a:endParaRPr kumimoji="1" lang="ja-JP" altLang="en-US" dirty="0"/>
          </a:p>
        </p:txBody>
      </p:sp>
      <p:sp>
        <p:nvSpPr>
          <p:cNvPr id="10" name="テキスト プレースホルダー 9"/>
          <p:cNvSpPr>
            <a:spLocks noGrp="1"/>
          </p:cNvSpPr>
          <p:nvPr>
            <p:ph type="body" sz="quarter" idx="45"/>
          </p:nvPr>
        </p:nvSpPr>
        <p:spPr/>
        <p:txBody>
          <a:bodyPr/>
          <a:lstStyle/>
          <a:p>
            <a:r>
              <a:rPr kumimoji="1" lang="ja-JP" altLang="en-US" dirty="0" smtClean="0"/>
              <a:t>２</a:t>
            </a:r>
            <a:endParaRPr kumimoji="1" lang="ja-JP" altLang="en-US" dirty="0"/>
          </a:p>
        </p:txBody>
      </p:sp>
      <p:sp>
        <p:nvSpPr>
          <p:cNvPr id="11" name="テキスト プレースホルダー 10"/>
          <p:cNvSpPr>
            <a:spLocks noGrp="1"/>
          </p:cNvSpPr>
          <p:nvPr>
            <p:ph type="body" sz="quarter" idx="46"/>
          </p:nvPr>
        </p:nvSpPr>
        <p:spPr/>
        <p:txBody>
          <a:bodyPr/>
          <a:lstStyle/>
          <a:p>
            <a:r>
              <a:rPr kumimoji="1" lang="ja-JP" altLang="en-US" dirty="0" smtClean="0"/>
              <a:t>３</a:t>
            </a:r>
            <a:endParaRPr kumimoji="1" lang="ja-JP" altLang="en-US" dirty="0"/>
          </a:p>
        </p:txBody>
      </p:sp>
      <p:sp>
        <p:nvSpPr>
          <p:cNvPr id="12" name="テキスト プレースホルダー 11"/>
          <p:cNvSpPr>
            <a:spLocks noGrp="1"/>
          </p:cNvSpPr>
          <p:nvPr>
            <p:ph type="body" sz="quarter" idx="47"/>
          </p:nvPr>
        </p:nvSpPr>
        <p:spPr/>
        <p:txBody>
          <a:bodyPr/>
          <a:lstStyle/>
          <a:p>
            <a:r>
              <a:rPr kumimoji="1" lang="en-US" altLang="ja-JP" dirty="0" smtClean="0"/>
              <a:t>4</a:t>
            </a:r>
            <a:endParaRPr kumimoji="1" lang="ja-JP" altLang="en-US" dirty="0"/>
          </a:p>
        </p:txBody>
      </p:sp>
      <p:sp>
        <p:nvSpPr>
          <p:cNvPr id="13" name="テキスト プレースホルダー 12"/>
          <p:cNvSpPr>
            <a:spLocks noGrp="1"/>
          </p:cNvSpPr>
          <p:nvPr>
            <p:ph type="body" sz="quarter" idx="48"/>
          </p:nvPr>
        </p:nvSpPr>
        <p:spPr/>
        <p:txBody>
          <a:bodyPr/>
          <a:lstStyle/>
          <a:p>
            <a:r>
              <a:rPr kumimoji="1" lang="en-US" altLang="ja-JP" dirty="0" smtClean="0"/>
              <a:t>5</a:t>
            </a:r>
            <a:endParaRPr kumimoji="1" lang="ja-JP" altLang="en-US" dirty="0"/>
          </a:p>
        </p:txBody>
      </p:sp>
      <p:sp>
        <p:nvSpPr>
          <p:cNvPr id="14" name="テキスト プレースホルダー 13"/>
          <p:cNvSpPr>
            <a:spLocks noGrp="1"/>
          </p:cNvSpPr>
          <p:nvPr>
            <p:ph type="body" sz="quarter" idx="49"/>
          </p:nvPr>
        </p:nvSpPr>
        <p:spPr/>
        <p:txBody>
          <a:bodyPr/>
          <a:lstStyle/>
          <a:p>
            <a:r>
              <a:rPr kumimoji="1" lang="en-US" altLang="ja-JP" dirty="0" smtClean="0"/>
              <a:t>6</a:t>
            </a:r>
            <a:endParaRPr kumimoji="1" lang="ja-JP" altLang="en-US" dirty="0"/>
          </a:p>
        </p:txBody>
      </p:sp>
      <p:sp>
        <p:nvSpPr>
          <p:cNvPr id="15" name="テキスト プレースホルダー 14"/>
          <p:cNvSpPr>
            <a:spLocks noGrp="1"/>
          </p:cNvSpPr>
          <p:nvPr>
            <p:ph type="body" sz="quarter" idx="50"/>
          </p:nvPr>
        </p:nvSpPr>
        <p:spPr/>
        <p:txBody>
          <a:bodyPr/>
          <a:lstStyle/>
          <a:p>
            <a:r>
              <a:rPr lang="ja-JP" altLang="ja-JP" dirty="0"/>
              <a:t>傷つかない傷つけないために</a:t>
            </a:r>
            <a:endParaRPr kumimoji="1" lang="ja-JP" altLang="en-US" dirty="0"/>
          </a:p>
        </p:txBody>
      </p:sp>
      <p:sp>
        <p:nvSpPr>
          <p:cNvPr id="16" name="テキスト プレースホルダー 15"/>
          <p:cNvSpPr>
            <a:spLocks noGrp="1"/>
          </p:cNvSpPr>
          <p:nvPr>
            <p:ph type="body" sz="quarter" idx="51"/>
          </p:nvPr>
        </p:nvSpPr>
        <p:spPr/>
        <p:txBody>
          <a:bodyPr/>
          <a:lstStyle/>
          <a:p>
            <a:r>
              <a:rPr lang="ja-JP" altLang="ja-JP" dirty="0"/>
              <a:t>著作権</a:t>
            </a:r>
            <a:endParaRPr kumimoji="1" lang="ja-JP" altLang="en-US" dirty="0"/>
          </a:p>
        </p:txBody>
      </p:sp>
      <p:sp>
        <p:nvSpPr>
          <p:cNvPr id="17" name="テキスト プレースホルダー 16"/>
          <p:cNvSpPr>
            <a:spLocks noGrp="1"/>
          </p:cNvSpPr>
          <p:nvPr>
            <p:ph type="body" sz="quarter" idx="52"/>
          </p:nvPr>
        </p:nvSpPr>
        <p:spPr/>
        <p:txBody>
          <a:bodyPr/>
          <a:lstStyle/>
          <a:p>
            <a:r>
              <a:rPr lang="ja-JP" altLang="ja-JP" dirty="0"/>
              <a:t>情報技術の発展</a:t>
            </a:r>
            <a:endParaRPr kumimoji="1" lang="ja-JP" altLang="en-US" dirty="0"/>
          </a:p>
        </p:txBody>
      </p:sp>
      <p:sp>
        <p:nvSpPr>
          <p:cNvPr id="18" name="テキスト プレースホルダー 17"/>
          <p:cNvSpPr>
            <a:spLocks noGrp="1"/>
          </p:cNvSpPr>
          <p:nvPr>
            <p:ph type="body" sz="quarter" idx="53"/>
          </p:nvPr>
        </p:nvSpPr>
        <p:spPr/>
        <p:txBody>
          <a:bodyPr/>
          <a:lstStyle/>
          <a:p>
            <a:r>
              <a:rPr lang="ja-JP" altLang="ja-JP" dirty="0"/>
              <a:t>情報化と私たちの生活の変化</a:t>
            </a:r>
            <a:endParaRPr kumimoji="1" lang="ja-JP" altLang="en-US" dirty="0"/>
          </a:p>
        </p:txBody>
      </p:sp>
      <p:sp>
        <p:nvSpPr>
          <p:cNvPr id="19" name="テキスト プレースホルダー 18"/>
          <p:cNvSpPr>
            <a:spLocks noGrp="1"/>
          </p:cNvSpPr>
          <p:nvPr>
            <p:ph type="body" sz="quarter" idx="54"/>
          </p:nvPr>
        </p:nvSpPr>
        <p:spPr/>
        <p:txBody>
          <a:bodyPr/>
          <a:lstStyle/>
          <a:p>
            <a:r>
              <a:rPr lang="ja-JP" altLang="ja-JP" dirty="0"/>
              <a:t>よりよい情報社会</a:t>
            </a:r>
            <a:r>
              <a:rPr lang="ja-JP" altLang="ja-JP" dirty="0" smtClean="0"/>
              <a:t>へ</a:t>
            </a:r>
            <a:endParaRPr lang="ja-JP" altLang="ja-JP" dirty="0"/>
          </a:p>
        </p:txBody>
      </p:sp>
      <p:sp>
        <p:nvSpPr>
          <p:cNvPr id="20" name="テキスト プレースホルダー 19"/>
          <p:cNvSpPr>
            <a:spLocks noGrp="1"/>
          </p:cNvSpPr>
          <p:nvPr>
            <p:ph type="body" sz="quarter" idx="55"/>
          </p:nvPr>
        </p:nvSpPr>
        <p:spPr/>
        <p:txBody>
          <a:bodyPr/>
          <a:lstStyle/>
          <a:p>
            <a:r>
              <a:rPr kumimoji="1" lang="en-US" altLang="ja-JP" dirty="0" smtClean="0"/>
              <a:t>7</a:t>
            </a:r>
            <a:endParaRPr kumimoji="1" lang="ja-JP" altLang="en-US" dirty="0"/>
          </a:p>
        </p:txBody>
      </p:sp>
      <p:sp>
        <p:nvSpPr>
          <p:cNvPr id="21" name="テキスト プレースホルダー 20"/>
          <p:cNvSpPr>
            <a:spLocks noGrp="1"/>
          </p:cNvSpPr>
          <p:nvPr>
            <p:ph type="body" sz="quarter" idx="56"/>
          </p:nvPr>
        </p:nvSpPr>
        <p:spPr/>
        <p:txBody>
          <a:bodyPr/>
          <a:lstStyle/>
          <a:p>
            <a:r>
              <a:rPr kumimoji="1" lang="en-US" altLang="ja-JP" dirty="0" smtClean="0"/>
              <a:t>8</a:t>
            </a:r>
            <a:endParaRPr kumimoji="1" lang="ja-JP" altLang="en-US" dirty="0"/>
          </a:p>
        </p:txBody>
      </p:sp>
      <p:sp>
        <p:nvSpPr>
          <p:cNvPr id="22" name="テキスト プレースホルダー 21"/>
          <p:cNvSpPr>
            <a:spLocks noGrp="1"/>
          </p:cNvSpPr>
          <p:nvPr>
            <p:ph type="body" sz="quarter" idx="57"/>
          </p:nvPr>
        </p:nvSpPr>
        <p:spPr/>
        <p:txBody>
          <a:bodyPr/>
          <a:lstStyle/>
          <a:p>
            <a:r>
              <a:rPr kumimoji="1" lang="en-US" altLang="ja-JP" dirty="0" smtClean="0"/>
              <a:t>9</a:t>
            </a:r>
            <a:endParaRPr kumimoji="1" lang="ja-JP" altLang="en-US" dirty="0"/>
          </a:p>
        </p:txBody>
      </p:sp>
      <p:sp>
        <p:nvSpPr>
          <p:cNvPr id="23" name="テキスト プレースホルダー 22"/>
          <p:cNvSpPr>
            <a:spLocks noGrp="1"/>
          </p:cNvSpPr>
          <p:nvPr>
            <p:ph type="body" sz="quarter" idx="58"/>
          </p:nvPr>
        </p:nvSpPr>
        <p:spPr/>
        <p:txBody>
          <a:bodyPr/>
          <a:lstStyle/>
          <a:p>
            <a:r>
              <a:rPr kumimoji="1" lang="en-US" altLang="ja-JP" dirty="0" smtClean="0"/>
              <a:t>10</a:t>
            </a:r>
            <a:endParaRPr kumimoji="1" lang="ja-JP" altLang="en-US" dirty="0"/>
          </a:p>
        </p:txBody>
      </p:sp>
    </p:spTree>
    <p:extLst>
      <p:ext uri="{BB962C8B-B14F-4D97-AF65-F5344CB8AC3E}">
        <p14:creationId xmlns:p14="http://schemas.microsoft.com/office/powerpoint/2010/main" val="3517457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情報社会の安全を守る法律</a:t>
            </a:r>
            <a:endParaRPr kumimoji="1" lang="ja-JP" altLang="en-US" dirty="0"/>
          </a:p>
        </p:txBody>
      </p:sp>
      <p:pic>
        <p:nvPicPr>
          <p:cNvPr id="8" name="図 7"/>
          <p:cNvPicPr>
            <a:picLocks noChangeAspect="1"/>
          </p:cNvPicPr>
          <p:nvPr/>
        </p:nvPicPr>
        <p:blipFill>
          <a:blip r:embed="rId2"/>
          <a:stretch>
            <a:fillRect/>
          </a:stretch>
        </p:blipFill>
        <p:spPr>
          <a:xfrm>
            <a:off x="1077238" y="1398913"/>
            <a:ext cx="10734806" cy="4715621"/>
          </a:xfrm>
          <a:prstGeom prst="rect">
            <a:avLst/>
          </a:prstGeom>
        </p:spPr>
      </p:pic>
      <p:sp>
        <p:nvSpPr>
          <p:cNvPr id="7" name="テキスト プレースホルダー 6"/>
          <p:cNvSpPr>
            <a:spLocks noGrp="1"/>
          </p:cNvSpPr>
          <p:nvPr>
            <p:ph type="body" sz="quarter" idx="16"/>
          </p:nvPr>
        </p:nvSpPr>
        <p:spPr>
          <a:xfrm>
            <a:off x="470052" y="6306394"/>
            <a:ext cx="7007986" cy="463463"/>
          </a:xfrm>
        </p:spPr>
        <p:txBody>
          <a:bodyPr>
            <a:normAutofit fontScale="92500" lnSpcReduction="10000"/>
          </a:bodyPr>
          <a:lstStyle/>
          <a:p>
            <a:r>
              <a:rPr lang="ja-JP" altLang="en-US" dirty="0" smtClean="0"/>
              <a:t>図</a:t>
            </a:r>
            <a:r>
              <a:rPr lang="en-US" altLang="ja-JP" dirty="0" smtClean="0"/>
              <a:t>2</a:t>
            </a:r>
            <a:r>
              <a:rPr lang="ja-JP" altLang="en-US" dirty="0"/>
              <a:t> </a:t>
            </a:r>
            <a:r>
              <a:rPr lang="ja-JP" altLang="en-US" dirty="0" smtClean="0"/>
              <a:t>情報</a:t>
            </a:r>
            <a:r>
              <a:rPr lang="ja-JP" altLang="en-US" dirty="0"/>
              <a:t>社会の安全を守る法律</a:t>
            </a:r>
            <a:endParaRPr lang="ja-JP" altLang="ja-JP" dirty="0"/>
          </a:p>
        </p:txBody>
      </p:sp>
    </p:spTree>
    <p:extLst>
      <p:ext uri="{BB962C8B-B14F-4D97-AF65-F5344CB8AC3E}">
        <p14:creationId xmlns:p14="http://schemas.microsoft.com/office/powerpoint/2010/main" val="33187725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情報社会の安全を守る法律</a:t>
            </a:r>
            <a:endParaRPr kumimoji="1" lang="ja-JP" altLang="en-US" dirty="0"/>
          </a:p>
        </p:txBody>
      </p:sp>
      <p:sp>
        <p:nvSpPr>
          <p:cNvPr id="7" name="テキスト プレースホルダー 6"/>
          <p:cNvSpPr>
            <a:spLocks noGrp="1"/>
          </p:cNvSpPr>
          <p:nvPr>
            <p:ph type="body" sz="quarter" idx="16"/>
          </p:nvPr>
        </p:nvSpPr>
        <p:spPr>
          <a:xfrm>
            <a:off x="470052" y="6306394"/>
            <a:ext cx="7007986" cy="463463"/>
          </a:xfrm>
        </p:spPr>
        <p:txBody>
          <a:bodyPr>
            <a:normAutofit fontScale="92500" lnSpcReduction="10000"/>
          </a:bodyPr>
          <a:lstStyle/>
          <a:p>
            <a:r>
              <a:rPr lang="ja-JP" altLang="en-US" dirty="0" smtClean="0"/>
              <a:t>図</a:t>
            </a:r>
            <a:r>
              <a:rPr lang="en-US" altLang="ja-JP" dirty="0" smtClean="0"/>
              <a:t>2</a:t>
            </a:r>
            <a:r>
              <a:rPr lang="ja-JP" altLang="en-US" dirty="0"/>
              <a:t> </a:t>
            </a:r>
            <a:r>
              <a:rPr lang="ja-JP" altLang="en-US" dirty="0" smtClean="0"/>
              <a:t>情報</a:t>
            </a:r>
            <a:r>
              <a:rPr lang="ja-JP" altLang="en-US" dirty="0"/>
              <a:t>社会の安全を守る法律</a:t>
            </a:r>
            <a:endParaRPr lang="ja-JP" altLang="ja-JP" dirty="0"/>
          </a:p>
        </p:txBody>
      </p:sp>
      <p:pic>
        <p:nvPicPr>
          <p:cNvPr id="9" name="図 8"/>
          <p:cNvPicPr>
            <a:picLocks noChangeAspect="1"/>
          </p:cNvPicPr>
          <p:nvPr/>
        </p:nvPicPr>
        <p:blipFill>
          <a:blip r:embed="rId2"/>
          <a:stretch>
            <a:fillRect/>
          </a:stretch>
        </p:blipFill>
        <p:spPr>
          <a:xfrm>
            <a:off x="1286868" y="1416854"/>
            <a:ext cx="10743575" cy="4762095"/>
          </a:xfrm>
          <a:prstGeom prst="rect">
            <a:avLst/>
          </a:prstGeom>
        </p:spPr>
      </p:pic>
    </p:spTree>
    <p:extLst>
      <p:ext uri="{BB962C8B-B14F-4D97-AF65-F5344CB8AC3E}">
        <p14:creationId xmlns:p14="http://schemas.microsoft.com/office/powerpoint/2010/main" val="2447981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法律が社会の変化に対応できていないと考えられる例を挙げてみよう。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1949094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2783426"/>
            <a:ext cx="11460480" cy="3572927"/>
          </a:xfrm>
        </p:spPr>
        <p:txBody>
          <a:bodyPr/>
          <a:lstStyle/>
          <a:p>
            <a:r>
              <a:rPr lang="ja-JP" altLang="en-US" dirty="0"/>
              <a:t>自動運転の車が事故を起こした場合，法律上誰が責任を取るのか，など</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法律が社会の変化に対応できていないと考えられる例を挙げてみよう。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17399575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情報モラル</a:t>
            </a:r>
          </a:p>
          <a:p>
            <a:r>
              <a:rPr lang="ja-JP" altLang="en-US" dirty="0"/>
              <a:t>フィルタリング</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Tree>
    <p:extLst>
      <p:ext uri="{BB962C8B-B14F-4D97-AF65-F5344CB8AC3E}">
        <p14:creationId xmlns:p14="http://schemas.microsoft.com/office/powerpoint/2010/main" val="28190746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携帯</a:t>
            </a:r>
            <a:r>
              <a:rPr lang="ja-JP" altLang="en-US" dirty="0"/>
              <a:t>情報端末の「</a:t>
            </a:r>
            <a:r>
              <a:rPr lang="ja-JP" altLang="en-US" dirty="0" err="1"/>
              <a:t>ながら</a:t>
            </a:r>
            <a:r>
              <a:rPr lang="ja-JP" altLang="en-US" dirty="0"/>
              <a:t>使用</a:t>
            </a:r>
            <a:r>
              <a:rPr lang="ja-JP" altLang="en-US" dirty="0" smtClean="0"/>
              <a:t>」</a:t>
            </a:r>
            <a:endParaRPr lang="en-US" altLang="ja-JP" dirty="0" smtClean="0"/>
          </a:p>
          <a:p>
            <a:pPr lvl="1"/>
            <a:r>
              <a:rPr lang="ja-JP" altLang="en-US" dirty="0" smtClean="0"/>
              <a:t>→駅</a:t>
            </a:r>
            <a:r>
              <a:rPr lang="ja-JP" altLang="en-US" dirty="0"/>
              <a:t>のホームから線路に</a:t>
            </a:r>
            <a:r>
              <a:rPr lang="ja-JP" altLang="en-US" dirty="0" smtClean="0"/>
              <a:t>転落</a:t>
            </a:r>
            <a:endParaRPr lang="en-US" altLang="ja-JP" dirty="0" smtClean="0"/>
          </a:p>
          <a:p>
            <a:pPr lvl="1"/>
            <a:r>
              <a:rPr lang="ja-JP" altLang="en-US" dirty="0" smtClean="0"/>
              <a:t>→自転車</a:t>
            </a:r>
            <a:r>
              <a:rPr lang="ja-JP" altLang="en-US" dirty="0"/>
              <a:t>の運転中の使用に</a:t>
            </a:r>
            <a:r>
              <a:rPr lang="ja-JP" altLang="en-US" dirty="0" smtClean="0"/>
              <a:t>よる死亡事故</a:t>
            </a:r>
            <a:endParaRPr lang="en-US" altLang="ja-JP" dirty="0" smtClean="0"/>
          </a:p>
          <a:p>
            <a:pPr lvl="1"/>
            <a:r>
              <a:rPr lang="ja-JP" altLang="en-US" dirty="0" smtClean="0"/>
              <a:t>軽い</a:t>
            </a:r>
            <a:r>
              <a:rPr lang="ja-JP" altLang="en-US" dirty="0"/>
              <a:t>気持ちで行った</a:t>
            </a:r>
            <a:r>
              <a:rPr lang="ja-JP" altLang="en-US" dirty="0" smtClean="0"/>
              <a:t>こと→自分</a:t>
            </a:r>
            <a:r>
              <a:rPr lang="ja-JP" altLang="en-US" dirty="0"/>
              <a:t>や他人の今後の人生を</a:t>
            </a:r>
            <a:r>
              <a:rPr lang="ja-JP" altLang="en-US" dirty="0" smtClean="0"/>
              <a:t>奪う</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p13</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err="1"/>
              <a:t>ながら</a:t>
            </a:r>
            <a:r>
              <a:rPr lang="ja-JP" altLang="en-US" dirty="0"/>
              <a:t>使用</a:t>
            </a:r>
            <a:endParaRPr kumimoji="1" lang="ja-JP" altLang="en-US" dirty="0"/>
          </a:p>
        </p:txBody>
      </p:sp>
      <p:pic>
        <p:nvPicPr>
          <p:cNvPr id="7" name="図 6"/>
          <p:cNvPicPr>
            <a:picLocks noChangeAspect="1"/>
          </p:cNvPicPr>
          <p:nvPr/>
        </p:nvPicPr>
        <p:blipFill>
          <a:blip r:embed="rId2"/>
          <a:stretch>
            <a:fillRect/>
          </a:stretch>
        </p:blipFill>
        <p:spPr>
          <a:xfrm>
            <a:off x="3706660" y="3359413"/>
            <a:ext cx="4778679" cy="3332500"/>
          </a:xfrm>
          <a:prstGeom prst="rect">
            <a:avLst/>
          </a:prstGeom>
        </p:spPr>
      </p:pic>
    </p:spTree>
    <p:extLst>
      <p:ext uri="{BB962C8B-B14F-4D97-AF65-F5344CB8AC3E}">
        <p14:creationId xmlns:p14="http://schemas.microsoft.com/office/powerpoint/2010/main" val="8617080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66</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4 </a:t>
            </a:r>
            <a:r>
              <a:rPr lang="ja-JP" altLang="en-US" dirty="0"/>
              <a:t>情報モラル</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p13</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インターネット</a:t>
            </a:r>
            <a:r>
              <a:rPr lang="ja-JP" altLang="ja-JP" dirty="0"/>
              <a:t>は知り合いだけが使う場所ではない</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法律</a:t>
            </a:r>
            <a:r>
              <a:rPr lang="ja-JP" altLang="ja-JP" dirty="0"/>
              <a:t>の遵守はもちろん最低限のマナー，サイト利用上等</a:t>
            </a:r>
            <a:r>
              <a:rPr lang="ja-JP" altLang="ja-JP" dirty="0" smtClean="0"/>
              <a:t>の</a:t>
            </a:r>
            <a:endParaRPr lang="en-US" altLang="ja-JP" dirty="0" smtClean="0"/>
          </a:p>
          <a:p>
            <a:r>
              <a:rPr lang="ja-JP" altLang="en-US" dirty="0" smtClean="0"/>
              <a:t>  </a:t>
            </a:r>
            <a:r>
              <a:rPr lang="ja-JP" altLang="ja-JP" dirty="0" smtClean="0"/>
              <a:t>ルール</a:t>
            </a:r>
            <a:r>
              <a:rPr lang="ja-JP" altLang="ja-JP" dirty="0"/>
              <a:t>を守ることが必要</a:t>
            </a:r>
            <a:r>
              <a:rPr lang="ja-JP" altLang="ja-JP" dirty="0" smtClean="0"/>
              <a:t>。</a:t>
            </a:r>
            <a:endParaRPr lang="en-US" altLang="ja-JP" dirty="0" smtClean="0"/>
          </a:p>
          <a:p>
            <a:endParaRPr lang="ja-JP" altLang="en-US" dirty="0"/>
          </a:p>
          <a:p>
            <a:r>
              <a:rPr lang="ja-JP" altLang="en-US" dirty="0" smtClean="0">
                <a:solidFill>
                  <a:srgbClr val="15BECF"/>
                </a:solidFill>
              </a:rPr>
              <a:t>▶ </a:t>
            </a:r>
            <a:r>
              <a:rPr lang="ja-JP" altLang="ja-JP" dirty="0" smtClean="0"/>
              <a:t>みんな</a:t>
            </a:r>
            <a:r>
              <a:rPr lang="ja-JP" altLang="ja-JP" dirty="0"/>
              <a:t>でモラルを守っていかないと，最終的には</a:t>
            </a:r>
            <a:r>
              <a:rPr lang="ja-JP" altLang="ja-JP" dirty="0" smtClean="0"/>
              <a:t>規制だらけ</a:t>
            </a:r>
            <a:r>
              <a:rPr lang="en-US" altLang="ja-JP" dirty="0" smtClean="0"/>
              <a:t>  </a:t>
            </a:r>
          </a:p>
          <a:p>
            <a:r>
              <a:rPr lang="en-US" altLang="ja-JP" dirty="0"/>
              <a:t> </a:t>
            </a:r>
            <a:r>
              <a:rPr lang="en-US" altLang="ja-JP" dirty="0" smtClean="0"/>
              <a:t> </a:t>
            </a:r>
            <a:r>
              <a:rPr lang="ja-JP" altLang="ja-JP" dirty="0" smtClean="0"/>
              <a:t>の</a:t>
            </a:r>
            <a:r>
              <a:rPr lang="ja-JP" altLang="ja-JP" dirty="0"/>
              <a:t>つまらない場になる</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保護者</a:t>
            </a:r>
            <a:r>
              <a:rPr lang="ja-JP" altLang="ja-JP" dirty="0"/>
              <a:t>をだましてフィルタリングを外さない。</a:t>
            </a:r>
          </a:p>
        </p:txBody>
      </p:sp>
    </p:spTree>
    <p:extLst>
      <p:ext uri="{BB962C8B-B14F-4D97-AF65-F5344CB8AC3E}">
        <p14:creationId xmlns:p14="http://schemas.microsoft.com/office/powerpoint/2010/main" val="3690320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個人情報の</a:t>
            </a:r>
            <a:r>
              <a:rPr lang="ja-JP" altLang="en-US" dirty="0" smtClean="0"/>
              <a:t>流出</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67</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5 </a:t>
            </a:r>
            <a:r>
              <a:rPr lang="ja-JP" altLang="en-US" dirty="0" smtClean="0"/>
              <a:t>個人</a:t>
            </a:r>
            <a:r>
              <a:rPr lang="ja-JP" altLang="en-US" dirty="0"/>
              <a:t>情報の流出</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p14</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5</a:t>
            </a:r>
            <a:endParaRPr kumimoji="1" lang="ja-JP" altLang="en-US" dirty="0"/>
          </a:p>
        </p:txBody>
      </p:sp>
      <p:pic>
        <p:nvPicPr>
          <p:cNvPr id="26" name="図 25"/>
          <p:cNvPicPr>
            <a:picLocks noChangeAspect="1"/>
          </p:cNvPicPr>
          <p:nvPr/>
        </p:nvPicPr>
        <p:blipFill>
          <a:blip r:embed="rId2"/>
          <a:stretch>
            <a:fillRect/>
          </a:stretch>
        </p:blipFill>
        <p:spPr>
          <a:xfrm>
            <a:off x="2390188" y="1936180"/>
            <a:ext cx="7304958" cy="4546489"/>
          </a:xfrm>
          <a:prstGeom prst="rect">
            <a:avLst/>
          </a:prstGeom>
        </p:spPr>
      </p:pic>
    </p:spTree>
    <p:extLst>
      <p:ext uri="{BB962C8B-B14F-4D97-AF65-F5344CB8AC3E}">
        <p14:creationId xmlns:p14="http://schemas.microsoft.com/office/powerpoint/2010/main" val="3949609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個人情報の</a:t>
            </a:r>
            <a:r>
              <a:rPr lang="ja-JP" altLang="en-US" dirty="0" smtClean="0"/>
              <a:t>流出</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個人情報とは</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68</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5 </a:t>
            </a:r>
            <a:r>
              <a:rPr lang="ja-JP" altLang="en-US" dirty="0" smtClean="0"/>
              <a:t>個人</a:t>
            </a:r>
            <a:r>
              <a:rPr lang="ja-JP" altLang="en-US" dirty="0"/>
              <a:t>情報の流出</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p14</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en-US" altLang="ja-JP" dirty="0"/>
              <a:t>SNS</a:t>
            </a:r>
            <a:r>
              <a:rPr lang="ja-JP" altLang="en-US" dirty="0" err="1"/>
              <a:t>への</a:t>
            </a:r>
            <a:r>
              <a:rPr lang="ja-JP" altLang="en-US" dirty="0"/>
              <a:t>書き込み</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写真に含まれる位置情報</a:t>
            </a:r>
            <a:endParaRPr kumimoji="1" lang="ja-JP" altLang="en-US" dirty="0"/>
          </a:p>
        </p:txBody>
      </p:sp>
      <p:sp>
        <p:nvSpPr>
          <p:cNvPr id="10" name="テキスト プレースホルダー 9"/>
          <p:cNvSpPr>
            <a:spLocks noGrp="1"/>
          </p:cNvSpPr>
          <p:nvPr>
            <p:ph type="body" idx="20"/>
          </p:nvPr>
        </p:nvSpPr>
        <p:spPr/>
        <p:txBody>
          <a:bodyPr>
            <a:normAutofit fontScale="92500" lnSpcReduction="10000"/>
          </a:bodyPr>
          <a:lstStyle/>
          <a:p>
            <a:r>
              <a:rPr lang="ja-JP" altLang="en-US" dirty="0"/>
              <a:t>個人が特定される仕組み</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5</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a:t>インターネットの利用によって起こる個人情報の流出には，どのような原因があるのだろうか。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endParaRPr kumimoji="1" lang="ja-JP" altLang="en-US" dirty="0"/>
          </a:p>
        </p:txBody>
      </p:sp>
      <p:sp>
        <p:nvSpPr>
          <p:cNvPr id="16" name="テキスト プレースホルダー 15"/>
          <p:cNvSpPr>
            <a:spLocks noGrp="1"/>
          </p:cNvSpPr>
          <p:nvPr>
            <p:ph type="body" idx="28"/>
          </p:nvPr>
        </p:nvSpPr>
        <p:spPr/>
        <p:txBody>
          <a:bodyPr>
            <a:normAutofit fontScale="92500" lnSpcReduction="10000"/>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30186200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69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個人情報とは</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b="1" dirty="0" smtClean="0"/>
              <a:t>個人情報</a:t>
            </a:r>
            <a:endParaRPr lang="en-US" altLang="ja-JP" b="1" dirty="0" smtClean="0"/>
          </a:p>
          <a:p>
            <a:pPr lvl="1"/>
            <a:r>
              <a:rPr lang="ja-JP" altLang="en-US" dirty="0" smtClean="0"/>
              <a:t>それ</a:t>
            </a:r>
            <a:r>
              <a:rPr lang="ja-JP" altLang="en-US" dirty="0"/>
              <a:t>を見れば個人が特定できてしまう</a:t>
            </a:r>
            <a:r>
              <a:rPr lang="ja-JP" altLang="en-US" dirty="0" smtClean="0"/>
              <a:t>情報</a:t>
            </a:r>
            <a:endParaRPr lang="en-US" altLang="ja-JP" dirty="0" smtClean="0"/>
          </a:p>
          <a:p>
            <a:pPr lvl="1"/>
            <a:r>
              <a:rPr lang="ja-JP" altLang="en-US" dirty="0" smtClean="0"/>
              <a:t>学</a:t>
            </a:r>
            <a:r>
              <a:rPr lang="ja-JP" altLang="en-US" dirty="0"/>
              <a:t>校名や所属している部活動，血液型など，</a:t>
            </a:r>
            <a:r>
              <a:rPr lang="en-US" altLang="ja-JP" dirty="0"/>
              <a:t>1</a:t>
            </a:r>
            <a:r>
              <a:rPr lang="ja-JP" altLang="en-US" dirty="0" err="1"/>
              <a:t>つだけ</a:t>
            </a:r>
            <a:r>
              <a:rPr lang="ja-JP" altLang="en-US" dirty="0"/>
              <a:t>では</a:t>
            </a:r>
            <a:r>
              <a:rPr lang="ja-JP" altLang="en-US" dirty="0" smtClean="0"/>
              <a:t>分からない</a:t>
            </a:r>
            <a:endParaRPr lang="en-US" altLang="ja-JP" dirty="0" smtClean="0"/>
          </a:p>
          <a:p>
            <a:pPr lvl="1"/>
            <a:r>
              <a:rPr lang="ja-JP" altLang="en-US" dirty="0" smtClean="0"/>
              <a:t>→いくつ</a:t>
            </a:r>
            <a:r>
              <a:rPr lang="ja-JP" altLang="en-US" dirty="0"/>
              <a:t>かの情報を組み合わせて個人が特定できるものも個人</a:t>
            </a:r>
            <a:r>
              <a:rPr lang="ja-JP" altLang="en-US" dirty="0" smtClean="0"/>
              <a:t>情報</a:t>
            </a:r>
            <a:endParaRPr kumimoji="1" lang="ja-JP" altLang="en-US" dirty="0"/>
          </a:p>
        </p:txBody>
      </p:sp>
    </p:spTree>
    <p:extLst>
      <p:ext uri="{BB962C8B-B14F-4D97-AF65-F5344CB8AC3E}">
        <p14:creationId xmlns:p14="http://schemas.microsoft.com/office/powerpoint/2010/main" val="2132248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7</a:t>
            </a:fld>
            <a:endParaRPr lang="ja-JP" altLang="en-US" dirty="0"/>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a:t>
            </a:r>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p5</a:t>
            </a:r>
            <a:endParaRPr kumimoji="1" lang="ja-JP" altLang="en-US" dirty="0"/>
          </a:p>
        </p:txBody>
      </p:sp>
      <p:pic>
        <p:nvPicPr>
          <p:cNvPr id="5" name="図 4"/>
          <p:cNvPicPr>
            <a:picLocks noChangeAspect="1"/>
          </p:cNvPicPr>
          <p:nvPr/>
        </p:nvPicPr>
        <p:blipFill>
          <a:blip r:embed="rId2"/>
          <a:stretch>
            <a:fillRect/>
          </a:stretch>
        </p:blipFill>
        <p:spPr>
          <a:xfrm>
            <a:off x="2641039" y="161782"/>
            <a:ext cx="7141788" cy="6690029"/>
          </a:xfrm>
          <a:prstGeom prst="rect">
            <a:avLst/>
          </a:prstGeom>
        </p:spPr>
      </p:pic>
    </p:spTree>
    <p:extLst>
      <p:ext uri="{BB962C8B-B14F-4D97-AF65-F5344CB8AC3E}">
        <p14:creationId xmlns:p14="http://schemas.microsoft.com/office/powerpoint/2010/main" val="38885215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個人情報とは</a:t>
            </a:r>
            <a:endParaRPr kumimoji="1" lang="ja-JP" altLang="en-US" dirty="0"/>
          </a:p>
        </p:txBody>
      </p:sp>
      <p:sp>
        <p:nvSpPr>
          <p:cNvPr id="7" name="テキスト プレースホルダー 6"/>
          <p:cNvSpPr>
            <a:spLocks noGrp="1"/>
          </p:cNvSpPr>
          <p:nvPr>
            <p:ph type="body" sz="quarter" idx="16"/>
          </p:nvPr>
        </p:nvSpPr>
        <p:spPr>
          <a:xfrm>
            <a:off x="470052" y="6291040"/>
            <a:ext cx="11626142" cy="494171"/>
          </a:xfrm>
        </p:spPr>
        <p:txBody>
          <a:bodyPr>
            <a:normAutofit lnSpcReduction="10000"/>
          </a:bodyPr>
          <a:lstStyle/>
          <a:p>
            <a:r>
              <a:rPr lang="ja-JP" altLang="en-US" dirty="0"/>
              <a:t>　図</a:t>
            </a:r>
            <a:r>
              <a:rPr lang="en-US" altLang="ja-JP" dirty="0" smtClean="0"/>
              <a:t>1</a:t>
            </a:r>
            <a:r>
              <a:rPr lang="ja-JP" altLang="en-US" dirty="0"/>
              <a:t> </a:t>
            </a:r>
            <a:r>
              <a:rPr lang="ja-JP" altLang="en-US" dirty="0" smtClean="0"/>
              <a:t>さまざま</a:t>
            </a:r>
            <a:r>
              <a:rPr lang="ja-JP" altLang="en-US" dirty="0"/>
              <a:t>な個人情報</a:t>
            </a:r>
            <a:endParaRPr kumimoji="1" lang="ja-JP" altLang="en-US" dirty="0"/>
          </a:p>
        </p:txBody>
      </p:sp>
      <p:pic>
        <p:nvPicPr>
          <p:cNvPr id="8" name="図 7"/>
          <p:cNvPicPr>
            <a:picLocks noChangeAspect="1"/>
          </p:cNvPicPr>
          <p:nvPr/>
        </p:nvPicPr>
        <p:blipFill>
          <a:blip r:embed="rId2"/>
          <a:stretch>
            <a:fillRect/>
          </a:stretch>
        </p:blipFill>
        <p:spPr>
          <a:xfrm>
            <a:off x="734868" y="1375658"/>
            <a:ext cx="10669566" cy="4798324"/>
          </a:xfrm>
          <a:prstGeom prst="rect">
            <a:avLst/>
          </a:prstGeom>
        </p:spPr>
      </p:pic>
    </p:spTree>
    <p:extLst>
      <p:ext uri="{BB962C8B-B14F-4D97-AF65-F5344CB8AC3E}">
        <p14:creationId xmlns:p14="http://schemas.microsoft.com/office/powerpoint/2010/main" val="26814347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SNS</a:t>
            </a:r>
            <a:r>
              <a:rPr lang="ja-JP" altLang="ja-JP" dirty="0" err="1"/>
              <a:t>への</a:t>
            </a:r>
            <a:r>
              <a:rPr lang="ja-JP" altLang="ja-JP" dirty="0"/>
              <a:t>書き込み</a:t>
            </a:r>
            <a:endParaRPr kumimoji="1" lang="ja-JP" altLang="en-US" dirty="0"/>
          </a:p>
        </p:txBody>
      </p:sp>
      <p:sp>
        <p:nvSpPr>
          <p:cNvPr id="7" name="テキスト プレースホルダー 6"/>
          <p:cNvSpPr>
            <a:spLocks noGrp="1"/>
          </p:cNvSpPr>
          <p:nvPr>
            <p:ph type="body" sz="quarter" idx="16"/>
          </p:nvPr>
        </p:nvSpPr>
        <p:spPr/>
        <p:txBody>
          <a:bodyPr/>
          <a:lstStyle/>
          <a:p>
            <a:r>
              <a:rPr lang="en-US" altLang="ja-JP" dirty="0" smtClean="0"/>
              <a:t>SNS</a:t>
            </a:r>
            <a:r>
              <a:rPr lang="ja-JP" altLang="ja-JP" dirty="0"/>
              <a:t>を</a:t>
            </a:r>
            <a:r>
              <a:rPr lang="ja-JP" altLang="ja-JP" dirty="0" smtClean="0"/>
              <a:t>始める</a:t>
            </a:r>
            <a:endParaRPr lang="en-US" altLang="ja-JP" dirty="0" smtClean="0"/>
          </a:p>
          <a:p>
            <a:pPr lvl="1"/>
            <a:r>
              <a:rPr lang="ja-JP" altLang="en-US" dirty="0" smtClean="0"/>
              <a:t>→</a:t>
            </a:r>
            <a:r>
              <a:rPr lang="ja-JP" altLang="ja-JP" dirty="0" smtClean="0"/>
              <a:t>コミュニケーション</a:t>
            </a:r>
            <a:r>
              <a:rPr lang="ja-JP" altLang="ja-JP" dirty="0"/>
              <a:t>を図るためにエピソードを</a:t>
            </a:r>
            <a:r>
              <a:rPr lang="ja-JP" altLang="ja-JP" dirty="0" smtClean="0"/>
              <a:t>書く</a:t>
            </a:r>
            <a:endParaRPr lang="en-US" altLang="ja-JP" dirty="0" smtClean="0"/>
          </a:p>
          <a:p>
            <a:pPr lvl="1"/>
            <a:r>
              <a:rPr lang="ja-JP" altLang="en-US" dirty="0" smtClean="0"/>
              <a:t>→</a:t>
            </a:r>
            <a:r>
              <a:rPr lang="ja-JP" altLang="ja-JP" dirty="0" smtClean="0"/>
              <a:t>そうそう</a:t>
            </a:r>
            <a:r>
              <a:rPr lang="ja-JP" altLang="ja-JP" dirty="0"/>
              <a:t>身の回りにおもしろい</a:t>
            </a:r>
            <a:r>
              <a:rPr lang="ja-JP" altLang="ja-JP" dirty="0" smtClean="0"/>
              <a:t>こと</a:t>
            </a:r>
            <a:r>
              <a:rPr lang="ja-JP" altLang="en-US" dirty="0" smtClean="0"/>
              <a:t>は</a:t>
            </a:r>
            <a:r>
              <a:rPr lang="ja-JP" altLang="ja-JP" dirty="0" smtClean="0"/>
              <a:t>発生</a:t>
            </a:r>
            <a:r>
              <a:rPr lang="ja-JP" altLang="en-US" dirty="0" smtClean="0"/>
              <a:t>しない</a:t>
            </a:r>
            <a:endParaRPr lang="en-US" altLang="ja-JP" dirty="0" smtClean="0"/>
          </a:p>
          <a:p>
            <a:r>
              <a:rPr lang="ja-JP" altLang="ja-JP" dirty="0" smtClean="0"/>
              <a:t>書く</a:t>
            </a:r>
            <a:r>
              <a:rPr lang="ja-JP" altLang="ja-JP" dirty="0"/>
              <a:t>ことが</a:t>
            </a:r>
            <a:r>
              <a:rPr lang="ja-JP" altLang="ja-JP" dirty="0" smtClean="0"/>
              <a:t>ない</a:t>
            </a:r>
            <a:endParaRPr lang="en-US" altLang="ja-JP" dirty="0" smtClean="0"/>
          </a:p>
          <a:p>
            <a:pPr lvl="1"/>
            <a:r>
              <a:rPr lang="ja-JP" altLang="ja-JP" dirty="0" smtClean="0"/>
              <a:t>親しい</a:t>
            </a:r>
            <a:r>
              <a:rPr lang="ja-JP" altLang="ja-JP" dirty="0"/>
              <a:t>友達にしか話せないようなプライベートな</a:t>
            </a:r>
            <a:r>
              <a:rPr lang="ja-JP" altLang="ja-JP" dirty="0" smtClean="0"/>
              <a:t>内容</a:t>
            </a:r>
            <a:endParaRPr lang="en-US" altLang="ja-JP" dirty="0" smtClean="0"/>
          </a:p>
          <a:p>
            <a:pPr lvl="1"/>
            <a:r>
              <a:rPr lang="ja-JP" altLang="ja-JP" dirty="0" smtClean="0"/>
              <a:t>写真</a:t>
            </a:r>
            <a:r>
              <a:rPr lang="ja-JP" altLang="ja-JP" dirty="0"/>
              <a:t>を</a:t>
            </a:r>
            <a:r>
              <a:rPr lang="ja-JP" altLang="ja-JP" dirty="0" smtClean="0"/>
              <a:t>公開しがち</a:t>
            </a:r>
            <a:endParaRPr lang="ja-JP" altLang="ja-JP" dirty="0"/>
          </a:p>
        </p:txBody>
      </p:sp>
    </p:spTree>
    <p:extLst>
      <p:ext uri="{BB962C8B-B14F-4D97-AF65-F5344CB8AC3E}">
        <p14:creationId xmlns:p14="http://schemas.microsoft.com/office/powerpoint/2010/main" val="28569814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72</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en-US" altLang="ja-JP" dirty="0"/>
              <a:t>SNS</a:t>
            </a:r>
            <a:r>
              <a:rPr lang="ja-JP" altLang="ja-JP" dirty="0" err="1"/>
              <a:t>への</a:t>
            </a:r>
            <a:r>
              <a:rPr lang="ja-JP" altLang="ja-JP" dirty="0"/>
              <a:t>書き込み</a:t>
            </a:r>
            <a:endParaRPr kumimoji="1" lang="ja-JP" altLang="en-US" dirty="0"/>
          </a:p>
        </p:txBody>
      </p:sp>
      <p:sp>
        <p:nvSpPr>
          <p:cNvPr id="7" name="テキスト プレースホルダー 6"/>
          <p:cNvSpPr>
            <a:spLocks noGrp="1"/>
          </p:cNvSpPr>
          <p:nvPr>
            <p:ph type="body" sz="quarter" idx="16"/>
          </p:nvPr>
        </p:nvSpPr>
        <p:spPr>
          <a:xfrm>
            <a:off x="470052" y="6226043"/>
            <a:ext cx="11626142" cy="631957"/>
          </a:xfrm>
        </p:spPr>
        <p:txBody>
          <a:bodyPr/>
          <a:lstStyle/>
          <a:p>
            <a:r>
              <a:rPr lang="ja-JP" altLang="en-US" dirty="0" smtClean="0"/>
              <a:t>図</a:t>
            </a:r>
            <a:r>
              <a:rPr lang="en-US" altLang="ja-JP" dirty="0" smtClean="0"/>
              <a:t>2</a:t>
            </a:r>
            <a:r>
              <a:rPr lang="ja-JP" altLang="en-US" dirty="0"/>
              <a:t> </a:t>
            </a:r>
            <a:r>
              <a:rPr lang="ja-JP" altLang="en-US" dirty="0" smtClean="0"/>
              <a:t>書き込み</a:t>
            </a:r>
            <a:r>
              <a:rPr lang="ja-JP" altLang="en-US" dirty="0"/>
              <a:t>がやめられなくなってしまうサイクル</a:t>
            </a:r>
            <a:endParaRPr lang="ja-JP" altLang="ja-JP" dirty="0"/>
          </a:p>
        </p:txBody>
      </p:sp>
      <p:pic>
        <p:nvPicPr>
          <p:cNvPr id="8" name="図 7"/>
          <p:cNvPicPr>
            <a:picLocks noChangeAspect="1"/>
          </p:cNvPicPr>
          <p:nvPr/>
        </p:nvPicPr>
        <p:blipFill>
          <a:blip r:embed="rId2"/>
          <a:stretch>
            <a:fillRect/>
          </a:stretch>
        </p:blipFill>
        <p:spPr>
          <a:xfrm>
            <a:off x="4852102" y="1228436"/>
            <a:ext cx="2862042" cy="4859213"/>
          </a:xfrm>
          <a:prstGeom prst="rect">
            <a:avLst/>
          </a:prstGeom>
        </p:spPr>
      </p:pic>
    </p:spTree>
    <p:extLst>
      <p:ext uri="{BB962C8B-B14F-4D97-AF65-F5344CB8AC3E}">
        <p14:creationId xmlns:p14="http://schemas.microsoft.com/office/powerpoint/2010/main" val="33895812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73</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p14</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自分の個人情報を，どこまでインターネット上に公開できるか話し合ってみよう。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11335713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写真に含まれる位置情報</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b="1" dirty="0" smtClean="0"/>
              <a:t>ジオタグ</a:t>
            </a:r>
            <a:endParaRPr lang="en-US" altLang="ja-JP" b="1" dirty="0" smtClean="0"/>
          </a:p>
          <a:p>
            <a:pPr lvl="1"/>
            <a:r>
              <a:rPr lang="ja-JP" altLang="en-US" dirty="0" smtClean="0"/>
              <a:t>写真に付加された位置情報</a:t>
            </a:r>
            <a:endParaRPr lang="en-US" altLang="ja-JP" dirty="0" smtClean="0"/>
          </a:p>
          <a:p>
            <a:pPr lvl="1"/>
            <a:r>
              <a:rPr lang="ja-JP" altLang="en-US" dirty="0" smtClean="0"/>
              <a:t>スマートフォン</a:t>
            </a:r>
            <a:r>
              <a:rPr lang="ja-JP" altLang="en-US" dirty="0"/>
              <a:t>や</a:t>
            </a:r>
            <a:r>
              <a:rPr lang="ja-JP" altLang="en-US" dirty="0" smtClean="0"/>
              <a:t>デジタルカメラには</a:t>
            </a:r>
            <a:r>
              <a:rPr lang="en-US" altLang="ja-JP" dirty="0" smtClean="0"/>
              <a:t>GPS</a:t>
            </a:r>
            <a:r>
              <a:rPr lang="ja-JP" altLang="en-US" dirty="0"/>
              <a:t>による位置情報を記録して写真などに付加する機能が</a:t>
            </a:r>
            <a:r>
              <a:rPr lang="ja-JP" altLang="en-US" dirty="0" smtClean="0"/>
              <a:t>ある</a:t>
            </a:r>
            <a:endParaRPr lang="en-US" altLang="ja-JP" dirty="0" smtClean="0"/>
          </a:p>
          <a:p>
            <a:pPr lvl="1"/>
            <a:r>
              <a:rPr lang="ja-JP" altLang="en-US" dirty="0" smtClean="0"/>
              <a:t>ジオタグ</a:t>
            </a:r>
            <a:r>
              <a:rPr lang="ja-JP" altLang="en-US" dirty="0"/>
              <a:t>から自宅や学校が特定されることが</a:t>
            </a:r>
            <a:r>
              <a:rPr lang="ja-JP" altLang="en-US" dirty="0" smtClean="0"/>
              <a:t>ある</a:t>
            </a:r>
            <a:endParaRPr lang="en-US" altLang="ja-JP" dirty="0" smtClean="0"/>
          </a:p>
          <a:p>
            <a:pPr lvl="1"/>
            <a:r>
              <a:rPr lang="ja-JP" altLang="en-US" dirty="0" smtClean="0"/>
              <a:t>位置</a:t>
            </a:r>
            <a:r>
              <a:rPr lang="ja-JP" altLang="en-US" dirty="0"/>
              <a:t>情報を記録しない設定</a:t>
            </a:r>
            <a:r>
              <a:rPr lang="ja-JP" altLang="en-US" dirty="0" smtClean="0"/>
              <a:t>でも</a:t>
            </a:r>
            <a:endParaRPr lang="en-US" altLang="ja-JP" dirty="0" smtClean="0"/>
          </a:p>
          <a:p>
            <a:pPr lvl="1"/>
            <a:r>
              <a:rPr lang="ja-JP" altLang="en-US" dirty="0" smtClean="0"/>
              <a:t>→写真</a:t>
            </a:r>
            <a:r>
              <a:rPr lang="ja-JP" altLang="en-US" dirty="0"/>
              <a:t>に写り込んだ風景や建物などから場所が特定</a:t>
            </a:r>
            <a:r>
              <a:rPr lang="ja-JP" altLang="en-US" dirty="0" smtClean="0"/>
              <a:t>されることも</a:t>
            </a:r>
            <a:endParaRPr lang="ja-JP" altLang="en-US" dirty="0"/>
          </a:p>
        </p:txBody>
      </p:sp>
    </p:spTree>
    <p:extLst>
      <p:ext uri="{BB962C8B-B14F-4D97-AF65-F5344CB8AC3E}">
        <p14:creationId xmlns:p14="http://schemas.microsoft.com/office/powerpoint/2010/main" val="4863614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写真に含まれる位置情報</a:t>
            </a:r>
            <a:endParaRPr kumimoji="1" lang="ja-JP" altLang="en-US" dirty="0"/>
          </a:p>
        </p:txBody>
      </p:sp>
      <p:sp>
        <p:nvSpPr>
          <p:cNvPr id="7" name="テキスト プレースホルダー 6"/>
          <p:cNvSpPr>
            <a:spLocks noGrp="1"/>
          </p:cNvSpPr>
          <p:nvPr>
            <p:ph type="body" sz="quarter" idx="16"/>
          </p:nvPr>
        </p:nvSpPr>
        <p:spPr>
          <a:xfrm>
            <a:off x="470052" y="6275540"/>
            <a:ext cx="11626142" cy="569373"/>
          </a:xfrm>
        </p:spPr>
        <p:txBody>
          <a:bodyPr/>
          <a:lstStyle/>
          <a:p>
            <a:r>
              <a:rPr lang="ja-JP" altLang="ja-JP" dirty="0"/>
              <a:t>　</a:t>
            </a:r>
            <a:r>
              <a:rPr lang="en-US" altLang="ja-JP" dirty="0" smtClean="0"/>
              <a:t>  </a:t>
            </a:r>
            <a:r>
              <a:rPr lang="ja-JP" altLang="ja-JP" dirty="0" smtClean="0"/>
              <a:t>図</a:t>
            </a:r>
            <a:r>
              <a:rPr lang="en-US" altLang="ja-JP" dirty="0" smtClean="0"/>
              <a:t>3</a:t>
            </a:r>
            <a:r>
              <a:rPr lang="en-US" altLang="ja-JP" dirty="0"/>
              <a:t> </a:t>
            </a:r>
            <a:r>
              <a:rPr lang="ja-JP" altLang="ja-JP" dirty="0" smtClean="0"/>
              <a:t>写真</a:t>
            </a:r>
            <a:r>
              <a:rPr lang="ja-JP" altLang="ja-JP" dirty="0"/>
              <a:t>と</a:t>
            </a:r>
            <a:r>
              <a:rPr lang="ja-JP" altLang="ja-JP" dirty="0" smtClean="0"/>
              <a:t>ジオタグ</a:t>
            </a:r>
            <a:r>
              <a:rPr lang="ja-JP" altLang="en-US" dirty="0" smtClean="0"/>
              <a:t>  </a:t>
            </a:r>
            <a:r>
              <a:rPr lang="ja-JP" altLang="ja-JP" dirty="0"/>
              <a:t>　</a:t>
            </a:r>
            <a:r>
              <a:rPr lang="en-US" altLang="ja-JP" dirty="0" smtClean="0"/>
              <a:t>   </a:t>
            </a:r>
            <a:r>
              <a:rPr lang="ja-JP" altLang="ja-JP" dirty="0" smtClean="0"/>
              <a:t>図</a:t>
            </a:r>
            <a:r>
              <a:rPr lang="en-US" altLang="ja-JP" dirty="0" smtClean="0"/>
              <a:t>4</a:t>
            </a:r>
            <a:r>
              <a:rPr lang="en-US" altLang="ja-JP" dirty="0"/>
              <a:t> </a:t>
            </a:r>
            <a:r>
              <a:rPr lang="ja-JP" altLang="ja-JP" dirty="0" smtClean="0"/>
              <a:t>場所</a:t>
            </a:r>
            <a:r>
              <a:rPr lang="ja-JP" altLang="ja-JP" dirty="0"/>
              <a:t>が特定される</a:t>
            </a:r>
            <a:r>
              <a:rPr lang="ja-JP" altLang="ja-JP" dirty="0" smtClean="0"/>
              <a:t>例</a:t>
            </a:r>
            <a:endParaRPr lang="ja-JP" altLang="ja-JP" dirty="0"/>
          </a:p>
        </p:txBody>
      </p:sp>
      <p:pic>
        <p:nvPicPr>
          <p:cNvPr id="8" name="図 7"/>
          <p:cNvPicPr>
            <a:picLocks noChangeAspect="1"/>
          </p:cNvPicPr>
          <p:nvPr/>
        </p:nvPicPr>
        <p:blipFill>
          <a:blip r:embed="rId2"/>
          <a:stretch>
            <a:fillRect/>
          </a:stretch>
        </p:blipFill>
        <p:spPr>
          <a:xfrm>
            <a:off x="1672926" y="1297164"/>
            <a:ext cx="3074439" cy="4846689"/>
          </a:xfrm>
          <a:prstGeom prst="rect">
            <a:avLst/>
          </a:prstGeom>
        </p:spPr>
      </p:pic>
      <p:pic>
        <p:nvPicPr>
          <p:cNvPr id="9" name="図 8"/>
          <p:cNvPicPr>
            <a:picLocks noChangeAspect="1"/>
          </p:cNvPicPr>
          <p:nvPr/>
        </p:nvPicPr>
        <p:blipFill>
          <a:blip r:embed="rId3"/>
          <a:stretch>
            <a:fillRect/>
          </a:stretch>
        </p:blipFill>
        <p:spPr>
          <a:xfrm>
            <a:off x="5984243" y="1228436"/>
            <a:ext cx="5239077" cy="4874806"/>
          </a:xfrm>
          <a:prstGeom prst="rect">
            <a:avLst/>
          </a:prstGeom>
        </p:spPr>
      </p:pic>
    </p:spTree>
    <p:extLst>
      <p:ext uri="{BB962C8B-B14F-4D97-AF65-F5344CB8AC3E}">
        <p14:creationId xmlns:p14="http://schemas.microsoft.com/office/powerpoint/2010/main" val="16510470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個人が特定される仕組み</a:t>
            </a:r>
            <a:endParaRPr kumimoji="1" lang="ja-JP" altLang="en-US" dirty="0"/>
          </a:p>
        </p:txBody>
      </p:sp>
      <p:sp>
        <p:nvSpPr>
          <p:cNvPr id="7" name="テキスト プレースホルダー 6"/>
          <p:cNvSpPr>
            <a:spLocks noGrp="1"/>
          </p:cNvSpPr>
          <p:nvPr>
            <p:ph type="body" sz="quarter" idx="16"/>
          </p:nvPr>
        </p:nvSpPr>
        <p:spPr>
          <a:xfrm>
            <a:off x="365760" y="1463041"/>
            <a:ext cx="11626142" cy="5075085"/>
          </a:xfrm>
        </p:spPr>
        <p:txBody>
          <a:bodyPr>
            <a:normAutofit/>
          </a:bodyPr>
          <a:lstStyle/>
          <a:p>
            <a:r>
              <a:rPr lang="ja-JP" altLang="en-US" dirty="0" smtClean="0"/>
              <a:t>自分</a:t>
            </a:r>
            <a:r>
              <a:rPr lang="ja-JP" altLang="en-US" dirty="0"/>
              <a:t>では個人情報を何も発信していない</a:t>
            </a:r>
            <a:r>
              <a:rPr lang="ja-JP" altLang="en-US" dirty="0" smtClean="0"/>
              <a:t>つもり</a:t>
            </a:r>
            <a:endParaRPr lang="en-US" altLang="ja-JP" dirty="0" smtClean="0"/>
          </a:p>
          <a:p>
            <a:pPr lvl="1"/>
            <a:r>
              <a:rPr lang="ja-JP" altLang="en-US" dirty="0" smtClean="0"/>
              <a:t>リンク</a:t>
            </a:r>
            <a:r>
              <a:rPr lang="ja-JP" altLang="en-US" dirty="0"/>
              <a:t>された複数の友達の情報と</a:t>
            </a:r>
            <a:r>
              <a:rPr lang="ja-JP" altLang="en-US" dirty="0" smtClean="0"/>
              <a:t>照らし合わせる</a:t>
            </a:r>
            <a:endParaRPr lang="en-US" altLang="ja-JP" dirty="0" smtClean="0"/>
          </a:p>
          <a:p>
            <a:pPr lvl="1"/>
            <a:r>
              <a:rPr lang="ja-JP" altLang="en-US" dirty="0" smtClean="0"/>
              <a:t>→地域</a:t>
            </a:r>
            <a:r>
              <a:rPr lang="ja-JP" altLang="en-US" dirty="0"/>
              <a:t>，学校名，学年などが特定</a:t>
            </a:r>
            <a:r>
              <a:rPr lang="ja-JP" altLang="en-US" dirty="0" smtClean="0"/>
              <a:t>できることも</a:t>
            </a:r>
            <a:endParaRPr lang="en-US" altLang="ja-JP" dirty="0" smtClean="0"/>
          </a:p>
          <a:p>
            <a:r>
              <a:rPr lang="ja-JP" altLang="en-US" dirty="0" smtClean="0"/>
              <a:t>身近</a:t>
            </a:r>
            <a:r>
              <a:rPr lang="ja-JP" altLang="en-US" dirty="0"/>
              <a:t>な友達だけに見せている</a:t>
            </a:r>
            <a:r>
              <a:rPr lang="ja-JP" altLang="en-US" dirty="0" smtClean="0"/>
              <a:t>つもり</a:t>
            </a:r>
            <a:endParaRPr lang="en-US" altLang="ja-JP" dirty="0" smtClean="0"/>
          </a:p>
          <a:p>
            <a:pPr lvl="1"/>
            <a:r>
              <a:rPr lang="ja-JP" altLang="en-US" dirty="0" smtClean="0"/>
              <a:t>→適切</a:t>
            </a:r>
            <a:r>
              <a:rPr lang="ja-JP" altLang="en-US" dirty="0"/>
              <a:t>な設定をしていないと，他人に見られることは</a:t>
            </a:r>
            <a:r>
              <a:rPr lang="ja-JP" altLang="en-US" dirty="0" smtClean="0"/>
              <a:t>防げない</a:t>
            </a:r>
            <a:endParaRPr lang="ja-JP" altLang="en-US" dirty="0"/>
          </a:p>
          <a:p>
            <a:r>
              <a:rPr lang="ja-JP" altLang="en-US" dirty="0" smtClean="0"/>
              <a:t>違法</a:t>
            </a:r>
            <a:r>
              <a:rPr lang="ja-JP" altLang="en-US" dirty="0"/>
              <a:t>な行為や悪ふざけを仲間内にだけ見せる</a:t>
            </a:r>
            <a:r>
              <a:rPr lang="ja-JP" altLang="en-US" dirty="0" smtClean="0"/>
              <a:t>つもり</a:t>
            </a:r>
            <a:endParaRPr lang="en-US" altLang="ja-JP" dirty="0" smtClean="0"/>
          </a:p>
          <a:p>
            <a:pPr lvl="1"/>
            <a:r>
              <a:rPr lang="ja-JP" altLang="en-US" dirty="0" smtClean="0"/>
              <a:t>→実際</a:t>
            </a:r>
            <a:r>
              <a:rPr lang="ja-JP" altLang="en-US" dirty="0"/>
              <a:t>は想定を超えた範囲に広がって批判を</a:t>
            </a:r>
            <a:r>
              <a:rPr lang="ja-JP" altLang="en-US" dirty="0" smtClean="0"/>
              <a:t>受ける</a:t>
            </a:r>
            <a:endParaRPr lang="en-US" altLang="ja-JP" dirty="0" smtClean="0"/>
          </a:p>
          <a:p>
            <a:pPr lvl="1"/>
            <a:r>
              <a:rPr lang="ja-JP" altLang="en-US" dirty="0" smtClean="0"/>
              <a:t>→個人</a:t>
            </a:r>
            <a:r>
              <a:rPr lang="ja-JP" altLang="en-US" dirty="0"/>
              <a:t>の特定にまでつながるという</a:t>
            </a:r>
            <a:r>
              <a:rPr lang="ja-JP" altLang="en-US" dirty="0" smtClean="0"/>
              <a:t>事例</a:t>
            </a:r>
            <a:endParaRPr lang="en-US" altLang="ja-JP" dirty="0" smtClean="0"/>
          </a:p>
          <a:p>
            <a:r>
              <a:rPr lang="ja-JP" altLang="en-US" dirty="0" smtClean="0"/>
              <a:t>自分</a:t>
            </a:r>
            <a:r>
              <a:rPr lang="ja-JP" altLang="en-US" dirty="0"/>
              <a:t>や周りの人の個人情報の投稿には</a:t>
            </a:r>
            <a:r>
              <a:rPr lang="ja-JP" altLang="en-US" dirty="0" smtClean="0"/>
              <a:t>注意が必要</a:t>
            </a:r>
            <a:endParaRPr lang="ja-JP" altLang="en-US" dirty="0"/>
          </a:p>
        </p:txBody>
      </p:sp>
    </p:spTree>
    <p:extLst>
      <p:ext uri="{BB962C8B-B14F-4D97-AF65-F5344CB8AC3E}">
        <p14:creationId xmlns:p14="http://schemas.microsoft.com/office/powerpoint/2010/main" val="23026780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個人が特定される仕組み</a:t>
            </a:r>
            <a:endParaRPr kumimoji="1" lang="ja-JP" altLang="en-US" dirty="0"/>
          </a:p>
        </p:txBody>
      </p:sp>
      <p:sp>
        <p:nvSpPr>
          <p:cNvPr id="7" name="テキスト プレースホルダー 6"/>
          <p:cNvSpPr>
            <a:spLocks noGrp="1"/>
          </p:cNvSpPr>
          <p:nvPr>
            <p:ph type="body" sz="quarter" idx="16"/>
          </p:nvPr>
        </p:nvSpPr>
        <p:spPr>
          <a:xfrm>
            <a:off x="565858" y="6341315"/>
            <a:ext cx="10507150" cy="503598"/>
          </a:xfrm>
        </p:spPr>
        <p:txBody>
          <a:bodyPr>
            <a:normAutofit lnSpcReduction="10000"/>
          </a:bodyPr>
          <a:lstStyle/>
          <a:p>
            <a:r>
              <a:rPr lang="ja-JP" altLang="en-US" dirty="0" smtClean="0"/>
              <a:t>図</a:t>
            </a:r>
            <a:r>
              <a:rPr lang="en-US" altLang="ja-JP" dirty="0" smtClean="0"/>
              <a:t>5</a:t>
            </a:r>
            <a:r>
              <a:rPr lang="ja-JP" altLang="en-US" dirty="0"/>
              <a:t> </a:t>
            </a:r>
            <a:r>
              <a:rPr lang="ja-JP" altLang="en-US" dirty="0" smtClean="0"/>
              <a:t>リンク</a:t>
            </a:r>
            <a:r>
              <a:rPr lang="ja-JP" altLang="en-US" dirty="0"/>
              <a:t>と検索による個人の特定</a:t>
            </a:r>
          </a:p>
        </p:txBody>
      </p:sp>
      <p:pic>
        <p:nvPicPr>
          <p:cNvPr id="8" name="図 7"/>
          <p:cNvPicPr>
            <a:picLocks noChangeAspect="1"/>
          </p:cNvPicPr>
          <p:nvPr/>
        </p:nvPicPr>
        <p:blipFill>
          <a:blip r:embed="rId2"/>
          <a:stretch>
            <a:fillRect/>
          </a:stretch>
        </p:blipFill>
        <p:spPr>
          <a:xfrm>
            <a:off x="1452209" y="1339563"/>
            <a:ext cx="8809110" cy="4694965"/>
          </a:xfrm>
          <a:prstGeom prst="rect">
            <a:avLst/>
          </a:prstGeom>
        </p:spPr>
      </p:pic>
    </p:spTree>
    <p:extLst>
      <p:ext uri="{BB962C8B-B14F-4D97-AF65-F5344CB8AC3E}">
        <p14:creationId xmlns:p14="http://schemas.microsoft.com/office/powerpoint/2010/main" val="32585615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4</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個人が特定される仕組み</a:t>
            </a:r>
            <a:endParaRPr kumimoji="1" lang="ja-JP" altLang="en-US" dirty="0"/>
          </a:p>
        </p:txBody>
      </p:sp>
      <p:sp>
        <p:nvSpPr>
          <p:cNvPr id="7" name="テキスト プレースホルダー 6"/>
          <p:cNvSpPr>
            <a:spLocks noGrp="1"/>
          </p:cNvSpPr>
          <p:nvPr>
            <p:ph type="body" sz="quarter" idx="16"/>
          </p:nvPr>
        </p:nvSpPr>
        <p:spPr>
          <a:xfrm>
            <a:off x="565858" y="6341315"/>
            <a:ext cx="10507150" cy="503598"/>
          </a:xfrm>
        </p:spPr>
        <p:txBody>
          <a:bodyPr>
            <a:normAutofit lnSpcReduction="10000"/>
          </a:bodyPr>
          <a:lstStyle/>
          <a:p>
            <a:r>
              <a:rPr lang="ja-JP" altLang="ja-JP" dirty="0" smtClean="0"/>
              <a:t>図</a:t>
            </a:r>
            <a:r>
              <a:rPr lang="en-US" altLang="ja-JP" dirty="0" smtClean="0"/>
              <a:t>6</a:t>
            </a:r>
            <a:r>
              <a:rPr lang="en-US" altLang="ja-JP" dirty="0"/>
              <a:t> </a:t>
            </a:r>
            <a:r>
              <a:rPr lang="ja-JP" altLang="ja-JP" dirty="0" smtClean="0"/>
              <a:t>個人</a:t>
            </a:r>
            <a:r>
              <a:rPr lang="ja-JP" altLang="ja-JP" dirty="0"/>
              <a:t>情報の書き込みの危険性</a:t>
            </a:r>
          </a:p>
        </p:txBody>
      </p:sp>
      <p:pic>
        <p:nvPicPr>
          <p:cNvPr id="9" name="図 8"/>
          <p:cNvPicPr>
            <a:picLocks noChangeAspect="1"/>
          </p:cNvPicPr>
          <p:nvPr/>
        </p:nvPicPr>
        <p:blipFill>
          <a:blip r:embed="rId2"/>
          <a:stretch>
            <a:fillRect/>
          </a:stretch>
        </p:blipFill>
        <p:spPr>
          <a:xfrm>
            <a:off x="1552416" y="1228436"/>
            <a:ext cx="9087397" cy="4748086"/>
          </a:xfrm>
          <a:prstGeom prst="rect">
            <a:avLst/>
          </a:prstGeom>
        </p:spPr>
      </p:pic>
    </p:spTree>
    <p:extLst>
      <p:ext uri="{BB962C8B-B14F-4D97-AF65-F5344CB8AC3E}">
        <p14:creationId xmlns:p14="http://schemas.microsoft.com/office/powerpoint/2010/main" val="8463355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個人情報</a:t>
            </a:r>
          </a:p>
          <a:p>
            <a:r>
              <a:rPr lang="ja-JP" altLang="en-US" dirty="0"/>
              <a:t>ジオタグ</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79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Tree>
    <p:extLst>
      <p:ext uri="{BB962C8B-B14F-4D97-AF65-F5344CB8AC3E}">
        <p14:creationId xmlns:p14="http://schemas.microsoft.com/office/powerpoint/2010/main" val="3135025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情報とメディアの特性</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6</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1</a:t>
            </a:r>
            <a:endParaRPr kumimoji="1" lang="ja-JP" altLang="en-US" dirty="0"/>
          </a:p>
        </p:txBody>
      </p:sp>
      <p:pic>
        <p:nvPicPr>
          <p:cNvPr id="17" name="図 16"/>
          <p:cNvPicPr>
            <a:picLocks noChangeAspect="1"/>
          </p:cNvPicPr>
          <p:nvPr/>
        </p:nvPicPr>
        <p:blipFill>
          <a:blip r:embed="rId2"/>
          <a:stretch>
            <a:fillRect/>
          </a:stretch>
        </p:blipFill>
        <p:spPr>
          <a:xfrm>
            <a:off x="2227984" y="1859655"/>
            <a:ext cx="7552673" cy="4720421"/>
          </a:xfrm>
          <a:prstGeom prst="rect">
            <a:avLst/>
          </a:prstGeom>
        </p:spPr>
      </p:pic>
    </p:spTree>
    <p:extLst>
      <p:ext uri="{BB962C8B-B14F-4D97-AF65-F5344CB8AC3E}">
        <p14:creationId xmlns:p14="http://schemas.microsoft.com/office/powerpoint/2010/main" val="36552656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smtClean="0"/>
              <a:t>何ら</a:t>
            </a:r>
            <a:r>
              <a:rPr lang="ja-JP" altLang="en-US" dirty="0"/>
              <a:t>かの事件がマスコミで</a:t>
            </a:r>
            <a:r>
              <a:rPr lang="ja-JP" altLang="en-US" dirty="0" smtClean="0"/>
              <a:t>報道</a:t>
            </a:r>
            <a:endParaRPr lang="en-US" altLang="ja-JP" dirty="0" smtClean="0"/>
          </a:p>
          <a:p>
            <a:pPr lvl="1"/>
            <a:r>
              <a:rPr lang="ja-JP" altLang="en-US" dirty="0" smtClean="0"/>
              <a:t>→その</a:t>
            </a:r>
            <a:r>
              <a:rPr lang="ja-JP" altLang="en-US" dirty="0"/>
              <a:t>犯人の個人情報を勝手に探してネットに公開する</a:t>
            </a:r>
            <a:r>
              <a:rPr lang="ja-JP" altLang="en-US" dirty="0" smtClean="0"/>
              <a:t>事例</a:t>
            </a:r>
            <a:endParaRPr lang="en-US" altLang="ja-JP" dirty="0" smtClean="0"/>
          </a:p>
          <a:p>
            <a:pPr lvl="1"/>
            <a:r>
              <a:rPr lang="ja-JP" altLang="en-US" dirty="0" smtClean="0"/>
              <a:t>→同姓</a:t>
            </a:r>
            <a:r>
              <a:rPr lang="ja-JP" altLang="en-US" dirty="0"/>
              <a:t>同名の別人や全くの勘違いで被害に遭った人たち</a:t>
            </a:r>
            <a:r>
              <a:rPr lang="ja-JP" altLang="en-US" dirty="0" smtClean="0"/>
              <a:t>も</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p15</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ネットに公開</a:t>
            </a:r>
            <a:endParaRPr kumimoji="1" lang="ja-JP" altLang="en-US" dirty="0"/>
          </a:p>
        </p:txBody>
      </p:sp>
      <p:pic>
        <p:nvPicPr>
          <p:cNvPr id="8" name="図 7"/>
          <p:cNvPicPr>
            <a:picLocks noChangeAspect="1"/>
          </p:cNvPicPr>
          <p:nvPr/>
        </p:nvPicPr>
        <p:blipFill>
          <a:blip r:embed="rId2"/>
          <a:stretch>
            <a:fillRect/>
          </a:stretch>
        </p:blipFill>
        <p:spPr>
          <a:xfrm>
            <a:off x="3386889" y="3067484"/>
            <a:ext cx="5418222" cy="3777429"/>
          </a:xfrm>
          <a:prstGeom prst="rect">
            <a:avLst/>
          </a:prstGeom>
        </p:spPr>
      </p:pic>
    </p:spTree>
    <p:extLst>
      <p:ext uri="{BB962C8B-B14F-4D97-AF65-F5344CB8AC3E}">
        <p14:creationId xmlns:p14="http://schemas.microsoft.com/office/powerpoint/2010/main" val="31384766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81</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5 </a:t>
            </a:r>
            <a:r>
              <a:rPr lang="ja-JP" altLang="en-US" dirty="0"/>
              <a:t>個人情報の流出</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p15</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住所</a:t>
            </a:r>
            <a:r>
              <a:rPr lang="ja-JP" altLang="ja-JP" dirty="0"/>
              <a:t>や名前</a:t>
            </a:r>
            <a:r>
              <a:rPr lang="ja-JP" altLang="ja-JP" dirty="0" smtClean="0"/>
              <a:t>だけ</a:t>
            </a:r>
            <a:r>
              <a:rPr lang="ja-JP" altLang="en-US" dirty="0" smtClean="0"/>
              <a:t>ではない</a:t>
            </a:r>
            <a:r>
              <a:rPr lang="ja-JP" altLang="ja-JP" dirty="0" smtClean="0"/>
              <a:t>，</a:t>
            </a:r>
            <a:r>
              <a:rPr lang="ja-JP" altLang="ja-JP" dirty="0"/>
              <a:t>複数</a:t>
            </a:r>
            <a:r>
              <a:rPr lang="ja-JP" altLang="ja-JP" dirty="0" smtClean="0"/>
              <a:t>集め</a:t>
            </a:r>
            <a:r>
              <a:rPr lang="ja-JP" altLang="en-US" dirty="0" smtClean="0"/>
              <a:t>て</a:t>
            </a:r>
            <a:r>
              <a:rPr lang="ja-JP" altLang="ja-JP" dirty="0" smtClean="0"/>
              <a:t>個人</a:t>
            </a:r>
            <a:r>
              <a:rPr lang="ja-JP" altLang="ja-JP" dirty="0"/>
              <a:t>が特定</a:t>
            </a:r>
            <a:r>
              <a:rPr lang="ja-JP" altLang="ja-JP" dirty="0" smtClean="0"/>
              <a:t>できれば</a:t>
            </a:r>
            <a:endParaRPr lang="en-US" altLang="ja-JP" dirty="0" smtClean="0"/>
          </a:p>
          <a:p>
            <a:r>
              <a:rPr lang="en-US" altLang="ja-JP" dirty="0"/>
              <a:t> </a:t>
            </a:r>
            <a:r>
              <a:rPr lang="en-US" altLang="ja-JP" dirty="0" smtClean="0"/>
              <a:t> </a:t>
            </a:r>
            <a:r>
              <a:rPr lang="ja-JP" altLang="ja-JP" dirty="0" smtClean="0"/>
              <a:t>個人</a:t>
            </a:r>
            <a:r>
              <a:rPr lang="ja-JP" altLang="ja-JP" dirty="0"/>
              <a:t>情報</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写真</a:t>
            </a:r>
            <a:r>
              <a:rPr lang="ja-JP" altLang="ja-JP" dirty="0"/>
              <a:t>や動画</a:t>
            </a:r>
            <a:r>
              <a:rPr lang="ja-JP" altLang="ja-JP" dirty="0" smtClean="0"/>
              <a:t>は</a:t>
            </a:r>
            <a:r>
              <a:rPr lang="ja-JP" altLang="en-US" dirty="0" smtClean="0"/>
              <a:t>，</a:t>
            </a:r>
            <a:r>
              <a:rPr lang="ja-JP" altLang="ja-JP" dirty="0" smtClean="0"/>
              <a:t>見た目</a:t>
            </a:r>
            <a:r>
              <a:rPr lang="ja-JP" altLang="ja-JP" dirty="0"/>
              <a:t>以上の個人を特定できる情報</a:t>
            </a:r>
            <a:r>
              <a:rPr lang="ja-JP" altLang="ja-JP" dirty="0" smtClean="0"/>
              <a:t>を</a:t>
            </a:r>
            <a:endParaRPr lang="en-US" altLang="ja-JP" dirty="0" smtClean="0"/>
          </a:p>
          <a:p>
            <a:r>
              <a:rPr lang="en-US" altLang="ja-JP" dirty="0"/>
              <a:t> </a:t>
            </a:r>
            <a:r>
              <a:rPr lang="en-US" altLang="ja-JP" dirty="0" smtClean="0"/>
              <a:t> </a:t>
            </a:r>
            <a:r>
              <a:rPr lang="ja-JP" altLang="ja-JP" dirty="0" smtClean="0"/>
              <a:t>発信</a:t>
            </a:r>
            <a:r>
              <a:rPr lang="ja-JP" altLang="ja-JP" dirty="0"/>
              <a:t>してしまう危険がある</a:t>
            </a:r>
            <a:r>
              <a:rPr lang="ja-JP" altLang="ja-JP" dirty="0" smtClean="0"/>
              <a:t>。</a:t>
            </a:r>
            <a:endParaRPr lang="en-US" altLang="ja-JP" dirty="0" smtClean="0"/>
          </a:p>
        </p:txBody>
      </p:sp>
    </p:spTree>
    <p:extLst>
      <p:ext uri="{BB962C8B-B14F-4D97-AF65-F5344CB8AC3E}">
        <p14:creationId xmlns:p14="http://schemas.microsoft.com/office/powerpoint/2010/main" val="2283039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effectLst/>
              </a:rPr>
              <a:t>傷つかない傷つけないために</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82</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6 </a:t>
            </a:r>
            <a:r>
              <a:rPr lang="ja-JP" altLang="en-US" dirty="0" smtClean="0"/>
              <a:t>傷つかない</a:t>
            </a:r>
            <a:r>
              <a:rPr lang="ja-JP" altLang="en-US" dirty="0"/>
              <a:t>傷つけないために</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p16</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6</a:t>
            </a:r>
            <a:endParaRPr kumimoji="1" lang="ja-JP" altLang="en-US" dirty="0"/>
          </a:p>
        </p:txBody>
      </p:sp>
      <p:pic>
        <p:nvPicPr>
          <p:cNvPr id="23" name="図 22"/>
          <p:cNvPicPr>
            <a:picLocks noChangeAspect="1"/>
          </p:cNvPicPr>
          <p:nvPr/>
        </p:nvPicPr>
        <p:blipFill>
          <a:blip r:embed="rId2"/>
          <a:stretch>
            <a:fillRect/>
          </a:stretch>
        </p:blipFill>
        <p:spPr>
          <a:xfrm>
            <a:off x="2227983" y="1951506"/>
            <a:ext cx="7750689" cy="4820804"/>
          </a:xfrm>
          <a:prstGeom prst="rect">
            <a:avLst/>
          </a:prstGeom>
        </p:spPr>
      </p:pic>
    </p:spTree>
    <p:extLst>
      <p:ext uri="{BB962C8B-B14F-4D97-AF65-F5344CB8AC3E}">
        <p14:creationId xmlns:p14="http://schemas.microsoft.com/office/powerpoint/2010/main" val="40081411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effectLst/>
              </a:rPr>
              <a:t>傷つかない傷つけないために</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被害者にならないために</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83</a:t>
            </a:fld>
            <a:endParaRPr lang="ja-JP" altLang="en-US"/>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6 </a:t>
            </a:r>
            <a:r>
              <a:rPr lang="ja-JP" altLang="en-US" dirty="0" smtClean="0"/>
              <a:t>傷つかない</a:t>
            </a:r>
            <a:r>
              <a:rPr lang="ja-JP" altLang="en-US" dirty="0"/>
              <a:t>傷つけないために</a:t>
            </a:r>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p16</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加害者にならないために</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6</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en-US" dirty="0" smtClean="0"/>
              <a:t>インターネット</a:t>
            </a:r>
            <a:r>
              <a:rPr lang="ja-JP" altLang="en-US" dirty="0"/>
              <a:t>の適切でない使い方により，どのような問題が起こっているのだろうか。</a:t>
            </a:r>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14846421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84</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被害者にならないために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394958"/>
          </a:xfrm>
        </p:spPr>
        <p:txBody>
          <a:bodyPr>
            <a:normAutofit/>
          </a:bodyPr>
          <a:lstStyle/>
          <a:p>
            <a:r>
              <a:rPr lang="ja-JP" altLang="en-US" dirty="0">
                <a:solidFill>
                  <a:srgbClr val="15BECF"/>
                </a:solidFill>
              </a:rPr>
              <a:t>▶</a:t>
            </a:r>
            <a:r>
              <a:rPr lang="ja-JP" altLang="en-US" dirty="0" smtClean="0"/>
              <a:t>見知らぬ</a:t>
            </a:r>
            <a:r>
              <a:rPr lang="ja-JP" altLang="en-US" dirty="0"/>
              <a:t>人との出会い</a:t>
            </a:r>
          </a:p>
          <a:p>
            <a:pPr lvl="1"/>
            <a:r>
              <a:rPr lang="ja-JP" altLang="en-US" dirty="0"/>
              <a:t>インターネットの</a:t>
            </a:r>
            <a:r>
              <a:rPr lang="ja-JP" altLang="en-US" dirty="0" smtClean="0"/>
              <a:t>活用で交友</a:t>
            </a:r>
            <a:r>
              <a:rPr lang="ja-JP" altLang="en-US" dirty="0"/>
              <a:t>関係が広がり，新しい情報や知識を</a:t>
            </a:r>
            <a:r>
              <a:rPr lang="ja-JP" altLang="en-US" dirty="0" smtClean="0"/>
              <a:t>得る</a:t>
            </a:r>
            <a:endParaRPr lang="en-US" altLang="ja-JP" dirty="0" smtClean="0"/>
          </a:p>
          <a:p>
            <a:pPr lvl="1"/>
            <a:r>
              <a:rPr lang="ja-JP" altLang="en-US" dirty="0" smtClean="0"/>
              <a:t>→悪意</a:t>
            </a:r>
            <a:r>
              <a:rPr lang="ja-JP" altLang="en-US" dirty="0"/>
              <a:t>を持って近づく人がいて，犯罪に巻き込まれること</a:t>
            </a:r>
            <a:r>
              <a:rPr lang="ja-JP" altLang="en-US" dirty="0" smtClean="0"/>
              <a:t>も</a:t>
            </a:r>
            <a:endParaRPr lang="en-US" altLang="ja-JP" dirty="0" smtClean="0"/>
          </a:p>
          <a:p>
            <a:pPr lvl="1"/>
            <a:r>
              <a:rPr lang="ja-JP" altLang="en-US" dirty="0" smtClean="0"/>
              <a:t>→連絡先</a:t>
            </a:r>
            <a:r>
              <a:rPr lang="ja-JP" altLang="en-US" dirty="0"/>
              <a:t>などの個人情報を</a:t>
            </a:r>
            <a:r>
              <a:rPr lang="ja-JP" altLang="en-US" dirty="0" smtClean="0"/>
              <a:t>伝えない</a:t>
            </a:r>
            <a:endParaRPr lang="en-US" altLang="ja-JP" dirty="0" smtClean="0"/>
          </a:p>
          <a:p>
            <a:pPr lvl="1"/>
            <a:r>
              <a:rPr lang="ja-JP" altLang="en-US" dirty="0" smtClean="0"/>
              <a:t>→</a:t>
            </a:r>
            <a:r>
              <a:rPr lang="en-US" altLang="ja-JP" dirty="0" smtClean="0"/>
              <a:t>1</a:t>
            </a:r>
            <a:r>
              <a:rPr lang="ja-JP" altLang="en-US" dirty="0"/>
              <a:t>人だけで相手と直接会ったり</a:t>
            </a:r>
            <a:r>
              <a:rPr lang="ja-JP" altLang="en-US" dirty="0" smtClean="0"/>
              <a:t>しない</a:t>
            </a:r>
            <a:endParaRPr lang="ja-JP" altLang="en-US" dirty="0"/>
          </a:p>
          <a:p>
            <a:endParaRPr lang="ja-JP" altLang="en-US" dirty="0"/>
          </a:p>
        </p:txBody>
      </p:sp>
    </p:spTree>
    <p:extLst>
      <p:ext uri="{BB962C8B-B14F-4D97-AF65-F5344CB8AC3E}">
        <p14:creationId xmlns:p14="http://schemas.microsoft.com/office/powerpoint/2010/main" val="33861811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85</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被害者にならないために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075871"/>
          </a:xfrm>
        </p:spPr>
        <p:txBody>
          <a:bodyPr>
            <a:normAutofit/>
          </a:bodyPr>
          <a:lstStyle/>
          <a:p>
            <a:r>
              <a:rPr lang="ja-JP" altLang="en-US" dirty="0" smtClean="0">
                <a:solidFill>
                  <a:srgbClr val="15BECF"/>
                </a:solidFill>
              </a:rPr>
              <a:t>▶</a:t>
            </a:r>
            <a:r>
              <a:rPr lang="ja-JP" altLang="en-US" dirty="0" smtClean="0"/>
              <a:t>詐欺</a:t>
            </a:r>
            <a:r>
              <a:rPr lang="ja-JP" altLang="en-US" dirty="0"/>
              <a:t>やなりすまし</a:t>
            </a:r>
          </a:p>
          <a:p>
            <a:pPr lvl="1"/>
            <a:r>
              <a:rPr lang="ja-JP" altLang="en-US" dirty="0"/>
              <a:t>「友達になってください。</a:t>
            </a:r>
            <a:r>
              <a:rPr lang="ja-JP" altLang="en-US" dirty="0" smtClean="0"/>
              <a:t>」</a:t>
            </a:r>
            <a:endParaRPr lang="en-US" altLang="ja-JP" dirty="0" smtClean="0"/>
          </a:p>
          <a:p>
            <a:pPr lvl="1"/>
            <a:r>
              <a:rPr lang="ja-JP" altLang="en-US" dirty="0" smtClean="0"/>
              <a:t>「</a:t>
            </a:r>
            <a:r>
              <a:rPr lang="ja-JP" altLang="en-US" dirty="0"/>
              <a:t>荷物が届きました。</a:t>
            </a:r>
            <a:r>
              <a:rPr lang="ja-JP" altLang="en-US" dirty="0" smtClean="0"/>
              <a:t>」</a:t>
            </a:r>
            <a:endParaRPr lang="en-US" altLang="ja-JP" dirty="0" smtClean="0"/>
          </a:p>
          <a:p>
            <a:pPr lvl="1"/>
            <a:r>
              <a:rPr lang="ja-JP" altLang="en-US" dirty="0" smtClean="0"/>
              <a:t>「</a:t>
            </a:r>
            <a:r>
              <a:rPr lang="ja-JP" altLang="en-US" dirty="0"/>
              <a:t>あなたのユーザ</a:t>
            </a:r>
            <a:r>
              <a:rPr lang="en-US" altLang="ja-JP" dirty="0"/>
              <a:t>ID</a:t>
            </a:r>
            <a:r>
              <a:rPr lang="ja-JP" altLang="en-US" dirty="0" err="1"/>
              <a:t>は停</a:t>
            </a:r>
            <a:r>
              <a:rPr lang="ja-JP" altLang="en-US" dirty="0"/>
              <a:t>止されています。</a:t>
            </a:r>
            <a:r>
              <a:rPr lang="ja-JP" altLang="en-US" dirty="0" smtClean="0"/>
              <a:t>」</a:t>
            </a:r>
            <a:endParaRPr lang="en-US" altLang="ja-JP" dirty="0" smtClean="0"/>
          </a:p>
          <a:p>
            <a:pPr lvl="1"/>
            <a:r>
              <a:rPr lang="ja-JP" altLang="en-US" dirty="0" smtClean="0"/>
              <a:t>つい</a:t>
            </a:r>
            <a:r>
              <a:rPr lang="ja-JP" altLang="en-US" dirty="0"/>
              <a:t>返事をしてしまいそうな</a:t>
            </a:r>
            <a:r>
              <a:rPr lang="ja-JP" altLang="en-US" dirty="0" smtClean="0"/>
              <a:t>メッセージ</a:t>
            </a:r>
            <a:endParaRPr lang="en-US" altLang="ja-JP" dirty="0" smtClean="0"/>
          </a:p>
          <a:p>
            <a:pPr lvl="1"/>
            <a:r>
              <a:rPr lang="ja-JP" altLang="en-US" dirty="0" smtClean="0"/>
              <a:t>→友人</a:t>
            </a:r>
            <a:r>
              <a:rPr lang="ja-JP" altLang="en-US" dirty="0"/>
              <a:t>のふりをしたなりすましによる</a:t>
            </a:r>
            <a:r>
              <a:rPr lang="ja-JP" altLang="en-US" dirty="0" smtClean="0"/>
              <a:t>詐欺</a:t>
            </a:r>
            <a:endParaRPr lang="en-US" altLang="ja-JP" dirty="0" smtClean="0"/>
          </a:p>
          <a:p>
            <a:pPr lvl="1"/>
            <a:r>
              <a:rPr lang="ja-JP" altLang="en-US" dirty="0" smtClean="0"/>
              <a:t>→メッセージ内</a:t>
            </a:r>
            <a:r>
              <a:rPr lang="ja-JP" altLang="en-US" dirty="0"/>
              <a:t>のリンクに誘導されて見たサイトが本物そっくりの偽サイトで，情報をだまし取られる</a:t>
            </a:r>
            <a:r>
              <a:rPr lang="ja-JP" altLang="en-US" b="1" dirty="0" smtClean="0"/>
              <a:t>フィッシング</a:t>
            </a:r>
            <a:endParaRPr lang="en-US" altLang="ja-JP" b="1" dirty="0" smtClean="0"/>
          </a:p>
          <a:p>
            <a:pPr lvl="1"/>
            <a:r>
              <a:rPr lang="ja-JP" altLang="en-US" dirty="0" smtClean="0"/>
              <a:t>安易</a:t>
            </a:r>
            <a:r>
              <a:rPr lang="ja-JP" altLang="en-US" dirty="0"/>
              <a:t>な誘導にだまされないように，日頃から注意</a:t>
            </a:r>
            <a:r>
              <a:rPr lang="ja-JP" altLang="en-US" dirty="0" smtClean="0"/>
              <a:t>する</a:t>
            </a:r>
            <a:endParaRPr lang="ja-JP" altLang="en-US" dirty="0"/>
          </a:p>
        </p:txBody>
      </p:sp>
    </p:spTree>
    <p:extLst>
      <p:ext uri="{BB962C8B-B14F-4D97-AF65-F5344CB8AC3E}">
        <p14:creationId xmlns:p14="http://schemas.microsoft.com/office/powerpoint/2010/main" val="6050076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86</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被害者にならないために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075084"/>
          </a:xfrm>
        </p:spPr>
        <p:txBody>
          <a:bodyPr>
            <a:normAutofit/>
          </a:bodyPr>
          <a:lstStyle/>
          <a:p>
            <a:r>
              <a:rPr lang="ja-JP" altLang="en-US" dirty="0">
                <a:solidFill>
                  <a:srgbClr val="15BECF"/>
                </a:solidFill>
              </a:rPr>
              <a:t>▶</a:t>
            </a:r>
            <a:r>
              <a:rPr lang="ja-JP" altLang="en-US" dirty="0" smtClean="0"/>
              <a:t>不正</a:t>
            </a:r>
            <a:r>
              <a:rPr lang="ja-JP" altLang="en-US" dirty="0"/>
              <a:t>アクセス</a:t>
            </a:r>
          </a:p>
          <a:p>
            <a:pPr lvl="1"/>
            <a:r>
              <a:rPr lang="ja-JP" altLang="en-US" dirty="0"/>
              <a:t>安易なパスワードを</a:t>
            </a:r>
            <a:r>
              <a:rPr lang="ja-JP" altLang="en-US" dirty="0" smtClean="0"/>
              <a:t>設定</a:t>
            </a:r>
            <a:endParaRPr lang="en-US" altLang="ja-JP" dirty="0" smtClean="0"/>
          </a:p>
          <a:p>
            <a:pPr lvl="1"/>
            <a:r>
              <a:rPr lang="ja-JP" altLang="en-US" dirty="0" smtClean="0"/>
              <a:t>秘密</a:t>
            </a:r>
            <a:r>
              <a:rPr lang="ja-JP" altLang="en-US" dirty="0"/>
              <a:t>の言葉に関する情報を</a:t>
            </a:r>
            <a:r>
              <a:rPr lang="en-US" altLang="ja-JP" dirty="0"/>
              <a:t>SNS</a:t>
            </a:r>
            <a:r>
              <a:rPr lang="ja-JP" altLang="en-US" dirty="0"/>
              <a:t>のプロフィールで</a:t>
            </a:r>
            <a:r>
              <a:rPr lang="ja-JP" altLang="en-US" dirty="0" smtClean="0"/>
              <a:t>公開</a:t>
            </a:r>
            <a:endParaRPr lang="en-US" altLang="ja-JP" dirty="0" smtClean="0"/>
          </a:p>
          <a:p>
            <a:pPr lvl="1"/>
            <a:r>
              <a:rPr lang="ja-JP" altLang="en-US" dirty="0" smtClean="0"/>
              <a:t>→パスワード</a:t>
            </a:r>
            <a:r>
              <a:rPr lang="ja-JP" altLang="en-US" dirty="0"/>
              <a:t>を見破られて，不正利用</a:t>
            </a:r>
            <a:r>
              <a:rPr lang="ja-JP" altLang="en-US" dirty="0" smtClean="0"/>
              <a:t>される</a:t>
            </a:r>
            <a:endParaRPr lang="ja-JP" altLang="en-US" dirty="0"/>
          </a:p>
          <a:p>
            <a:pPr lvl="1"/>
            <a:r>
              <a:rPr lang="ja-JP" altLang="en-US" dirty="0" smtClean="0"/>
              <a:t>人</a:t>
            </a:r>
            <a:r>
              <a:rPr lang="ja-JP" altLang="en-US" dirty="0"/>
              <a:t>の心理的な隙や行動のミスにつけ込んで，他人のパスワードなどを取得する</a:t>
            </a:r>
            <a:r>
              <a:rPr lang="ja-JP" altLang="en-US" b="1" dirty="0" smtClean="0"/>
              <a:t>ソーシャルエンジニアリング</a:t>
            </a:r>
            <a:endParaRPr lang="en-US" altLang="ja-JP" b="1" dirty="0" smtClean="0"/>
          </a:p>
          <a:p>
            <a:pPr lvl="1"/>
            <a:r>
              <a:rPr lang="ja-JP" altLang="en-US" dirty="0" smtClean="0"/>
              <a:t>→アカウント</a:t>
            </a:r>
            <a:r>
              <a:rPr lang="ja-JP" altLang="en-US" dirty="0"/>
              <a:t>を他人への非難や攻撃に</a:t>
            </a:r>
            <a:r>
              <a:rPr lang="ja-JP" altLang="en-US" dirty="0" smtClean="0"/>
              <a:t>使われる</a:t>
            </a:r>
            <a:endParaRPr lang="en-US" altLang="ja-JP" dirty="0" smtClean="0"/>
          </a:p>
          <a:p>
            <a:pPr lvl="1"/>
            <a:r>
              <a:rPr lang="ja-JP" altLang="en-US" dirty="0" smtClean="0"/>
              <a:t>→金銭的</a:t>
            </a:r>
            <a:r>
              <a:rPr lang="ja-JP" altLang="en-US" dirty="0"/>
              <a:t>な被害に</a:t>
            </a:r>
            <a:r>
              <a:rPr lang="ja-JP" altLang="en-US" dirty="0" smtClean="0"/>
              <a:t>遭う</a:t>
            </a:r>
            <a:endParaRPr lang="en-US" altLang="ja-JP" dirty="0" smtClean="0"/>
          </a:p>
          <a:p>
            <a:pPr lvl="1"/>
            <a:r>
              <a:rPr lang="ja-JP" altLang="en-US" dirty="0" smtClean="0"/>
              <a:t>パスワード</a:t>
            </a:r>
            <a:r>
              <a:rPr lang="ja-JP" altLang="en-US" dirty="0"/>
              <a:t>などは厳重に</a:t>
            </a:r>
            <a:r>
              <a:rPr lang="ja-JP" altLang="en-US" dirty="0" smtClean="0"/>
              <a:t>管理</a:t>
            </a:r>
            <a:endParaRPr lang="ja-JP" altLang="en-US" dirty="0"/>
          </a:p>
        </p:txBody>
      </p:sp>
    </p:spTree>
    <p:extLst>
      <p:ext uri="{BB962C8B-B14F-4D97-AF65-F5344CB8AC3E}">
        <p14:creationId xmlns:p14="http://schemas.microsoft.com/office/powerpoint/2010/main" val="31000911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87</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被害者にならないために</a:t>
            </a:r>
            <a:endParaRPr kumimoji="1" lang="ja-JP" altLang="en-US" dirty="0"/>
          </a:p>
        </p:txBody>
      </p:sp>
      <p:sp>
        <p:nvSpPr>
          <p:cNvPr id="7" name="テキスト プレースホルダー 6"/>
          <p:cNvSpPr>
            <a:spLocks noGrp="1"/>
          </p:cNvSpPr>
          <p:nvPr>
            <p:ph type="body" sz="quarter" idx="16"/>
          </p:nvPr>
        </p:nvSpPr>
        <p:spPr>
          <a:xfrm>
            <a:off x="365760" y="6256520"/>
            <a:ext cx="11626142" cy="563211"/>
          </a:xfrm>
        </p:spPr>
        <p:txBody>
          <a:bodyPr>
            <a:normAutofit/>
          </a:bodyPr>
          <a:lstStyle/>
          <a:p>
            <a:r>
              <a:rPr lang="ja-JP" altLang="ja-JP" dirty="0"/>
              <a:t>　図</a:t>
            </a:r>
            <a:r>
              <a:rPr lang="en-US" altLang="ja-JP" dirty="0" smtClean="0"/>
              <a:t>1</a:t>
            </a:r>
            <a:r>
              <a:rPr lang="en-US" altLang="ja-JP" dirty="0"/>
              <a:t> </a:t>
            </a:r>
            <a:r>
              <a:rPr lang="ja-JP" altLang="ja-JP" dirty="0" smtClean="0"/>
              <a:t>ソーシャルエンジニアリング</a:t>
            </a:r>
            <a:endParaRPr lang="ja-JP" altLang="ja-JP" dirty="0"/>
          </a:p>
        </p:txBody>
      </p:sp>
      <p:pic>
        <p:nvPicPr>
          <p:cNvPr id="8" name="図 7"/>
          <p:cNvPicPr>
            <a:picLocks noChangeAspect="1"/>
          </p:cNvPicPr>
          <p:nvPr/>
        </p:nvPicPr>
        <p:blipFill>
          <a:blip r:embed="rId2"/>
          <a:stretch>
            <a:fillRect/>
          </a:stretch>
        </p:blipFill>
        <p:spPr>
          <a:xfrm>
            <a:off x="3792010" y="1127258"/>
            <a:ext cx="3627569" cy="5104079"/>
          </a:xfrm>
          <a:prstGeom prst="rect">
            <a:avLst/>
          </a:prstGeom>
        </p:spPr>
      </p:pic>
    </p:spTree>
    <p:extLst>
      <p:ext uri="{BB962C8B-B14F-4D97-AF65-F5344CB8AC3E}">
        <p14:creationId xmlns:p14="http://schemas.microsoft.com/office/powerpoint/2010/main" val="3712077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88</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セキュリティ上よいとされるパスワードは，どのようなものか調べてみよう。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6</a:t>
            </a:r>
            <a:endParaRPr kumimoji="1" lang="ja-JP" altLang="en-US" dirty="0"/>
          </a:p>
        </p:txBody>
      </p:sp>
    </p:spTree>
    <p:extLst>
      <p:ext uri="{BB962C8B-B14F-4D97-AF65-F5344CB8AC3E}">
        <p14:creationId xmlns:p14="http://schemas.microsoft.com/office/powerpoint/2010/main" val="25618957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2783426"/>
            <a:ext cx="11460480" cy="3572927"/>
          </a:xfrm>
        </p:spPr>
        <p:txBody>
          <a:bodyPr/>
          <a:lstStyle/>
          <a:p>
            <a:r>
              <a:rPr lang="ja-JP" altLang="en-US" dirty="0"/>
              <a:t>小文字，大文字，数字，記号を組み合わせている，など</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89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p16</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セキュリティ上よいとされるパスワードは，どのようなものか調べてみよう。</a:t>
            </a:r>
            <a:endParaRPr kumimoji="1" lang="ja-JP" altLang="en-US" dirty="0"/>
          </a:p>
        </p:txBody>
      </p:sp>
      <p:sp>
        <p:nvSpPr>
          <p:cNvPr id="7" name="タイトル 6"/>
          <p:cNvSpPr>
            <a:spLocks noGrp="1"/>
          </p:cNvSpPr>
          <p:nvPr>
            <p:ph type="title"/>
          </p:nvPr>
        </p:nvSpPr>
        <p:spPr/>
        <p:txBody>
          <a:bodyPr/>
          <a:lstStyle/>
          <a:p>
            <a:r>
              <a:rPr kumimoji="1" lang="en-US" altLang="ja-JP" dirty="0" smtClean="0"/>
              <a:t>6</a:t>
            </a:r>
            <a:endParaRPr kumimoji="1" lang="ja-JP" altLang="en-US" dirty="0"/>
          </a:p>
        </p:txBody>
      </p:sp>
    </p:spTree>
    <p:extLst>
      <p:ext uri="{BB962C8B-B14F-4D97-AF65-F5344CB8AC3E}">
        <p14:creationId xmlns:p14="http://schemas.microsoft.com/office/powerpoint/2010/main" val="4193275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情報とメディアの特性</a:t>
            </a:r>
            <a:endParaRPr kumimoji="1" lang="ja-JP" altLang="en-US" dirty="0"/>
          </a:p>
        </p:txBody>
      </p:sp>
      <p:sp>
        <p:nvSpPr>
          <p:cNvPr id="3" name="テキスト プレースホルダー 2"/>
          <p:cNvSpPr>
            <a:spLocks noGrp="1"/>
          </p:cNvSpPr>
          <p:nvPr>
            <p:ph type="body" idx="1"/>
          </p:nvPr>
        </p:nvSpPr>
        <p:spPr/>
        <p:txBody>
          <a:bodyPr>
            <a:normAutofit lnSpcReduction="10000"/>
          </a:bodyPr>
          <a:lstStyle/>
          <a:p>
            <a:r>
              <a:rPr lang="ja-JP" altLang="ja-JP" dirty="0"/>
              <a:t>情報の特性</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1 </a:t>
            </a:r>
            <a:r>
              <a:rPr lang="ja-JP" altLang="en-US" dirty="0"/>
              <a:t>情報とメディアの特性</a:t>
            </a:r>
          </a:p>
          <a:p>
            <a:endParaRPr kumimoji="1" lang="ja-JP" altLang="en-US" dirty="0"/>
          </a:p>
        </p:txBody>
      </p:sp>
      <p:sp>
        <p:nvSpPr>
          <p:cNvPr id="6" name="テキスト プレースホルダー 5"/>
          <p:cNvSpPr>
            <a:spLocks noGrp="1"/>
          </p:cNvSpPr>
          <p:nvPr>
            <p:ph type="body" sz="quarter" idx="14"/>
          </p:nvPr>
        </p:nvSpPr>
        <p:spPr/>
        <p:txBody>
          <a:bodyPr/>
          <a:lstStyle/>
          <a:p>
            <a:r>
              <a:rPr lang="en-US" altLang="ja-JP" dirty="0"/>
              <a:t>p</a:t>
            </a:r>
            <a:r>
              <a:rPr lang="en-US" altLang="ja-JP" dirty="0" smtClean="0"/>
              <a:t>6</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lang="en-US" altLang="ja-JP" dirty="0"/>
              <a:t>1</a:t>
            </a:r>
            <a:endParaRPr kumimoji="1" lang="ja-JP" altLang="en-US" dirty="0"/>
          </a:p>
        </p:txBody>
      </p:sp>
      <p:sp>
        <p:nvSpPr>
          <p:cNvPr id="8" name="テキスト プレースホルダー 7"/>
          <p:cNvSpPr>
            <a:spLocks noGrp="1"/>
          </p:cNvSpPr>
          <p:nvPr>
            <p:ph type="body" idx="16"/>
          </p:nvPr>
        </p:nvSpPr>
        <p:spPr/>
        <p:txBody>
          <a:bodyPr>
            <a:normAutofit lnSpcReduction="10000"/>
          </a:bodyPr>
          <a:lstStyle/>
          <a:p>
            <a:r>
              <a:rPr lang="ja-JP" altLang="ja-JP" dirty="0"/>
              <a:t>メディアの特性</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1</a:t>
            </a:r>
            <a:endParaRPr kumimoji="1" lang="ja-JP" altLang="en-US" dirty="0"/>
          </a:p>
        </p:txBody>
      </p:sp>
      <p:sp>
        <p:nvSpPr>
          <p:cNvPr id="13" name="テキスト プレースホルダー 12"/>
          <p:cNvSpPr>
            <a:spLocks noGrp="1"/>
          </p:cNvSpPr>
          <p:nvPr>
            <p:ph type="body" sz="quarter" idx="25"/>
          </p:nvPr>
        </p:nvSpPr>
        <p:spPr/>
        <p:txBody>
          <a:bodyPr/>
          <a:lstStyle/>
          <a:p>
            <a:r>
              <a:rPr lang="ja-JP" altLang="ja-JP" dirty="0" smtClean="0"/>
              <a:t>そもそも</a:t>
            </a:r>
            <a:r>
              <a:rPr lang="ja-JP" altLang="ja-JP" dirty="0"/>
              <a:t>情報とは何なのだろうか。また，情報を伝えるメディアにはどのような種類があるのだろうか。</a:t>
            </a:r>
          </a:p>
          <a:p>
            <a:endParaRPr kumimoji="1" lang="ja-JP" altLang="en-US" dirty="0"/>
          </a:p>
        </p:txBody>
      </p:sp>
      <p:sp>
        <p:nvSpPr>
          <p:cNvPr id="14" name="テキスト プレースホルダー 13"/>
          <p:cNvSpPr>
            <a:spLocks noGrp="1"/>
          </p:cNvSpPr>
          <p:nvPr>
            <p:ph type="body" idx="26"/>
          </p:nvPr>
        </p:nvSpPr>
        <p:spPr/>
        <p:txBody>
          <a:bodyPr>
            <a:normAutofit fontScale="92500" lnSpcReduction="10000"/>
          </a:bodyPr>
          <a:lstStyle/>
          <a:p>
            <a:r>
              <a:rPr lang="en-US" altLang="ja-JP" dirty="0"/>
              <a:t>2</a:t>
            </a:r>
            <a:endParaRPr kumimoji="1" lang="ja-JP" altLang="en-US" dirty="0"/>
          </a:p>
        </p:txBody>
      </p:sp>
    </p:spTree>
    <p:extLst>
      <p:ext uri="{BB962C8B-B14F-4D97-AF65-F5344CB8AC3E}">
        <p14:creationId xmlns:p14="http://schemas.microsoft.com/office/powerpoint/2010/main" val="12856233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90</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p17</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ja-JP" dirty="0"/>
              <a:t>加害者にならないために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075084"/>
          </a:xfrm>
        </p:spPr>
        <p:txBody>
          <a:bodyPr>
            <a:normAutofit/>
          </a:bodyPr>
          <a:lstStyle/>
          <a:p>
            <a:r>
              <a:rPr lang="ja-JP" altLang="ja-JP" dirty="0" smtClean="0"/>
              <a:t>インターネット上</a:t>
            </a:r>
            <a:r>
              <a:rPr lang="ja-JP" altLang="ja-JP" dirty="0"/>
              <a:t>に発信した</a:t>
            </a:r>
            <a:r>
              <a:rPr lang="ja-JP" altLang="ja-JP" dirty="0" smtClean="0"/>
              <a:t>情報</a:t>
            </a:r>
            <a:endParaRPr lang="en-US" altLang="ja-JP" dirty="0" smtClean="0"/>
          </a:p>
          <a:p>
            <a:pPr lvl="1"/>
            <a:r>
              <a:rPr lang="ja-JP" altLang="ja-JP" dirty="0" smtClean="0"/>
              <a:t>不特定</a:t>
            </a:r>
            <a:r>
              <a:rPr lang="ja-JP" altLang="ja-JP" dirty="0"/>
              <a:t>多数の人の目に触れる可能性が</a:t>
            </a:r>
            <a:r>
              <a:rPr lang="ja-JP" altLang="ja-JP" dirty="0" smtClean="0"/>
              <a:t>高い</a:t>
            </a:r>
            <a:endParaRPr lang="en-US" altLang="ja-JP" dirty="0" smtClean="0"/>
          </a:p>
          <a:p>
            <a:pPr lvl="1"/>
            <a:r>
              <a:rPr lang="ja-JP" altLang="ja-JP" dirty="0" smtClean="0"/>
              <a:t>「</a:t>
            </a:r>
            <a:r>
              <a:rPr lang="ja-JP" altLang="ja-JP" dirty="0"/>
              <a:t>友達のみ公開」としても，第三者の閲覧を完全に</a:t>
            </a:r>
            <a:r>
              <a:rPr lang="ja-JP" altLang="ja-JP" dirty="0" smtClean="0"/>
              <a:t>防</a:t>
            </a:r>
            <a:r>
              <a:rPr lang="ja-JP" altLang="en-US" dirty="0" smtClean="0"/>
              <a:t>げない</a:t>
            </a:r>
            <a:endParaRPr lang="en-US" altLang="ja-JP" dirty="0" smtClean="0"/>
          </a:p>
          <a:p>
            <a:pPr lvl="1"/>
            <a:r>
              <a:rPr lang="ja-JP" altLang="en-US" dirty="0" smtClean="0"/>
              <a:t>→誰に</a:t>
            </a:r>
            <a:r>
              <a:rPr lang="ja-JP" altLang="ja-JP" dirty="0" smtClean="0"/>
              <a:t>とっても不適切</a:t>
            </a:r>
            <a:r>
              <a:rPr lang="ja-JP" altLang="ja-JP" dirty="0"/>
              <a:t>でないか，不愉快に</a:t>
            </a:r>
            <a:r>
              <a:rPr lang="ja-JP" altLang="ja-JP" dirty="0" smtClean="0"/>
              <a:t>させないか考える</a:t>
            </a:r>
            <a:endParaRPr lang="en-US" altLang="ja-JP" dirty="0" smtClean="0"/>
          </a:p>
          <a:p>
            <a:r>
              <a:rPr lang="ja-JP" altLang="ja-JP" dirty="0" smtClean="0"/>
              <a:t>デジタル化</a:t>
            </a:r>
            <a:r>
              <a:rPr lang="ja-JP" altLang="ja-JP" dirty="0"/>
              <a:t>された情報が他人の手に</a:t>
            </a:r>
            <a:r>
              <a:rPr lang="ja-JP" altLang="ja-JP" dirty="0" smtClean="0"/>
              <a:t>渡ったら</a:t>
            </a:r>
            <a:endParaRPr lang="en-US" altLang="ja-JP" dirty="0" smtClean="0"/>
          </a:p>
          <a:p>
            <a:pPr lvl="1"/>
            <a:r>
              <a:rPr lang="ja-JP" altLang="ja-JP" dirty="0" smtClean="0"/>
              <a:t>訂正</a:t>
            </a:r>
            <a:r>
              <a:rPr lang="ja-JP" altLang="ja-JP" dirty="0"/>
              <a:t>も回収もできなく</a:t>
            </a:r>
            <a:r>
              <a:rPr lang="ja-JP" altLang="ja-JP" dirty="0" smtClean="0"/>
              <a:t>なる</a:t>
            </a:r>
            <a:endParaRPr lang="en-US" altLang="ja-JP" dirty="0" smtClean="0"/>
          </a:p>
          <a:p>
            <a:pPr lvl="1"/>
            <a:r>
              <a:rPr lang="ja-JP" altLang="en-US" dirty="0" smtClean="0"/>
              <a:t>→</a:t>
            </a:r>
            <a:r>
              <a:rPr lang="ja-JP" altLang="ja-JP" dirty="0" smtClean="0"/>
              <a:t>いつ</a:t>
            </a:r>
            <a:r>
              <a:rPr lang="ja-JP" altLang="ja-JP" dirty="0"/>
              <a:t>までも拡散され，検索され，誤解を解くことも</a:t>
            </a:r>
            <a:r>
              <a:rPr lang="ja-JP" altLang="ja-JP" dirty="0" smtClean="0"/>
              <a:t>できない</a:t>
            </a:r>
            <a:endParaRPr lang="en-US" altLang="ja-JP" dirty="0" smtClean="0"/>
          </a:p>
          <a:p>
            <a:r>
              <a:rPr lang="ja-JP" altLang="ja-JP" dirty="0" smtClean="0"/>
              <a:t>写真</a:t>
            </a:r>
            <a:r>
              <a:rPr lang="ja-JP" altLang="ja-JP" dirty="0"/>
              <a:t>や文書を掲載する前</a:t>
            </a:r>
            <a:r>
              <a:rPr lang="ja-JP" altLang="ja-JP" dirty="0" smtClean="0"/>
              <a:t>に</a:t>
            </a:r>
            <a:endParaRPr lang="en-US" altLang="ja-JP" dirty="0" smtClean="0"/>
          </a:p>
          <a:p>
            <a:pPr lvl="1"/>
            <a:r>
              <a:rPr lang="ja-JP" altLang="ja-JP" dirty="0" smtClean="0"/>
              <a:t>数年後</a:t>
            </a:r>
            <a:r>
              <a:rPr lang="ja-JP" altLang="ja-JP" dirty="0"/>
              <a:t>の自分や関係する人が，それらを見たときにどのような思いになるかを</a:t>
            </a:r>
            <a:r>
              <a:rPr lang="ja-JP" altLang="ja-JP" dirty="0" smtClean="0"/>
              <a:t>考える</a:t>
            </a:r>
            <a:endParaRPr lang="ja-JP" altLang="ja-JP" dirty="0"/>
          </a:p>
        </p:txBody>
      </p:sp>
    </p:spTree>
    <p:extLst>
      <p:ext uri="{BB962C8B-B14F-4D97-AF65-F5344CB8AC3E}">
        <p14:creationId xmlns:p14="http://schemas.microsoft.com/office/powerpoint/2010/main" val="5005400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91</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p17</a:t>
            </a:r>
            <a:endParaRPr lang="ja-JP" altLang="en-US" dirty="0"/>
          </a:p>
        </p:txBody>
      </p:sp>
      <p:sp>
        <p:nvSpPr>
          <p:cNvPr id="6" name="テキスト プレースホルダー 5"/>
          <p:cNvSpPr>
            <a:spLocks noGrp="1"/>
          </p:cNvSpPr>
          <p:nvPr>
            <p:ph type="body" sz="quarter" idx="15"/>
          </p:nvPr>
        </p:nvSpPr>
        <p:spPr/>
        <p:txBody>
          <a:bodyPr/>
          <a:lstStyle/>
          <a:p>
            <a:r>
              <a:rPr lang="ja-JP" altLang="ja-JP" dirty="0"/>
              <a:t>加害者にならないために</a:t>
            </a:r>
            <a:endParaRPr kumimoji="1" lang="ja-JP" altLang="en-US" dirty="0"/>
          </a:p>
        </p:txBody>
      </p:sp>
      <p:sp>
        <p:nvSpPr>
          <p:cNvPr id="7" name="テキスト プレースホルダー 6"/>
          <p:cNvSpPr>
            <a:spLocks noGrp="1"/>
          </p:cNvSpPr>
          <p:nvPr>
            <p:ph type="body" sz="quarter" idx="16"/>
          </p:nvPr>
        </p:nvSpPr>
        <p:spPr>
          <a:xfrm>
            <a:off x="470052" y="6294789"/>
            <a:ext cx="11626142" cy="563211"/>
          </a:xfrm>
        </p:spPr>
        <p:txBody>
          <a:bodyPr>
            <a:normAutofit/>
          </a:bodyPr>
          <a:lstStyle/>
          <a:p>
            <a:r>
              <a:rPr lang="ja-JP" altLang="ja-JP" dirty="0"/>
              <a:t>図</a:t>
            </a:r>
            <a:r>
              <a:rPr lang="en-US" altLang="ja-JP" dirty="0" smtClean="0"/>
              <a:t>2</a:t>
            </a:r>
            <a:r>
              <a:rPr lang="en-US" altLang="ja-JP" dirty="0"/>
              <a:t> </a:t>
            </a:r>
            <a:r>
              <a:rPr lang="ja-JP" altLang="ja-JP" dirty="0" smtClean="0"/>
              <a:t>想像</a:t>
            </a:r>
            <a:r>
              <a:rPr lang="ja-JP" altLang="ja-JP" dirty="0"/>
              <a:t>を超えた範囲に情報が拡散する</a:t>
            </a:r>
            <a:r>
              <a:rPr lang="ja-JP" altLang="ja-JP" dirty="0" smtClean="0"/>
              <a:t>流れ</a:t>
            </a:r>
            <a:endParaRPr lang="ja-JP" altLang="ja-JP" dirty="0"/>
          </a:p>
        </p:txBody>
      </p:sp>
      <p:pic>
        <p:nvPicPr>
          <p:cNvPr id="8" name="図 7"/>
          <p:cNvPicPr>
            <a:picLocks noChangeAspect="1"/>
          </p:cNvPicPr>
          <p:nvPr/>
        </p:nvPicPr>
        <p:blipFill>
          <a:blip r:embed="rId2"/>
          <a:stretch>
            <a:fillRect/>
          </a:stretch>
        </p:blipFill>
        <p:spPr>
          <a:xfrm>
            <a:off x="713991" y="1277009"/>
            <a:ext cx="10353545" cy="4968419"/>
          </a:xfrm>
          <a:prstGeom prst="rect">
            <a:avLst/>
          </a:prstGeom>
        </p:spPr>
      </p:pic>
    </p:spTree>
    <p:extLst>
      <p:ext uri="{BB962C8B-B14F-4D97-AF65-F5344CB8AC3E}">
        <p14:creationId xmlns:p14="http://schemas.microsoft.com/office/powerpoint/2010/main" val="30225517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92</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p17</a:t>
            </a:r>
            <a:endParaRPr lang="ja-JP" altLang="en-US" dirty="0"/>
          </a:p>
        </p:txBody>
      </p:sp>
      <p:sp>
        <p:nvSpPr>
          <p:cNvPr id="6" name="テキスト プレースホルダー 5"/>
          <p:cNvSpPr>
            <a:spLocks noGrp="1"/>
          </p:cNvSpPr>
          <p:nvPr>
            <p:ph type="body" sz="quarter" idx="15"/>
          </p:nvPr>
        </p:nvSpPr>
        <p:spPr/>
        <p:txBody>
          <a:bodyPr/>
          <a:lstStyle/>
          <a:p>
            <a:r>
              <a:rPr lang="ja-JP" altLang="ja-JP" dirty="0"/>
              <a:t>加害者にならないために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394958"/>
          </a:xfrm>
        </p:spPr>
        <p:txBody>
          <a:bodyPr>
            <a:normAutofit/>
          </a:bodyPr>
          <a:lstStyle/>
          <a:p>
            <a:r>
              <a:rPr lang="ja-JP" altLang="en-US" dirty="0" smtClean="0">
                <a:solidFill>
                  <a:srgbClr val="15BECF"/>
                </a:solidFill>
              </a:rPr>
              <a:t>▶</a:t>
            </a:r>
            <a:r>
              <a:rPr lang="ja-JP" altLang="ja-JP" dirty="0" smtClean="0"/>
              <a:t>ネット</a:t>
            </a:r>
            <a:r>
              <a:rPr lang="ja-JP" altLang="ja-JP" dirty="0"/>
              <a:t>いじめ</a:t>
            </a:r>
          </a:p>
          <a:p>
            <a:pPr lvl="1"/>
            <a:r>
              <a:rPr lang="ja-JP" altLang="ja-JP" dirty="0"/>
              <a:t>文字だけで</a:t>
            </a:r>
            <a:r>
              <a:rPr lang="ja-JP" altLang="ja-JP" dirty="0" smtClean="0"/>
              <a:t>交流</a:t>
            </a:r>
            <a:endParaRPr lang="en-US" altLang="ja-JP" dirty="0" smtClean="0"/>
          </a:p>
          <a:p>
            <a:pPr lvl="1"/>
            <a:r>
              <a:rPr lang="ja-JP" altLang="en-US" dirty="0" smtClean="0"/>
              <a:t>→</a:t>
            </a:r>
            <a:r>
              <a:rPr lang="ja-JP" altLang="ja-JP" dirty="0" smtClean="0"/>
              <a:t>表現</a:t>
            </a:r>
            <a:r>
              <a:rPr lang="ja-JP" altLang="ja-JP" dirty="0"/>
              <a:t>不足や勘違いなどによって，言い争いが</a:t>
            </a:r>
            <a:r>
              <a:rPr lang="ja-JP" altLang="ja-JP" dirty="0" smtClean="0"/>
              <a:t>起きる</a:t>
            </a:r>
            <a:endParaRPr lang="en-US" altLang="ja-JP" dirty="0" smtClean="0"/>
          </a:p>
          <a:p>
            <a:pPr lvl="1"/>
            <a:r>
              <a:rPr lang="ja-JP" altLang="en-US" dirty="0" smtClean="0"/>
              <a:t>→</a:t>
            </a:r>
            <a:r>
              <a:rPr lang="ja-JP" altLang="ja-JP" dirty="0" smtClean="0"/>
              <a:t>プライバシー</a:t>
            </a:r>
            <a:r>
              <a:rPr lang="ja-JP" altLang="ja-JP" dirty="0"/>
              <a:t>の暴露なども</a:t>
            </a:r>
            <a:r>
              <a:rPr lang="ja-JP" altLang="ja-JP" dirty="0" smtClean="0"/>
              <a:t>起こりやすい</a:t>
            </a:r>
            <a:endParaRPr lang="en-US" altLang="ja-JP" dirty="0" smtClean="0"/>
          </a:p>
          <a:p>
            <a:pPr lvl="1"/>
            <a:r>
              <a:rPr lang="ja-JP" altLang="en-US" dirty="0" smtClean="0"/>
              <a:t>→</a:t>
            </a:r>
            <a:r>
              <a:rPr lang="ja-JP" altLang="ja-JP" dirty="0" smtClean="0"/>
              <a:t>気持ち</a:t>
            </a:r>
            <a:r>
              <a:rPr lang="ja-JP" altLang="ja-JP" dirty="0"/>
              <a:t>の行き違いから，いじめが発生することも</a:t>
            </a:r>
            <a:r>
              <a:rPr lang="ja-JP" altLang="ja-JP" dirty="0" smtClean="0"/>
              <a:t>ある</a:t>
            </a:r>
            <a:endParaRPr lang="en-US" altLang="ja-JP" dirty="0" smtClean="0"/>
          </a:p>
          <a:p>
            <a:pPr lvl="1"/>
            <a:r>
              <a:rPr lang="en-US" altLang="ja-JP" dirty="0" smtClean="0"/>
              <a:t>SNS</a:t>
            </a:r>
            <a:r>
              <a:rPr lang="ja-JP" altLang="ja-JP" dirty="0" smtClean="0"/>
              <a:t>など</a:t>
            </a:r>
            <a:r>
              <a:rPr lang="ja-JP" altLang="en-US" dirty="0" smtClean="0"/>
              <a:t>で</a:t>
            </a:r>
            <a:r>
              <a:rPr lang="ja-JP" altLang="ja-JP" dirty="0" smtClean="0"/>
              <a:t>いじめ</a:t>
            </a:r>
            <a:r>
              <a:rPr lang="ja-JP" altLang="en-US" dirty="0" smtClean="0"/>
              <a:t>→</a:t>
            </a:r>
            <a:r>
              <a:rPr lang="ja-JP" altLang="ja-JP" dirty="0" smtClean="0"/>
              <a:t>被害者</a:t>
            </a:r>
            <a:r>
              <a:rPr lang="ja-JP" altLang="ja-JP" dirty="0"/>
              <a:t>は</a:t>
            </a:r>
            <a:r>
              <a:rPr lang="en-US" altLang="ja-JP" dirty="0"/>
              <a:t>24</a:t>
            </a:r>
            <a:r>
              <a:rPr lang="ja-JP" altLang="ja-JP" dirty="0"/>
              <a:t>時間心が</a:t>
            </a:r>
            <a:r>
              <a:rPr lang="ja-JP" altLang="ja-JP" dirty="0" smtClean="0"/>
              <a:t>休ま</a:t>
            </a:r>
            <a:r>
              <a:rPr lang="ja-JP" altLang="en-US" dirty="0" smtClean="0"/>
              <a:t>らない</a:t>
            </a:r>
            <a:endParaRPr lang="en-US" altLang="ja-JP" dirty="0" smtClean="0"/>
          </a:p>
          <a:p>
            <a:pPr lvl="1"/>
            <a:r>
              <a:rPr lang="ja-JP" altLang="ja-JP" dirty="0" smtClean="0"/>
              <a:t>加害者は容易</a:t>
            </a:r>
            <a:r>
              <a:rPr lang="ja-JP" altLang="ja-JP" dirty="0"/>
              <a:t>にいじめに加担し，罪の意識を</a:t>
            </a:r>
            <a:r>
              <a:rPr lang="ja-JP" altLang="ja-JP" dirty="0" smtClean="0"/>
              <a:t>持ちにくい</a:t>
            </a:r>
            <a:endParaRPr lang="ja-JP" altLang="ja-JP" dirty="0"/>
          </a:p>
          <a:p>
            <a:r>
              <a:rPr lang="ja-JP" altLang="ja-JP" dirty="0"/>
              <a:t>円滑な</a:t>
            </a:r>
            <a:r>
              <a:rPr lang="ja-JP" altLang="ja-JP" dirty="0" smtClean="0"/>
              <a:t>コミュニケーション</a:t>
            </a:r>
            <a:r>
              <a:rPr lang="ja-JP" altLang="en-US" dirty="0" smtClean="0"/>
              <a:t>のために</a:t>
            </a:r>
            <a:endParaRPr lang="en-US" altLang="ja-JP" dirty="0" smtClean="0"/>
          </a:p>
          <a:p>
            <a:pPr lvl="1"/>
            <a:r>
              <a:rPr lang="ja-JP" altLang="ja-JP" dirty="0" smtClean="0"/>
              <a:t>感情的</a:t>
            </a:r>
            <a:r>
              <a:rPr lang="ja-JP" altLang="ja-JP" dirty="0"/>
              <a:t>に</a:t>
            </a:r>
            <a:r>
              <a:rPr lang="ja-JP" altLang="ja-JP" dirty="0" smtClean="0"/>
              <a:t>なら</a:t>
            </a:r>
            <a:r>
              <a:rPr lang="ja-JP" altLang="en-US" dirty="0" smtClean="0"/>
              <a:t>ない</a:t>
            </a:r>
            <a:endParaRPr lang="en-US" altLang="ja-JP" dirty="0"/>
          </a:p>
          <a:p>
            <a:pPr lvl="1"/>
            <a:r>
              <a:rPr lang="ja-JP" altLang="ja-JP" dirty="0" smtClean="0"/>
              <a:t>本来</a:t>
            </a:r>
            <a:r>
              <a:rPr lang="ja-JP" altLang="ja-JP" dirty="0"/>
              <a:t>の意図を</a:t>
            </a:r>
            <a:r>
              <a:rPr lang="ja-JP" altLang="ja-JP" dirty="0" smtClean="0"/>
              <a:t>読み取</a:t>
            </a:r>
            <a:r>
              <a:rPr lang="ja-JP" altLang="en-US" dirty="0" smtClean="0"/>
              <a:t>る</a:t>
            </a:r>
            <a:endParaRPr lang="en-US" altLang="ja-JP" dirty="0" smtClean="0"/>
          </a:p>
          <a:p>
            <a:pPr lvl="1"/>
            <a:r>
              <a:rPr lang="ja-JP" altLang="ja-JP" dirty="0" smtClean="0"/>
              <a:t>どの</a:t>
            </a:r>
            <a:r>
              <a:rPr lang="ja-JP" altLang="ja-JP" dirty="0"/>
              <a:t>ように返信すれば正しく伝わるのかを考える</a:t>
            </a:r>
            <a:r>
              <a:rPr lang="ja-JP" altLang="ja-JP" dirty="0" smtClean="0"/>
              <a:t>思いやり</a:t>
            </a:r>
            <a:endParaRPr lang="ja-JP" altLang="ja-JP" dirty="0"/>
          </a:p>
        </p:txBody>
      </p:sp>
    </p:spTree>
    <p:extLst>
      <p:ext uri="{BB962C8B-B14F-4D97-AF65-F5344CB8AC3E}">
        <p14:creationId xmlns:p14="http://schemas.microsoft.com/office/powerpoint/2010/main" val="22862989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93</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lang="en-US" altLang="ja-JP" dirty="0"/>
              <a:t>p17</a:t>
            </a:r>
            <a:endParaRPr lang="ja-JP" altLang="en-US" dirty="0"/>
          </a:p>
        </p:txBody>
      </p:sp>
      <p:sp>
        <p:nvSpPr>
          <p:cNvPr id="6" name="テキスト プレースホルダー 5"/>
          <p:cNvSpPr>
            <a:spLocks noGrp="1"/>
          </p:cNvSpPr>
          <p:nvPr>
            <p:ph type="body" sz="quarter" idx="15"/>
          </p:nvPr>
        </p:nvSpPr>
        <p:spPr/>
        <p:txBody>
          <a:bodyPr/>
          <a:lstStyle/>
          <a:p>
            <a:r>
              <a:rPr lang="ja-JP" altLang="ja-JP" dirty="0"/>
              <a:t>加害者にならないために</a:t>
            </a:r>
            <a:endParaRPr kumimoji="1" lang="ja-JP" altLang="en-US" dirty="0"/>
          </a:p>
        </p:txBody>
      </p:sp>
      <p:sp>
        <p:nvSpPr>
          <p:cNvPr id="7" name="テキスト プレースホルダー 6"/>
          <p:cNvSpPr>
            <a:spLocks noGrp="1"/>
          </p:cNvSpPr>
          <p:nvPr>
            <p:ph type="body" sz="quarter" idx="16"/>
          </p:nvPr>
        </p:nvSpPr>
        <p:spPr>
          <a:xfrm>
            <a:off x="365760" y="1463042"/>
            <a:ext cx="11626142" cy="5394958"/>
          </a:xfrm>
        </p:spPr>
        <p:txBody>
          <a:bodyPr>
            <a:normAutofit/>
          </a:bodyPr>
          <a:lstStyle/>
          <a:p>
            <a:r>
              <a:rPr lang="ja-JP" altLang="en-US" dirty="0" smtClean="0">
                <a:solidFill>
                  <a:srgbClr val="15BECF"/>
                </a:solidFill>
              </a:rPr>
              <a:t>▶</a:t>
            </a:r>
            <a:r>
              <a:rPr lang="ja-JP" altLang="ja-JP" dirty="0" smtClean="0"/>
              <a:t>炎上</a:t>
            </a:r>
            <a:endParaRPr lang="ja-JP" altLang="ja-JP" dirty="0"/>
          </a:p>
          <a:p>
            <a:pPr lvl="1"/>
            <a:r>
              <a:rPr lang="ja-JP" altLang="ja-JP" dirty="0"/>
              <a:t>ある投稿に対し，多くの人が一斉に批判的な反応をする</a:t>
            </a:r>
            <a:r>
              <a:rPr lang="ja-JP" altLang="ja-JP" dirty="0" smtClean="0"/>
              <a:t>こと</a:t>
            </a:r>
            <a:endParaRPr lang="en-US" altLang="ja-JP" dirty="0" smtClean="0"/>
          </a:p>
          <a:p>
            <a:pPr lvl="1"/>
            <a:r>
              <a:rPr lang="ja-JP" altLang="ja-JP" dirty="0" smtClean="0"/>
              <a:t>一般的</a:t>
            </a:r>
            <a:r>
              <a:rPr lang="ja-JP" altLang="ja-JP" dirty="0"/>
              <a:t>には発言に反応しないことがよい解決策だとされて</a:t>
            </a:r>
            <a:r>
              <a:rPr lang="ja-JP" altLang="ja-JP" dirty="0" smtClean="0"/>
              <a:t>いる</a:t>
            </a:r>
            <a:endParaRPr lang="ja-JP" altLang="ja-JP" dirty="0"/>
          </a:p>
        </p:txBody>
      </p:sp>
    </p:spTree>
    <p:extLst>
      <p:ext uri="{BB962C8B-B14F-4D97-AF65-F5344CB8AC3E}">
        <p14:creationId xmlns:p14="http://schemas.microsoft.com/office/powerpoint/2010/main" val="6803647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19"/>
            <a:ext cx="11460480" cy="4776933"/>
          </a:xfrm>
        </p:spPr>
        <p:txBody>
          <a:bodyPr/>
          <a:lstStyle/>
          <a:p>
            <a:r>
              <a:rPr lang="ja-JP" altLang="en-US" dirty="0"/>
              <a:t>フィッシング</a:t>
            </a:r>
          </a:p>
          <a:p>
            <a:r>
              <a:rPr lang="ja-JP" altLang="en-US" dirty="0"/>
              <a:t>ソーシャルエンジニアリング</a:t>
            </a:r>
          </a:p>
          <a:p>
            <a:r>
              <a:rPr lang="ja-JP" altLang="en-US" dirty="0"/>
              <a:t>炎上</a:t>
            </a:r>
          </a:p>
          <a:p>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94</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p17</a:t>
            </a:r>
            <a:endParaRPr kumimoji="1" lang="ja-JP" altLang="en-US" dirty="0"/>
          </a:p>
        </p:txBody>
      </p:sp>
    </p:spTree>
    <p:extLst>
      <p:ext uri="{BB962C8B-B14F-4D97-AF65-F5344CB8AC3E}">
        <p14:creationId xmlns:p14="http://schemas.microsoft.com/office/powerpoint/2010/main" val="22957213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365760" y="1579420"/>
            <a:ext cx="11460480" cy="2873310"/>
          </a:xfrm>
        </p:spPr>
        <p:txBody>
          <a:bodyPr>
            <a:normAutofit lnSpcReduction="10000"/>
          </a:bodyPr>
          <a:lstStyle/>
          <a:p>
            <a:r>
              <a:rPr lang="ja-JP" altLang="en-US" dirty="0" smtClean="0"/>
              <a:t>高校生</a:t>
            </a:r>
            <a:r>
              <a:rPr lang="ja-JP" altLang="en-US" dirty="0"/>
              <a:t>が犯罪行為や悪ふざけを</a:t>
            </a:r>
            <a:r>
              <a:rPr lang="en-US" altLang="ja-JP" dirty="0"/>
              <a:t>SNS</a:t>
            </a:r>
            <a:r>
              <a:rPr lang="ja-JP" altLang="en-US" dirty="0"/>
              <a:t>に</a:t>
            </a:r>
            <a:r>
              <a:rPr lang="ja-JP" altLang="en-US" dirty="0" smtClean="0"/>
              <a:t>投稿</a:t>
            </a:r>
            <a:endParaRPr lang="en-US" altLang="ja-JP" dirty="0" smtClean="0"/>
          </a:p>
          <a:p>
            <a:pPr lvl="1"/>
            <a:r>
              <a:rPr lang="ja-JP" altLang="en-US" dirty="0" smtClean="0"/>
              <a:t>→炎上</a:t>
            </a:r>
            <a:r>
              <a:rPr lang="ja-JP" altLang="en-US" dirty="0"/>
              <a:t>する事件がしばしば起こって</a:t>
            </a:r>
            <a:r>
              <a:rPr lang="ja-JP" altLang="en-US" dirty="0" smtClean="0"/>
              <a:t>いる</a:t>
            </a:r>
            <a:endParaRPr lang="en-US" altLang="ja-JP" dirty="0" smtClean="0"/>
          </a:p>
          <a:p>
            <a:pPr lvl="1"/>
            <a:r>
              <a:rPr lang="ja-JP" altLang="en-US" dirty="0" smtClean="0"/>
              <a:t>過去</a:t>
            </a:r>
            <a:r>
              <a:rPr lang="ja-JP" altLang="en-US" dirty="0"/>
              <a:t>の投稿などから名前や学校名が特定されることも</a:t>
            </a:r>
            <a:r>
              <a:rPr lang="ja-JP" altLang="en-US" dirty="0" smtClean="0"/>
              <a:t>多い</a:t>
            </a:r>
            <a:endParaRPr lang="en-US" altLang="ja-JP" dirty="0" smtClean="0"/>
          </a:p>
          <a:p>
            <a:pPr lvl="1"/>
            <a:r>
              <a:rPr lang="ja-JP" altLang="en-US" dirty="0" smtClean="0"/>
              <a:t>インターネット上</a:t>
            </a:r>
            <a:r>
              <a:rPr lang="ja-JP" altLang="en-US" dirty="0"/>
              <a:t>の情報は</a:t>
            </a:r>
            <a:r>
              <a:rPr lang="ja-JP" altLang="en-US" dirty="0" smtClean="0"/>
              <a:t>消えない</a:t>
            </a:r>
            <a:endParaRPr lang="en-US" altLang="ja-JP" dirty="0" smtClean="0"/>
          </a:p>
          <a:p>
            <a:pPr lvl="1"/>
            <a:r>
              <a:rPr lang="ja-JP" altLang="en-US" dirty="0" smtClean="0"/>
              <a:t>→時間</a:t>
            </a:r>
            <a:r>
              <a:rPr lang="ja-JP" altLang="en-US" dirty="0"/>
              <a:t>がたってから炎上すること</a:t>
            </a:r>
            <a:r>
              <a:rPr lang="ja-JP" altLang="en-US" dirty="0" smtClean="0"/>
              <a:t>も</a:t>
            </a:r>
            <a:endParaRPr lang="en-US" altLang="ja-JP" dirty="0" smtClean="0"/>
          </a:p>
          <a:p>
            <a:r>
              <a:rPr lang="ja-JP" altLang="en-US" dirty="0" smtClean="0"/>
              <a:t>気軽</a:t>
            </a:r>
            <a:r>
              <a:rPr lang="ja-JP" altLang="en-US" dirty="0"/>
              <a:t>に投稿する前に，一度落ち着いて見直して</a:t>
            </a:r>
            <a:r>
              <a:rPr lang="ja-JP" altLang="en-US" dirty="0" smtClean="0"/>
              <a:t>みよう</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95</a:t>
            </a:fld>
            <a:endParaRPr lang="ja-JP" altLang="en-US" dirty="0"/>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p17</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炎上にご注意を</a:t>
            </a:r>
            <a:endParaRPr kumimoji="1" lang="ja-JP" altLang="en-US" dirty="0"/>
          </a:p>
        </p:txBody>
      </p:sp>
      <p:pic>
        <p:nvPicPr>
          <p:cNvPr id="7" name="図 6"/>
          <p:cNvPicPr>
            <a:picLocks noChangeAspect="1"/>
          </p:cNvPicPr>
          <p:nvPr/>
        </p:nvPicPr>
        <p:blipFill>
          <a:blip r:embed="rId2"/>
          <a:stretch>
            <a:fillRect/>
          </a:stretch>
        </p:blipFill>
        <p:spPr>
          <a:xfrm>
            <a:off x="4286173" y="4077548"/>
            <a:ext cx="3619654" cy="2614365"/>
          </a:xfrm>
          <a:prstGeom prst="rect">
            <a:avLst/>
          </a:prstGeom>
        </p:spPr>
      </p:pic>
    </p:spTree>
    <p:extLst>
      <p:ext uri="{BB962C8B-B14F-4D97-AF65-F5344CB8AC3E}">
        <p14:creationId xmlns:p14="http://schemas.microsoft.com/office/powerpoint/2010/main" val="41202496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341DCAC-D657-49AC-AFA1-66DB296B9906}" type="slidenum">
              <a:rPr lang="ja-JP" altLang="en-US" smtClean="0"/>
              <a:pPr/>
              <a:t>96</a:t>
            </a:fld>
            <a:endParaRPr lang="ja-JP" altLang="en-US"/>
          </a:p>
        </p:txBody>
      </p:sp>
      <p:sp>
        <p:nvSpPr>
          <p:cNvPr id="3" name="テキスト プレースホルダー 2"/>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6 </a:t>
            </a:r>
            <a:r>
              <a:rPr lang="ja-JP" altLang="en-US" dirty="0"/>
              <a:t>傷つかない傷つけないために</a:t>
            </a:r>
          </a:p>
          <a:p>
            <a:endParaRPr kumimoji="1" lang="ja-JP" altLang="en-US" dirty="0"/>
          </a:p>
        </p:txBody>
      </p:sp>
      <p:sp>
        <p:nvSpPr>
          <p:cNvPr id="4" name="テキスト プレースホルダー 3"/>
          <p:cNvSpPr>
            <a:spLocks noGrp="1"/>
          </p:cNvSpPr>
          <p:nvPr>
            <p:ph type="body" sz="quarter" idx="14"/>
          </p:nvPr>
        </p:nvSpPr>
        <p:spPr/>
        <p:txBody>
          <a:bodyPr/>
          <a:lstStyle/>
          <a:p>
            <a:r>
              <a:rPr kumimoji="1" lang="en-US" altLang="ja-JP" dirty="0" smtClean="0"/>
              <a:t>p17</a:t>
            </a:r>
            <a:endParaRPr kumimoji="1" lang="ja-JP" altLang="en-US" dirty="0"/>
          </a:p>
        </p:txBody>
      </p:sp>
      <p:sp>
        <p:nvSpPr>
          <p:cNvPr id="5" name="テキスト プレースホルダー 4"/>
          <p:cNvSpPr>
            <a:spLocks noGrp="1"/>
          </p:cNvSpPr>
          <p:nvPr>
            <p:ph type="body" sz="quarter" idx="15"/>
          </p:nvPr>
        </p:nvSpPr>
        <p:spPr>
          <a:solidFill>
            <a:srgbClr val="15BECF"/>
          </a:solidFill>
        </p:spPr>
        <p:txBody>
          <a:bodyPr/>
          <a:lstStyle/>
          <a:p>
            <a:r>
              <a:rPr kumimoji="1" lang="ja-JP" altLang="en-US" dirty="0" smtClean="0"/>
              <a:t>まとめ</a:t>
            </a:r>
            <a:endParaRPr kumimoji="1" lang="ja-JP" altLang="en-US" dirty="0"/>
          </a:p>
        </p:txBody>
      </p:sp>
      <p:sp>
        <p:nvSpPr>
          <p:cNvPr id="6" name="テキスト プレースホルダー 6"/>
          <p:cNvSpPr txBox="1">
            <a:spLocks/>
          </p:cNvSpPr>
          <p:nvPr/>
        </p:nvSpPr>
        <p:spPr>
          <a:xfrm>
            <a:off x="365760" y="1463042"/>
            <a:ext cx="11626142" cy="4893310"/>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15BECF"/>
                </a:solidFill>
              </a:rPr>
              <a:t>▶ </a:t>
            </a:r>
            <a:r>
              <a:rPr lang="ja-JP" altLang="ja-JP" dirty="0" smtClean="0"/>
              <a:t>被害者</a:t>
            </a:r>
            <a:r>
              <a:rPr lang="ja-JP" altLang="ja-JP" dirty="0"/>
              <a:t>にならないためには正しい知識が必要</a:t>
            </a:r>
            <a:r>
              <a:rPr lang="ja-JP" altLang="ja-JP" dirty="0" smtClean="0"/>
              <a:t>。</a:t>
            </a:r>
            <a:endParaRPr lang="en-US" altLang="ja-JP" dirty="0" smtClean="0"/>
          </a:p>
          <a:p>
            <a:endParaRPr lang="en-US" altLang="ja-JP" dirty="0" smtClean="0"/>
          </a:p>
          <a:p>
            <a:r>
              <a:rPr lang="ja-JP" altLang="en-US" dirty="0" smtClean="0">
                <a:solidFill>
                  <a:srgbClr val="15BECF"/>
                </a:solidFill>
              </a:rPr>
              <a:t>▶ </a:t>
            </a:r>
            <a:r>
              <a:rPr lang="ja-JP" altLang="ja-JP" dirty="0" smtClean="0"/>
              <a:t>加害者</a:t>
            </a:r>
            <a:r>
              <a:rPr lang="ja-JP" altLang="ja-JP" dirty="0"/>
              <a:t>にならないためには自制が必要</a:t>
            </a:r>
            <a:r>
              <a:rPr lang="ja-JP" altLang="ja-JP" dirty="0" smtClean="0"/>
              <a:t>。</a:t>
            </a:r>
            <a:endParaRPr lang="en-US" altLang="ja-JP" dirty="0" smtClean="0"/>
          </a:p>
          <a:p>
            <a:endParaRPr lang="en-US" altLang="ja-JP" dirty="0" smtClean="0"/>
          </a:p>
        </p:txBody>
      </p:sp>
    </p:spTree>
    <p:extLst>
      <p:ext uri="{BB962C8B-B14F-4D97-AF65-F5344CB8AC3E}">
        <p14:creationId xmlns:p14="http://schemas.microsoft.com/office/powerpoint/2010/main" val="16654664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著作権</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97</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7 </a:t>
            </a:r>
            <a:r>
              <a:rPr lang="ja-JP" altLang="en-US" dirty="0"/>
              <a:t>著作権</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p18</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7</a:t>
            </a:r>
            <a:endParaRPr kumimoji="1" lang="ja-JP" altLang="en-US" dirty="0"/>
          </a:p>
        </p:txBody>
      </p:sp>
      <p:pic>
        <p:nvPicPr>
          <p:cNvPr id="21" name="図 20"/>
          <p:cNvPicPr>
            <a:picLocks noChangeAspect="1"/>
          </p:cNvPicPr>
          <p:nvPr/>
        </p:nvPicPr>
        <p:blipFill>
          <a:blip r:embed="rId2"/>
          <a:stretch>
            <a:fillRect/>
          </a:stretch>
        </p:blipFill>
        <p:spPr>
          <a:xfrm>
            <a:off x="2501161" y="2042773"/>
            <a:ext cx="7143880" cy="4460063"/>
          </a:xfrm>
          <a:prstGeom prst="rect">
            <a:avLst/>
          </a:prstGeom>
        </p:spPr>
      </p:pic>
    </p:spTree>
    <p:extLst>
      <p:ext uri="{BB962C8B-B14F-4D97-AF65-F5344CB8AC3E}">
        <p14:creationId xmlns:p14="http://schemas.microsoft.com/office/powerpoint/2010/main" val="29464659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著作権</a:t>
            </a:r>
            <a:endParaRPr kumimoji="1" lang="ja-JP" altLang="en-US" dirty="0"/>
          </a:p>
        </p:txBody>
      </p:sp>
      <p:sp>
        <p:nvSpPr>
          <p:cNvPr id="3" name="テキスト プレースホルダー 2"/>
          <p:cNvSpPr>
            <a:spLocks noGrp="1"/>
          </p:cNvSpPr>
          <p:nvPr>
            <p:ph type="body" idx="1"/>
          </p:nvPr>
        </p:nvSpPr>
        <p:spPr/>
        <p:txBody>
          <a:bodyPr>
            <a:normAutofit fontScale="92500" lnSpcReduction="10000"/>
          </a:bodyPr>
          <a:lstStyle/>
          <a:p>
            <a:r>
              <a:rPr lang="ja-JP" altLang="en-US" dirty="0"/>
              <a:t>知的財産権</a:t>
            </a:r>
            <a:endParaRPr kumimoji="1" lang="ja-JP" altLang="en-US" dirty="0"/>
          </a:p>
        </p:txBody>
      </p:sp>
      <p:sp>
        <p:nvSpPr>
          <p:cNvPr id="4" name="スライド番号プレースホルダー 3"/>
          <p:cNvSpPr>
            <a:spLocks noGrp="1"/>
          </p:cNvSpPr>
          <p:nvPr>
            <p:ph type="sldNum" sz="quarter" idx="12"/>
          </p:nvPr>
        </p:nvSpPr>
        <p:spPr/>
        <p:txBody>
          <a:bodyPr/>
          <a:lstStyle/>
          <a:p>
            <a:fld id="{3341DCAC-D657-49AC-AFA1-66DB296B9906}" type="slidenum">
              <a:rPr lang="ja-JP" altLang="en-US" smtClean="0"/>
              <a:pPr/>
              <a:t>98</a:t>
            </a:fld>
            <a:endParaRPr lang="ja-JP" altLang="en-US" dirty="0"/>
          </a:p>
        </p:txBody>
      </p:sp>
      <p:sp>
        <p:nvSpPr>
          <p:cNvPr id="5" name="テキスト プレースホルダー 4"/>
          <p:cNvSpPr>
            <a:spLocks noGrp="1"/>
          </p:cNvSpPr>
          <p:nvPr>
            <p:ph type="body" sz="quarter" idx="13"/>
          </p:nvPr>
        </p:nvSpPr>
        <p:spPr/>
        <p:txBody>
          <a:bodyPr/>
          <a:lstStyle/>
          <a:p>
            <a:r>
              <a:rPr lang="en-US" altLang="ja-JP" dirty="0"/>
              <a:t>1</a:t>
            </a:r>
            <a:r>
              <a:rPr lang="ja-JP" altLang="en-US" dirty="0"/>
              <a:t>章 情報で問題を解決する　</a:t>
            </a:r>
            <a:r>
              <a:rPr lang="en-US" altLang="ja-JP" dirty="0" smtClean="0"/>
              <a:t>7 </a:t>
            </a:r>
            <a:r>
              <a:rPr lang="ja-JP" altLang="en-US" dirty="0"/>
              <a:t>著作権</a:t>
            </a:r>
          </a:p>
          <a:p>
            <a:endParaRPr kumimoji="1" lang="ja-JP" altLang="en-US" dirty="0"/>
          </a:p>
        </p:txBody>
      </p:sp>
      <p:sp>
        <p:nvSpPr>
          <p:cNvPr id="6" name="テキスト プレースホルダー 5"/>
          <p:cNvSpPr>
            <a:spLocks noGrp="1"/>
          </p:cNvSpPr>
          <p:nvPr>
            <p:ph type="body" sz="quarter" idx="14"/>
          </p:nvPr>
        </p:nvSpPr>
        <p:spPr/>
        <p:txBody>
          <a:bodyPr/>
          <a:lstStyle/>
          <a:p>
            <a:r>
              <a:rPr kumimoji="1" lang="en-US" altLang="ja-JP" dirty="0" smtClean="0"/>
              <a:t>p18</a:t>
            </a:r>
            <a:endParaRPr kumimoji="1" lang="ja-JP" altLang="en-US" dirty="0"/>
          </a:p>
        </p:txBody>
      </p:sp>
      <p:sp>
        <p:nvSpPr>
          <p:cNvPr id="7" name="テキスト プレースホルダー 6"/>
          <p:cNvSpPr>
            <a:spLocks noGrp="1"/>
          </p:cNvSpPr>
          <p:nvPr>
            <p:ph type="body" idx="15"/>
          </p:nvPr>
        </p:nvSpPr>
        <p:spPr/>
        <p:txBody>
          <a:bodyPr>
            <a:normAutofit fontScale="92500" lnSpcReduction="10000"/>
          </a:bodyPr>
          <a:lstStyle/>
          <a:p>
            <a:r>
              <a:rPr kumimoji="1" lang="en-US" altLang="ja-JP" dirty="0" smtClean="0"/>
              <a:t>1</a:t>
            </a:r>
            <a:endParaRPr kumimoji="1" lang="ja-JP" altLang="en-US" dirty="0"/>
          </a:p>
        </p:txBody>
      </p:sp>
      <p:sp>
        <p:nvSpPr>
          <p:cNvPr id="8" name="テキスト プレースホルダー 7"/>
          <p:cNvSpPr>
            <a:spLocks noGrp="1"/>
          </p:cNvSpPr>
          <p:nvPr>
            <p:ph type="body" idx="16"/>
          </p:nvPr>
        </p:nvSpPr>
        <p:spPr/>
        <p:txBody>
          <a:bodyPr>
            <a:normAutofit fontScale="92500" lnSpcReduction="10000"/>
          </a:bodyPr>
          <a:lstStyle/>
          <a:p>
            <a:r>
              <a:rPr lang="ja-JP" altLang="en-US" dirty="0"/>
              <a:t>著作権とは</a:t>
            </a:r>
            <a:endParaRPr kumimoji="1" lang="ja-JP" altLang="en-US" dirty="0"/>
          </a:p>
        </p:txBody>
      </p:sp>
      <p:sp>
        <p:nvSpPr>
          <p:cNvPr id="9" name="テキスト プレースホルダー 8"/>
          <p:cNvSpPr>
            <a:spLocks noGrp="1"/>
          </p:cNvSpPr>
          <p:nvPr>
            <p:ph type="body" idx="18"/>
          </p:nvPr>
        </p:nvSpPr>
        <p:spPr/>
        <p:txBody>
          <a:bodyPr>
            <a:normAutofit fontScale="92500" lnSpcReduction="10000"/>
          </a:bodyPr>
          <a:lstStyle/>
          <a:p>
            <a:r>
              <a:rPr lang="ja-JP" altLang="en-US" dirty="0"/>
              <a:t>著作者の</a:t>
            </a:r>
            <a:r>
              <a:rPr lang="en-US" altLang="ja-JP" dirty="0"/>
              <a:t>2</a:t>
            </a:r>
            <a:r>
              <a:rPr lang="ja-JP" altLang="en-US" dirty="0" err="1"/>
              <a:t>つの</a:t>
            </a:r>
            <a:r>
              <a:rPr lang="ja-JP" altLang="en-US" dirty="0"/>
              <a:t>権利</a:t>
            </a:r>
            <a:endParaRPr kumimoji="1" lang="ja-JP" altLang="en-US" dirty="0"/>
          </a:p>
        </p:txBody>
      </p:sp>
      <p:sp>
        <p:nvSpPr>
          <p:cNvPr id="12" name="テキスト プレースホルダー 11"/>
          <p:cNvSpPr>
            <a:spLocks noGrp="1"/>
          </p:cNvSpPr>
          <p:nvPr>
            <p:ph type="body" sz="quarter" idx="24"/>
          </p:nvPr>
        </p:nvSpPr>
        <p:spPr/>
        <p:txBody>
          <a:bodyPr/>
          <a:lstStyle/>
          <a:p>
            <a:r>
              <a:rPr kumimoji="1" lang="en-US" altLang="ja-JP" dirty="0" smtClean="0"/>
              <a:t>7</a:t>
            </a:r>
            <a:endParaRPr kumimoji="1" lang="ja-JP" altLang="en-US" dirty="0"/>
          </a:p>
        </p:txBody>
      </p:sp>
      <p:sp>
        <p:nvSpPr>
          <p:cNvPr id="13" name="テキスト プレースホルダー 12"/>
          <p:cNvSpPr>
            <a:spLocks noGrp="1"/>
          </p:cNvSpPr>
          <p:nvPr>
            <p:ph type="body" sz="quarter" idx="25"/>
          </p:nvPr>
        </p:nvSpPr>
        <p:spPr/>
        <p:txBody>
          <a:bodyPr>
            <a:normAutofit lnSpcReduction="10000"/>
          </a:bodyPr>
          <a:lstStyle/>
          <a:p>
            <a:r>
              <a:rPr lang="ja-JP" altLang="ja-JP" dirty="0" smtClean="0"/>
              <a:t>著作権法</a:t>
            </a:r>
            <a:r>
              <a:rPr lang="ja-JP" altLang="ja-JP" dirty="0"/>
              <a:t>は「人の作品を使ってはいけない」という法律ではない。正しい考え方と利用の仕方は，どのようなものだろうか</a:t>
            </a:r>
            <a:r>
              <a:rPr lang="ja-JP" altLang="ja-JP" dirty="0" smtClean="0"/>
              <a:t>。</a:t>
            </a:r>
            <a:endParaRPr lang="en-US" altLang="ja-JP" dirty="0" smtClean="0"/>
          </a:p>
        </p:txBody>
      </p:sp>
      <p:sp>
        <p:nvSpPr>
          <p:cNvPr id="14" name="テキスト プレースホルダー 13"/>
          <p:cNvSpPr>
            <a:spLocks noGrp="1"/>
          </p:cNvSpPr>
          <p:nvPr>
            <p:ph type="body" idx="26"/>
          </p:nvPr>
        </p:nvSpPr>
        <p:spPr/>
        <p:txBody>
          <a:bodyPr>
            <a:normAutofit fontScale="92500" lnSpcReduction="10000"/>
          </a:bodyPr>
          <a:lstStyle/>
          <a:p>
            <a:r>
              <a:rPr kumimoji="1" lang="en-US" altLang="ja-JP" dirty="0" smtClean="0"/>
              <a:t>2</a:t>
            </a:r>
            <a:endParaRPr kumimoji="1" lang="ja-JP" altLang="en-US" dirty="0"/>
          </a:p>
        </p:txBody>
      </p:sp>
      <p:sp>
        <p:nvSpPr>
          <p:cNvPr id="15" name="テキスト プレースホルダー 14"/>
          <p:cNvSpPr>
            <a:spLocks noGrp="1"/>
          </p:cNvSpPr>
          <p:nvPr>
            <p:ph type="body" idx="27"/>
          </p:nvPr>
        </p:nvSpPr>
        <p:spPr/>
        <p:txBody>
          <a:bodyPr>
            <a:normAutofit fontScale="92500" lnSpcReduction="10000"/>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5981315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a:t>
            </a:r>
            <a:endParaRPr kumimoji="1" lang="ja-JP" altLang="en-US" dirty="0"/>
          </a:p>
        </p:txBody>
      </p:sp>
      <p:sp>
        <p:nvSpPr>
          <p:cNvPr id="3" name="スライド番号プレースホルダー 2"/>
          <p:cNvSpPr>
            <a:spLocks noGrp="1"/>
          </p:cNvSpPr>
          <p:nvPr>
            <p:ph type="sldNum" sz="quarter" idx="12"/>
          </p:nvPr>
        </p:nvSpPr>
        <p:spPr/>
        <p:txBody>
          <a:bodyPr/>
          <a:lstStyle/>
          <a:p>
            <a:fld id="{3341DCAC-D657-49AC-AFA1-66DB296B9906}" type="slidenum">
              <a:rPr lang="ja-JP" altLang="en-US" smtClean="0"/>
              <a:pPr/>
              <a:t>99</a:t>
            </a:fld>
            <a:endParaRPr lang="ja-JP" altLang="en-US"/>
          </a:p>
        </p:txBody>
      </p:sp>
      <p:sp>
        <p:nvSpPr>
          <p:cNvPr id="4" name="テキスト プレースホルダー 3"/>
          <p:cNvSpPr>
            <a:spLocks noGrp="1"/>
          </p:cNvSpPr>
          <p:nvPr>
            <p:ph type="body" sz="quarter" idx="13"/>
          </p:nvPr>
        </p:nvSpPr>
        <p:spPr/>
        <p:txBody>
          <a:bodyPr/>
          <a:lstStyle/>
          <a:p>
            <a:r>
              <a:rPr lang="en-US" altLang="ja-JP" dirty="0"/>
              <a:t>1</a:t>
            </a:r>
            <a:r>
              <a:rPr lang="ja-JP" altLang="en-US" dirty="0"/>
              <a:t>章 情報で問題を解決する　</a:t>
            </a:r>
            <a:r>
              <a:rPr lang="en-US" altLang="ja-JP" dirty="0"/>
              <a:t>7 </a:t>
            </a:r>
            <a:r>
              <a:rPr lang="ja-JP" altLang="en-US" dirty="0"/>
              <a:t>著作権</a:t>
            </a:r>
          </a:p>
          <a:p>
            <a:endParaRPr kumimoji="1" lang="ja-JP" altLang="en-US" dirty="0"/>
          </a:p>
        </p:txBody>
      </p:sp>
      <p:sp>
        <p:nvSpPr>
          <p:cNvPr id="5" name="テキスト プレースホルダー 4"/>
          <p:cNvSpPr>
            <a:spLocks noGrp="1"/>
          </p:cNvSpPr>
          <p:nvPr>
            <p:ph type="body" sz="quarter" idx="14"/>
          </p:nvPr>
        </p:nvSpPr>
        <p:spPr/>
        <p:txBody>
          <a:bodyPr/>
          <a:lstStyle/>
          <a:p>
            <a:r>
              <a:rPr kumimoji="1" lang="en-US" altLang="ja-JP" dirty="0" smtClean="0"/>
              <a:t>p18</a:t>
            </a:r>
            <a:endParaRPr kumimoji="1" lang="ja-JP" altLang="en-US" dirty="0"/>
          </a:p>
        </p:txBody>
      </p:sp>
      <p:sp>
        <p:nvSpPr>
          <p:cNvPr id="6" name="テキスト プレースホルダー 5"/>
          <p:cNvSpPr>
            <a:spLocks noGrp="1"/>
          </p:cNvSpPr>
          <p:nvPr>
            <p:ph type="body" sz="quarter" idx="15"/>
          </p:nvPr>
        </p:nvSpPr>
        <p:spPr/>
        <p:txBody>
          <a:bodyPr/>
          <a:lstStyle/>
          <a:p>
            <a:r>
              <a:rPr lang="ja-JP" altLang="en-US" dirty="0"/>
              <a:t>知的財産権</a:t>
            </a:r>
            <a:endParaRPr kumimoji="1" lang="ja-JP" altLang="en-US" dirty="0"/>
          </a:p>
        </p:txBody>
      </p:sp>
      <p:sp>
        <p:nvSpPr>
          <p:cNvPr id="7" name="テキスト プレースホルダー 6"/>
          <p:cNvSpPr>
            <a:spLocks noGrp="1"/>
          </p:cNvSpPr>
          <p:nvPr>
            <p:ph type="body" sz="quarter" idx="16"/>
          </p:nvPr>
        </p:nvSpPr>
        <p:spPr/>
        <p:txBody>
          <a:bodyPr/>
          <a:lstStyle/>
          <a:p>
            <a:r>
              <a:rPr lang="ja-JP" altLang="en-US" b="1" dirty="0" smtClean="0"/>
              <a:t>知的財産権</a:t>
            </a:r>
            <a:endParaRPr lang="en-US" altLang="ja-JP" dirty="0" smtClean="0"/>
          </a:p>
          <a:p>
            <a:pPr lvl="1"/>
            <a:r>
              <a:rPr lang="ja-JP" altLang="en-US" dirty="0" smtClean="0"/>
              <a:t>「</a:t>
            </a:r>
            <a:r>
              <a:rPr lang="ja-JP" altLang="en-US" dirty="0"/>
              <a:t>創った人の権利」の</a:t>
            </a:r>
            <a:r>
              <a:rPr lang="ja-JP" altLang="en-US" dirty="0" smtClean="0"/>
              <a:t>こと</a:t>
            </a:r>
            <a:endParaRPr lang="en-US" altLang="ja-JP" dirty="0" smtClean="0"/>
          </a:p>
          <a:p>
            <a:pPr lvl="1"/>
            <a:r>
              <a:rPr lang="ja-JP" altLang="en-US" dirty="0" smtClean="0"/>
              <a:t>著作物</a:t>
            </a:r>
            <a:r>
              <a:rPr lang="ja-JP" altLang="en-US" dirty="0"/>
              <a:t>に関わる</a:t>
            </a:r>
            <a:r>
              <a:rPr lang="ja-JP" altLang="en-US" b="1" dirty="0"/>
              <a:t>著作権</a:t>
            </a:r>
            <a:r>
              <a:rPr lang="ja-JP" altLang="en-US" dirty="0"/>
              <a:t>や発明などに関わる</a:t>
            </a:r>
            <a:r>
              <a:rPr lang="ja-JP" altLang="en-US" b="1" dirty="0"/>
              <a:t>産業財産権</a:t>
            </a:r>
            <a:r>
              <a:rPr lang="ja-JP" altLang="en-US" dirty="0" smtClean="0"/>
              <a:t>など</a:t>
            </a:r>
            <a:endParaRPr kumimoji="1" lang="ja-JP" altLang="en-US" dirty="0"/>
          </a:p>
        </p:txBody>
      </p:sp>
    </p:spTree>
    <p:extLst>
      <p:ext uri="{BB962C8B-B14F-4D97-AF65-F5344CB8AC3E}">
        <p14:creationId xmlns:p14="http://schemas.microsoft.com/office/powerpoint/2010/main" val="1798981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新編">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UD デジタル 教科書体 N-R">
      <a:majorFont>
        <a:latin typeface="Segoe UI"/>
        <a:ea typeface="Meiryo UI"/>
        <a:cs typeface=""/>
      </a:majorFont>
      <a:minorFont>
        <a:latin typeface="Segoe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新編.potx" id="{4E0386AF-DB5C-4AA2-A6C0-33842706B101}" vid="{D3ACCF52-D826-4EB1-A664-85868523EEA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新編</Template>
  <TotalTime>0</TotalTime>
  <Words>6976</Words>
  <PresentationFormat>ワイド画面</PresentationFormat>
  <Paragraphs>1339</Paragraphs>
  <Slides>157</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157</vt:i4>
      </vt:variant>
    </vt:vector>
  </HeadingPairs>
  <TitlesOfParts>
    <vt:vector size="167" baseType="lpstr">
      <vt:lpstr>HGPｺﾞｼｯｸM</vt:lpstr>
      <vt:lpstr>HGSｺﾞｼｯｸE</vt:lpstr>
      <vt:lpstr>Meiryo UI</vt:lpstr>
      <vt:lpstr>ＭＳ Ｐゴシック</vt:lpstr>
      <vt:lpstr>UD デジタル 教科書体 NK-B</vt:lpstr>
      <vt:lpstr>UD デジタル 教科書体 N-R</vt:lpstr>
      <vt:lpstr>Arial</vt:lpstr>
      <vt:lpstr>Calibri</vt:lpstr>
      <vt:lpstr>Segoe UI</vt:lpstr>
      <vt:lpstr>新編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情報とメディアの特性</vt:lpstr>
      <vt:lpstr>情報とメディアの特性</vt:lpstr>
      <vt:lpstr>1</vt:lpstr>
      <vt:lpstr>1</vt:lpstr>
      <vt:lpstr>１</vt:lpstr>
      <vt:lpstr>１</vt:lpstr>
      <vt:lpstr>２</vt:lpstr>
      <vt:lpstr>２</vt:lpstr>
      <vt:lpstr>1</vt:lpstr>
      <vt:lpstr>1</vt:lpstr>
      <vt:lpstr>PowerPoint プレゼンテーション</vt:lpstr>
      <vt:lpstr>PowerPoint プレゼンテーション</vt:lpstr>
      <vt:lpstr>PowerPoint プレゼンテーション</vt:lpstr>
      <vt:lpstr>問題解決の流れ</vt:lpstr>
      <vt:lpstr>問題解決の流れ</vt:lpstr>
      <vt:lpstr>1</vt:lpstr>
      <vt:lpstr>1</vt:lpstr>
      <vt:lpstr>1</vt:lpstr>
      <vt:lpstr>1</vt:lpstr>
      <vt:lpstr>1</vt:lpstr>
      <vt:lpstr>1</vt:lpstr>
      <vt:lpstr>1</vt:lpstr>
      <vt:lpstr>2</vt:lpstr>
      <vt:lpstr>2</vt:lpstr>
      <vt:lpstr>2</vt:lpstr>
      <vt:lpstr>2</vt:lpstr>
      <vt:lpstr>PowerPoint プレゼンテーション</vt:lpstr>
      <vt:lpstr>PowerPoint プレゼンテーション</vt:lpstr>
      <vt:lpstr>発想法</vt:lpstr>
      <vt:lpstr>発想法</vt:lpstr>
      <vt:lpstr>1</vt:lpstr>
      <vt:lpstr>1</vt:lpstr>
      <vt:lpstr>2</vt:lpstr>
      <vt:lpstr>2</vt:lpstr>
      <vt:lpstr>2</vt:lpstr>
      <vt:lpstr>3</vt:lpstr>
      <vt:lpstr>3</vt:lpstr>
      <vt:lpstr>3</vt:lpstr>
      <vt:lpstr>3</vt:lpstr>
      <vt:lpstr>3</vt:lpstr>
      <vt:lpstr>4</vt:lpstr>
      <vt:lpstr>4</vt:lpstr>
      <vt:lpstr>PowerPoint プレゼンテーション</vt:lpstr>
      <vt:lpstr>PowerPoint プレゼンテーション</vt:lpstr>
      <vt:lpstr>PowerPoint プレゼンテーション</vt:lpstr>
      <vt:lpstr>情報モラル</vt:lpstr>
      <vt:lpstr>情報モラル</vt:lpstr>
      <vt:lpstr>1</vt:lpstr>
      <vt:lpstr>1</vt:lpstr>
      <vt:lpstr>1</vt:lpstr>
      <vt:lpstr>2</vt:lpstr>
      <vt:lpstr>3</vt:lpstr>
      <vt:lpstr>3</vt:lpstr>
      <vt:lpstr>3</vt:lpstr>
      <vt:lpstr>4</vt:lpstr>
      <vt:lpstr>4</vt:lpstr>
      <vt:lpstr>PowerPoint プレゼンテーション</vt:lpstr>
      <vt:lpstr>PowerPoint プレゼンテーション</vt:lpstr>
      <vt:lpstr>PowerPoint プレゼンテーション</vt:lpstr>
      <vt:lpstr>個人情報の流出</vt:lpstr>
      <vt:lpstr>個人情報の流出</vt:lpstr>
      <vt:lpstr>1</vt:lpstr>
      <vt:lpstr>1</vt:lpstr>
      <vt:lpstr>2</vt:lpstr>
      <vt:lpstr>2</vt:lpstr>
      <vt:lpstr>5</vt:lpstr>
      <vt:lpstr>3</vt:lpstr>
      <vt:lpstr>3</vt:lpstr>
      <vt:lpstr>4</vt:lpstr>
      <vt:lpstr>4</vt:lpstr>
      <vt:lpstr>4</vt:lpstr>
      <vt:lpstr>PowerPoint プレゼンテーション</vt:lpstr>
      <vt:lpstr>PowerPoint プレゼンテーション</vt:lpstr>
      <vt:lpstr>PowerPoint プレゼンテーション</vt:lpstr>
      <vt:lpstr>傷つかない傷つけないために</vt:lpstr>
      <vt:lpstr>傷つかない傷つけないために</vt:lpstr>
      <vt:lpstr>1</vt:lpstr>
      <vt:lpstr>1</vt:lpstr>
      <vt:lpstr>1</vt:lpstr>
      <vt:lpstr>1</vt:lpstr>
      <vt:lpstr>6</vt:lpstr>
      <vt:lpstr>6</vt:lpstr>
      <vt:lpstr>2</vt:lpstr>
      <vt:lpstr>2</vt:lpstr>
      <vt:lpstr>2</vt:lpstr>
      <vt:lpstr>2</vt:lpstr>
      <vt:lpstr>PowerPoint プレゼンテーション</vt:lpstr>
      <vt:lpstr>PowerPoint プレゼンテーション</vt:lpstr>
      <vt:lpstr>PowerPoint プレゼンテーション</vt:lpstr>
      <vt:lpstr>著作権</vt:lpstr>
      <vt:lpstr>著作権</vt:lpstr>
      <vt:lpstr>1</vt:lpstr>
      <vt:lpstr>2</vt:lpstr>
      <vt:lpstr>PowerPoint プレゼンテーション</vt:lpstr>
      <vt:lpstr>2</vt:lpstr>
      <vt:lpstr>3</vt:lpstr>
      <vt:lpstr>3</vt:lpstr>
      <vt:lpstr>3</vt:lpstr>
      <vt:lpstr>PowerPoint プレゼンテーション</vt:lpstr>
      <vt:lpstr>PowerPoint プレゼンテーション</vt:lpstr>
      <vt:lpstr>PowerPoint プレゼンテーション</vt:lpstr>
      <vt:lpstr>PowerPoint プレゼンテーション</vt:lpstr>
      <vt:lpstr>7</vt:lpstr>
      <vt:lpstr>7</vt:lpstr>
      <vt:lpstr>PowerPoint プレゼンテーション</vt:lpstr>
      <vt:lpstr>PowerPoint プレゼンテーション</vt:lpstr>
      <vt:lpstr>情報技術の発展</vt:lpstr>
      <vt:lpstr>情報技術の発展</vt:lpstr>
      <vt:lpstr>1</vt:lpstr>
      <vt:lpstr>1</vt:lpstr>
      <vt:lpstr>2</vt:lpstr>
      <vt:lpstr>2</vt:lpstr>
      <vt:lpstr>2</vt:lpstr>
      <vt:lpstr>2</vt:lpstr>
      <vt:lpstr>3</vt:lpstr>
      <vt:lpstr>3</vt:lpstr>
      <vt:lpstr>8</vt:lpstr>
      <vt:lpstr>8</vt:lpstr>
      <vt:lpstr>PowerPoint プレゼンテーション</vt:lpstr>
      <vt:lpstr>PowerPoint プレゼンテーション</vt:lpstr>
      <vt:lpstr>PowerPoint プレゼンテーション</vt:lpstr>
      <vt:lpstr>情報化と私たちの生活の変化</vt:lpstr>
      <vt:lpstr>情報化と私たちの生活の変化</vt:lpstr>
      <vt:lpstr>1</vt:lpstr>
      <vt:lpstr>2</vt:lpstr>
      <vt:lpstr>2</vt:lpstr>
      <vt:lpstr>3</vt:lpstr>
      <vt:lpstr>3</vt:lpstr>
      <vt:lpstr>3</vt:lpstr>
      <vt:lpstr>9</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よりよい情報社会へ</vt:lpstr>
      <vt:lpstr>よりよい情報社会へ</vt:lpstr>
      <vt:lpstr>1</vt:lpstr>
      <vt:lpstr>1</vt:lpstr>
      <vt:lpstr>1</vt:lpstr>
      <vt:lpstr>10</vt:lpstr>
      <vt:lpstr>10</vt:lpstr>
      <vt:lpstr>PowerPoint プレゼンテーション</vt:lpstr>
      <vt:lpstr>2</vt:lpstr>
      <vt:lpstr>2</vt:lpstr>
      <vt:lpstr>2</vt:lpstr>
      <vt:lpstr>PowerPoint プレゼンテーション</vt:lpstr>
      <vt:lpstr>PowerPoint プレゼンテーション</vt:lpstr>
      <vt:lpstr>PowerPoint プレゼンテーション</vt:lpstr>
      <vt:lpstr>PowerPoint プレゼンテーション</vt:lpstr>
    </vt:vector>
  </TitlesOfParts>
  <Company>東京書籍株式会社</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東京書籍株式会社</dc:creator>
  <cp:lastModifiedBy/>
  <dcterms:created xsi:type="dcterms:W3CDTF">2016-12-16T06:00:51Z</dcterms:created>
  <dcterms:modified xsi:type="dcterms:W3CDTF">2021-11-01T06:55:23Z</dcterms:modified>
</cp:coreProperties>
</file>