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2" r:id="rId1"/>
    <p:sldMasterId id="2147483717" r:id="rId2"/>
  </p:sldMasterIdLst>
  <p:notesMasterIdLst>
    <p:notesMasterId r:id="rId13"/>
  </p:notesMasterIdLst>
  <p:handoutMasterIdLst>
    <p:handoutMasterId r:id="rId14"/>
  </p:handoutMasterIdLst>
  <p:sldIdLst>
    <p:sldId id="368" r:id="rId3"/>
    <p:sldId id="369" r:id="rId4"/>
    <p:sldId id="370" r:id="rId5"/>
    <p:sldId id="380" r:id="rId6"/>
    <p:sldId id="381" r:id="rId7"/>
    <p:sldId id="382" r:id="rId8"/>
    <p:sldId id="379" r:id="rId9"/>
    <p:sldId id="376" r:id="rId10"/>
    <p:sldId id="383" r:id="rId11"/>
    <p:sldId id="384" r:id="rId12"/>
  </p:sldIdLst>
  <p:sldSz cx="12192000" cy="6858000"/>
  <p:notesSz cx="6735763" cy="9866313"/>
  <p:embeddedFontLst>
    <p:embeddedFont>
      <p:font typeface="メイリオ" panose="020B0604030504040204" pitchFamily="50" charset="-128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メイリオ" panose="020B0604030504040204" pitchFamily="50" charset="-128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23"/>
      <p:italic r:id="rId24"/>
    </p:embeddedFont>
  </p:embeddedFontLst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DBE"/>
    <a:srgbClr val="E1D2A5"/>
    <a:srgbClr val="7DC8B4"/>
    <a:srgbClr val="8BA7D9"/>
    <a:srgbClr val="E7EDF6"/>
    <a:srgbClr val="EAF5F6"/>
    <a:srgbClr val="82CBD1"/>
    <a:srgbClr val="88A3D4"/>
    <a:srgbClr val="002060"/>
    <a:srgbClr val="197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 autoAdjust="0"/>
    <p:restoredTop sz="95890" autoAdjust="0"/>
  </p:normalViewPr>
  <p:slideViewPr>
    <p:cSldViewPr>
      <p:cViewPr varScale="1">
        <p:scale>
          <a:sx n="76" d="100"/>
          <a:sy n="76" d="100"/>
        </p:scale>
        <p:origin x="60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１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sp>
        <p:nvSpPr>
          <p:cNvPr id="5" name="テキスト ボックス 3"/>
          <p:cNvSpPr txBox="1"/>
          <p:nvPr userDrawn="1"/>
        </p:nvSpPr>
        <p:spPr>
          <a:xfrm>
            <a:off x="9898726" y="76470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09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3B9579-421C-7C46-B7DA-C794C0B1FA2C}"/>
              </a:ext>
            </a:extLst>
          </p:cNvPr>
          <p:cNvGrpSpPr/>
          <p:nvPr userDrawn="1"/>
        </p:nvGrpSpPr>
        <p:grpSpPr>
          <a:xfrm>
            <a:off x="911423" y="1527314"/>
            <a:ext cx="1728193" cy="504056"/>
            <a:chOff x="656680" y="1109975"/>
            <a:chExt cx="1240036" cy="1152128"/>
          </a:xfrm>
          <a:solidFill>
            <a:schemeClr val="bg1"/>
          </a:solidFill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C4395E9C-6DDF-BD48-A04F-A56ABFFAA4AE}"/>
                </a:ext>
              </a:extLst>
            </p:cNvPr>
            <p:cNvSpPr/>
            <p:nvPr userDrawn="1"/>
          </p:nvSpPr>
          <p:spPr>
            <a:xfrm>
              <a:off x="656680" y="1109975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C6DC4A7F-9A99-AA4B-8DE5-3E64BA9984B2}"/>
                </a:ext>
              </a:extLst>
            </p:cNvPr>
            <p:cNvSpPr txBox="1">
              <a:spLocks/>
            </p:cNvSpPr>
            <p:nvPr/>
          </p:nvSpPr>
          <p:spPr>
            <a:xfrm>
              <a:off x="703039" y="1368313"/>
              <a:ext cx="1152128" cy="63198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</a:endParaRPr>
            </a:p>
          </p:txBody>
        </p:sp>
      </p:grpSp>
      <p:sp>
        <p:nvSpPr>
          <p:cNvPr id="8" name="テキスト ボックス 3"/>
          <p:cNvSpPr txBox="1"/>
          <p:nvPr userDrawn="1"/>
        </p:nvSpPr>
        <p:spPr>
          <a:xfrm>
            <a:off x="10128448" y="548680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7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90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10272464" y="332656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99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16330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3B9579-421C-7C46-B7DA-C794C0B1FA2C}"/>
              </a:ext>
            </a:extLst>
          </p:cNvPr>
          <p:cNvGrpSpPr/>
          <p:nvPr userDrawn="1"/>
        </p:nvGrpSpPr>
        <p:grpSpPr>
          <a:xfrm>
            <a:off x="911423" y="1527314"/>
            <a:ext cx="1728193" cy="504056"/>
            <a:chOff x="656680" y="1109975"/>
            <a:chExt cx="1240036" cy="1152128"/>
          </a:xfrm>
          <a:solidFill>
            <a:schemeClr val="bg1"/>
          </a:solidFill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C4395E9C-6DDF-BD48-A04F-A56ABFFAA4AE}"/>
                </a:ext>
              </a:extLst>
            </p:cNvPr>
            <p:cNvSpPr/>
            <p:nvPr userDrawn="1"/>
          </p:nvSpPr>
          <p:spPr>
            <a:xfrm>
              <a:off x="656680" y="1109975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C6DC4A7F-9A99-AA4B-8DE5-3E64BA9984B2}"/>
                </a:ext>
              </a:extLst>
            </p:cNvPr>
            <p:cNvSpPr txBox="1">
              <a:spLocks/>
            </p:cNvSpPr>
            <p:nvPr/>
          </p:nvSpPr>
          <p:spPr>
            <a:xfrm>
              <a:off x="703039" y="1368313"/>
              <a:ext cx="1152128" cy="63198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57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E1D2A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340000" y="579113"/>
            <a:ext cx="9289032" cy="987551"/>
          </a:xfrm>
          <a:prstGeom prst="rect">
            <a:avLst/>
          </a:prstGeom>
        </p:spPr>
        <p:txBody>
          <a:bodyPr vert="horz" wrap="square" lIns="36000" tIns="216000" rIns="3600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近代化と私たち</a:t>
            </a:r>
            <a:endParaRPr lang="en-US" altLang="ja-JP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/>
              <a:ea typeface="メイリオ"/>
              <a:cs typeface="メイリオ" panose="020B0604030504040204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13238" y="74786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ja-JP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726512-F93E-DF44-9301-4B7E2D9B02D5}"/>
              </a:ext>
            </a:extLst>
          </p:cNvPr>
          <p:cNvSpPr txBox="1"/>
          <p:nvPr/>
        </p:nvSpPr>
        <p:spPr>
          <a:xfrm>
            <a:off x="1620253" y="495701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1BD51D-3D8D-EA4B-AA2C-79D959332E0A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3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国民国家と明治維新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A10672F-ACB0-5742-AFD2-326040609B8E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en-US" altLang="ja-JP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4  </a:t>
            </a:r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明治維新と東アジアの国際関係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p.66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68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736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清の冊封・朝貢関係</a:t>
            </a:r>
            <a:endParaRPr lang="en-US" altLang="ja-JP" sz="3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清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と冊封・朝貢関係にあるベトナムにフランスの勢力がおよぶ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清仏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戦争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後，ベトナムはフランスの保護国となり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のち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フランス領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インドシナ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の一部に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清は琉球，ベトナムとの冊封・朝貢関係を失う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3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984592" y="2204864"/>
            <a:ext cx="10440000" cy="31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明治維新は日本社会をどのようにかえたのだろうか。また，それはどのような国際環境のなかでおきたのだろうか。</a:t>
            </a:r>
            <a:endParaRPr lang="en-US" altLang="ja-JP" sz="4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〔p.66〕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明治維新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1867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王政復古の大号令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天皇を中心とした新政府が樹立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1344613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従来の政治制度はほぼ廃止に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1344613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新政府は全国に支配権を確立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明治政府の改革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年，戸籍法公布（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身分制度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の解体）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廃藩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置県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政府に権力が集中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5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472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新しい制度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身分制度の解体→武士身分の消滅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896938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1873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年，徴兵制度の導入（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国民皆兵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896938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武士の家禄の廃止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地租改正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江戸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時代の年貢村請制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にかわる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地価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もとづく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徴税のし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くみ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1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国際関係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主権国家体制への参入をめざす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岩倉具視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を代表とする使節団を欧米に派遣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1344613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不平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等条約の改正の交渉は失敗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1344613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視察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により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欧米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モデルの近代化への動きが強まる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5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生活の変化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欧米思想を学んだ知識人たちによる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雑誌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新聞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の発刊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洋風の建築，洋服の着用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小学校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教育の義務化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〔p.67〕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280656" cy="5337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日清修好条規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日清修好条規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が締結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国交と通商関係を開く対等な条約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欧米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諸国と通商を行いながら，周辺国とは冊封・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朝貢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関係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を維持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清中心の国際秩序におさまらない外交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琉球と清との冊封関係断絶をはかる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1879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琉球処分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5D4BE0-5C2D-EB4E-BAE4-AAAE848EA22A}"/>
              </a:ext>
            </a:extLst>
          </p:cNvPr>
          <p:cNvSpPr txBox="1"/>
          <p:nvPr/>
        </p:nvSpPr>
        <p:spPr>
          <a:xfrm>
            <a:off x="8694821" y="516555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4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台湾</a:t>
            </a:r>
            <a:r>
              <a:rPr lang="ja-JP" altLang="en-US" sz="3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出兵</a:t>
            </a:r>
            <a:endParaRPr lang="en-US" altLang="ja-JP" sz="3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琉球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の島民が台湾の住民に殺害される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年，日本政府は台湾に軍隊を派遣（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台湾出兵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清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との戦争を避けるため，大久保利通らが和平交渉を行う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7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064632" cy="5697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朝鮮半島と日清のかかわり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1875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年，日本政府は軍艦を朝鮮の江華島に送り戦闘を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おこす（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江華島事件）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1876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日朝修好条規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により朝鮮が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開国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朝鮮に不利な条約）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1882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年，朝鮮の兵士による日本公使館襲撃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事件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壬午軍乱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3200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1884</a:t>
            </a:r>
            <a:r>
              <a:rPr lang="ja-JP" altLang="en-US" sz="3200" kern="1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年，朝鮮の親日派によるクーデタ</a:t>
            </a:r>
            <a:r>
              <a:rPr lang="ja-JP" altLang="en-US" sz="3200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失敗（</a:t>
            </a:r>
            <a:r>
              <a:rPr lang="ja-JP" altLang="en-US" sz="3200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甲申事変</a:t>
            </a:r>
            <a:r>
              <a:rPr lang="ja-JP" altLang="en-US" sz="3200" kern="1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kern="1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日清両国が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天津条約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を結び，事態を収束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3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603</Words>
  <Application>Microsoft Office PowerPoint</Application>
  <PresentationFormat>ワイド画面</PresentationFormat>
  <Paragraphs>66</Paragraphs>
  <Slides>10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  <vt:variant>
        <vt:lpstr>目的別スライド ショー</vt:lpstr>
      </vt:variant>
      <vt:variant>
        <vt:i4>3</vt:i4>
      </vt:variant>
    </vt:vector>
  </HeadingPairs>
  <TitlesOfParts>
    <vt:vector size="21" baseType="lpstr">
      <vt:lpstr>Arial</vt:lpstr>
      <vt:lpstr>ＭＳ Ｐゴシック</vt:lpstr>
      <vt:lpstr>メイリオ</vt:lpstr>
      <vt:lpstr>Calibri</vt:lpstr>
      <vt:lpstr>メイリオ</vt:lpstr>
      <vt:lpstr>Calibri Light</vt:lpstr>
      <vt:lpstr>1_通常版</vt:lpstr>
      <vt:lpstr>2_通常版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2021-08-06T06:40:06Z</dcterms:created>
  <dcterms:modified xsi:type="dcterms:W3CDTF">2023-02-22T09:36:35Z</dcterms:modified>
</cp:coreProperties>
</file>