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2" r:id="rId1"/>
  </p:sldMasterIdLst>
  <p:notesMasterIdLst>
    <p:notesMasterId r:id="rId52"/>
  </p:notesMasterIdLst>
  <p:handoutMasterIdLst>
    <p:handoutMasterId r:id="rId53"/>
  </p:handoutMasterIdLst>
  <p:sldIdLst>
    <p:sldId id="256" r:id="rId2"/>
    <p:sldId id="300" r:id="rId3"/>
    <p:sldId id="312" r:id="rId4"/>
    <p:sldId id="309" r:id="rId5"/>
    <p:sldId id="310" r:id="rId6"/>
    <p:sldId id="259" r:id="rId7"/>
    <p:sldId id="257" r:id="rId8"/>
    <p:sldId id="260" r:id="rId9"/>
    <p:sldId id="261" r:id="rId10"/>
    <p:sldId id="262" r:id="rId11"/>
    <p:sldId id="313" r:id="rId12"/>
    <p:sldId id="263" r:id="rId13"/>
    <p:sldId id="302" r:id="rId14"/>
    <p:sldId id="303" r:id="rId15"/>
    <p:sldId id="265" r:id="rId16"/>
    <p:sldId id="266" r:id="rId17"/>
    <p:sldId id="267" r:id="rId18"/>
    <p:sldId id="268" r:id="rId19"/>
    <p:sldId id="269" r:id="rId20"/>
    <p:sldId id="270" r:id="rId21"/>
    <p:sldId id="271" r:id="rId22"/>
    <p:sldId id="273" r:id="rId23"/>
    <p:sldId id="274" r:id="rId24"/>
    <p:sldId id="304" r:id="rId25"/>
    <p:sldId id="306" r:id="rId26"/>
    <p:sldId id="305" r:id="rId27"/>
    <p:sldId id="307" r:id="rId28"/>
    <p:sldId id="276" r:id="rId29"/>
    <p:sldId id="277" r:id="rId30"/>
    <p:sldId id="279" r:id="rId31"/>
    <p:sldId id="280" r:id="rId32"/>
    <p:sldId id="282" r:id="rId33"/>
    <p:sldId id="281" r:id="rId34"/>
    <p:sldId id="283" r:id="rId35"/>
    <p:sldId id="284" r:id="rId36"/>
    <p:sldId id="285" r:id="rId37"/>
    <p:sldId id="286" r:id="rId38"/>
    <p:sldId id="311" r:id="rId39"/>
    <p:sldId id="287" r:id="rId40"/>
    <p:sldId id="288" r:id="rId41"/>
    <p:sldId id="289" r:id="rId42"/>
    <p:sldId id="290" r:id="rId43"/>
    <p:sldId id="292" r:id="rId44"/>
    <p:sldId id="291" r:id="rId45"/>
    <p:sldId id="293" r:id="rId46"/>
    <p:sldId id="294" r:id="rId47"/>
    <p:sldId id="296" r:id="rId48"/>
    <p:sldId id="297" r:id="rId49"/>
    <p:sldId id="298" r:id="rId50"/>
    <p:sldId id="299" r:id="rId5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guide id="3" orient="horz"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BA8D"/>
    <a:srgbClr val="71A392"/>
    <a:srgbClr val="F0F8F4"/>
    <a:srgbClr val="FEE391"/>
    <a:srgbClr val="676667"/>
    <a:srgbClr val="9B9B9B"/>
    <a:srgbClr val="F15A40"/>
    <a:srgbClr val="FEE2D0"/>
    <a:srgbClr val="F58345"/>
    <a:srgbClr val="D9E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5320" autoAdjust="0"/>
  </p:normalViewPr>
  <p:slideViewPr>
    <p:cSldViewPr snapToGrid="0">
      <p:cViewPr varScale="1">
        <p:scale>
          <a:sx n="83" d="100"/>
          <a:sy n="83" d="100"/>
        </p:scale>
        <p:origin x="830" y="77"/>
      </p:cViewPr>
      <p:guideLst>
        <p:guide orient="horz" pos="2160"/>
        <p:guide pos="3840"/>
      </p:guideLst>
    </p:cSldViewPr>
  </p:slideViewPr>
  <p:outlineViewPr>
    <p:cViewPr>
      <p:scale>
        <a:sx n="33" d="100"/>
        <a:sy n="33" d="100"/>
      </p:scale>
      <p:origin x="0" y="-15830"/>
    </p:cViewPr>
  </p:outlineViewPr>
  <p:notesTextViewPr>
    <p:cViewPr>
      <p:scale>
        <a:sx n="3" d="2"/>
        <a:sy n="3" d="2"/>
      </p:scale>
      <p:origin x="0" y="0"/>
    </p:cViewPr>
  </p:notesTextViewPr>
  <p:sorterViewPr>
    <p:cViewPr>
      <p:scale>
        <a:sx n="100" d="100"/>
        <a:sy n="100" d="100"/>
      </p:scale>
      <p:origin x="0" y="-6990"/>
    </p:cViewPr>
  </p:sorterViewPr>
  <p:notesViewPr>
    <p:cSldViewPr snapToGrid="0">
      <p:cViewPr varScale="1">
        <p:scale>
          <a:sx n="58" d="100"/>
          <a:sy n="58" d="100"/>
        </p:scale>
        <p:origin x="3252" y="72"/>
      </p:cViewPr>
      <p:guideLst>
        <p:guide orient="horz" pos="3132"/>
        <p:guide pos="2145"/>
        <p:guide orient="horz" pos="3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6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1"/>
            <a:ext cx="2949787" cy="496966"/>
          </a:xfrm>
          <a:prstGeom prst="rect">
            <a:avLst/>
          </a:prstGeom>
        </p:spPr>
        <p:txBody>
          <a:bodyPr vert="horz" lIns="92236" tIns="46118" rIns="92236" bIns="46118" rtlCol="0"/>
          <a:lstStyle>
            <a:lvl1pPr algn="r">
              <a:defRPr sz="1200"/>
            </a:lvl1pPr>
          </a:lstStyle>
          <a:p>
            <a:fld id="{7BEC1865-3E1B-48DA-9BEF-FF27F0440E20}" type="datetimeFigureOut">
              <a:rPr kumimoji="1" lang="ja-JP" altLang="en-US" smtClean="0"/>
              <a:t>2022/3/24</a:t>
            </a:fld>
            <a:endParaRPr kumimoji="1" lang="ja-JP" altLang="en-US"/>
          </a:p>
        </p:txBody>
      </p:sp>
      <p:sp>
        <p:nvSpPr>
          <p:cNvPr id="4" name="フッター プレースホルダー 3"/>
          <p:cNvSpPr>
            <a:spLocks noGrp="1"/>
          </p:cNvSpPr>
          <p:nvPr>
            <p:ph type="ftr" sz="quarter" idx="2"/>
          </p:nvPr>
        </p:nvSpPr>
        <p:spPr>
          <a:xfrm>
            <a:off x="4" y="9440647"/>
            <a:ext cx="2949787" cy="496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7"/>
            <a:ext cx="2949787" cy="496966"/>
          </a:xfrm>
          <a:prstGeom prst="rect">
            <a:avLst/>
          </a:prstGeom>
        </p:spPr>
        <p:txBody>
          <a:bodyPr vert="horz" lIns="92236" tIns="46118" rIns="92236" bIns="46118" rtlCol="0" anchor="b"/>
          <a:lstStyle>
            <a:lvl1pPr algn="r">
              <a:defRPr sz="1200"/>
            </a:lvl1pPr>
          </a:lstStyle>
          <a:p>
            <a:fld id="{F8A16D50-D777-4EA5-951D-94FFB87DCC41}" type="slidenum">
              <a:rPr kumimoji="1" lang="ja-JP" altLang="en-US" smtClean="0"/>
              <a:t>‹#›</a:t>
            </a:fld>
            <a:endParaRPr kumimoji="1" lang="ja-JP" altLang="en-US"/>
          </a:p>
        </p:txBody>
      </p:sp>
    </p:spTree>
    <p:extLst>
      <p:ext uri="{BB962C8B-B14F-4D97-AF65-F5344CB8AC3E}">
        <p14:creationId xmlns:p14="http://schemas.microsoft.com/office/powerpoint/2010/main" val="201221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8695"/>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1"/>
            <a:ext cx="2949787" cy="498695"/>
          </a:xfrm>
          <a:prstGeom prst="rect">
            <a:avLst/>
          </a:prstGeom>
        </p:spPr>
        <p:txBody>
          <a:bodyPr vert="horz" lIns="92236" tIns="46118" rIns="92236" bIns="46118" rtlCol="0"/>
          <a:lstStyle>
            <a:lvl1pPr algn="r">
              <a:defRPr sz="1200"/>
            </a:lvl1pPr>
          </a:lstStyle>
          <a:p>
            <a:fld id="{CCFB5417-3682-403B-9953-6C788AEAC7FA}"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8"/>
            <a:ext cx="2949787" cy="498692"/>
          </a:xfrm>
          <a:prstGeom prst="rect">
            <a:avLst/>
          </a:prstGeom>
        </p:spPr>
        <p:txBody>
          <a:bodyPr vert="horz" lIns="92236" tIns="46118" rIns="92236" bIns="46118" rtlCol="0" anchor="b"/>
          <a:lstStyle>
            <a:lvl1pPr algn="r">
              <a:defRPr sz="1200"/>
            </a:lvl1pPr>
          </a:lstStyle>
          <a:p>
            <a:fld id="{FB831574-7ED9-47FA-A423-FE1DDE53330F}" type="slidenum">
              <a:rPr kumimoji="1" lang="ja-JP" altLang="en-US" smtClean="0"/>
              <a:t>‹#›</a:t>
            </a:fld>
            <a:endParaRPr kumimoji="1" lang="ja-JP" altLang="en-US"/>
          </a:p>
        </p:txBody>
      </p:sp>
    </p:spTree>
    <p:extLst>
      <p:ext uri="{BB962C8B-B14F-4D97-AF65-F5344CB8AC3E}">
        <p14:creationId xmlns:p14="http://schemas.microsoft.com/office/powerpoint/2010/main" val="3822538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831574-7ED9-47FA-A423-FE1DDE53330F}" type="slidenum">
              <a:rPr kumimoji="1" lang="ja-JP" altLang="en-US" smtClean="0"/>
              <a:t>23</a:t>
            </a:fld>
            <a:endParaRPr kumimoji="1" lang="ja-JP" altLang="en-US"/>
          </a:p>
        </p:txBody>
      </p:sp>
    </p:spTree>
    <p:extLst>
      <p:ext uri="{BB962C8B-B14F-4D97-AF65-F5344CB8AC3E}">
        <p14:creationId xmlns:p14="http://schemas.microsoft.com/office/powerpoint/2010/main" val="30590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831574-7ED9-47FA-A423-FE1DDE53330F}" type="slidenum">
              <a:rPr kumimoji="1" lang="ja-JP" altLang="en-US" smtClean="0"/>
              <a:t>26</a:t>
            </a:fld>
            <a:endParaRPr kumimoji="1" lang="ja-JP" altLang="en-US"/>
          </a:p>
        </p:txBody>
      </p:sp>
    </p:spTree>
    <p:extLst>
      <p:ext uri="{BB962C8B-B14F-4D97-AF65-F5344CB8AC3E}">
        <p14:creationId xmlns:p14="http://schemas.microsoft.com/office/powerpoint/2010/main" val="188668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見出し_リード文">
    <p:spTree>
      <p:nvGrpSpPr>
        <p:cNvPr id="1" name=""/>
        <p:cNvGrpSpPr/>
        <p:nvPr/>
      </p:nvGrpSpPr>
      <p:grpSpPr>
        <a:xfrm>
          <a:off x="0" y="0"/>
          <a:ext cx="0" cy="0"/>
          <a:chOff x="0" y="0"/>
          <a:chExt cx="0" cy="0"/>
        </a:xfrm>
      </p:grpSpPr>
      <p:sp>
        <p:nvSpPr>
          <p:cNvPr id="89" name="テキスト プレースホルダー 14"/>
          <p:cNvSpPr>
            <a:spLocks noGrp="1"/>
          </p:cNvSpPr>
          <p:nvPr>
            <p:ph type="body" sz="quarter" idx="14" hasCustomPrompt="1"/>
          </p:nvPr>
        </p:nvSpPr>
        <p:spPr>
          <a:xfrm>
            <a:off x="2996" y="6539742"/>
            <a:ext cx="4023784" cy="306000"/>
          </a:xfrm>
        </p:spPr>
        <p:txBody>
          <a:bodyPr anchor="ctr">
            <a:normAutofit/>
          </a:bodyPr>
          <a:lstStyle>
            <a:lvl1pPr marL="0" indent="0">
              <a:buNone/>
              <a:defRPr sz="1200">
                <a:solidFill>
                  <a:schemeClr val="tx1"/>
                </a:solidFill>
              </a:defRPr>
            </a:lvl1pPr>
          </a:lstStyle>
          <a:p>
            <a:pPr lvl="0"/>
            <a:r>
              <a:rPr kumimoji="1" lang="ja-JP" altLang="en-US" dirty="0"/>
              <a:t>教科書対応ページ</a:t>
            </a:r>
          </a:p>
        </p:txBody>
      </p:sp>
      <p:sp>
        <p:nvSpPr>
          <p:cNvPr id="41" name="テキスト プレースホルダー 24"/>
          <p:cNvSpPr>
            <a:spLocks noGrp="1"/>
          </p:cNvSpPr>
          <p:nvPr>
            <p:ph type="body" sz="quarter" idx="25" hasCustomPrompt="1"/>
          </p:nvPr>
        </p:nvSpPr>
        <p:spPr>
          <a:xfrm>
            <a:off x="124190" y="4836921"/>
            <a:ext cx="11814286" cy="1572426"/>
          </a:xfrm>
        </p:spPr>
        <p:txBody>
          <a:bodyPr/>
          <a:lstStyle>
            <a:lvl1pPr>
              <a:defRPr>
                <a:solidFill>
                  <a:schemeClr val="tx1"/>
                </a:solidFill>
              </a:defRPr>
            </a:lvl1pPr>
          </a:lstStyle>
          <a:p>
            <a:pPr lvl="0"/>
            <a:r>
              <a:rPr kumimoji="1" lang="ja-JP" altLang="en-US" dirty="0"/>
              <a:t>リード文</a:t>
            </a:r>
          </a:p>
        </p:txBody>
      </p:sp>
      <p:sp>
        <p:nvSpPr>
          <p:cNvPr id="17" name="正方形/長方形 16"/>
          <p:cNvSpPr/>
          <p:nvPr userDrawn="1"/>
        </p:nvSpPr>
        <p:spPr>
          <a:xfrm>
            <a:off x="8366153" y="2562523"/>
            <a:ext cx="2926715" cy="92858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6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理論編</a:t>
            </a:r>
          </a:p>
        </p:txBody>
      </p:sp>
      <p:sp>
        <p:nvSpPr>
          <p:cNvPr id="18" name="正方形/長方形 17"/>
          <p:cNvSpPr/>
          <p:nvPr userDrawn="1"/>
        </p:nvSpPr>
        <p:spPr>
          <a:xfrm>
            <a:off x="8451874" y="1976621"/>
            <a:ext cx="2977465" cy="407419"/>
          </a:xfrm>
          <a:prstGeom prst="rect">
            <a:avLst/>
          </a:prstGeom>
        </p:spPr>
        <p:txBody>
          <a:bodyPr wrap="square">
            <a:spAutoFit/>
          </a:bodyPr>
          <a:lstStyle/>
          <a:p>
            <a:pPr marR="551180" algn="ctr">
              <a:lnSpc>
                <a:spcPts val="1840"/>
              </a:lnSpc>
              <a:spcBef>
                <a:spcPts val="5"/>
              </a:spcBef>
              <a:spcAft>
                <a:spcPts val="0"/>
              </a:spcAft>
            </a:pPr>
            <a:r>
              <a:rPr lang="en-US" altLang="ja-JP" sz="4000" b="0" dirty="0">
                <a:solidFill>
                  <a:srgbClr val="25B484"/>
                </a:solidFill>
                <a:effectLst/>
                <a:latin typeface="游ゴシック Medium" panose="020B0500000000000000" pitchFamily="50" charset="-128"/>
                <a:ea typeface="游ゴシック Medium" panose="020B0500000000000000" pitchFamily="50" charset="-128"/>
                <a:cs typeface="UDShinGoPro-Light"/>
              </a:rPr>
              <a:t>Theory</a:t>
            </a:r>
            <a:endParaRPr lang="ja-JP" altLang="ja-JP" sz="4000" b="0" dirty="0">
              <a:solidFill>
                <a:srgbClr val="25B484"/>
              </a:solidFill>
              <a:effectLst/>
              <a:latin typeface="游ゴシック Medium" panose="020B0500000000000000" pitchFamily="50" charset="-128"/>
              <a:ea typeface="游ゴシック Medium" panose="020B0500000000000000" pitchFamily="50" charset="-128"/>
              <a:cs typeface="UDShinGoPro-Light"/>
            </a:endParaRPr>
          </a:p>
        </p:txBody>
      </p:sp>
      <p:sp>
        <p:nvSpPr>
          <p:cNvPr id="23" name="角丸四角形 22"/>
          <p:cNvSpPr/>
          <p:nvPr userDrawn="1"/>
        </p:nvSpPr>
        <p:spPr>
          <a:xfrm>
            <a:off x="7650908" y="280987"/>
            <a:ext cx="3928643" cy="3480811"/>
          </a:xfrm>
          <a:prstGeom prst="roundRect">
            <a:avLst/>
          </a:prstGeom>
          <a:noFill/>
          <a:ln w="57150">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pic>
        <p:nvPicPr>
          <p:cNvPr id="2" name="図 1"/>
          <p:cNvPicPr>
            <a:picLocks noChangeAspect="1"/>
          </p:cNvPicPr>
          <p:nvPr userDrawn="1"/>
        </p:nvPicPr>
        <p:blipFill>
          <a:blip r:embed="rId2"/>
          <a:stretch>
            <a:fillRect/>
          </a:stretch>
        </p:blipFill>
        <p:spPr>
          <a:xfrm>
            <a:off x="9006908" y="651043"/>
            <a:ext cx="1216641" cy="955522"/>
          </a:xfrm>
          <a:prstGeom prst="rect">
            <a:avLst/>
          </a:prstGeom>
        </p:spPr>
      </p:pic>
    </p:spTree>
    <p:extLst>
      <p:ext uri="{BB962C8B-B14F-4D97-AF65-F5344CB8AC3E}">
        <p14:creationId xmlns:p14="http://schemas.microsoft.com/office/powerpoint/2010/main" val="37392798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理論編_もくじ">
    <p:spTree>
      <p:nvGrpSpPr>
        <p:cNvPr id="1" name=""/>
        <p:cNvGrpSpPr/>
        <p:nvPr/>
      </p:nvGrpSpPr>
      <p:grpSpPr>
        <a:xfrm>
          <a:off x="0" y="0"/>
          <a:ext cx="0" cy="0"/>
          <a:chOff x="0" y="0"/>
          <a:chExt cx="0" cy="0"/>
        </a:xfrm>
      </p:grpSpPr>
      <p:sp>
        <p:nvSpPr>
          <p:cNvPr id="88" name="Slide Number Placeholder 5"/>
          <p:cNvSpPr>
            <a:spLocks noGrp="1"/>
          </p:cNvSpPr>
          <p:nvPr>
            <p:ph type="sldNum" sz="quarter" idx="12"/>
          </p:nvPr>
        </p:nvSpPr>
        <p:spPr>
          <a:xfrm>
            <a:off x="9425671" y="654627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89" name="テキスト プレースホルダー 14"/>
          <p:cNvSpPr>
            <a:spLocks noGrp="1"/>
          </p:cNvSpPr>
          <p:nvPr>
            <p:ph type="body" sz="quarter" idx="14" hasCustomPrompt="1"/>
          </p:nvPr>
        </p:nvSpPr>
        <p:spPr>
          <a:xfrm>
            <a:off x="2996" y="6539742"/>
            <a:ext cx="4023784" cy="306000"/>
          </a:xfrm>
        </p:spPr>
        <p:txBody>
          <a:bodyPr anchor="ctr">
            <a:normAutofit/>
          </a:bodyPr>
          <a:lstStyle>
            <a:lvl1pPr marL="0" indent="0">
              <a:buNone/>
              <a:defRPr sz="1200"/>
            </a:lvl1pPr>
          </a:lstStyle>
          <a:p>
            <a:pPr lvl="0"/>
            <a:r>
              <a:rPr kumimoji="1" lang="ja-JP" altLang="en-US" dirty="0"/>
              <a:t>教科書対応ページ</a:t>
            </a:r>
          </a:p>
        </p:txBody>
      </p:sp>
      <p:sp>
        <p:nvSpPr>
          <p:cNvPr id="45" name="テキスト プレースホルダー 4"/>
          <p:cNvSpPr>
            <a:spLocks noGrp="1"/>
          </p:cNvSpPr>
          <p:nvPr>
            <p:ph type="body" sz="quarter" idx="15" hasCustomPrompt="1"/>
          </p:nvPr>
        </p:nvSpPr>
        <p:spPr>
          <a:xfrm>
            <a:off x="840852" y="3211393"/>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46" name="テキスト プレースホルダー 4"/>
          <p:cNvSpPr>
            <a:spLocks noGrp="1"/>
          </p:cNvSpPr>
          <p:nvPr>
            <p:ph type="body" sz="quarter" idx="16" hasCustomPrompt="1"/>
          </p:nvPr>
        </p:nvSpPr>
        <p:spPr>
          <a:xfrm>
            <a:off x="1276825" y="3206550"/>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7" name="テキスト プレースホルダー 4"/>
          <p:cNvSpPr>
            <a:spLocks noGrp="1"/>
          </p:cNvSpPr>
          <p:nvPr>
            <p:ph type="body" sz="quarter" idx="18" hasCustomPrompt="1"/>
          </p:nvPr>
        </p:nvSpPr>
        <p:spPr>
          <a:xfrm>
            <a:off x="1276825" y="3775024"/>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8" name="テキスト プレースホルダー 4"/>
          <p:cNvSpPr>
            <a:spLocks noGrp="1"/>
          </p:cNvSpPr>
          <p:nvPr>
            <p:ph type="body" sz="quarter" idx="20" hasCustomPrompt="1"/>
          </p:nvPr>
        </p:nvSpPr>
        <p:spPr>
          <a:xfrm>
            <a:off x="1276825" y="4343498"/>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59" name="テキスト プレースホルダー 4"/>
          <p:cNvSpPr>
            <a:spLocks noGrp="1"/>
          </p:cNvSpPr>
          <p:nvPr>
            <p:ph type="body" sz="quarter" idx="22" hasCustomPrompt="1"/>
          </p:nvPr>
        </p:nvSpPr>
        <p:spPr>
          <a:xfrm>
            <a:off x="1276825" y="4911972"/>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60" name="テキスト プレースホルダー 4"/>
          <p:cNvSpPr>
            <a:spLocks noGrp="1"/>
          </p:cNvSpPr>
          <p:nvPr>
            <p:ph type="body" sz="quarter" idx="24" hasCustomPrompt="1"/>
          </p:nvPr>
        </p:nvSpPr>
        <p:spPr>
          <a:xfrm>
            <a:off x="1276825" y="548044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7" name="テキスト プレースホルダー 4"/>
          <p:cNvSpPr>
            <a:spLocks noGrp="1"/>
          </p:cNvSpPr>
          <p:nvPr>
            <p:ph type="body" sz="quarter" idx="55" hasCustomPrompt="1"/>
          </p:nvPr>
        </p:nvSpPr>
        <p:spPr>
          <a:xfrm>
            <a:off x="840852" y="2642764"/>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8" name="テキスト プレースホルダー 4"/>
          <p:cNvSpPr>
            <a:spLocks noGrp="1"/>
          </p:cNvSpPr>
          <p:nvPr>
            <p:ph type="body" sz="quarter" idx="56" hasCustomPrompt="1"/>
          </p:nvPr>
        </p:nvSpPr>
        <p:spPr>
          <a:xfrm>
            <a:off x="1276825" y="263807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00" name="テキスト プレースホルダー 4"/>
          <p:cNvSpPr>
            <a:spLocks noGrp="1"/>
          </p:cNvSpPr>
          <p:nvPr>
            <p:ph type="body" sz="quarter" idx="58" hasCustomPrompt="1"/>
          </p:nvPr>
        </p:nvSpPr>
        <p:spPr>
          <a:xfrm>
            <a:off x="840852" y="3780022"/>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1" name="テキスト プレースホルダー 4"/>
          <p:cNvSpPr>
            <a:spLocks noGrp="1"/>
          </p:cNvSpPr>
          <p:nvPr>
            <p:ph type="body" sz="quarter" idx="59" hasCustomPrompt="1"/>
          </p:nvPr>
        </p:nvSpPr>
        <p:spPr>
          <a:xfrm>
            <a:off x="840852" y="4348651"/>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2" name="テキスト プレースホルダー 4"/>
          <p:cNvSpPr>
            <a:spLocks noGrp="1"/>
          </p:cNvSpPr>
          <p:nvPr>
            <p:ph type="body" sz="quarter" idx="60" hasCustomPrompt="1"/>
          </p:nvPr>
        </p:nvSpPr>
        <p:spPr>
          <a:xfrm>
            <a:off x="840852" y="4917280"/>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3" name="テキスト プレースホルダー 4"/>
          <p:cNvSpPr>
            <a:spLocks noGrp="1"/>
          </p:cNvSpPr>
          <p:nvPr>
            <p:ph type="body" sz="quarter" idx="61" hasCustomPrompt="1"/>
          </p:nvPr>
        </p:nvSpPr>
        <p:spPr>
          <a:xfrm>
            <a:off x="840852" y="5485909"/>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35" name="テキスト プレースホルダー 4"/>
          <p:cNvSpPr>
            <a:spLocks noGrp="1"/>
          </p:cNvSpPr>
          <p:nvPr>
            <p:ph type="body" sz="quarter" idx="68" hasCustomPrompt="1"/>
          </p:nvPr>
        </p:nvSpPr>
        <p:spPr>
          <a:xfrm>
            <a:off x="840852" y="2074135"/>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36" name="テキスト プレースホルダー 4"/>
          <p:cNvSpPr>
            <a:spLocks noGrp="1"/>
          </p:cNvSpPr>
          <p:nvPr>
            <p:ph type="body" sz="quarter" idx="69" hasCustomPrompt="1"/>
          </p:nvPr>
        </p:nvSpPr>
        <p:spPr>
          <a:xfrm>
            <a:off x="1276825" y="2069602"/>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39" name="テキスト プレースホルダー 4"/>
          <p:cNvSpPr>
            <a:spLocks noGrp="1"/>
          </p:cNvSpPr>
          <p:nvPr>
            <p:ph type="body" sz="quarter" idx="72" hasCustomPrompt="1"/>
          </p:nvPr>
        </p:nvSpPr>
        <p:spPr>
          <a:xfrm>
            <a:off x="840852" y="1505506"/>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40" name="テキスト プレースホルダー 4"/>
          <p:cNvSpPr>
            <a:spLocks noGrp="1"/>
          </p:cNvSpPr>
          <p:nvPr>
            <p:ph type="body" sz="quarter" idx="73" hasCustomPrompt="1"/>
          </p:nvPr>
        </p:nvSpPr>
        <p:spPr>
          <a:xfrm>
            <a:off x="1276825" y="1501128"/>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3" name="正方形/長方形 42"/>
          <p:cNvSpPr/>
          <p:nvPr userDrawn="1"/>
        </p:nvSpPr>
        <p:spPr>
          <a:xfrm>
            <a:off x="4881273" y="123295"/>
            <a:ext cx="2926715" cy="70557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理論編</a:t>
            </a:r>
          </a:p>
        </p:txBody>
      </p:sp>
      <p:sp>
        <p:nvSpPr>
          <p:cNvPr id="44" name="正方形/長方形 43"/>
          <p:cNvSpPr/>
          <p:nvPr userDrawn="1"/>
        </p:nvSpPr>
        <p:spPr>
          <a:xfrm>
            <a:off x="2079516" y="372979"/>
            <a:ext cx="2977465" cy="379015"/>
          </a:xfrm>
          <a:prstGeom prst="rect">
            <a:avLst/>
          </a:prstGeom>
        </p:spPr>
        <p:txBody>
          <a:bodyPr wrap="square">
            <a:spAutoFit/>
          </a:bodyPr>
          <a:lstStyle/>
          <a:p>
            <a:pPr marR="551180" algn="ctr">
              <a:lnSpc>
                <a:spcPts val="1840"/>
              </a:lnSpc>
              <a:spcBef>
                <a:spcPts val="5"/>
              </a:spcBef>
              <a:spcAft>
                <a:spcPts val="0"/>
              </a:spcAft>
            </a:pPr>
            <a:r>
              <a:rPr lang="en-US" altLang="ja-JP" sz="3200" b="0" dirty="0">
                <a:solidFill>
                  <a:srgbClr val="25B484"/>
                </a:solidFill>
                <a:effectLst/>
                <a:latin typeface="游ゴシック Medium" panose="020B0500000000000000" pitchFamily="50" charset="-128"/>
                <a:ea typeface="游ゴシック Medium" panose="020B0500000000000000" pitchFamily="50" charset="-128"/>
                <a:cs typeface="UDShinGoPro-Light"/>
              </a:rPr>
              <a:t>Theory</a:t>
            </a:r>
            <a:endParaRPr lang="ja-JP" altLang="ja-JP" sz="3200" b="0" dirty="0">
              <a:solidFill>
                <a:srgbClr val="25B484"/>
              </a:solidFill>
              <a:effectLst/>
              <a:latin typeface="游ゴシック Medium" panose="020B0500000000000000" pitchFamily="50" charset="-128"/>
              <a:ea typeface="游ゴシック Medium" panose="020B0500000000000000" pitchFamily="50" charset="-128"/>
              <a:cs typeface="UDShinGoPro-Light"/>
            </a:endParaRPr>
          </a:p>
        </p:txBody>
      </p:sp>
      <p:sp>
        <p:nvSpPr>
          <p:cNvPr id="49" name="角丸四角形 48"/>
          <p:cNvSpPr/>
          <p:nvPr userDrawn="1"/>
        </p:nvSpPr>
        <p:spPr>
          <a:xfrm>
            <a:off x="340660" y="107576"/>
            <a:ext cx="11238892" cy="644418"/>
          </a:xfrm>
          <a:prstGeom prst="roundRect">
            <a:avLst/>
          </a:prstGeom>
          <a:noFill/>
          <a:ln w="57150">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50" name="図 49"/>
          <p:cNvPicPr>
            <a:picLocks noChangeAspect="1"/>
          </p:cNvPicPr>
          <p:nvPr userDrawn="1"/>
        </p:nvPicPr>
        <p:blipFill>
          <a:blip r:embed="rId2"/>
          <a:stretch>
            <a:fillRect/>
          </a:stretch>
        </p:blipFill>
        <p:spPr>
          <a:xfrm>
            <a:off x="759837" y="159804"/>
            <a:ext cx="683114" cy="536502"/>
          </a:xfrm>
          <a:prstGeom prst="rect">
            <a:avLst/>
          </a:prstGeom>
        </p:spPr>
      </p:pic>
      <p:sp>
        <p:nvSpPr>
          <p:cNvPr id="51" name="テキスト プレースホルダー 4"/>
          <p:cNvSpPr>
            <a:spLocks noGrp="1"/>
          </p:cNvSpPr>
          <p:nvPr>
            <p:ph type="body" sz="quarter" idx="76" hasCustomPrompt="1"/>
          </p:nvPr>
        </p:nvSpPr>
        <p:spPr>
          <a:xfrm>
            <a:off x="840848" y="936877"/>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52" name="テキスト プレースホルダー 4"/>
          <p:cNvSpPr>
            <a:spLocks noGrp="1"/>
          </p:cNvSpPr>
          <p:nvPr>
            <p:ph type="body" sz="quarter" idx="77" hasCustomPrompt="1"/>
          </p:nvPr>
        </p:nvSpPr>
        <p:spPr>
          <a:xfrm>
            <a:off x="1276821" y="932654"/>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62" name="テキスト プレースホルダー 4"/>
          <p:cNvSpPr>
            <a:spLocks noGrp="1"/>
          </p:cNvSpPr>
          <p:nvPr>
            <p:ph type="body" sz="quarter" idx="83" hasCustomPrompt="1"/>
          </p:nvPr>
        </p:nvSpPr>
        <p:spPr>
          <a:xfrm>
            <a:off x="1276821" y="604891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70" name="テキスト プレースホルダー 4"/>
          <p:cNvSpPr>
            <a:spLocks noGrp="1"/>
          </p:cNvSpPr>
          <p:nvPr>
            <p:ph type="body" sz="quarter" idx="89" hasCustomPrompt="1"/>
          </p:nvPr>
        </p:nvSpPr>
        <p:spPr>
          <a:xfrm>
            <a:off x="840848" y="6054538"/>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0" name="テキスト プレースホルダー 4"/>
          <p:cNvSpPr>
            <a:spLocks noGrp="1"/>
          </p:cNvSpPr>
          <p:nvPr>
            <p:ph type="body" sz="quarter" idx="90" hasCustomPrompt="1"/>
          </p:nvPr>
        </p:nvSpPr>
        <p:spPr>
          <a:xfrm>
            <a:off x="6140458" y="3202062"/>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1" name="テキスト プレースホルダー 4"/>
          <p:cNvSpPr>
            <a:spLocks noGrp="1"/>
          </p:cNvSpPr>
          <p:nvPr>
            <p:ph type="body" sz="quarter" idx="91" hasCustomPrompt="1"/>
          </p:nvPr>
        </p:nvSpPr>
        <p:spPr>
          <a:xfrm>
            <a:off x="6576431" y="3197219"/>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2" name="テキスト プレースホルダー 4"/>
          <p:cNvSpPr>
            <a:spLocks noGrp="1"/>
          </p:cNvSpPr>
          <p:nvPr>
            <p:ph type="body" sz="quarter" idx="92" hasCustomPrompt="1"/>
          </p:nvPr>
        </p:nvSpPr>
        <p:spPr>
          <a:xfrm>
            <a:off x="6576431" y="3765693"/>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3" name="テキスト プレースホルダー 4"/>
          <p:cNvSpPr>
            <a:spLocks noGrp="1"/>
          </p:cNvSpPr>
          <p:nvPr>
            <p:ph type="body" sz="quarter" idx="93" hasCustomPrompt="1"/>
          </p:nvPr>
        </p:nvSpPr>
        <p:spPr>
          <a:xfrm>
            <a:off x="6576431" y="4334167"/>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4" name="テキスト プレースホルダー 4"/>
          <p:cNvSpPr>
            <a:spLocks noGrp="1"/>
          </p:cNvSpPr>
          <p:nvPr>
            <p:ph type="body" sz="quarter" idx="94" hasCustomPrompt="1"/>
          </p:nvPr>
        </p:nvSpPr>
        <p:spPr>
          <a:xfrm>
            <a:off x="6576431" y="4902641"/>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5" name="テキスト プレースホルダー 4"/>
          <p:cNvSpPr>
            <a:spLocks noGrp="1"/>
          </p:cNvSpPr>
          <p:nvPr>
            <p:ph type="body" sz="quarter" idx="95" hasCustomPrompt="1"/>
          </p:nvPr>
        </p:nvSpPr>
        <p:spPr>
          <a:xfrm>
            <a:off x="6576431" y="547111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6" name="テキスト プレースホルダー 4"/>
          <p:cNvSpPr>
            <a:spLocks noGrp="1"/>
          </p:cNvSpPr>
          <p:nvPr>
            <p:ph type="body" sz="quarter" idx="96" hasCustomPrompt="1"/>
          </p:nvPr>
        </p:nvSpPr>
        <p:spPr>
          <a:xfrm>
            <a:off x="6140458" y="2633433"/>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7" name="テキスト プレースホルダー 4"/>
          <p:cNvSpPr>
            <a:spLocks noGrp="1"/>
          </p:cNvSpPr>
          <p:nvPr>
            <p:ph type="body" sz="quarter" idx="97" hasCustomPrompt="1"/>
          </p:nvPr>
        </p:nvSpPr>
        <p:spPr>
          <a:xfrm>
            <a:off x="6576431" y="262874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0" name="テキスト プレースホルダー 4"/>
          <p:cNvSpPr>
            <a:spLocks noGrp="1"/>
          </p:cNvSpPr>
          <p:nvPr>
            <p:ph type="body" sz="quarter" idx="98" hasCustomPrompt="1"/>
          </p:nvPr>
        </p:nvSpPr>
        <p:spPr>
          <a:xfrm>
            <a:off x="6140458" y="3770691"/>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1" name="テキスト プレースホルダー 4"/>
          <p:cNvSpPr>
            <a:spLocks noGrp="1"/>
          </p:cNvSpPr>
          <p:nvPr>
            <p:ph type="body" sz="quarter" idx="99" hasCustomPrompt="1"/>
          </p:nvPr>
        </p:nvSpPr>
        <p:spPr>
          <a:xfrm>
            <a:off x="6140458" y="4339320"/>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2" name="テキスト プレースホルダー 4"/>
          <p:cNvSpPr>
            <a:spLocks noGrp="1"/>
          </p:cNvSpPr>
          <p:nvPr>
            <p:ph type="body" sz="quarter" idx="100" hasCustomPrompt="1"/>
          </p:nvPr>
        </p:nvSpPr>
        <p:spPr>
          <a:xfrm>
            <a:off x="6140458" y="4907949"/>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3" name="テキスト プレースホルダー 4"/>
          <p:cNvSpPr>
            <a:spLocks noGrp="1"/>
          </p:cNvSpPr>
          <p:nvPr>
            <p:ph type="body" sz="quarter" idx="101" hasCustomPrompt="1"/>
          </p:nvPr>
        </p:nvSpPr>
        <p:spPr>
          <a:xfrm>
            <a:off x="6140458" y="5476578"/>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4" name="テキスト プレースホルダー 4"/>
          <p:cNvSpPr>
            <a:spLocks noGrp="1"/>
          </p:cNvSpPr>
          <p:nvPr>
            <p:ph type="body" sz="quarter" idx="102" hasCustomPrompt="1"/>
          </p:nvPr>
        </p:nvSpPr>
        <p:spPr>
          <a:xfrm>
            <a:off x="6140458" y="2064804"/>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5" name="テキスト プレースホルダー 4"/>
          <p:cNvSpPr>
            <a:spLocks noGrp="1"/>
          </p:cNvSpPr>
          <p:nvPr>
            <p:ph type="body" sz="quarter" idx="103" hasCustomPrompt="1"/>
          </p:nvPr>
        </p:nvSpPr>
        <p:spPr>
          <a:xfrm>
            <a:off x="6576431" y="2060271"/>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6" name="テキスト プレースホルダー 4"/>
          <p:cNvSpPr>
            <a:spLocks noGrp="1"/>
          </p:cNvSpPr>
          <p:nvPr>
            <p:ph type="body" sz="quarter" idx="104" hasCustomPrompt="1"/>
          </p:nvPr>
        </p:nvSpPr>
        <p:spPr>
          <a:xfrm>
            <a:off x="6140458" y="1496175"/>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5" name="テキスト プレースホルダー 4"/>
          <p:cNvSpPr>
            <a:spLocks noGrp="1"/>
          </p:cNvSpPr>
          <p:nvPr>
            <p:ph type="body" sz="quarter" idx="105" hasCustomPrompt="1"/>
          </p:nvPr>
        </p:nvSpPr>
        <p:spPr>
          <a:xfrm>
            <a:off x="6576431" y="1491797"/>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1" name="テキスト プレースホルダー 4"/>
          <p:cNvSpPr>
            <a:spLocks noGrp="1"/>
          </p:cNvSpPr>
          <p:nvPr>
            <p:ph type="body" sz="quarter" idx="106" hasCustomPrompt="1"/>
          </p:nvPr>
        </p:nvSpPr>
        <p:spPr>
          <a:xfrm>
            <a:off x="6140454" y="927546"/>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12" name="テキスト プレースホルダー 4"/>
          <p:cNvSpPr>
            <a:spLocks noGrp="1"/>
          </p:cNvSpPr>
          <p:nvPr>
            <p:ph type="body" sz="quarter" idx="107" hasCustomPrompt="1"/>
          </p:nvPr>
        </p:nvSpPr>
        <p:spPr>
          <a:xfrm>
            <a:off x="6576427" y="923323"/>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3" name="テキスト プレースホルダー 4"/>
          <p:cNvSpPr>
            <a:spLocks noGrp="1"/>
          </p:cNvSpPr>
          <p:nvPr>
            <p:ph type="body" sz="quarter" idx="108" hasCustomPrompt="1"/>
          </p:nvPr>
        </p:nvSpPr>
        <p:spPr>
          <a:xfrm>
            <a:off x="6576427" y="603958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4" name="テキスト プレースホルダー 4"/>
          <p:cNvSpPr>
            <a:spLocks noGrp="1"/>
          </p:cNvSpPr>
          <p:nvPr>
            <p:ph type="body" sz="quarter" idx="109" hasCustomPrompt="1"/>
          </p:nvPr>
        </p:nvSpPr>
        <p:spPr>
          <a:xfrm>
            <a:off x="6140454" y="6045207"/>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Tree>
    <p:extLst>
      <p:ext uri="{BB962C8B-B14F-4D97-AF65-F5344CB8AC3E}">
        <p14:creationId xmlns:p14="http://schemas.microsoft.com/office/powerpoint/2010/main" val="371005537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開き導入イラスト">
    <p:spTree>
      <p:nvGrpSpPr>
        <p:cNvPr id="1" name=""/>
        <p:cNvGrpSpPr/>
        <p:nvPr/>
      </p:nvGrpSpPr>
      <p:grpSpPr>
        <a:xfrm>
          <a:off x="0" y="0"/>
          <a:ext cx="0" cy="0"/>
          <a:chOff x="0" y="0"/>
          <a:chExt cx="0" cy="0"/>
        </a:xfrm>
      </p:grpSpPr>
      <p:sp>
        <p:nvSpPr>
          <p:cNvPr id="17" name="object 17"/>
          <p:cNvSpPr/>
          <p:nvPr userDrawn="1"/>
        </p:nvSpPr>
        <p:spPr>
          <a:xfrm>
            <a:off x="141558" y="357929"/>
            <a:ext cx="922460" cy="946938"/>
          </a:xfrm>
          <a:custGeom>
            <a:avLst/>
            <a:gdLst/>
            <a:ahLst/>
            <a:cxnLst/>
            <a:rect l="l" t="t" r="r" b="b"/>
            <a:pathLst>
              <a:path w="837565" h="859790">
                <a:moveTo>
                  <a:pt x="812373" y="808436"/>
                </a:moveTo>
                <a:lnTo>
                  <a:pt x="548508" y="808436"/>
                </a:lnTo>
                <a:lnTo>
                  <a:pt x="599110" y="808540"/>
                </a:lnTo>
                <a:lnTo>
                  <a:pt x="650741" y="810288"/>
                </a:lnTo>
                <a:lnTo>
                  <a:pt x="701873" y="814970"/>
                </a:lnTo>
                <a:lnTo>
                  <a:pt x="750978" y="823873"/>
                </a:lnTo>
                <a:lnTo>
                  <a:pt x="796530" y="838287"/>
                </a:lnTo>
                <a:lnTo>
                  <a:pt x="836999" y="859501"/>
                </a:lnTo>
                <a:lnTo>
                  <a:pt x="815763" y="819099"/>
                </a:lnTo>
                <a:lnTo>
                  <a:pt x="812373" y="808436"/>
                </a:lnTo>
                <a:close/>
              </a:path>
              <a:path w="837565" h="859790">
                <a:moveTo>
                  <a:pt x="777691" y="0"/>
                </a:moveTo>
                <a:lnTo>
                  <a:pt x="0" y="0"/>
                </a:lnTo>
                <a:lnTo>
                  <a:pt x="0" y="804471"/>
                </a:lnTo>
                <a:lnTo>
                  <a:pt x="18700" y="808256"/>
                </a:lnTo>
                <a:lnTo>
                  <a:pt x="500881" y="808256"/>
                </a:lnTo>
                <a:lnTo>
                  <a:pt x="500462" y="808688"/>
                </a:lnTo>
                <a:lnTo>
                  <a:pt x="812373" y="808436"/>
                </a:lnTo>
                <a:lnTo>
                  <a:pt x="801318" y="773669"/>
                </a:lnTo>
                <a:lnTo>
                  <a:pt x="792378" y="724699"/>
                </a:lnTo>
                <a:lnTo>
                  <a:pt x="787660" y="673674"/>
                </a:lnTo>
                <a:lnTo>
                  <a:pt x="785879" y="622082"/>
                </a:lnTo>
                <a:lnTo>
                  <a:pt x="785753" y="571409"/>
                </a:lnTo>
                <a:lnTo>
                  <a:pt x="785996" y="523154"/>
                </a:lnTo>
                <a:lnTo>
                  <a:pt x="785983" y="40973"/>
                </a:lnTo>
                <a:lnTo>
                  <a:pt x="777691" y="0"/>
                </a:lnTo>
                <a:close/>
              </a:path>
            </a:pathLst>
          </a:custGeom>
          <a:solidFill>
            <a:srgbClr val="3FBA8D"/>
          </a:solidFill>
        </p:spPr>
        <p:txBody>
          <a:bodyPr wrap="square" lIns="0" tIns="0" rIns="0" bIns="0" rtlCol="0"/>
          <a:lstStyle/>
          <a:p>
            <a:endParaRPr/>
          </a:p>
        </p:txBody>
      </p:sp>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5" name="テキスト プレースホルダー 4"/>
          <p:cNvSpPr>
            <a:spLocks noGrp="1"/>
          </p:cNvSpPr>
          <p:nvPr>
            <p:ph type="body" sz="quarter" idx="15" hasCustomPrompt="1"/>
          </p:nvPr>
        </p:nvSpPr>
        <p:spPr>
          <a:xfrm>
            <a:off x="2011892" y="517671"/>
            <a:ext cx="9911794" cy="863308"/>
          </a:xfrm>
        </p:spPr>
        <p:txBody>
          <a:bodyPr anchor="ctr" anchorCtr="0">
            <a:noAutofit/>
          </a:bodyPr>
          <a:lstStyle>
            <a:lvl1pPr>
              <a:defRPr sz="44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11" name="object 9"/>
          <p:cNvSpPr txBox="1"/>
          <p:nvPr userDrawn="1"/>
        </p:nvSpPr>
        <p:spPr>
          <a:xfrm>
            <a:off x="-136733" y="385476"/>
            <a:ext cx="1256231" cy="259045"/>
          </a:xfrm>
          <a:prstGeom prst="rect">
            <a:avLst/>
          </a:prstGeom>
        </p:spPr>
        <p:txBody>
          <a:bodyPr vert="horz" wrap="square" lIns="0" tIns="12700" rIns="0" bIns="0" rtlCol="0">
            <a:spAutoFit/>
          </a:bodyPr>
          <a:lstStyle/>
          <a:p>
            <a:pPr marL="393700">
              <a:lnSpc>
                <a:spcPct val="100000"/>
              </a:lnSpc>
              <a:spcBef>
                <a:spcPts val="100"/>
              </a:spcBef>
            </a:pPr>
            <a:r>
              <a:rPr lang="ja-JP" altLang="en-US" sz="1600" b="1" dirty="0">
                <a:solidFill>
                  <a:srgbClr val="FFFFFF"/>
                </a:solidFill>
                <a:latin typeface="游ゴシック" panose="020B0400000000000000" pitchFamily="50" charset="-128"/>
                <a:ea typeface="游ゴシック" panose="020B0400000000000000" pitchFamily="50" charset="-128"/>
                <a:cs typeface="UDShinGoPro-Medium"/>
              </a:rPr>
              <a:t>理論</a:t>
            </a:r>
            <a:r>
              <a:rPr sz="1600" b="1" dirty="0">
                <a:solidFill>
                  <a:srgbClr val="FFFFFF"/>
                </a:solidFill>
                <a:latin typeface="游ゴシック" panose="020B0400000000000000" pitchFamily="50" charset="-128"/>
                <a:ea typeface="游ゴシック" panose="020B0400000000000000" pitchFamily="50" charset="-128"/>
                <a:cs typeface="UDShinGoPro-Medium"/>
              </a:rPr>
              <a:t>編</a:t>
            </a:r>
            <a:endParaRPr sz="1600" dirty="0">
              <a:latin typeface="游ゴシック" panose="020B0400000000000000" pitchFamily="50" charset="-128"/>
              <a:ea typeface="游ゴシック" panose="020B0400000000000000" pitchFamily="50" charset="-128"/>
              <a:cs typeface="UDShinGoPro-Medium"/>
            </a:endParaRPr>
          </a:p>
        </p:txBody>
      </p:sp>
      <p:sp>
        <p:nvSpPr>
          <p:cNvPr id="16" name="テキスト プレースホルダー 4"/>
          <p:cNvSpPr>
            <a:spLocks noGrp="1"/>
          </p:cNvSpPr>
          <p:nvPr>
            <p:ph type="body" sz="quarter" idx="17" hasCustomPrompt="1"/>
          </p:nvPr>
        </p:nvSpPr>
        <p:spPr>
          <a:xfrm>
            <a:off x="1108792" y="538741"/>
            <a:ext cx="800100" cy="863308"/>
          </a:xfrm>
        </p:spPr>
        <p:txBody>
          <a:bodyPr anchor="ctr" anchorCtr="0">
            <a:noAutofit/>
          </a:bodyPr>
          <a:lstStyle>
            <a:lvl1pPr>
              <a:defRPr sz="48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en-US" altLang="ja-JP" dirty="0"/>
              <a:t>01</a:t>
            </a:r>
            <a:endParaRPr kumimoji="1" lang="ja-JP" altLang="en-US" dirty="0"/>
          </a:p>
        </p:txBody>
      </p:sp>
      <p:sp>
        <p:nvSpPr>
          <p:cNvPr id="27" name="テキスト プレースホルダー 24"/>
          <p:cNvSpPr>
            <a:spLocks noGrp="1"/>
          </p:cNvSpPr>
          <p:nvPr>
            <p:ph type="body" sz="quarter" idx="25" hasCustomPrompt="1"/>
          </p:nvPr>
        </p:nvSpPr>
        <p:spPr>
          <a:xfrm>
            <a:off x="124190" y="4616824"/>
            <a:ext cx="11814286" cy="2019271"/>
          </a:xfrm>
        </p:spPr>
        <p:txBody>
          <a:bodyPr/>
          <a:lstStyle>
            <a:lvl1pPr>
              <a:defRPr>
                <a:solidFill>
                  <a:schemeClr val="tx1"/>
                </a:solidFill>
              </a:defRPr>
            </a:lvl1pPr>
          </a:lstStyle>
          <a:p>
            <a:pPr lvl="0"/>
            <a:r>
              <a:rPr kumimoji="1" lang="ja-JP" altLang="en-US" dirty="0"/>
              <a:t>リード文</a:t>
            </a:r>
          </a:p>
        </p:txBody>
      </p:sp>
      <p:sp>
        <p:nvSpPr>
          <p:cNvPr id="18" name="object 21"/>
          <p:cNvSpPr/>
          <p:nvPr userDrawn="1"/>
        </p:nvSpPr>
        <p:spPr>
          <a:xfrm>
            <a:off x="344559" y="726257"/>
            <a:ext cx="441653" cy="322000"/>
          </a:xfrm>
          <a:prstGeom prst="rect">
            <a:avLst/>
          </a:prstGeom>
          <a:blipFill>
            <a:blip r:embed="rId2" cstate="print"/>
            <a:stretch>
              <a:fillRect/>
            </a:stretch>
          </a:blipFill>
        </p:spPr>
        <p:txBody>
          <a:bodyPr wrap="square" lIns="0" tIns="0" rIns="0" bIns="0" rtlCol="0"/>
          <a:lstStyle/>
          <a:p>
            <a:endParaRPr/>
          </a:p>
        </p:txBody>
      </p:sp>
      <p:sp>
        <p:nvSpPr>
          <p:cNvPr id="24" name="正方形/長方形 23"/>
          <p:cNvSpPr/>
          <p:nvPr userDrawn="1"/>
        </p:nvSpPr>
        <p:spPr>
          <a:xfrm>
            <a:off x="1022423" y="286648"/>
            <a:ext cx="1522437" cy="330475"/>
          </a:xfrm>
          <a:prstGeom prst="rect">
            <a:avLst/>
          </a:prstGeom>
        </p:spPr>
        <p:txBody>
          <a:bodyPr wrap="square">
            <a:spAutoFit/>
          </a:bodyPr>
          <a:lstStyle/>
          <a:p>
            <a:pPr marR="551180" algn="ctr">
              <a:lnSpc>
                <a:spcPts val="1840"/>
              </a:lnSpc>
              <a:spcBef>
                <a:spcPts val="5"/>
              </a:spcBef>
              <a:spcAft>
                <a:spcPts val="0"/>
              </a:spcAft>
            </a:pPr>
            <a:r>
              <a:rPr lang="en-US" altLang="ja-JP" sz="1800" dirty="0">
                <a:solidFill>
                  <a:schemeClr val="tx1"/>
                </a:solidFill>
                <a:effectLst/>
                <a:latin typeface="游ゴシック" panose="020B0400000000000000" pitchFamily="50" charset="-128"/>
                <a:ea typeface="游ゴシック" panose="020B0400000000000000" pitchFamily="50" charset="-128"/>
                <a:cs typeface="UDShinGoPro-Light"/>
              </a:rPr>
              <a:t>Theory</a:t>
            </a:r>
            <a:endParaRPr lang="ja-JP" altLang="ja-JP" sz="1800" dirty="0">
              <a:solidFill>
                <a:schemeClr val="tx1"/>
              </a:solidFill>
              <a:effectLst/>
              <a:latin typeface="游ゴシック" panose="020B0400000000000000" pitchFamily="50" charset="-128"/>
              <a:ea typeface="游ゴシック" panose="020B0400000000000000" pitchFamily="50" charset="-128"/>
              <a:cs typeface="UDShinGoPro-Light"/>
            </a:endParaRPr>
          </a:p>
        </p:txBody>
      </p:sp>
    </p:spTree>
    <p:extLst>
      <p:ext uri="{BB962C8B-B14F-4D97-AF65-F5344CB8AC3E}">
        <p14:creationId xmlns:p14="http://schemas.microsoft.com/office/powerpoint/2010/main" val="262332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見開き目次">
    <p:spTree>
      <p:nvGrpSpPr>
        <p:cNvPr id="1" name=""/>
        <p:cNvGrpSpPr/>
        <p:nvPr/>
      </p:nvGrpSpPr>
      <p:grpSpPr>
        <a:xfrm>
          <a:off x="0" y="0"/>
          <a:ext cx="0" cy="0"/>
          <a:chOff x="0" y="0"/>
          <a:chExt cx="0" cy="0"/>
        </a:xfrm>
      </p:grpSpPr>
      <p:sp>
        <p:nvSpPr>
          <p:cNvPr id="17" name="object 17"/>
          <p:cNvSpPr/>
          <p:nvPr userDrawn="1"/>
        </p:nvSpPr>
        <p:spPr>
          <a:xfrm>
            <a:off x="141558" y="357929"/>
            <a:ext cx="922460" cy="946938"/>
          </a:xfrm>
          <a:custGeom>
            <a:avLst/>
            <a:gdLst/>
            <a:ahLst/>
            <a:cxnLst/>
            <a:rect l="l" t="t" r="r" b="b"/>
            <a:pathLst>
              <a:path w="837565" h="859790">
                <a:moveTo>
                  <a:pt x="812373" y="808436"/>
                </a:moveTo>
                <a:lnTo>
                  <a:pt x="548508" y="808436"/>
                </a:lnTo>
                <a:lnTo>
                  <a:pt x="599110" y="808540"/>
                </a:lnTo>
                <a:lnTo>
                  <a:pt x="650741" y="810288"/>
                </a:lnTo>
                <a:lnTo>
                  <a:pt x="701873" y="814970"/>
                </a:lnTo>
                <a:lnTo>
                  <a:pt x="750978" y="823873"/>
                </a:lnTo>
                <a:lnTo>
                  <a:pt x="796530" y="838287"/>
                </a:lnTo>
                <a:lnTo>
                  <a:pt x="836999" y="859501"/>
                </a:lnTo>
                <a:lnTo>
                  <a:pt x="815763" y="819099"/>
                </a:lnTo>
                <a:lnTo>
                  <a:pt x="812373" y="808436"/>
                </a:lnTo>
                <a:close/>
              </a:path>
              <a:path w="837565" h="859790">
                <a:moveTo>
                  <a:pt x="777691" y="0"/>
                </a:moveTo>
                <a:lnTo>
                  <a:pt x="0" y="0"/>
                </a:lnTo>
                <a:lnTo>
                  <a:pt x="0" y="804471"/>
                </a:lnTo>
                <a:lnTo>
                  <a:pt x="18700" y="808256"/>
                </a:lnTo>
                <a:lnTo>
                  <a:pt x="500881" y="808256"/>
                </a:lnTo>
                <a:lnTo>
                  <a:pt x="500462" y="808688"/>
                </a:lnTo>
                <a:lnTo>
                  <a:pt x="812373" y="808436"/>
                </a:lnTo>
                <a:lnTo>
                  <a:pt x="801318" y="773669"/>
                </a:lnTo>
                <a:lnTo>
                  <a:pt x="792378" y="724699"/>
                </a:lnTo>
                <a:lnTo>
                  <a:pt x="787660" y="673674"/>
                </a:lnTo>
                <a:lnTo>
                  <a:pt x="785879" y="622082"/>
                </a:lnTo>
                <a:lnTo>
                  <a:pt x="785753" y="571409"/>
                </a:lnTo>
                <a:lnTo>
                  <a:pt x="785996" y="523154"/>
                </a:lnTo>
                <a:lnTo>
                  <a:pt x="785983" y="40973"/>
                </a:lnTo>
                <a:lnTo>
                  <a:pt x="777691" y="0"/>
                </a:lnTo>
                <a:close/>
              </a:path>
            </a:pathLst>
          </a:custGeom>
          <a:solidFill>
            <a:srgbClr val="3FBA8D"/>
          </a:solidFill>
        </p:spPr>
        <p:txBody>
          <a:bodyPr wrap="square" lIns="0" tIns="0" rIns="0" bIns="0" rtlCol="0"/>
          <a:lstStyle/>
          <a:p>
            <a:endParaRPr/>
          </a:p>
        </p:txBody>
      </p:sp>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5" name="テキスト プレースホルダー 4"/>
          <p:cNvSpPr>
            <a:spLocks noGrp="1"/>
          </p:cNvSpPr>
          <p:nvPr>
            <p:ph type="body" sz="quarter" idx="15" hasCustomPrompt="1"/>
          </p:nvPr>
        </p:nvSpPr>
        <p:spPr>
          <a:xfrm>
            <a:off x="2011892" y="517671"/>
            <a:ext cx="9911794" cy="863308"/>
          </a:xfrm>
        </p:spPr>
        <p:txBody>
          <a:bodyPr anchor="ctr" anchorCtr="0">
            <a:noAutofit/>
          </a:bodyPr>
          <a:lstStyle>
            <a:lvl1pPr>
              <a:defRPr sz="44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11" name="object 9"/>
          <p:cNvSpPr txBox="1"/>
          <p:nvPr userDrawn="1"/>
        </p:nvSpPr>
        <p:spPr>
          <a:xfrm>
            <a:off x="-136733" y="385476"/>
            <a:ext cx="1256231" cy="259045"/>
          </a:xfrm>
          <a:prstGeom prst="rect">
            <a:avLst/>
          </a:prstGeom>
        </p:spPr>
        <p:txBody>
          <a:bodyPr vert="horz" wrap="square" lIns="0" tIns="12700" rIns="0" bIns="0" rtlCol="0">
            <a:spAutoFit/>
          </a:bodyPr>
          <a:lstStyle/>
          <a:p>
            <a:pPr marL="393700">
              <a:lnSpc>
                <a:spcPct val="100000"/>
              </a:lnSpc>
              <a:spcBef>
                <a:spcPts val="100"/>
              </a:spcBef>
            </a:pPr>
            <a:r>
              <a:rPr lang="ja-JP" altLang="en-US" sz="1600" b="1" dirty="0">
                <a:solidFill>
                  <a:srgbClr val="FFFFFF"/>
                </a:solidFill>
                <a:latin typeface="游ゴシック" panose="020B0400000000000000" pitchFamily="50" charset="-128"/>
                <a:ea typeface="游ゴシック" panose="020B0400000000000000" pitchFamily="50" charset="-128"/>
                <a:cs typeface="UDShinGoPro-Medium"/>
              </a:rPr>
              <a:t>理論</a:t>
            </a:r>
            <a:r>
              <a:rPr sz="1600" b="1" dirty="0">
                <a:solidFill>
                  <a:srgbClr val="FFFFFF"/>
                </a:solidFill>
                <a:latin typeface="游ゴシック" panose="020B0400000000000000" pitchFamily="50" charset="-128"/>
                <a:ea typeface="游ゴシック" panose="020B0400000000000000" pitchFamily="50" charset="-128"/>
                <a:cs typeface="UDShinGoPro-Medium"/>
              </a:rPr>
              <a:t>編</a:t>
            </a:r>
            <a:endParaRPr sz="1600" dirty="0">
              <a:latin typeface="游ゴシック" panose="020B0400000000000000" pitchFamily="50" charset="-128"/>
              <a:ea typeface="游ゴシック" panose="020B0400000000000000" pitchFamily="50" charset="-128"/>
              <a:cs typeface="UDShinGoPro-Medium"/>
            </a:endParaRPr>
          </a:p>
        </p:txBody>
      </p:sp>
      <p:sp>
        <p:nvSpPr>
          <p:cNvPr id="16" name="テキスト プレースホルダー 4"/>
          <p:cNvSpPr>
            <a:spLocks noGrp="1"/>
          </p:cNvSpPr>
          <p:nvPr>
            <p:ph type="body" sz="quarter" idx="17" hasCustomPrompt="1"/>
          </p:nvPr>
        </p:nvSpPr>
        <p:spPr>
          <a:xfrm>
            <a:off x="1108792" y="538741"/>
            <a:ext cx="800100" cy="863308"/>
          </a:xfrm>
        </p:spPr>
        <p:txBody>
          <a:bodyPr anchor="ctr" anchorCtr="0">
            <a:noAutofit/>
          </a:bodyPr>
          <a:lstStyle>
            <a:lvl1pPr>
              <a:defRPr sz="48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en-US" altLang="ja-JP" dirty="0"/>
              <a:t>01</a:t>
            </a:r>
            <a:endParaRPr kumimoji="1" lang="ja-JP" altLang="en-US" dirty="0"/>
          </a:p>
        </p:txBody>
      </p:sp>
      <p:sp>
        <p:nvSpPr>
          <p:cNvPr id="18" name="object 21"/>
          <p:cNvSpPr/>
          <p:nvPr userDrawn="1"/>
        </p:nvSpPr>
        <p:spPr>
          <a:xfrm>
            <a:off x="344559" y="726257"/>
            <a:ext cx="441653" cy="322000"/>
          </a:xfrm>
          <a:prstGeom prst="rect">
            <a:avLst/>
          </a:prstGeom>
          <a:blipFill>
            <a:blip r:embed="rId2" cstate="print"/>
            <a:stretch>
              <a:fillRect/>
            </a:stretch>
          </a:blipFill>
        </p:spPr>
        <p:txBody>
          <a:bodyPr wrap="square" lIns="0" tIns="0" rIns="0" bIns="0" rtlCol="0"/>
          <a:lstStyle/>
          <a:p>
            <a:endParaRPr/>
          </a:p>
        </p:txBody>
      </p:sp>
      <p:sp>
        <p:nvSpPr>
          <p:cNvPr id="24" name="正方形/長方形 23"/>
          <p:cNvSpPr/>
          <p:nvPr userDrawn="1"/>
        </p:nvSpPr>
        <p:spPr>
          <a:xfrm>
            <a:off x="1022423" y="286648"/>
            <a:ext cx="1522437" cy="330475"/>
          </a:xfrm>
          <a:prstGeom prst="rect">
            <a:avLst/>
          </a:prstGeom>
        </p:spPr>
        <p:txBody>
          <a:bodyPr wrap="square">
            <a:spAutoFit/>
          </a:bodyPr>
          <a:lstStyle/>
          <a:p>
            <a:pPr marR="551180" algn="ctr">
              <a:lnSpc>
                <a:spcPts val="1840"/>
              </a:lnSpc>
              <a:spcBef>
                <a:spcPts val="5"/>
              </a:spcBef>
              <a:spcAft>
                <a:spcPts val="0"/>
              </a:spcAft>
            </a:pPr>
            <a:r>
              <a:rPr lang="en-US" altLang="ja-JP" sz="1800" dirty="0">
                <a:solidFill>
                  <a:schemeClr val="tx1"/>
                </a:solidFill>
                <a:effectLst/>
                <a:latin typeface="游ゴシック" panose="020B0400000000000000" pitchFamily="50" charset="-128"/>
                <a:ea typeface="游ゴシック" panose="020B0400000000000000" pitchFamily="50" charset="-128"/>
                <a:cs typeface="UDShinGoPro-Light"/>
              </a:rPr>
              <a:t>Theory</a:t>
            </a:r>
            <a:endParaRPr lang="ja-JP" altLang="ja-JP" sz="1800" dirty="0">
              <a:solidFill>
                <a:schemeClr val="tx1"/>
              </a:solidFill>
              <a:effectLst/>
              <a:latin typeface="游ゴシック" panose="020B0400000000000000" pitchFamily="50" charset="-128"/>
              <a:ea typeface="游ゴシック" panose="020B0400000000000000" pitchFamily="50" charset="-128"/>
              <a:cs typeface="UDShinGoPro-Light"/>
            </a:endParaRPr>
          </a:p>
        </p:txBody>
      </p:sp>
      <p:sp>
        <p:nvSpPr>
          <p:cNvPr id="36" name="Text Placeholder 2"/>
          <p:cNvSpPr>
            <a:spLocks noGrp="1"/>
          </p:cNvSpPr>
          <p:nvPr>
            <p:ph type="body" idx="4294967295" hasCustomPrompt="1"/>
          </p:nvPr>
        </p:nvSpPr>
        <p:spPr>
          <a:xfrm>
            <a:off x="3126314" y="4477043"/>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37"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38" name="Text Placeholder 2"/>
          <p:cNvSpPr>
            <a:spLocks noGrp="1"/>
          </p:cNvSpPr>
          <p:nvPr>
            <p:ph type="body" idx="4294967295" hasCustomPrompt="1"/>
          </p:nvPr>
        </p:nvSpPr>
        <p:spPr>
          <a:xfrm>
            <a:off x="3115857" y="5026851"/>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39"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40" name="Text Placeholder 2"/>
          <p:cNvSpPr>
            <a:spLocks noGrp="1"/>
          </p:cNvSpPr>
          <p:nvPr>
            <p:ph type="body" idx="4294967295" hasCustomPrompt="1"/>
          </p:nvPr>
        </p:nvSpPr>
        <p:spPr>
          <a:xfrm>
            <a:off x="3126314" y="5576659"/>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41"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42" name="Text Placeholder 2"/>
          <p:cNvSpPr>
            <a:spLocks noGrp="1"/>
          </p:cNvSpPr>
          <p:nvPr>
            <p:ph type="body" idx="4294967295" hasCustomPrompt="1"/>
          </p:nvPr>
        </p:nvSpPr>
        <p:spPr>
          <a:xfrm>
            <a:off x="3126314" y="6126467"/>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43" name="Text Placeholder 2"/>
          <p:cNvSpPr>
            <a:spLocks noGrp="1"/>
          </p:cNvSpPr>
          <p:nvPr>
            <p:ph type="body" idx="4294967295" hasCustomPrompt="1"/>
          </p:nvPr>
        </p:nvSpPr>
        <p:spPr>
          <a:xfrm>
            <a:off x="2719166" y="6119298"/>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Tree>
    <p:extLst>
      <p:ext uri="{BB962C8B-B14F-4D97-AF65-F5344CB8AC3E}">
        <p14:creationId xmlns:p14="http://schemas.microsoft.com/office/powerpoint/2010/main" val="42587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8" name="Content Placeholder 2"/>
          <p:cNvSpPr>
            <a:spLocks noGrp="1"/>
          </p:cNvSpPr>
          <p:nvPr>
            <p:ph sz="half" idx="16"/>
          </p:nvPr>
        </p:nvSpPr>
        <p:spPr>
          <a:xfrm>
            <a:off x="215054" y="1327873"/>
            <a:ext cx="11723421" cy="51431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プレースホルダー 4"/>
          <p:cNvSpPr>
            <a:spLocks noGrp="1"/>
          </p:cNvSpPr>
          <p:nvPr>
            <p:ph type="body" sz="quarter" idx="15" hasCustomPrompt="1"/>
          </p:nvPr>
        </p:nvSpPr>
        <p:spPr>
          <a:xfrm>
            <a:off x="994493" y="338213"/>
            <a:ext cx="10929193" cy="863308"/>
          </a:xfrm>
        </p:spPr>
        <p:txBody>
          <a:bodyPr anchor="ctr" anchorCtr="0">
            <a:noAutofit/>
          </a:bodyPr>
          <a:lstStyle>
            <a:lvl1pPr>
              <a:defRPr sz="4400" b="1">
                <a:solidFill>
                  <a:srgbClr val="25B484"/>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20" name="テキスト プレースホルダー 4"/>
          <p:cNvSpPr>
            <a:spLocks noGrp="1"/>
          </p:cNvSpPr>
          <p:nvPr>
            <p:ph type="body" sz="quarter" idx="17" hasCustomPrompt="1"/>
          </p:nvPr>
        </p:nvSpPr>
        <p:spPr>
          <a:xfrm>
            <a:off x="194393" y="359283"/>
            <a:ext cx="800100" cy="774360"/>
          </a:xfrm>
          <a:solidFill>
            <a:srgbClr val="25B484"/>
          </a:solidFill>
        </p:spPr>
        <p:txBody>
          <a:bodyPr anchor="ctr" anchorCtr="0">
            <a:noAutofit/>
          </a:bodyPr>
          <a:lstStyle>
            <a:lvl1pPr algn="ctr">
              <a:defRPr sz="4800" b="1">
                <a:solidFill>
                  <a:schemeClr val="bg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１</a:t>
            </a:r>
          </a:p>
        </p:txBody>
      </p:sp>
    </p:spTree>
    <p:extLst>
      <p:ext uri="{BB962C8B-B14F-4D97-AF65-F5344CB8AC3E}">
        <p14:creationId xmlns:p14="http://schemas.microsoft.com/office/powerpoint/2010/main" val="336881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8" name="Content Placeholder 2"/>
          <p:cNvSpPr>
            <a:spLocks noGrp="1"/>
          </p:cNvSpPr>
          <p:nvPr>
            <p:ph sz="half" idx="16"/>
          </p:nvPr>
        </p:nvSpPr>
        <p:spPr>
          <a:xfrm>
            <a:off x="215054" y="1327873"/>
            <a:ext cx="11723421" cy="51431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プレースホルダー 4"/>
          <p:cNvSpPr>
            <a:spLocks noGrp="1"/>
          </p:cNvSpPr>
          <p:nvPr>
            <p:ph type="body" sz="quarter" idx="15" hasCustomPrompt="1"/>
          </p:nvPr>
        </p:nvSpPr>
        <p:spPr>
          <a:xfrm>
            <a:off x="2824223" y="377512"/>
            <a:ext cx="8971307" cy="863308"/>
          </a:xfrm>
        </p:spPr>
        <p:txBody>
          <a:bodyPr anchor="ctr" anchorCtr="0">
            <a:noAutofit/>
          </a:bodyPr>
          <a:lstStyle>
            <a:lvl1pPr>
              <a:defRPr sz="4400" b="1" u="heavy" baseline="0">
                <a:solidFill>
                  <a:schemeClr val="tx1"/>
                </a:solidFill>
                <a:uFill>
                  <a:solidFill>
                    <a:srgbClr val="FEE391"/>
                  </a:solidFill>
                </a:u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pic>
        <p:nvPicPr>
          <p:cNvPr id="2" name="図 1"/>
          <p:cNvPicPr>
            <a:picLocks noChangeAspect="1"/>
          </p:cNvPicPr>
          <p:nvPr userDrawn="1"/>
        </p:nvPicPr>
        <p:blipFill>
          <a:blip r:embed="rId2"/>
          <a:stretch>
            <a:fillRect/>
          </a:stretch>
        </p:blipFill>
        <p:spPr>
          <a:xfrm>
            <a:off x="99306" y="483402"/>
            <a:ext cx="2121364" cy="615070"/>
          </a:xfrm>
          <a:prstGeom prst="rect">
            <a:avLst/>
          </a:prstGeom>
        </p:spPr>
      </p:pic>
      <p:sp>
        <p:nvSpPr>
          <p:cNvPr id="9" name="テキスト プレースホルダー 4"/>
          <p:cNvSpPr>
            <a:spLocks noGrp="1"/>
          </p:cNvSpPr>
          <p:nvPr>
            <p:ph type="body" sz="quarter" idx="17" hasCustomPrompt="1"/>
          </p:nvPr>
        </p:nvSpPr>
        <p:spPr>
          <a:xfrm>
            <a:off x="2011892" y="427519"/>
            <a:ext cx="730873" cy="763294"/>
          </a:xfrm>
        </p:spPr>
        <p:txBody>
          <a:bodyPr anchor="ctr" anchorCtr="0">
            <a:noAutofit/>
          </a:bodyPr>
          <a:lstStyle>
            <a:lvl1pPr>
              <a:defRPr sz="4400" b="1">
                <a:solidFill>
                  <a:srgbClr val="676667"/>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１</a:t>
            </a:r>
            <a:endParaRPr kumimoji="1" lang="en-US" altLang="ja-JP" dirty="0"/>
          </a:p>
        </p:txBody>
      </p:sp>
    </p:spTree>
    <p:extLst>
      <p:ext uri="{BB962C8B-B14F-4D97-AF65-F5344CB8AC3E}">
        <p14:creationId xmlns:p14="http://schemas.microsoft.com/office/powerpoint/2010/main" val="340251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ラム">
    <p:bg>
      <p:bgPr>
        <a:solidFill>
          <a:srgbClr val="EBF6EF"/>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教科書対応ページ・見出し</a:t>
            </a:r>
          </a:p>
        </p:txBody>
      </p:sp>
      <p:sp>
        <p:nvSpPr>
          <p:cNvPr id="6" name="テキスト プレースホルダー 5"/>
          <p:cNvSpPr>
            <a:spLocks noGrp="1"/>
          </p:cNvSpPr>
          <p:nvPr>
            <p:ph type="body" sz="quarter" idx="15" hasCustomPrompt="1"/>
          </p:nvPr>
        </p:nvSpPr>
        <p:spPr>
          <a:xfrm>
            <a:off x="2705792" y="293190"/>
            <a:ext cx="9486207" cy="862471"/>
          </a:xfrm>
          <a:solidFill>
            <a:srgbClr val="25B484"/>
          </a:solidFill>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コラムタイトル</a:t>
            </a:r>
          </a:p>
        </p:txBody>
      </p:sp>
      <p:sp>
        <p:nvSpPr>
          <p:cNvPr id="8" name="Content Placeholder 2"/>
          <p:cNvSpPr>
            <a:spLocks noGrp="1"/>
          </p:cNvSpPr>
          <p:nvPr>
            <p:ph sz="half" idx="1"/>
          </p:nvPr>
        </p:nvSpPr>
        <p:spPr>
          <a:xfrm>
            <a:off x="215054" y="1389529"/>
            <a:ext cx="11419598" cy="49807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9" name="図 8"/>
          <p:cNvPicPr>
            <a:picLocks noChangeAspect="1"/>
          </p:cNvPicPr>
          <p:nvPr userDrawn="1"/>
        </p:nvPicPr>
        <p:blipFill>
          <a:blip r:embed="rId2"/>
          <a:stretch>
            <a:fillRect/>
          </a:stretch>
        </p:blipFill>
        <p:spPr>
          <a:xfrm>
            <a:off x="0" y="293190"/>
            <a:ext cx="2705792" cy="862471"/>
          </a:xfrm>
          <a:prstGeom prst="rect">
            <a:avLst/>
          </a:prstGeom>
        </p:spPr>
      </p:pic>
    </p:spTree>
    <p:extLst>
      <p:ext uri="{BB962C8B-B14F-4D97-AF65-F5344CB8AC3E}">
        <p14:creationId xmlns:p14="http://schemas.microsoft.com/office/powerpoint/2010/main" val="221764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MO">
    <p:bg>
      <p:bgPr>
        <a:solidFill>
          <a:srgbClr val="FEF5E8"/>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教科書対応ページ・見出し</a:t>
            </a:r>
          </a:p>
        </p:txBody>
      </p:sp>
      <p:sp>
        <p:nvSpPr>
          <p:cNvPr id="8" name="Content Placeholder 2"/>
          <p:cNvSpPr>
            <a:spLocks noGrp="1"/>
          </p:cNvSpPr>
          <p:nvPr>
            <p:ph sz="half" idx="1"/>
          </p:nvPr>
        </p:nvSpPr>
        <p:spPr>
          <a:xfrm>
            <a:off x="215054" y="1162228"/>
            <a:ext cx="11458009" cy="520809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endParaRPr lang="ja-JP" altLang="en-US" dirty="0"/>
          </a:p>
        </p:txBody>
      </p:sp>
      <p:pic>
        <p:nvPicPr>
          <p:cNvPr id="2" name="図 1"/>
          <p:cNvPicPr>
            <a:picLocks noChangeAspect="1"/>
          </p:cNvPicPr>
          <p:nvPr userDrawn="1"/>
        </p:nvPicPr>
        <p:blipFill>
          <a:blip r:embed="rId2"/>
          <a:stretch>
            <a:fillRect/>
          </a:stretch>
        </p:blipFill>
        <p:spPr>
          <a:xfrm>
            <a:off x="126496" y="332118"/>
            <a:ext cx="1651029" cy="593442"/>
          </a:xfrm>
          <a:prstGeom prst="rect">
            <a:avLst/>
          </a:prstGeom>
        </p:spPr>
      </p:pic>
    </p:spTree>
    <p:extLst>
      <p:ext uri="{BB962C8B-B14F-4D97-AF65-F5344CB8AC3E}">
        <p14:creationId xmlns:p14="http://schemas.microsoft.com/office/powerpoint/2010/main" val="18775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やってみよう">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9"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0"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a:t>
            </a:r>
          </a:p>
        </p:txBody>
      </p:sp>
      <p:pic>
        <p:nvPicPr>
          <p:cNvPr id="2" name="図 1"/>
          <p:cNvPicPr>
            <a:picLocks noChangeAspect="1"/>
          </p:cNvPicPr>
          <p:nvPr userDrawn="1"/>
        </p:nvPicPr>
        <p:blipFill>
          <a:blip r:embed="rId2"/>
          <a:stretch>
            <a:fillRect/>
          </a:stretch>
        </p:blipFill>
        <p:spPr>
          <a:xfrm>
            <a:off x="101125" y="358828"/>
            <a:ext cx="3154823" cy="639559"/>
          </a:xfrm>
          <a:prstGeom prst="rect">
            <a:avLst/>
          </a:prstGeom>
        </p:spPr>
      </p:pic>
      <p:sp>
        <p:nvSpPr>
          <p:cNvPr id="7" name="Content Placeholder 2"/>
          <p:cNvSpPr>
            <a:spLocks noGrp="1"/>
          </p:cNvSpPr>
          <p:nvPr>
            <p:ph sz="half" idx="1"/>
          </p:nvPr>
        </p:nvSpPr>
        <p:spPr>
          <a:xfrm>
            <a:off x="170916" y="1103215"/>
            <a:ext cx="11818834" cy="2681707"/>
          </a:xfrm>
          <a:solidFill>
            <a:srgbClr val="F8E8E7"/>
          </a:solidFill>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Content Placeholder 2"/>
          <p:cNvSpPr>
            <a:spLocks noGrp="1"/>
          </p:cNvSpPr>
          <p:nvPr>
            <p:ph sz="half" idx="15"/>
          </p:nvPr>
        </p:nvSpPr>
        <p:spPr>
          <a:xfrm>
            <a:off x="170916" y="3784922"/>
            <a:ext cx="11818834" cy="2681707"/>
          </a:xfrm>
          <a:solidFill>
            <a:srgbClr val="F8E8E7"/>
          </a:solidFill>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71161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4594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1166812307"/>
      </p:ext>
    </p:extLst>
  </p:cSld>
  <p:clrMap bg1="lt1" tx1="dk1" bg2="lt2" tx2="dk2" accent1="accent1" accent2="accent2" accent3="accent3" accent4="accent4" accent5="accent5" accent6="accent6" hlink="hlink" folHlink="folHlink"/>
  <p:sldLayoutIdLst>
    <p:sldLayoutId id="2147483740" r:id="rId1"/>
    <p:sldLayoutId id="2147483749" r:id="rId2"/>
    <p:sldLayoutId id="2147483725" r:id="rId3"/>
    <p:sldLayoutId id="2147483751" r:id="rId4"/>
    <p:sldLayoutId id="2147483747" r:id="rId5"/>
    <p:sldLayoutId id="2147483748" r:id="rId6"/>
    <p:sldLayoutId id="2147483738" r:id="rId7"/>
    <p:sldLayoutId id="2147483732" r:id="rId8"/>
    <p:sldLayoutId id="2147483729" r:id="rId9"/>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UD デジタル 教科書体 N-R" panose="02020400000000000000" pitchFamily="17" charset="-128"/>
          <a:ea typeface="UD デジタル 教科書体 N-R" panose="02020400000000000000" pitchFamily="17"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r>
              <a:rPr kumimoji="1" lang="en-US" altLang="ja-JP" dirty="0"/>
              <a:t>p53</a:t>
            </a:r>
            <a:endParaRPr kumimoji="1" lang="ja-JP" altLang="en-US" dirty="0"/>
          </a:p>
        </p:txBody>
      </p:sp>
      <p:sp>
        <p:nvSpPr>
          <p:cNvPr id="3" name="テキスト プレースホルダー 2"/>
          <p:cNvSpPr>
            <a:spLocks noGrp="1"/>
          </p:cNvSpPr>
          <p:nvPr>
            <p:ph type="body" sz="quarter" idx="25"/>
          </p:nvPr>
        </p:nvSpPr>
        <p:spPr/>
        <p:txBody>
          <a:bodyPr>
            <a:normAutofit/>
          </a:bodyPr>
          <a:lstStyle/>
          <a:p>
            <a:r>
              <a:rPr lang="ja-JP" altLang="en-US" dirty="0"/>
              <a:t>人はずっと昔から知識を積み重ね，そのうえで更に新しい知識を発見してきました。今の社会は，先人が獲得してきた膨大な知識の蓄積の上に立っています。</a:t>
            </a:r>
          </a:p>
        </p:txBody>
      </p:sp>
      <p:pic>
        <p:nvPicPr>
          <p:cNvPr id="4" name="図 3"/>
          <p:cNvPicPr>
            <a:picLocks noChangeAspect="1"/>
          </p:cNvPicPr>
          <p:nvPr/>
        </p:nvPicPr>
        <p:blipFill>
          <a:blip r:embed="rId2"/>
          <a:stretch>
            <a:fillRect/>
          </a:stretch>
        </p:blipFill>
        <p:spPr>
          <a:xfrm>
            <a:off x="1106187" y="337237"/>
            <a:ext cx="5554105" cy="4192355"/>
          </a:xfrm>
          <a:prstGeom prst="rect">
            <a:avLst/>
          </a:prstGeom>
        </p:spPr>
      </p:pic>
    </p:spTree>
    <p:extLst>
      <p:ext uri="{BB962C8B-B14F-4D97-AF65-F5344CB8AC3E}">
        <p14:creationId xmlns:p14="http://schemas.microsoft.com/office/powerpoint/2010/main" val="378778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10</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情報モラル</a:t>
            </a:r>
          </a:p>
        </p:txBody>
      </p:sp>
      <p:sp>
        <p:nvSpPr>
          <p:cNvPr id="7" name="テキスト プレースホルダー 6"/>
          <p:cNvSpPr>
            <a:spLocks noGrp="1"/>
          </p:cNvSpPr>
          <p:nvPr>
            <p:ph type="body" sz="quarter" idx="17"/>
          </p:nvPr>
        </p:nvSpPr>
        <p:spPr/>
        <p:txBody>
          <a:bodyPr/>
          <a:lstStyle/>
          <a:p>
            <a:r>
              <a:rPr kumimoji="1" lang="en-US" altLang="ja-JP" dirty="0"/>
              <a:t>2</a:t>
            </a:r>
            <a:endParaRPr kumimoji="1" lang="ja-JP" altLang="en-US" dirty="0"/>
          </a:p>
        </p:txBody>
      </p:sp>
      <p:graphicFrame>
        <p:nvGraphicFramePr>
          <p:cNvPr id="22" name="コンテンツ プレースホルダー 21"/>
          <p:cNvGraphicFramePr>
            <a:graphicFrameLocks noGrp="1"/>
          </p:cNvGraphicFramePr>
          <p:nvPr>
            <p:ph sz="half" idx="16"/>
            <p:extLst>
              <p:ext uri="{D42A27DB-BD31-4B8C-83A1-F6EECF244321}">
                <p14:modId xmlns:p14="http://schemas.microsoft.com/office/powerpoint/2010/main" val="451851953"/>
              </p:ext>
            </p:extLst>
          </p:nvPr>
        </p:nvGraphicFramePr>
        <p:xfrm>
          <a:off x="8188362"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1344831">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実施手順</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対象者や用途によって</a:t>
                      </a:r>
                      <a:endParaRPr kumimoji="1" lang="en-US" altLang="ja-JP" sz="2400" dirty="0">
                        <a:latin typeface="UD デジタル 教科書体 N-R" panose="02020400000000000000" pitchFamily="17" charset="-128"/>
                        <a:ea typeface="UD デジタル 教科書体 N-R" panose="02020400000000000000" pitchFamily="17" charset="-128"/>
                      </a:endParaRPr>
                    </a:p>
                    <a:p>
                      <a:pPr algn="ctr"/>
                      <a:r>
                        <a:rPr kumimoji="1" lang="ja-JP" altLang="en-US" sz="2400" dirty="0">
                          <a:latin typeface="UD デジタル 教科書体 N-R" panose="02020400000000000000" pitchFamily="17" charset="-128"/>
                          <a:ea typeface="UD デジタル 教科書体 N-R" panose="02020400000000000000" pitchFamily="17" charset="-128"/>
                        </a:rPr>
                        <a:t>必要な手続き</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B471A8"/>
                    </a:solidFill>
                  </a:tcPr>
                </a:tc>
                <a:extLst>
                  <a:ext uri="{0D108BD9-81ED-4DB2-BD59-A6C34878D82A}">
                    <a16:rowId xmlns:a16="http://schemas.microsoft.com/office/drawing/2014/main" val="3137520254"/>
                  </a:ext>
                </a:extLst>
              </a:tr>
              <a:tr h="2251809">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ウイルス対策ソフトウェアの導入手順</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具体的な業務に対する具体的な方策</a:t>
                      </a:r>
                    </a:p>
                    <a:p>
                      <a:r>
                        <a:rPr kumimoji="1" lang="en-US" altLang="ja-JP" sz="2400" dirty="0">
                          <a:latin typeface="UD デジタル 教科書体 N-R" panose="02020400000000000000" pitchFamily="17" charset="-128"/>
                          <a:ea typeface="UD デジタル 教科書体 N-R" panose="02020400000000000000" pitchFamily="17" charset="-128"/>
                        </a:rPr>
                        <a:t>•ID</a:t>
                      </a:r>
                      <a:r>
                        <a:rPr kumimoji="1" lang="ja-JP" altLang="en-US" sz="2400" dirty="0">
                          <a:latin typeface="UD デジタル 教科書体 N-R" panose="02020400000000000000" pitchFamily="17" charset="-128"/>
                          <a:ea typeface="UD デジタル 教科書体 N-R" panose="02020400000000000000" pitchFamily="17" charset="-128"/>
                        </a:rPr>
                        <a:t>カードの発行手順など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EADCE9"/>
                    </a:solidFill>
                  </a:tcPr>
                </a:tc>
                <a:extLst>
                  <a:ext uri="{0D108BD9-81ED-4DB2-BD59-A6C34878D82A}">
                    <a16:rowId xmlns:a16="http://schemas.microsoft.com/office/drawing/2014/main" val="873437175"/>
                  </a:ext>
                </a:extLst>
              </a:tr>
            </a:tbl>
          </a:graphicData>
        </a:graphic>
      </p:graphicFrame>
      <p:graphicFrame>
        <p:nvGraphicFramePr>
          <p:cNvPr id="23" name="コンテンツ プレースホルダー 21"/>
          <p:cNvGraphicFramePr>
            <a:graphicFrameLocks/>
          </p:cNvGraphicFramePr>
          <p:nvPr>
            <p:extLst>
              <p:ext uri="{D42A27DB-BD31-4B8C-83A1-F6EECF244321}">
                <p14:modId xmlns:p14="http://schemas.microsoft.com/office/powerpoint/2010/main" val="1336141859"/>
              </p:ext>
            </p:extLst>
          </p:nvPr>
        </p:nvGraphicFramePr>
        <p:xfrm>
          <a:off x="4194871"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814354">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対策基準</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基本方針を実践するための</a:t>
                      </a:r>
                      <a:endParaRPr kumimoji="1" lang="en-US" altLang="ja-JP" sz="2400" dirty="0">
                        <a:latin typeface="UD デジタル 教科書体 N-R" panose="02020400000000000000" pitchFamily="17" charset="-128"/>
                        <a:ea typeface="UD デジタル 教科書体 N-R" panose="02020400000000000000" pitchFamily="17" charset="-128"/>
                      </a:endParaRPr>
                    </a:p>
                    <a:p>
                      <a:pPr algn="ctr"/>
                      <a:r>
                        <a:rPr kumimoji="1" lang="ja-JP" altLang="en-US" sz="2400" dirty="0">
                          <a:latin typeface="UD デジタル 教科書体 N-R" panose="02020400000000000000" pitchFamily="17" charset="-128"/>
                          <a:ea typeface="UD デジタル 教科書体 N-R" panose="02020400000000000000" pitchFamily="17" charset="-128"/>
                        </a:rPr>
                        <a:t>具体的な規則</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3FBA8D"/>
                    </a:solidFill>
                  </a:tcPr>
                </a:tc>
                <a:extLst>
                  <a:ext uri="{0D108BD9-81ED-4DB2-BD59-A6C34878D82A}">
                    <a16:rowId xmlns:a16="http://schemas.microsoft.com/office/drawing/2014/main" val="3137520254"/>
                  </a:ext>
                </a:extLst>
              </a:tr>
              <a:tr h="1778777">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コンピュータウイルス対策基準</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システムや部署別のガイドライン</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賞罰規定</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入退室の管理基準 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D9EEE3"/>
                    </a:solidFill>
                  </a:tcPr>
                </a:tc>
                <a:extLst>
                  <a:ext uri="{0D108BD9-81ED-4DB2-BD59-A6C34878D82A}">
                    <a16:rowId xmlns:a16="http://schemas.microsoft.com/office/drawing/2014/main" val="873437175"/>
                  </a:ext>
                </a:extLst>
              </a:tr>
            </a:tbl>
          </a:graphicData>
        </a:graphic>
      </p:graphicFrame>
      <p:graphicFrame>
        <p:nvGraphicFramePr>
          <p:cNvPr id="24" name="コンテンツ プレースホルダー 21"/>
          <p:cNvGraphicFramePr>
            <a:graphicFrameLocks/>
          </p:cNvGraphicFramePr>
          <p:nvPr>
            <p:extLst>
              <p:ext uri="{D42A27DB-BD31-4B8C-83A1-F6EECF244321}">
                <p14:modId xmlns:p14="http://schemas.microsoft.com/office/powerpoint/2010/main" val="1436617813"/>
              </p:ext>
            </p:extLst>
          </p:nvPr>
        </p:nvGraphicFramePr>
        <p:xfrm>
          <a:off x="201380"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814354">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基本方針</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情報セキュリティに対する組織の基本方針・宣言</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F58345"/>
                    </a:solidFill>
                  </a:tcPr>
                </a:tc>
                <a:extLst>
                  <a:ext uri="{0D108BD9-81ED-4DB2-BD59-A6C34878D82A}">
                    <a16:rowId xmlns:a16="http://schemas.microsoft.com/office/drawing/2014/main" val="3137520254"/>
                  </a:ext>
                </a:extLst>
              </a:tr>
              <a:tr h="1778777">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なぜ情報セキュリティが必要か</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どのような方針で情報を守るのか</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顧客情報はどのような方針で取り扱うのか 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FEE2D0"/>
                    </a:solidFill>
                  </a:tcPr>
                </a:tc>
                <a:extLst>
                  <a:ext uri="{0D108BD9-81ED-4DB2-BD59-A6C34878D82A}">
                    <a16:rowId xmlns:a16="http://schemas.microsoft.com/office/drawing/2014/main" val="873437175"/>
                  </a:ext>
                </a:extLst>
              </a:tr>
            </a:tbl>
          </a:graphicData>
        </a:graphic>
      </p:graphicFrame>
      <p:sp>
        <p:nvSpPr>
          <p:cNvPr id="25" name="コンテンツ プレースホルダー 4"/>
          <p:cNvSpPr txBox="1">
            <a:spLocks/>
          </p:cNvSpPr>
          <p:nvPr/>
        </p:nvSpPr>
        <p:spPr>
          <a:xfrm>
            <a:off x="215054" y="5783785"/>
            <a:ext cx="11723421" cy="6872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図</a:t>
            </a:r>
            <a:r>
              <a:rPr lang="en-US" altLang="ja-JP" dirty="0"/>
              <a:t>3</a:t>
            </a:r>
            <a:r>
              <a:rPr lang="ja-JP" altLang="en-US" dirty="0"/>
              <a:t>　情報セキュリティポリシー</a:t>
            </a:r>
          </a:p>
        </p:txBody>
      </p:sp>
    </p:spTree>
    <p:extLst>
      <p:ext uri="{BB962C8B-B14F-4D97-AF65-F5344CB8AC3E}">
        <p14:creationId xmlns:p14="http://schemas.microsoft.com/office/powerpoint/2010/main" val="274770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a:t>情報モラル</a:t>
            </a:r>
            <a:endParaRPr lang="en-US" altLang="ja-JP" dirty="0"/>
          </a:p>
          <a:p>
            <a:r>
              <a:rPr lang="ja-JP" altLang="en-US" dirty="0"/>
              <a:t>一般のモラルと基本的な考え方は同じ</a:t>
            </a:r>
            <a:endParaRPr lang="en-US" altLang="ja-JP" dirty="0"/>
          </a:p>
          <a:p>
            <a:pPr lvl="1"/>
            <a:r>
              <a:rPr lang="ja-JP" altLang="en-US" dirty="0"/>
              <a:t>他者の権利や安全を侵害しない</a:t>
            </a:r>
            <a:endParaRPr lang="en-US" altLang="ja-JP" dirty="0"/>
          </a:p>
          <a:p>
            <a:pPr lvl="1"/>
            <a:r>
              <a:rPr lang="ja-JP" altLang="en-US" dirty="0"/>
              <a:t>他者の感情を傷つけない</a:t>
            </a:r>
            <a:endParaRPr lang="en-US" altLang="ja-JP" dirty="0"/>
          </a:p>
          <a:p>
            <a:r>
              <a:rPr lang="ja-JP" altLang="en-US" dirty="0"/>
              <a:t>周囲や相手に配慮した行動が求められる</a:t>
            </a:r>
          </a:p>
          <a:p>
            <a:endParaRPr kumimoji="1" lang="ja-JP" altLang="en-US" dirty="0"/>
          </a:p>
        </p:txBody>
      </p:sp>
    </p:spTree>
    <p:extLst>
      <p:ext uri="{BB962C8B-B14F-4D97-AF65-F5344CB8AC3E}">
        <p14:creationId xmlns:p14="http://schemas.microsoft.com/office/powerpoint/2010/main" val="107092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12</a:t>
            </a:fld>
            <a:endParaRPr lang="ja-JP" altLang="en-US" dirty="0"/>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情報技術が発達→利便性が高まる→悪用されることも</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→発生しうる問題に対応する法律や制度が整備</a:t>
            </a:r>
            <a:endParaRPr lang="en-US" altLang="ja-JP" spc="-10" dirty="0">
              <a:solidFill>
                <a:srgbClr val="231F20"/>
              </a:solidFill>
              <a:latin typeface="A-OTF UD Reimin Pro"/>
              <a:cs typeface="A-OTF UD Reimin Pro"/>
            </a:endParaRPr>
          </a:p>
          <a:p>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多くの法律が問題に対応</a:t>
            </a:r>
            <a:endParaRPr lang="en-US" altLang="ja-JP" b="1" spc="-10" dirty="0">
              <a:solidFill>
                <a:srgbClr val="231F20"/>
              </a:solidFill>
              <a:latin typeface="UDShinGoPro-Medium"/>
              <a:cs typeface="UDShinGoPro-Medium"/>
            </a:endParaRPr>
          </a:p>
          <a:p>
            <a:pPr lvl="1"/>
            <a:r>
              <a:rPr lang="ja-JP" altLang="en-US" b="1" spc="-10" dirty="0">
                <a:solidFill>
                  <a:srgbClr val="231F20"/>
                </a:solidFill>
                <a:latin typeface="UDShinGoPro-Medium"/>
                <a:cs typeface="UDShinGoPro-Medium"/>
              </a:rPr>
              <a:t>著作権法</a:t>
            </a:r>
            <a:r>
              <a:rPr lang="ja-JP" altLang="en-US" spc="-10" dirty="0">
                <a:solidFill>
                  <a:srgbClr val="231F20"/>
                </a:solidFill>
                <a:latin typeface="A-OTF UD Reimin Pro"/>
                <a:cs typeface="A-OTF UD Reimin Pro"/>
              </a:rPr>
              <a:t>，</a:t>
            </a:r>
            <a:r>
              <a:rPr lang="ja-JP" altLang="en-US" b="1" spc="-10" dirty="0">
                <a:solidFill>
                  <a:srgbClr val="231F20"/>
                </a:solidFill>
                <a:latin typeface="UDShinGoPro-Medium"/>
                <a:cs typeface="UDShinGoPro-Medium"/>
              </a:rPr>
              <a:t>不正アクセス禁止法</a:t>
            </a:r>
            <a:r>
              <a:rPr lang="ja-JP" altLang="en-US" spc="-10" dirty="0">
                <a:solidFill>
                  <a:srgbClr val="231F20"/>
                </a:solidFill>
                <a:latin typeface="A-OTF UD Reimin Pro"/>
                <a:cs typeface="A-OTF UD Reimin Pro"/>
              </a:rPr>
              <a:t>，</a:t>
            </a:r>
            <a:r>
              <a:rPr lang="ja-JP" altLang="en-US" b="1" spc="-10" dirty="0">
                <a:solidFill>
                  <a:srgbClr val="231F20"/>
                </a:solidFill>
                <a:latin typeface="UDShinGoPro-Medium"/>
                <a:cs typeface="UDShinGoPro-Medium"/>
              </a:rPr>
              <a:t>個人情報保護法</a:t>
            </a:r>
            <a:r>
              <a:rPr lang="ja-JP" altLang="en-US" spc="-10" dirty="0">
                <a:solidFill>
                  <a:srgbClr val="231F20"/>
                </a:solidFill>
                <a:latin typeface="A-OTF UD Reimin Pro"/>
                <a:cs typeface="A-OTF UD Reimin Pro"/>
              </a:rPr>
              <a:t>など</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制度的取り組み</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ネットオークションにおける利用者の年齢制限</a:t>
            </a:r>
            <a:r>
              <a:rPr lang="ja-JP" altLang="en-US" spc="-10" dirty="0" smtClean="0">
                <a:solidFill>
                  <a:srgbClr val="231F20"/>
                </a:solidFill>
                <a:latin typeface="A-OTF UD Reimin Pro"/>
                <a:cs typeface="A-OTF UD Reimin Pro"/>
              </a:rPr>
              <a:t>など</a:t>
            </a:r>
            <a:endParaRPr lang="en-US" altLang="ja-JP" spc="-10" dirty="0">
              <a:solidFill>
                <a:srgbClr val="231F20"/>
              </a:solidFill>
              <a:latin typeface="A-OTF UD Reimin Pro"/>
              <a:cs typeface="A-OTF UD Reimin Pro"/>
            </a:endParaRPr>
          </a:p>
          <a:p>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情報機器を使うとき→こうした法律や制度を遵守</a:t>
            </a:r>
            <a:endParaRPr lang="ja-JP" altLang="en-US" dirty="0">
              <a:latin typeface="A-OTF UD Reimin Pro"/>
              <a:cs typeface="A-OTF UD Reimin Pro"/>
            </a:endParaRPr>
          </a:p>
          <a:p>
            <a:endParaRPr lang="ja-JP" altLang="en-US" dirty="0">
              <a:latin typeface="A-OTF UD Reimin Pro"/>
              <a:cs typeface="A-OTF UD Reimin Pro"/>
            </a:endParaRP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103595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
          </p:nvPr>
        </p:nvSpPr>
        <p:spPr>
          <a:xfrm>
            <a:off x="170916" y="1103216"/>
            <a:ext cx="11818834" cy="1256926"/>
          </a:xfrm>
        </p:spPr>
        <p:txBody>
          <a:bodyPr/>
          <a:lstStyle/>
          <a:p>
            <a:r>
              <a:rPr lang="ja-JP" altLang="en-US" dirty="0"/>
              <a:t>不正アクセス，情報漏洩などの具体的な事例を調べてみよう。</a:t>
            </a:r>
          </a:p>
          <a:p>
            <a:endParaRPr kumimoji="1" lang="ja-JP" altLang="en-US" dirty="0"/>
          </a:p>
        </p:txBody>
      </p:sp>
      <p:sp>
        <p:nvSpPr>
          <p:cNvPr id="6" name="コンテンツ プレースホルダー 5"/>
          <p:cNvSpPr>
            <a:spLocks noGrp="1"/>
          </p:cNvSpPr>
          <p:nvPr>
            <p:ph sz="half" idx="15"/>
          </p:nvPr>
        </p:nvSpPr>
        <p:spPr>
          <a:xfrm>
            <a:off x="170916" y="2360142"/>
            <a:ext cx="11818834" cy="4106487"/>
          </a:xfrm>
        </p:spPr>
        <p:txBody>
          <a:bodyPr/>
          <a:lstStyle/>
          <a:p>
            <a:endParaRPr kumimoji="1" lang="ja-JP" altLang="en-US" dirty="0"/>
          </a:p>
        </p:txBody>
      </p:sp>
    </p:spTree>
    <p:extLst>
      <p:ext uri="{BB962C8B-B14F-4D97-AF65-F5344CB8AC3E}">
        <p14:creationId xmlns:p14="http://schemas.microsoft.com/office/powerpoint/2010/main" val="278896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14</a:t>
            </a:fld>
            <a:endParaRPr lang="ja-JP" altLang="en-US"/>
          </a:p>
        </p:txBody>
      </p:sp>
      <p:sp>
        <p:nvSpPr>
          <p:cNvPr id="3" name="テキスト プレースホルダー 2"/>
          <p:cNvSpPr>
            <a:spLocks noGrp="1"/>
          </p:cNvSpPr>
          <p:nvPr>
            <p:ph type="body" sz="quarter" idx="13"/>
          </p:nvPr>
        </p:nvSpPr>
        <p:spPr/>
        <p:txBody>
          <a:bodyPr/>
          <a:lstStyle/>
          <a:p>
            <a:r>
              <a:rPr lang="ja-JP" altLang="en-US"/>
              <a:t>理論編　</a:t>
            </a:r>
            <a:r>
              <a:rPr lang="en-US" altLang="ja-JP"/>
              <a:t>1</a:t>
            </a:r>
            <a:r>
              <a:rPr lang="ja-JP" altLang="en-US"/>
              <a:t>章　</a:t>
            </a:r>
            <a:r>
              <a:rPr lang="en-US" altLang="ja-JP"/>
              <a:t>01</a:t>
            </a:r>
            <a:r>
              <a:rPr lang="ja-JP" altLang="en-US"/>
              <a:t>　情報社会の進展と情報技術</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a:t>p55</a:t>
            </a:r>
            <a:endParaRPr kumimoji="1" lang="ja-JP" altLang="en-US" dirty="0"/>
          </a:p>
        </p:txBody>
      </p:sp>
      <p:sp>
        <p:nvSpPr>
          <p:cNvPr id="5" name="コンテンツ プレースホルダー 4"/>
          <p:cNvSpPr>
            <a:spLocks noGrp="1"/>
          </p:cNvSpPr>
          <p:nvPr>
            <p:ph sz="half" idx="1"/>
          </p:nvPr>
        </p:nvSpPr>
        <p:spPr/>
        <p:txBody>
          <a:bodyPr/>
          <a:lstStyle/>
          <a:p>
            <a:r>
              <a:rPr lang="ja-JP" altLang="en-US"/>
              <a:t>不正アクセス，情報漏洩などの具体的な事例を調べてみよう。</a:t>
            </a:r>
          </a:p>
          <a:p>
            <a:endParaRPr kumimoji="1" lang="ja-JP" altLang="en-US" dirty="0"/>
          </a:p>
        </p:txBody>
      </p:sp>
      <p:sp>
        <p:nvSpPr>
          <p:cNvPr id="6" name="コンテンツ プレースホルダー 5"/>
          <p:cNvSpPr>
            <a:spLocks noGrp="1"/>
          </p:cNvSpPr>
          <p:nvPr>
            <p:ph sz="half" idx="15"/>
          </p:nvPr>
        </p:nvSpPr>
        <p:spPr>
          <a:xfrm>
            <a:off x="170916" y="3007992"/>
            <a:ext cx="11818834" cy="3458638"/>
          </a:xfrm>
        </p:spPr>
        <p:txBody>
          <a:bodyPr/>
          <a:lstStyle/>
          <a:p>
            <a:pPr marL="457200" indent="-457200">
              <a:buFont typeface="Arial" panose="020B0604020202020204" pitchFamily="34" charset="0"/>
              <a:buChar char="•"/>
            </a:pPr>
            <a:r>
              <a:rPr lang="en-US" altLang="ja-JP" dirty="0"/>
              <a:t>2019</a:t>
            </a:r>
            <a:r>
              <a:rPr lang="ja-JP" altLang="en-US" dirty="0"/>
              <a:t>年</a:t>
            </a:r>
            <a:r>
              <a:rPr lang="en-US" altLang="ja-JP" dirty="0"/>
              <a:t>7</a:t>
            </a:r>
            <a:r>
              <a:rPr lang="ja-JP" altLang="en-US" dirty="0"/>
              <a:t>月コード決済サービス業者のシステムに不正アクセス</a:t>
            </a:r>
            <a:r>
              <a:rPr lang="en-US" altLang="ja-JP" dirty="0"/>
              <a:t/>
            </a:r>
            <a:br>
              <a:rPr lang="en-US" altLang="ja-JP" dirty="0"/>
            </a:br>
            <a:r>
              <a:rPr lang="ja-JP" altLang="en-US" dirty="0"/>
              <a:t>→約</a:t>
            </a:r>
            <a:r>
              <a:rPr lang="en-US" altLang="ja-JP" dirty="0"/>
              <a:t>3800</a:t>
            </a:r>
            <a:r>
              <a:rPr lang="ja-JP" altLang="en-US" dirty="0"/>
              <a:t>万円の不正利用が発生</a:t>
            </a:r>
          </a:p>
          <a:p>
            <a:pPr marL="457200" indent="-457200">
              <a:buFont typeface="Arial" panose="020B0604020202020204" pitchFamily="34" charset="0"/>
              <a:buChar char="•"/>
            </a:pPr>
            <a:r>
              <a:rPr lang="en-US" altLang="ja-JP" dirty="0"/>
              <a:t>2020</a:t>
            </a:r>
            <a:r>
              <a:rPr lang="ja-JP" altLang="en-US" dirty="0"/>
              <a:t>年</a:t>
            </a:r>
            <a:r>
              <a:rPr lang="en-US" altLang="ja-JP" dirty="0"/>
              <a:t>9</a:t>
            </a:r>
            <a:r>
              <a:rPr lang="ja-JP" altLang="en-US" dirty="0"/>
              <a:t>月不正に入手した口座番号や暗証番号を利用し，電子決済サービスの口座から不正な預金の引き出しが多数発生</a:t>
            </a:r>
            <a:r>
              <a:rPr lang="en-US" altLang="ja-JP" dirty="0"/>
              <a:t/>
            </a:r>
            <a:br>
              <a:rPr lang="en-US" altLang="ja-JP" dirty="0"/>
            </a:br>
            <a:r>
              <a:rPr lang="ja-JP" altLang="en-US" dirty="0"/>
              <a:t>→被害総額は</a:t>
            </a:r>
            <a:r>
              <a:rPr lang="en-US" altLang="ja-JP" dirty="0"/>
              <a:t>2760</a:t>
            </a:r>
            <a:r>
              <a:rPr lang="ja-JP" altLang="en-US" dirty="0"/>
              <a:t>万</a:t>
            </a:r>
            <a:r>
              <a:rPr lang="ja-JP" altLang="en-US" dirty="0" smtClean="0"/>
              <a:t>円</a:t>
            </a:r>
            <a:endParaRPr lang="ja-JP" altLang="en-US" dirty="0"/>
          </a:p>
        </p:txBody>
      </p:sp>
    </p:spTree>
    <p:extLst>
      <p:ext uri="{BB962C8B-B14F-4D97-AF65-F5344CB8AC3E}">
        <p14:creationId xmlns:p14="http://schemas.microsoft.com/office/powerpoint/2010/main" val="304617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15</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6"/>
          </p:nvPr>
        </p:nvSpPr>
        <p:spPr/>
        <p:txBody>
          <a:bodyPr>
            <a:normAutofit/>
          </a:bodyPr>
          <a:lstStyle/>
          <a:p>
            <a:endParaRPr lang="ja-JP" altLang="en-US" dirty="0">
              <a:latin typeface="A-OTF UD Reimin Pro"/>
              <a:cs typeface="A-OTF UD Reimin Pro"/>
            </a:endParaRP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graphicFrame>
        <p:nvGraphicFramePr>
          <p:cNvPr id="8" name="object 64"/>
          <p:cNvGraphicFramePr>
            <a:graphicFrameLocks noGrp="1"/>
          </p:cNvGraphicFramePr>
          <p:nvPr>
            <p:extLst>
              <p:ext uri="{D42A27DB-BD31-4B8C-83A1-F6EECF244321}">
                <p14:modId xmlns:p14="http://schemas.microsoft.com/office/powerpoint/2010/main" val="557620597"/>
              </p:ext>
            </p:extLst>
          </p:nvPr>
        </p:nvGraphicFramePr>
        <p:xfrm>
          <a:off x="95250" y="1306803"/>
          <a:ext cx="12001501" cy="4980229"/>
        </p:xfrm>
        <a:graphic>
          <a:graphicData uri="http://schemas.openxmlformats.org/drawingml/2006/table">
            <a:tbl>
              <a:tblPr firstRow="1" bandRow="1">
                <a:tableStyleId>{2D5ABB26-0587-4C30-8999-92F81FD0307C}</a:tableStyleId>
              </a:tblPr>
              <a:tblGrid>
                <a:gridCol w="2299183">
                  <a:extLst>
                    <a:ext uri="{9D8B030D-6E8A-4147-A177-3AD203B41FA5}">
                      <a16:colId xmlns:a16="http://schemas.microsoft.com/office/drawing/2014/main" val="20000"/>
                    </a:ext>
                  </a:extLst>
                </a:gridCol>
                <a:gridCol w="6833616">
                  <a:extLst>
                    <a:ext uri="{9D8B030D-6E8A-4147-A177-3AD203B41FA5}">
                      <a16:colId xmlns:a16="http://schemas.microsoft.com/office/drawing/2014/main" val="20001"/>
                    </a:ext>
                  </a:extLst>
                </a:gridCol>
                <a:gridCol w="2868702">
                  <a:extLst>
                    <a:ext uri="{9D8B030D-6E8A-4147-A177-3AD203B41FA5}">
                      <a16:colId xmlns:a16="http://schemas.microsoft.com/office/drawing/2014/main" val="20002"/>
                    </a:ext>
                  </a:extLst>
                </a:gridCol>
              </a:tblGrid>
              <a:tr h="474372">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公布</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法律名</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改正</a:t>
                      </a:r>
                      <a:endParaRPr sz="240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144000">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1970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著作権法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334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2020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12</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143998">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1999</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不正アクセス行為の禁止等に関する法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endParaRPr lang="en-US"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endParaRPr>
                    </a:p>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（不正アクセス禁止法）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705"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31</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144000">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ストーカー行為等の規制等に関する法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endParaRPr lang="en-US"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endParaRPr>
                    </a:p>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（ストーカー規制法）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12</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14</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788700">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2001</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11</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30</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122555"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特定電気通信役務提供者の損害賠償責任の制限及び発信者情報の開示に関する法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endParaRPr lang="en-US"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endParaRPr>
                    </a:p>
                    <a:p>
                      <a:pPr marL="0" marR="122555"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プロバイダ責任制限法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705"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26</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397410">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個人情報の保護に関する法</a:t>
                      </a:r>
                      <a:r>
                        <a:rPr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（個人情報保護法）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705"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2020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12</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224999">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en-US" altLang="ja-JP" sz="2400" spc="6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3</a:t>
                      </a:r>
                      <a:r>
                        <a:rPr sz="2400" spc="11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12192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インターネット異性紹介事業を利用して児童を誘引する行為の規制等に関する法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（出会い系サイト規制法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069"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2019</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14</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586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16</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6"/>
          </p:nvPr>
        </p:nvSpPr>
        <p:spPr/>
        <p:txBody>
          <a:bodyPr>
            <a:normAutofit/>
          </a:bodyPr>
          <a:lstStyle/>
          <a:p>
            <a:endParaRPr lang="ja-JP" altLang="en-US" dirty="0">
              <a:latin typeface="A-OTF UD Reimin Pro"/>
              <a:cs typeface="A-OTF UD Reimin Pro"/>
            </a:endParaRP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graphicFrame>
        <p:nvGraphicFramePr>
          <p:cNvPr id="8" name="object 64"/>
          <p:cNvGraphicFramePr>
            <a:graphicFrameLocks noGrp="1"/>
          </p:cNvGraphicFramePr>
          <p:nvPr>
            <p:extLst>
              <p:ext uri="{D42A27DB-BD31-4B8C-83A1-F6EECF244321}">
                <p14:modId xmlns:p14="http://schemas.microsoft.com/office/powerpoint/2010/main" val="2877235658"/>
              </p:ext>
            </p:extLst>
          </p:nvPr>
        </p:nvGraphicFramePr>
        <p:xfrm>
          <a:off x="95250" y="1306803"/>
          <a:ext cx="12001501" cy="2723540"/>
        </p:xfrm>
        <a:graphic>
          <a:graphicData uri="http://schemas.openxmlformats.org/drawingml/2006/table">
            <a:tbl>
              <a:tblPr firstRow="1" bandRow="1">
                <a:tableStyleId>{2D5ABB26-0587-4C30-8999-92F81FD0307C}</a:tableStyleId>
              </a:tblPr>
              <a:tblGrid>
                <a:gridCol w="2299183">
                  <a:extLst>
                    <a:ext uri="{9D8B030D-6E8A-4147-A177-3AD203B41FA5}">
                      <a16:colId xmlns:a16="http://schemas.microsoft.com/office/drawing/2014/main" val="20000"/>
                    </a:ext>
                  </a:extLst>
                </a:gridCol>
                <a:gridCol w="6833616">
                  <a:extLst>
                    <a:ext uri="{9D8B030D-6E8A-4147-A177-3AD203B41FA5}">
                      <a16:colId xmlns:a16="http://schemas.microsoft.com/office/drawing/2014/main" val="20001"/>
                    </a:ext>
                  </a:extLst>
                </a:gridCol>
                <a:gridCol w="2868702">
                  <a:extLst>
                    <a:ext uri="{9D8B030D-6E8A-4147-A177-3AD203B41FA5}">
                      <a16:colId xmlns:a16="http://schemas.microsoft.com/office/drawing/2014/main" val="20002"/>
                    </a:ext>
                  </a:extLst>
                </a:gridCol>
              </a:tblGrid>
              <a:tr h="474372">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公布</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法律名</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改正</a:t>
                      </a:r>
                      <a:endParaRPr sz="240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224999">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marR="12192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青少年が安全に安心してインターネットを利用できる環境の整備等に関する法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（青少年インターネット環境整備法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cap="flat" cmpd="sng" algn="ctr">
                      <a:solidFill>
                        <a:srgbClr val="3FBA8D"/>
                      </a:solidFill>
                      <a:prstDash val="solid"/>
                      <a:round/>
                      <a:headEnd type="none" w="med" len="med"/>
                      <a:tailEnd type="none" w="med" len="med"/>
                    </a:lnL>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marR="52069"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2017</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23</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cap="flat" cmpd="sng" algn="ctr">
                      <a:solidFill>
                        <a:srgbClr val="3FBA8D"/>
                      </a:solidFill>
                      <a:prstDash val="solid"/>
                      <a:round/>
                      <a:headEnd type="none" w="med" len="med"/>
                      <a:tailEnd type="none" w="med" len="med"/>
                    </a:lnL>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extLst>
                  <a:ext uri="{0D108BD9-81ED-4DB2-BD59-A6C34878D82A}">
                    <a16:rowId xmlns:a16="http://schemas.microsoft.com/office/drawing/2014/main" val="10007"/>
                  </a:ext>
                </a:extLst>
              </a:tr>
              <a:tr h="144000">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11</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12</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サイバーセキュリティ</a:t>
                      </a:r>
                      <a:r>
                        <a:rPr lang="ja-JP" altLang="en-US" sz="2400" spc="3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基本</a:t>
                      </a:r>
                      <a:r>
                        <a:rPr sz="2400" spc="3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069"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2019</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24</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日改正</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r h="144000">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11</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27</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私事性的画像記録の提供等による被害の防止に関する法</a:t>
                      </a:r>
                      <a:r>
                        <a:rPr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（リベンジポルノ防止法）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endParaRPr sz="24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697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コミュニケーションの多様化</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02</a:t>
            </a:r>
            <a:endParaRPr kumimoji="1" lang="ja-JP" altLang="en-US" dirty="0"/>
          </a:p>
        </p:txBody>
      </p:sp>
      <p:sp>
        <p:nvSpPr>
          <p:cNvPr id="7" name="テキスト プレースホルダー 6"/>
          <p:cNvSpPr>
            <a:spLocks noGrp="1"/>
          </p:cNvSpPr>
          <p:nvPr>
            <p:ph type="body" sz="quarter" idx="25"/>
          </p:nvPr>
        </p:nvSpPr>
        <p:spPr>
          <a:xfrm>
            <a:off x="124190" y="4616824"/>
            <a:ext cx="11814286" cy="2031626"/>
          </a:xfrm>
        </p:spPr>
        <p:txBody>
          <a:bodyPr>
            <a:normAutofit/>
          </a:bodyPr>
          <a:lstStyle/>
          <a:p>
            <a:r>
              <a:rPr lang="ja-JP" altLang="en-US" dirty="0"/>
              <a:t>情報通信技術の発達により，新しいコミュニケーション手段が次々と生まれてきた。それらは，どのようなコミュニケーションを可能にしたのだろうか。また，コミュニケーション手段の多様化に伴って必要性を増した情報デザインについて学ぼう。</a:t>
            </a:r>
          </a:p>
        </p:txBody>
      </p:sp>
      <p:pic>
        <p:nvPicPr>
          <p:cNvPr id="9" name="図 8"/>
          <p:cNvPicPr>
            <a:picLocks noChangeAspect="1"/>
          </p:cNvPicPr>
          <p:nvPr/>
        </p:nvPicPr>
        <p:blipFill>
          <a:blip r:embed="rId2"/>
          <a:stretch>
            <a:fillRect/>
          </a:stretch>
        </p:blipFill>
        <p:spPr>
          <a:xfrm>
            <a:off x="3059533" y="1380979"/>
            <a:ext cx="5455817" cy="3037899"/>
          </a:xfrm>
          <a:prstGeom prst="rect">
            <a:avLst/>
          </a:prstGeom>
        </p:spPr>
      </p:pic>
    </p:spTree>
    <p:extLst>
      <p:ext uri="{BB962C8B-B14F-4D97-AF65-F5344CB8AC3E}">
        <p14:creationId xmlns:p14="http://schemas.microsoft.com/office/powerpoint/2010/main" val="387828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コミュニケーションの多様化</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02</a:t>
            </a:r>
            <a:endParaRPr kumimoji="1" lang="ja-JP" altLang="en-US" dirty="0"/>
          </a:p>
        </p:txBody>
      </p:sp>
      <p:pic>
        <p:nvPicPr>
          <p:cNvPr id="8" name="図 7"/>
          <p:cNvPicPr>
            <a:picLocks noChangeAspect="1"/>
          </p:cNvPicPr>
          <p:nvPr/>
        </p:nvPicPr>
        <p:blipFill>
          <a:blip r:embed="rId2"/>
          <a:stretch>
            <a:fillRect/>
          </a:stretch>
        </p:blipFill>
        <p:spPr>
          <a:xfrm>
            <a:off x="3059533" y="1380979"/>
            <a:ext cx="5455817" cy="3037899"/>
          </a:xfrm>
          <a:prstGeom prst="rect">
            <a:avLst/>
          </a:prstGeom>
        </p:spPr>
      </p:pic>
      <p:sp>
        <p:nvSpPr>
          <p:cNvPr id="10" name="Text Placeholder 2"/>
          <p:cNvSpPr>
            <a:spLocks noGrp="1"/>
          </p:cNvSpPr>
          <p:nvPr>
            <p:ph type="body" idx="4294967295" hasCustomPrompt="1"/>
          </p:nvPr>
        </p:nvSpPr>
        <p:spPr>
          <a:xfrm>
            <a:off x="3126314" y="4477043"/>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コミュニケーション手段の選択</a:t>
            </a:r>
          </a:p>
        </p:txBody>
      </p:sp>
      <p:sp>
        <p:nvSpPr>
          <p:cNvPr id="11"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12" name="Text Placeholder 2"/>
          <p:cNvSpPr>
            <a:spLocks noGrp="1"/>
          </p:cNvSpPr>
          <p:nvPr>
            <p:ph type="body" idx="4294967295" hasCustomPrompt="1"/>
          </p:nvPr>
        </p:nvSpPr>
        <p:spPr>
          <a:xfrm>
            <a:off x="3115857" y="5026851"/>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コミュニケーション手段の特徴</a:t>
            </a:r>
          </a:p>
        </p:txBody>
      </p:sp>
      <p:sp>
        <p:nvSpPr>
          <p:cNvPr id="13"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2</a:t>
            </a:r>
            <a:endParaRPr lang="ja-JP" altLang="en-US" dirty="0"/>
          </a:p>
        </p:txBody>
      </p:sp>
      <p:sp>
        <p:nvSpPr>
          <p:cNvPr id="14" name="Text Placeholder 2"/>
          <p:cNvSpPr>
            <a:spLocks noGrp="1"/>
          </p:cNvSpPr>
          <p:nvPr>
            <p:ph type="body" idx="4294967295" hasCustomPrompt="1"/>
          </p:nvPr>
        </p:nvSpPr>
        <p:spPr>
          <a:xfrm>
            <a:off x="3126314" y="5576659"/>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情報デザインの重要性</a:t>
            </a:r>
          </a:p>
        </p:txBody>
      </p:sp>
      <p:sp>
        <p:nvSpPr>
          <p:cNvPr id="15"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3</a:t>
            </a:r>
            <a:endParaRPr lang="ja-JP" altLang="en-US" dirty="0"/>
          </a:p>
        </p:txBody>
      </p:sp>
      <p:sp>
        <p:nvSpPr>
          <p:cNvPr id="16" name="Text Placeholder 2"/>
          <p:cNvSpPr>
            <a:spLocks noGrp="1"/>
          </p:cNvSpPr>
          <p:nvPr>
            <p:ph type="body" idx="4294967295" hasCustomPrompt="1"/>
          </p:nvPr>
        </p:nvSpPr>
        <p:spPr>
          <a:xfrm>
            <a:off x="3126314" y="6126467"/>
            <a:ext cx="8797372"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ユーザインタフェースとユニバーサルデザイン</a:t>
            </a:r>
          </a:p>
        </p:txBody>
      </p:sp>
      <p:sp>
        <p:nvSpPr>
          <p:cNvPr id="17" name="Text Placeholder 2"/>
          <p:cNvSpPr>
            <a:spLocks noGrp="1"/>
          </p:cNvSpPr>
          <p:nvPr>
            <p:ph type="body" idx="4294967295" hasCustomPrompt="1"/>
          </p:nvPr>
        </p:nvSpPr>
        <p:spPr>
          <a:xfrm>
            <a:off x="2719166" y="6119298"/>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4</a:t>
            </a:r>
            <a:endParaRPr lang="ja-JP" altLang="en-US" dirty="0"/>
          </a:p>
        </p:txBody>
      </p:sp>
    </p:spTree>
    <p:extLst>
      <p:ext uri="{BB962C8B-B14F-4D97-AF65-F5344CB8AC3E}">
        <p14:creationId xmlns:p14="http://schemas.microsoft.com/office/powerpoint/2010/main" val="396378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p56</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インターネットの発展と技術の進化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→個人のコミュニケーション手段はインターネット上のサービスに</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対象と目的に合わせてコミュニケーション手段を適切に選択</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個人間のコミュニケーションには</a:t>
            </a:r>
            <a:r>
              <a:rPr lang="en-US" altLang="ja-JP" spc="-10" dirty="0">
                <a:solidFill>
                  <a:srgbClr val="231F20"/>
                </a:solidFill>
                <a:latin typeface="A-OTF UD Reimin Pro"/>
                <a:cs typeface="A-OTF UD Reimin Pro"/>
              </a:rPr>
              <a:t>SNS</a:t>
            </a:r>
          </a:p>
          <a:p>
            <a:pPr lvl="1"/>
            <a:r>
              <a:rPr lang="ja-JP" altLang="en-US" spc="-10" dirty="0">
                <a:solidFill>
                  <a:srgbClr val="231F20"/>
                </a:solidFill>
                <a:latin typeface="A-OTF UD Reimin Pro"/>
                <a:cs typeface="A-OTF UD Reimin Pro"/>
              </a:rPr>
              <a:t>公的な連絡には電子メール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文書による確認を必要とするときは郵便</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スマートフォンや</a:t>
            </a:r>
            <a:r>
              <a:rPr lang="en-US" altLang="ja-JP" spc="-10" dirty="0">
                <a:solidFill>
                  <a:srgbClr val="231F20"/>
                </a:solidFill>
                <a:latin typeface="A-OTF UD Reimin Pro"/>
                <a:cs typeface="A-OTF UD Reimin Pro"/>
              </a:rPr>
              <a:t>SNS</a:t>
            </a:r>
            <a:r>
              <a:rPr lang="ja-JP" altLang="en-US" spc="-10" dirty="0">
                <a:solidFill>
                  <a:srgbClr val="231F20"/>
                </a:solidFill>
                <a:latin typeface="A-OTF UD Reimin Pro"/>
                <a:cs typeface="A-OTF UD Reimin Pro"/>
              </a:rPr>
              <a:t>の普及→個人による情報発信が手軽に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情報発信には責任が伴う</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コミュニケーション手段はこれからも変化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人々や社会のありように影響を</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コミュニケーション手段の選択</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281808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r>
              <a:rPr kumimoji="1" lang="en-US" altLang="ja-JP" dirty="0"/>
              <a:t>p53</a:t>
            </a:r>
            <a:endParaRPr kumimoji="1" lang="ja-JP" altLang="en-US" dirty="0"/>
          </a:p>
        </p:txBody>
      </p:sp>
      <p:sp>
        <p:nvSpPr>
          <p:cNvPr id="3" name="テキスト プレースホルダー 2"/>
          <p:cNvSpPr>
            <a:spLocks noGrp="1"/>
          </p:cNvSpPr>
          <p:nvPr>
            <p:ph type="body" sz="quarter" idx="25"/>
          </p:nvPr>
        </p:nvSpPr>
        <p:spPr>
          <a:xfrm>
            <a:off x="124190" y="4836921"/>
            <a:ext cx="11814286" cy="1835728"/>
          </a:xfrm>
        </p:spPr>
        <p:txBody>
          <a:bodyPr>
            <a:normAutofit lnSpcReduction="10000"/>
          </a:bodyPr>
          <a:lstStyle/>
          <a:p>
            <a:r>
              <a:rPr lang="ja-JP" altLang="en-US" dirty="0"/>
              <a:t>その知識は，一つ一つが多くの先人のひらめきや長い努力の末に生みだされたもの。そして私たちは，まるで図書館の本を手に取るようにそれらを知ることができます。どの知識からも，先人の思いを感じることができるでしょう。</a:t>
            </a:r>
          </a:p>
        </p:txBody>
      </p:sp>
      <p:pic>
        <p:nvPicPr>
          <p:cNvPr id="4" name="図 3"/>
          <p:cNvPicPr>
            <a:picLocks noChangeAspect="1"/>
          </p:cNvPicPr>
          <p:nvPr/>
        </p:nvPicPr>
        <p:blipFill>
          <a:blip r:embed="rId2"/>
          <a:stretch>
            <a:fillRect/>
          </a:stretch>
        </p:blipFill>
        <p:spPr>
          <a:xfrm>
            <a:off x="1106187" y="337237"/>
            <a:ext cx="5554105" cy="4192355"/>
          </a:xfrm>
          <a:prstGeom prst="rect">
            <a:avLst/>
          </a:prstGeom>
        </p:spPr>
      </p:pic>
    </p:spTree>
    <p:extLst>
      <p:ext uri="{BB962C8B-B14F-4D97-AF65-F5344CB8AC3E}">
        <p14:creationId xmlns:p14="http://schemas.microsoft.com/office/powerpoint/2010/main" val="78544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p56</a:t>
            </a:r>
            <a:endParaRPr kumimoji="1" lang="ja-JP" altLang="en-US" dirty="0"/>
          </a:p>
        </p:txBody>
      </p:sp>
      <p:sp>
        <p:nvSpPr>
          <p:cNvPr id="5" name="コンテンツ プレースホルダー 4"/>
          <p:cNvSpPr>
            <a:spLocks noGrp="1"/>
          </p:cNvSpPr>
          <p:nvPr>
            <p:ph sz="half" idx="16"/>
          </p:nvPr>
        </p:nvSpPr>
        <p:spPr>
          <a:xfrm>
            <a:off x="215054" y="5867399"/>
            <a:ext cx="11723421" cy="603635"/>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コミュニケーション手段の変遷</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コミュニケーション手段の選択</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8" name="object 49"/>
          <p:cNvSpPr/>
          <p:nvPr/>
        </p:nvSpPr>
        <p:spPr>
          <a:xfrm>
            <a:off x="4162425" y="1411958"/>
            <a:ext cx="3191717" cy="424731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485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p56</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コミュニケーション手段の選択</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それぞれのコミュニケーション手段の特徴</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相手との関係などを考えて適切な手段を選択</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考慮する特徴</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公的なもの，私的なもの</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相手の人数や方向性など</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216173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p56</a:t>
            </a:r>
            <a:endParaRPr kumimoji="1" lang="ja-JP" altLang="en-US" dirty="0"/>
          </a:p>
        </p:txBody>
      </p:sp>
      <p:sp>
        <p:nvSpPr>
          <p:cNvPr id="5" name="コンテンツ プレースホルダー 4"/>
          <p:cNvSpPr>
            <a:spLocks noGrp="1"/>
          </p:cNvSpPr>
          <p:nvPr>
            <p:ph sz="half" idx="16"/>
          </p:nvPr>
        </p:nvSpPr>
        <p:spPr>
          <a:xfrm>
            <a:off x="297129" y="1306685"/>
            <a:ext cx="11723421" cy="594110"/>
          </a:xfrm>
        </p:spPr>
        <p:txBody>
          <a:bodyPr>
            <a:normAutofit/>
          </a:body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コミュニケーションの特徴と具体例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graphicFrame>
        <p:nvGraphicFramePr>
          <p:cNvPr id="8" name="object 47"/>
          <p:cNvGraphicFramePr>
            <a:graphicFrameLocks noGrp="1"/>
          </p:cNvGraphicFramePr>
          <p:nvPr>
            <p:extLst>
              <p:ext uri="{D42A27DB-BD31-4B8C-83A1-F6EECF244321}">
                <p14:modId xmlns:p14="http://schemas.microsoft.com/office/powerpoint/2010/main" val="255373049"/>
              </p:ext>
            </p:extLst>
          </p:nvPr>
        </p:nvGraphicFramePr>
        <p:xfrm>
          <a:off x="381001" y="1968023"/>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68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p56</a:t>
            </a:r>
            <a:endParaRPr kumimoji="1" lang="ja-JP" altLang="en-US" dirty="0"/>
          </a:p>
        </p:txBody>
      </p:sp>
      <p:sp>
        <p:nvSpPr>
          <p:cNvPr id="5" name="コンテンツ プレースホルダー 4"/>
          <p:cNvSpPr>
            <a:spLocks noGrp="1"/>
          </p:cNvSpPr>
          <p:nvPr>
            <p:ph sz="half" idx="16"/>
          </p:nvPr>
        </p:nvSpPr>
        <p:spPr>
          <a:xfrm>
            <a:off x="297129" y="1306685"/>
            <a:ext cx="11723421" cy="594110"/>
          </a:xfrm>
        </p:spPr>
        <p:txBody>
          <a:bodyPr>
            <a:normAutofit/>
          </a:body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コミュニケーションの特徴と具体例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graphicFrame>
        <p:nvGraphicFramePr>
          <p:cNvPr id="10" name="object 48"/>
          <p:cNvGraphicFramePr>
            <a:graphicFrameLocks noGrp="1"/>
          </p:cNvGraphicFramePr>
          <p:nvPr>
            <p:extLst>
              <p:ext uri="{D42A27DB-BD31-4B8C-83A1-F6EECF244321}">
                <p14:modId xmlns:p14="http://schemas.microsoft.com/office/powerpoint/2010/main" val="1679160161"/>
              </p:ext>
            </p:extLst>
          </p:nvPr>
        </p:nvGraphicFramePr>
        <p:xfrm>
          <a:off x="381001" y="1967859"/>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手紙</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marR="0" lvl="0" indent="0" algn="ctr" defTabSz="914400" rtl="0" eaLnBrk="1" fontAlgn="auto" latinLnBrk="0" hangingPunct="1">
                        <a:lnSpc>
                          <a:spcPct val="100000"/>
                        </a:lnSpc>
                        <a:spcBef>
                          <a:spcPts val="35"/>
                        </a:spcBef>
                        <a:spcAft>
                          <a:spcPts val="0"/>
                        </a:spcAft>
                        <a:buClrTx/>
                        <a:buSzTx/>
                        <a:buFontTx/>
                        <a:buNone/>
                        <a:tabLst/>
                        <a:defRPr/>
                      </a:pPr>
                      <a:r>
                        <a:rPr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lang="ja-JP" altLang="en-US" sz="3200" dirty="0" smtClean="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4948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smtClean="0"/>
              <a:t>p56</a:t>
            </a:r>
            <a:endParaRPr lang="ja-JP" altLang="en-US" dirty="0"/>
          </a:p>
          <a:p>
            <a:endParaRPr kumimoji="1"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7" name="object 47"/>
          <p:cNvGraphicFramePr>
            <a:graphicFrameLocks noGrp="1"/>
          </p:cNvGraphicFramePr>
          <p:nvPr>
            <p:extLst>
              <p:ext uri="{D42A27DB-BD31-4B8C-83A1-F6EECF244321}">
                <p14:modId xmlns:p14="http://schemas.microsoft.com/office/powerpoint/2010/main" val="3588509319"/>
              </p:ext>
            </p:extLst>
          </p:nvPr>
        </p:nvGraphicFramePr>
        <p:xfrm>
          <a:off x="269790" y="1720888"/>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052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smtClean="0"/>
              <a:t>p56</a:t>
            </a:r>
            <a:endParaRPr lang="ja-JP" altLang="en-US" dirty="0" smtClean="0"/>
          </a:p>
          <a:p>
            <a:endParaRPr kumimoji="1"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7" name="object 47"/>
          <p:cNvGraphicFramePr>
            <a:graphicFrameLocks noGrp="1"/>
          </p:cNvGraphicFramePr>
          <p:nvPr>
            <p:extLst>
              <p:ext uri="{D42A27DB-BD31-4B8C-83A1-F6EECF244321}">
                <p14:modId xmlns:p14="http://schemas.microsoft.com/office/powerpoint/2010/main" val="3350076660"/>
              </p:ext>
            </p:extLst>
          </p:nvPr>
        </p:nvGraphicFramePr>
        <p:xfrm>
          <a:off x="269790" y="1720888"/>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記者会見</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会議</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電話</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ライブ配信</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en-US" altLang="ja-JP" sz="3200" dirty="0">
                          <a:latin typeface="UD デジタル 教科書体 N-R" panose="02020400000000000000" pitchFamily="17" charset="-128"/>
                          <a:ea typeface="UD デジタル 教科書体 N-R" panose="02020400000000000000" pitchFamily="17" charset="-128"/>
                          <a:cs typeface="Times New Roman"/>
                        </a:rPr>
                        <a:t>FAX</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テレビ</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4601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smtClean="0"/>
              <a:t>p56</a:t>
            </a:r>
            <a:endParaRPr lang="ja-JP" altLang="en-US" dirty="0" smtClean="0"/>
          </a:p>
          <a:p>
            <a:endParaRPr kumimoji="1"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8" name="object 48"/>
          <p:cNvGraphicFramePr>
            <a:graphicFrameLocks noGrp="1"/>
          </p:cNvGraphicFramePr>
          <p:nvPr>
            <p:extLst>
              <p:ext uri="{D42A27DB-BD31-4B8C-83A1-F6EECF244321}">
                <p14:modId xmlns:p14="http://schemas.microsoft.com/office/powerpoint/2010/main" val="355308039"/>
              </p:ext>
            </p:extLst>
          </p:nvPr>
        </p:nvGraphicFramePr>
        <p:xfrm>
          <a:off x="370097" y="1720723"/>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rPr>
                        <a:t>手紙</a:t>
                      </a: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7089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smtClean="0"/>
              <a:t>p56</a:t>
            </a:r>
            <a:endParaRPr lang="ja-JP" altLang="en-US" dirty="0" smtClean="0"/>
          </a:p>
          <a:p>
            <a:endParaRPr kumimoji="1"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8" name="object 48"/>
          <p:cNvGraphicFramePr>
            <a:graphicFrameLocks noGrp="1"/>
          </p:cNvGraphicFramePr>
          <p:nvPr>
            <p:extLst>
              <p:ext uri="{D42A27DB-BD31-4B8C-83A1-F6EECF244321}">
                <p14:modId xmlns:p14="http://schemas.microsoft.com/office/powerpoint/2010/main" val="4243157145"/>
              </p:ext>
            </p:extLst>
          </p:nvPr>
        </p:nvGraphicFramePr>
        <p:xfrm>
          <a:off x="370097" y="1720723"/>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説論</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講義</a:t>
                      </a:r>
                      <a:endParaRPr lang="ja-JP" altLang="en-US"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置き手紙</a:t>
                      </a:r>
                      <a:endParaRPr lang="ja-JP" altLang="en-US"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ポスター</a:t>
                      </a: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伝言板</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手紙</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lang="en-US" altLang="ja-JP"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en-US" altLang="ja-JP" sz="3200" dirty="0" smtClean="0">
                          <a:latin typeface="UD デジタル 教科書体 N-R" panose="02020400000000000000" pitchFamily="17" charset="-128"/>
                          <a:ea typeface="UD デジタル 教科書体 N-R" panose="02020400000000000000" pitchFamily="17" charset="-128"/>
                          <a:cs typeface="Times New Roman"/>
                        </a:rPr>
                        <a:t>Web</a:t>
                      </a: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ページ</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smtClean="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smtClean="0">
                          <a:latin typeface="UD デジタル 教科書体 N-R" panose="02020400000000000000" pitchFamily="17" charset="-128"/>
                          <a:ea typeface="UD デジタル 教科書体 N-R" panose="02020400000000000000" pitchFamily="17" charset="-128"/>
                          <a:cs typeface="Times New Roman"/>
                        </a:rPr>
                        <a:t>電子掲示板</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814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情報があふれる情報社会には情報デザインが必要</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受け手に分かりやすく的確に情報を伝達するため</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情報デザインによって，</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情報が正確に，役に立つ形で伝わる</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人や社会に影響を与える</a:t>
            </a:r>
          </a:p>
          <a:p>
            <a:r>
              <a:rPr lang="ja-JP" altLang="en-US" spc="-10" dirty="0">
                <a:solidFill>
                  <a:srgbClr val="231F20"/>
                </a:solidFill>
                <a:latin typeface="A-OTF UD Reimin Pro"/>
                <a:cs typeface="A-OTF UD Reimin Pro"/>
              </a:rPr>
              <a:t>情報を発信する際は</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目的や受け手の状況に応じて</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情報の抽象化・可視化・構造化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年齢や言語，文化，障がいの有無などに関わりなく伝える方法を検討</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9578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rmAutofit fontScale="85000" lnSpcReduction="2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2 </a:t>
            </a:r>
            <a:r>
              <a:rPr lang="ja-JP" altLang="en-US" spc="-10" dirty="0">
                <a:solidFill>
                  <a:srgbClr val="231F20"/>
                </a:solidFill>
                <a:latin typeface="A-OTF UD Reimin Pro"/>
                <a:cs typeface="A-OTF UD Reimin Pro"/>
              </a:rPr>
              <a:t>ピクトグラム　情報の抽象化の例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8" name="図 7"/>
          <p:cNvPicPr>
            <a:picLocks noChangeAspect="1"/>
          </p:cNvPicPr>
          <p:nvPr/>
        </p:nvPicPr>
        <p:blipFill>
          <a:blip r:embed="rId2"/>
          <a:stretch>
            <a:fillRect/>
          </a:stretch>
        </p:blipFill>
        <p:spPr>
          <a:xfrm>
            <a:off x="3661590" y="1318834"/>
            <a:ext cx="4830348" cy="4615028"/>
          </a:xfrm>
          <a:prstGeom prst="rect">
            <a:avLst/>
          </a:prstGeom>
        </p:spPr>
      </p:pic>
    </p:spTree>
    <p:extLst>
      <p:ext uri="{BB962C8B-B14F-4D97-AF65-F5344CB8AC3E}">
        <p14:creationId xmlns:p14="http://schemas.microsoft.com/office/powerpoint/2010/main" val="149023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a:t>
            </a:fld>
            <a:endParaRPr lang="ja-JP" altLang="en-US"/>
          </a:p>
        </p:txBody>
      </p:sp>
      <p:sp>
        <p:nvSpPr>
          <p:cNvPr id="3" name="テキスト プレースホルダー 2"/>
          <p:cNvSpPr>
            <a:spLocks noGrp="1"/>
          </p:cNvSpPr>
          <p:nvPr>
            <p:ph type="body" sz="quarter" idx="14"/>
          </p:nvPr>
        </p:nvSpPr>
        <p:spPr/>
        <p:txBody>
          <a:bodyPr/>
          <a:lstStyle/>
          <a:p>
            <a:r>
              <a:rPr kumimoji="1" lang="en-US" altLang="ja-JP" dirty="0"/>
              <a:t>p53</a:t>
            </a:r>
            <a:endParaRPr kumimoji="1" lang="ja-JP" altLang="en-US" dirty="0"/>
          </a:p>
        </p:txBody>
      </p:sp>
      <p:sp>
        <p:nvSpPr>
          <p:cNvPr id="4" name="テキスト プレースホルダー 3"/>
          <p:cNvSpPr>
            <a:spLocks noGrp="1"/>
          </p:cNvSpPr>
          <p:nvPr>
            <p:ph type="body" sz="quarter" idx="15"/>
          </p:nvPr>
        </p:nvSpPr>
        <p:spPr/>
        <p:txBody>
          <a:bodyPr/>
          <a:lstStyle/>
          <a:p>
            <a:r>
              <a:rPr kumimoji="1" lang="en-US" altLang="ja-JP" dirty="0"/>
              <a:t>05</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コンテンツの制作</a:t>
            </a:r>
            <a:endParaRPr kumimoji="1" lang="ja-JP" altLang="en-US" dirty="0"/>
          </a:p>
        </p:txBody>
      </p:sp>
      <p:sp>
        <p:nvSpPr>
          <p:cNvPr id="6" name="テキスト プレースホルダー 5"/>
          <p:cNvSpPr>
            <a:spLocks noGrp="1"/>
          </p:cNvSpPr>
          <p:nvPr>
            <p:ph type="body" sz="quarter" idx="18"/>
          </p:nvPr>
        </p:nvSpPr>
        <p:spPr/>
        <p:txBody>
          <a:bodyPr/>
          <a:lstStyle/>
          <a:p>
            <a:r>
              <a:rPr lang="ja-JP" altLang="en-US" dirty="0"/>
              <a:t>コンテンツの発信</a:t>
            </a:r>
            <a:endParaRPr kumimoji="1" lang="ja-JP" altLang="en-US" dirty="0"/>
          </a:p>
        </p:txBody>
      </p:sp>
      <p:sp>
        <p:nvSpPr>
          <p:cNvPr id="7" name="テキスト プレースホルダー 6"/>
          <p:cNvSpPr>
            <a:spLocks noGrp="1"/>
          </p:cNvSpPr>
          <p:nvPr>
            <p:ph type="body" sz="quarter" idx="20"/>
          </p:nvPr>
        </p:nvSpPr>
        <p:spPr>
          <a:xfrm>
            <a:off x="3362325" y="4343498"/>
            <a:ext cx="2246801" cy="380969"/>
          </a:xfrm>
        </p:spPr>
        <p:txBody>
          <a:bodyPr/>
          <a:lstStyle/>
          <a:p>
            <a:r>
              <a:rPr kumimoji="1" lang="ja-JP" altLang="en-US" dirty="0"/>
              <a:t>広告会社編</a:t>
            </a:r>
          </a:p>
        </p:txBody>
      </p:sp>
      <p:sp>
        <p:nvSpPr>
          <p:cNvPr id="8" name="テキスト プレースホルダー 7"/>
          <p:cNvSpPr>
            <a:spLocks noGrp="1"/>
          </p:cNvSpPr>
          <p:nvPr>
            <p:ph type="body" sz="quarter" idx="22"/>
          </p:nvPr>
        </p:nvSpPr>
        <p:spPr/>
        <p:txBody>
          <a:bodyPr/>
          <a:lstStyle/>
          <a:p>
            <a:r>
              <a:rPr lang="ja-JP" altLang="en-US" dirty="0"/>
              <a:t>社会にあふれるデータ</a:t>
            </a:r>
            <a:endParaRPr kumimoji="1" lang="ja-JP" altLang="en-US" dirty="0"/>
          </a:p>
        </p:txBody>
      </p:sp>
      <p:sp>
        <p:nvSpPr>
          <p:cNvPr id="9" name="テキスト プレースホルダー 8"/>
          <p:cNvSpPr>
            <a:spLocks noGrp="1"/>
          </p:cNvSpPr>
          <p:nvPr>
            <p:ph type="body" sz="quarter" idx="24"/>
          </p:nvPr>
        </p:nvSpPr>
        <p:spPr/>
        <p:txBody>
          <a:bodyPr/>
          <a:lstStyle/>
          <a:p>
            <a:r>
              <a:rPr lang="ja-JP" altLang="en-US" dirty="0"/>
              <a:t>データベースの管理と操作</a:t>
            </a:r>
            <a:endParaRPr kumimoji="1" lang="ja-JP" altLang="en-US" dirty="0"/>
          </a:p>
        </p:txBody>
      </p:sp>
      <p:sp>
        <p:nvSpPr>
          <p:cNvPr id="10" name="テキスト プレースホルダー 9"/>
          <p:cNvSpPr>
            <a:spLocks noGrp="1"/>
          </p:cNvSpPr>
          <p:nvPr>
            <p:ph type="body" sz="quarter" idx="55"/>
          </p:nvPr>
        </p:nvSpPr>
        <p:spPr/>
        <p:txBody>
          <a:bodyPr/>
          <a:lstStyle/>
          <a:p>
            <a:r>
              <a:rPr kumimoji="1" lang="en-US" altLang="ja-JP" dirty="0"/>
              <a:t>04</a:t>
            </a:r>
            <a:endParaRPr kumimoji="1" lang="ja-JP" altLang="en-US" dirty="0"/>
          </a:p>
        </p:txBody>
      </p:sp>
      <p:sp>
        <p:nvSpPr>
          <p:cNvPr id="11" name="テキスト プレースホルダー 10"/>
          <p:cNvSpPr>
            <a:spLocks noGrp="1"/>
          </p:cNvSpPr>
          <p:nvPr>
            <p:ph type="body" sz="quarter" idx="56"/>
          </p:nvPr>
        </p:nvSpPr>
        <p:spPr/>
        <p:txBody>
          <a:bodyPr/>
          <a:lstStyle/>
          <a:p>
            <a:r>
              <a:rPr lang="ja-JP" altLang="en-US" dirty="0"/>
              <a:t>メディアの特性と利用</a:t>
            </a:r>
            <a:endParaRPr kumimoji="1" lang="ja-JP" altLang="en-US" dirty="0"/>
          </a:p>
        </p:txBody>
      </p:sp>
      <p:sp>
        <p:nvSpPr>
          <p:cNvPr id="12" name="テキスト プレースホルダー 11"/>
          <p:cNvSpPr>
            <a:spLocks noGrp="1"/>
          </p:cNvSpPr>
          <p:nvPr>
            <p:ph type="body" sz="quarter" idx="58"/>
          </p:nvPr>
        </p:nvSpPr>
        <p:spPr/>
        <p:txBody>
          <a:bodyPr/>
          <a:lstStyle/>
          <a:p>
            <a:r>
              <a:rPr kumimoji="1" lang="en-US" altLang="ja-JP" dirty="0"/>
              <a:t>06</a:t>
            </a:r>
            <a:endParaRPr kumimoji="1" lang="ja-JP" altLang="en-US" dirty="0"/>
          </a:p>
        </p:txBody>
      </p:sp>
      <p:sp>
        <p:nvSpPr>
          <p:cNvPr id="13" name="テキスト プレースホルダー 12"/>
          <p:cNvSpPr>
            <a:spLocks noGrp="1"/>
          </p:cNvSpPr>
          <p:nvPr>
            <p:ph type="body" sz="quarter" idx="59"/>
          </p:nvPr>
        </p:nvSpPr>
        <p:spPr>
          <a:xfrm>
            <a:off x="1292772" y="4343494"/>
            <a:ext cx="1854723" cy="380969"/>
          </a:xfrm>
        </p:spPr>
        <p:txBody>
          <a:bodyPr/>
          <a:lstStyle/>
          <a:p>
            <a:r>
              <a:rPr lang="ja-JP" altLang="en-US" dirty="0"/>
              <a:t>インタビュー</a:t>
            </a:r>
            <a:endParaRPr kumimoji="1" lang="ja-JP" altLang="en-US" dirty="0"/>
          </a:p>
        </p:txBody>
      </p:sp>
      <p:sp>
        <p:nvSpPr>
          <p:cNvPr id="14" name="テキスト プレースホルダー 13"/>
          <p:cNvSpPr>
            <a:spLocks noGrp="1"/>
          </p:cNvSpPr>
          <p:nvPr>
            <p:ph type="body" sz="quarter" idx="60"/>
          </p:nvPr>
        </p:nvSpPr>
        <p:spPr/>
        <p:txBody>
          <a:bodyPr/>
          <a:lstStyle/>
          <a:p>
            <a:r>
              <a:rPr lang="en-US" altLang="ja-JP" dirty="0"/>
              <a:t>07</a:t>
            </a:r>
            <a:endParaRPr kumimoji="1" lang="ja-JP" altLang="en-US" dirty="0"/>
          </a:p>
        </p:txBody>
      </p:sp>
      <p:sp>
        <p:nvSpPr>
          <p:cNvPr id="15" name="テキスト プレースホルダー 14"/>
          <p:cNvSpPr>
            <a:spLocks noGrp="1"/>
          </p:cNvSpPr>
          <p:nvPr>
            <p:ph type="body" sz="quarter" idx="61"/>
          </p:nvPr>
        </p:nvSpPr>
        <p:spPr/>
        <p:txBody>
          <a:bodyPr/>
          <a:lstStyle/>
          <a:p>
            <a:r>
              <a:rPr kumimoji="1" lang="en-US" altLang="ja-JP" dirty="0"/>
              <a:t>08</a:t>
            </a:r>
            <a:endParaRPr kumimoji="1" lang="ja-JP" altLang="en-US" dirty="0"/>
          </a:p>
        </p:txBody>
      </p:sp>
      <p:sp>
        <p:nvSpPr>
          <p:cNvPr id="16" name="テキスト プレースホルダー 15"/>
          <p:cNvSpPr>
            <a:spLocks noGrp="1"/>
          </p:cNvSpPr>
          <p:nvPr>
            <p:ph type="body" sz="quarter" idx="68"/>
          </p:nvPr>
        </p:nvSpPr>
        <p:spPr/>
        <p:txBody>
          <a:bodyPr/>
          <a:lstStyle/>
          <a:p>
            <a:r>
              <a:rPr kumimoji="1" lang="en-US" altLang="ja-JP" dirty="0"/>
              <a:t>03</a:t>
            </a:r>
            <a:endParaRPr kumimoji="1" lang="ja-JP" altLang="en-US" dirty="0"/>
          </a:p>
        </p:txBody>
      </p:sp>
      <p:sp>
        <p:nvSpPr>
          <p:cNvPr id="17" name="テキスト プレースホルダー 16"/>
          <p:cNvSpPr>
            <a:spLocks noGrp="1"/>
          </p:cNvSpPr>
          <p:nvPr>
            <p:ph type="body" sz="quarter" idx="69"/>
          </p:nvPr>
        </p:nvSpPr>
        <p:spPr/>
        <p:txBody>
          <a:bodyPr/>
          <a:lstStyle/>
          <a:p>
            <a:r>
              <a:rPr lang="ja-JP" altLang="en-US" dirty="0"/>
              <a:t>人間の知的活動への影響</a:t>
            </a:r>
            <a:endParaRPr kumimoji="1" lang="ja-JP" altLang="en-US" dirty="0"/>
          </a:p>
        </p:txBody>
      </p:sp>
      <p:sp>
        <p:nvSpPr>
          <p:cNvPr id="18" name="テキスト プレースホルダー 17"/>
          <p:cNvSpPr>
            <a:spLocks noGrp="1"/>
          </p:cNvSpPr>
          <p:nvPr>
            <p:ph type="body" sz="quarter" idx="72"/>
          </p:nvPr>
        </p:nvSpPr>
        <p:spPr/>
        <p:txBody>
          <a:bodyPr/>
          <a:lstStyle/>
          <a:p>
            <a:r>
              <a:rPr kumimoji="1" lang="en-US" altLang="ja-JP" dirty="0"/>
              <a:t>02</a:t>
            </a:r>
            <a:endParaRPr kumimoji="1" lang="ja-JP" altLang="en-US" dirty="0"/>
          </a:p>
        </p:txBody>
      </p:sp>
      <p:sp>
        <p:nvSpPr>
          <p:cNvPr id="19" name="テキスト プレースホルダー 18"/>
          <p:cNvSpPr>
            <a:spLocks noGrp="1"/>
          </p:cNvSpPr>
          <p:nvPr>
            <p:ph type="body" sz="quarter" idx="73"/>
          </p:nvPr>
        </p:nvSpPr>
        <p:spPr/>
        <p:txBody>
          <a:bodyPr/>
          <a:lstStyle/>
          <a:p>
            <a:r>
              <a:rPr lang="ja-JP" altLang="en-US" dirty="0"/>
              <a:t>コミュニケーションの多様化</a:t>
            </a:r>
            <a:endParaRPr kumimoji="1" lang="ja-JP" altLang="en-US" dirty="0"/>
          </a:p>
        </p:txBody>
      </p:sp>
      <p:sp>
        <p:nvSpPr>
          <p:cNvPr id="20" name="テキスト プレースホルダー 19"/>
          <p:cNvSpPr>
            <a:spLocks noGrp="1"/>
          </p:cNvSpPr>
          <p:nvPr>
            <p:ph type="body" sz="quarter" idx="76"/>
          </p:nvPr>
        </p:nvSpPr>
        <p:spPr/>
        <p:txBody>
          <a:bodyPr/>
          <a:lstStyle/>
          <a:p>
            <a:r>
              <a:rPr kumimoji="1" lang="en-US" altLang="ja-JP" dirty="0"/>
              <a:t>01</a:t>
            </a:r>
            <a:endParaRPr kumimoji="1" lang="ja-JP" altLang="en-US" dirty="0"/>
          </a:p>
        </p:txBody>
      </p:sp>
      <p:sp>
        <p:nvSpPr>
          <p:cNvPr id="21" name="テキスト プレースホルダー 20"/>
          <p:cNvSpPr>
            <a:spLocks noGrp="1"/>
          </p:cNvSpPr>
          <p:nvPr>
            <p:ph type="body" sz="quarter" idx="77"/>
          </p:nvPr>
        </p:nvSpPr>
        <p:spPr/>
        <p:txBody>
          <a:bodyPr/>
          <a:lstStyle/>
          <a:p>
            <a:r>
              <a:rPr lang="ja-JP" altLang="en-US" dirty="0"/>
              <a:t>情報社会の進展と情報技術</a:t>
            </a:r>
          </a:p>
        </p:txBody>
      </p:sp>
      <p:sp>
        <p:nvSpPr>
          <p:cNvPr id="22" name="テキスト プレースホルダー 21"/>
          <p:cNvSpPr>
            <a:spLocks noGrp="1"/>
          </p:cNvSpPr>
          <p:nvPr>
            <p:ph type="body" sz="quarter" idx="83"/>
          </p:nvPr>
        </p:nvSpPr>
        <p:spPr/>
        <p:txBody>
          <a:bodyPr/>
          <a:lstStyle/>
          <a:p>
            <a:r>
              <a:rPr lang="ja-JP" altLang="en-US" dirty="0"/>
              <a:t>データの収集と整理</a:t>
            </a:r>
            <a:endParaRPr kumimoji="1" lang="ja-JP" altLang="en-US" dirty="0"/>
          </a:p>
        </p:txBody>
      </p:sp>
      <p:sp>
        <p:nvSpPr>
          <p:cNvPr id="23" name="テキスト プレースホルダー 22"/>
          <p:cNvSpPr>
            <a:spLocks noGrp="1"/>
          </p:cNvSpPr>
          <p:nvPr>
            <p:ph type="body" sz="quarter" idx="89"/>
          </p:nvPr>
        </p:nvSpPr>
        <p:spPr/>
        <p:txBody>
          <a:bodyPr/>
          <a:lstStyle/>
          <a:p>
            <a:r>
              <a:rPr kumimoji="1" lang="en-US" altLang="ja-JP" dirty="0"/>
              <a:t>09</a:t>
            </a:r>
            <a:endParaRPr kumimoji="1" lang="ja-JP" altLang="en-US" dirty="0"/>
          </a:p>
        </p:txBody>
      </p:sp>
      <p:sp>
        <p:nvSpPr>
          <p:cNvPr id="24" name="テキスト プレースホルダー 23"/>
          <p:cNvSpPr>
            <a:spLocks noGrp="1"/>
          </p:cNvSpPr>
          <p:nvPr>
            <p:ph type="body" sz="quarter" idx="90"/>
          </p:nvPr>
        </p:nvSpPr>
        <p:spPr/>
        <p:txBody>
          <a:bodyPr/>
          <a:lstStyle/>
          <a:p>
            <a:r>
              <a:rPr kumimoji="1" lang="en-US" altLang="ja-JP" dirty="0"/>
              <a:t>14</a:t>
            </a:r>
            <a:endParaRPr kumimoji="1" lang="ja-JP" altLang="en-US" dirty="0"/>
          </a:p>
        </p:txBody>
      </p:sp>
      <p:sp>
        <p:nvSpPr>
          <p:cNvPr id="25" name="テキスト プレースホルダー 24"/>
          <p:cNvSpPr>
            <a:spLocks noGrp="1"/>
          </p:cNvSpPr>
          <p:nvPr>
            <p:ph type="body" sz="quarter" idx="91"/>
          </p:nvPr>
        </p:nvSpPr>
        <p:spPr/>
        <p:txBody>
          <a:bodyPr/>
          <a:lstStyle/>
          <a:p>
            <a:r>
              <a:rPr lang="ja-JP" altLang="en-US" dirty="0"/>
              <a:t>情報セキュリティ技術</a:t>
            </a:r>
            <a:endParaRPr kumimoji="1" lang="ja-JP" altLang="en-US" dirty="0"/>
          </a:p>
        </p:txBody>
      </p:sp>
      <p:sp>
        <p:nvSpPr>
          <p:cNvPr id="26" name="テキスト プレースホルダー 25"/>
          <p:cNvSpPr>
            <a:spLocks noGrp="1"/>
          </p:cNvSpPr>
          <p:nvPr>
            <p:ph type="body" sz="quarter" idx="92"/>
          </p:nvPr>
        </p:nvSpPr>
        <p:spPr/>
        <p:txBody>
          <a:bodyPr/>
          <a:lstStyle/>
          <a:p>
            <a:r>
              <a:rPr lang="ja-JP" altLang="en-US" dirty="0"/>
              <a:t>情報システムの設計</a:t>
            </a:r>
            <a:endParaRPr kumimoji="1" lang="ja-JP" altLang="en-US" dirty="0"/>
          </a:p>
        </p:txBody>
      </p:sp>
      <p:sp>
        <p:nvSpPr>
          <p:cNvPr id="28" name="テキスト プレースホルダー 27"/>
          <p:cNvSpPr>
            <a:spLocks noGrp="1"/>
          </p:cNvSpPr>
          <p:nvPr>
            <p:ph type="body" sz="quarter" idx="94"/>
          </p:nvPr>
        </p:nvSpPr>
        <p:spPr/>
        <p:txBody>
          <a:bodyPr/>
          <a:lstStyle/>
          <a:p>
            <a:r>
              <a:rPr lang="ja-JP" altLang="en-US" dirty="0"/>
              <a:t>情報システムのプログラム</a:t>
            </a:r>
            <a:endParaRPr kumimoji="1" lang="ja-JP" altLang="en-US" dirty="0"/>
          </a:p>
        </p:txBody>
      </p:sp>
      <p:sp>
        <p:nvSpPr>
          <p:cNvPr id="30" name="テキスト プレースホルダー 29"/>
          <p:cNvSpPr>
            <a:spLocks noGrp="1"/>
          </p:cNvSpPr>
          <p:nvPr>
            <p:ph type="body" sz="quarter" idx="96"/>
          </p:nvPr>
        </p:nvSpPr>
        <p:spPr/>
        <p:txBody>
          <a:bodyPr/>
          <a:lstStyle/>
          <a:p>
            <a:r>
              <a:rPr kumimoji="1" lang="en-US" altLang="ja-JP" dirty="0"/>
              <a:t>13</a:t>
            </a:r>
            <a:endParaRPr kumimoji="1" lang="ja-JP" altLang="en-US" dirty="0"/>
          </a:p>
        </p:txBody>
      </p:sp>
      <p:sp>
        <p:nvSpPr>
          <p:cNvPr id="31" name="テキスト プレースホルダー 30"/>
          <p:cNvSpPr>
            <a:spLocks noGrp="1"/>
          </p:cNvSpPr>
          <p:nvPr>
            <p:ph type="body" sz="quarter" idx="97"/>
          </p:nvPr>
        </p:nvSpPr>
        <p:spPr/>
        <p:txBody>
          <a:bodyPr/>
          <a:lstStyle/>
          <a:p>
            <a:r>
              <a:rPr lang="ja-JP" altLang="en-US" dirty="0"/>
              <a:t>情報システム</a:t>
            </a:r>
            <a:endParaRPr kumimoji="1" lang="ja-JP" altLang="en-US" dirty="0"/>
          </a:p>
        </p:txBody>
      </p:sp>
      <p:sp>
        <p:nvSpPr>
          <p:cNvPr id="32" name="テキスト プレースホルダー 31"/>
          <p:cNvSpPr>
            <a:spLocks noGrp="1"/>
          </p:cNvSpPr>
          <p:nvPr>
            <p:ph type="body" sz="quarter" idx="98"/>
          </p:nvPr>
        </p:nvSpPr>
        <p:spPr/>
        <p:txBody>
          <a:bodyPr/>
          <a:lstStyle/>
          <a:p>
            <a:r>
              <a:rPr kumimoji="1" lang="en-US" altLang="ja-JP" dirty="0"/>
              <a:t>15</a:t>
            </a:r>
            <a:endParaRPr kumimoji="1" lang="ja-JP" altLang="en-US" dirty="0"/>
          </a:p>
        </p:txBody>
      </p:sp>
      <p:sp>
        <p:nvSpPr>
          <p:cNvPr id="34" name="テキスト プレースホルダー 33"/>
          <p:cNvSpPr>
            <a:spLocks noGrp="1"/>
          </p:cNvSpPr>
          <p:nvPr>
            <p:ph type="body" sz="quarter" idx="100"/>
          </p:nvPr>
        </p:nvSpPr>
        <p:spPr/>
        <p:txBody>
          <a:bodyPr/>
          <a:lstStyle/>
          <a:p>
            <a:r>
              <a:rPr kumimoji="1" lang="en-US" altLang="ja-JP" dirty="0"/>
              <a:t>16</a:t>
            </a:r>
            <a:endParaRPr kumimoji="1" lang="ja-JP" altLang="en-US" dirty="0"/>
          </a:p>
        </p:txBody>
      </p:sp>
      <p:sp>
        <p:nvSpPr>
          <p:cNvPr id="36" name="テキスト プレースホルダー 35"/>
          <p:cNvSpPr>
            <a:spLocks noGrp="1"/>
          </p:cNvSpPr>
          <p:nvPr>
            <p:ph type="body" sz="quarter" idx="102"/>
          </p:nvPr>
        </p:nvSpPr>
        <p:spPr/>
        <p:txBody>
          <a:bodyPr/>
          <a:lstStyle/>
          <a:p>
            <a:r>
              <a:rPr kumimoji="1" lang="en-US" altLang="ja-JP" dirty="0"/>
              <a:t>12</a:t>
            </a:r>
            <a:endParaRPr kumimoji="1" lang="ja-JP" altLang="en-US" dirty="0"/>
          </a:p>
        </p:txBody>
      </p:sp>
      <p:sp>
        <p:nvSpPr>
          <p:cNvPr id="37" name="テキスト プレースホルダー 36"/>
          <p:cNvSpPr>
            <a:spLocks noGrp="1"/>
          </p:cNvSpPr>
          <p:nvPr>
            <p:ph type="body" sz="quarter" idx="103"/>
          </p:nvPr>
        </p:nvSpPr>
        <p:spPr/>
        <p:txBody>
          <a:bodyPr/>
          <a:lstStyle/>
          <a:p>
            <a:r>
              <a:rPr lang="ja-JP" altLang="en-US" dirty="0"/>
              <a:t>機械学習と人工知能</a:t>
            </a:r>
            <a:endParaRPr kumimoji="1" lang="ja-JP" altLang="en-US" dirty="0"/>
          </a:p>
        </p:txBody>
      </p:sp>
      <p:sp>
        <p:nvSpPr>
          <p:cNvPr id="38" name="テキスト プレースホルダー 37"/>
          <p:cNvSpPr>
            <a:spLocks noGrp="1"/>
          </p:cNvSpPr>
          <p:nvPr>
            <p:ph type="body" sz="quarter" idx="104"/>
          </p:nvPr>
        </p:nvSpPr>
        <p:spPr/>
        <p:txBody>
          <a:bodyPr/>
          <a:lstStyle/>
          <a:p>
            <a:r>
              <a:rPr kumimoji="1" lang="en-US" altLang="ja-JP" dirty="0"/>
              <a:t>11</a:t>
            </a:r>
            <a:endParaRPr kumimoji="1" lang="ja-JP" altLang="en-US" dirty="0"/>
          </a:p>
        </p:txBody>
      </p:sp>
      <p:sp>
        <p:nvSpPr>
          <p:cNvPr id="39" name="テキスト プレースホルダー 38"/>
          <p:cNvSpPr>
            <a:spLocks noGrp="1"/>
          </p:cNvSpPr>
          <p:nvPr>
            <p:ph type="body" sz="quarter" idx="105"/>
          </p:nvPr>
        </p:nvSpPr>
        <p:spPr/>
        <p:txBody>
          <a:bodyPr/>
          <a:lstStyle/>
          <a:p>
            <a:r>
              <a:rPr lang="ja-JP" altLang="en-US" dirty="0"/>
              <a:t>モデルの評価と検証</a:t>
            </a:r>
            <a:endParaRPr kumimoji="1" lang="ja-JP" altLang="en-US" dirty="0"/>
          </a:p>
        </p:txBody>
      </p:sp>
      <p:sp>
        <p:nvSpPr>
          <p:cNvPr id="40" name="テキスト プレースホルダー 39"/>
          <p:cNvSpPr>
            <a:spLocks noGrp="1"/>
          </p:cNvSpPr>
          <p:nvPr>
            <p:ph type="body" sz="quarter" idx="106"/>
          </p:nvPr>
        </p:nvSpPr>
        <p:spPr/>
        <p:txBody>
          <a:bodyPr/>
          <a:lstStyle/>
          <a:p>
            <a:r>
              <a:rPr kumimoji="1" lang="en-US" altLang="ja-JP" dirty="0"/>
              <a:t>10</a:t>
            </a:r>
            <a:endParaRPr kumimoji="1" lang="ja-JP" altLang="en-US" dirty="0"/>
          </a:p>
        </p:txBody>
      </p:sp>
      <p:sp>
        <p:nvSpPr>
          <p:cNvPr id="41" name="テキスト プレースホルダー 40"/>
          <p:cNvSpPr>
            <a:spLocks noGrp="1"/>
          </p:cNvSpPr>
          <p:nvPr>
            <p:ph type="body" sz="quarter" idx="107"/>
          </p:nvPr>
        </p:nvSpPr>
        <p:spPr/>
        <p:txBody>
          <a:bodyPr/>
          <a:lstStyle/>
          <a:p>
            <a:r>
              <a:rPr lang="ja-JP" altLang="en-US" dirty="0"/>
              <a:t>データの分析と分類</a:t>
            </a:r>
            <a:endParaRPr kumimoji="1" lang="ja-JP" altLang="en-US" dirty="0"/>
          </a:p>
        </p:txBody>
      </p:sp>
      <p:sp>
        <p:nvSpPr>
          <p:cNvPr id="44" name="テキスト プレースホルダー 6"/>
          <p:cNvSpPr>
            <a:spLocks noGrp="1"/>
          </p:cNvSpPr>
          <p:nvPr>
            <p:ph type="body" sz="quarter" idx="20"/>
          </p:nvPr>
        </p:nvSpPr>
        <p:spPr>
          <a:xfrm>
            <a:off x="8661927" y="4279172"/>
            <a:ext cx="2644248" cy="380969"/>
          </a:xfrm>
        </p:spPr>
        <p:txBody>
          <a:bodyPr/>
          <a:lstStyle/>
          <a:p>
            <a:r>
              <a:rPr lang="ja-JP" altLang="en-US" dirty="0"/>
              <a:t>ゲーム制作</a:t>
            </a:r>
            <a:r>
              <a:rPr kumimoji="1" lang="ja-JP" altLang="en-US" dirty="0"/>
              <a:t>会社編</a:t>
            </a:r>
          </a:p>
        </p:txBody>
      </p:sp>
      <p:sp>
        <p:nvSpPr>
          <p:cNvPr id="45" name="テキスト プレースホルダー 12"/>
          <p:cNvSpPr>
            <a:spLocks noGrp="1"/>
          </p:cNvSpPr>
          <p:nvPr>
            <p:ph type="body" sz="quarter" idx="59"/>
          </p:nvPr>
        </p:nvSpPr>
        <p:spPr>
          <a:xfrm>
            <a:off x="6592374" y="4279168"/>
            <a:ext cx="1854723" cy="380969"/>
          </a:xfrm>
        </p:spPr>
        <p:txBody>
          <a:bodyPr/>
          <a:lstStyle/>
          <a:p>
            <a:r>
              <a:rPr lang="ja-JP" altLang="en-US" dirty="0"/>
              <a:t>インタビュー</a:t>
            </a:r>
            <a:endParaRPr kumimoji="1" lang="ja-JP" altLang="en-US" dirty="0"/>
          </a:p>
        </p:txBody>
      </p:sp>
    </p:spTree>
    <p:extLst>
      <p:ext uri="{BB962C8B-B14F-4D97-AF65-F5344CB8AC3E}">
        <p14:creationId xmlns:p14="http://schemas.microsoft.com/office/powerpoint/2010/main" val="302644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rmAutofit fontScale="85000" lnSpcReduction="2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3 </a:t>
            </a:r>
            <a:r>
              <a:rPr lang="ja-JP" altLang="en-US" spc="-10" dirty="0">
                <a:solidFill>
                  <a:srgbClr val="231F20"/>
                </a:solidFill>
                <a:latin typeface="A-OTF UD Reimin Pro"/>
                <a:cs typeface="A-OTF UD Reimin Pro"/>
              </a:rPr>
              <a:t>グラフ　情報の可視化の例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9" name="図 8"/>
          <p:cNvPicPr>
            <a:picLocks noChangeAspect="1"/>
          </p:cNvPicPr>
          <p:nvPr/>
        </p:nvPicPr>
        <p:blipFill>
          <a:blip r:embed="rId2"/>
          <a:stretch>
            <a:fillRect/>
          </a:stretch>
        </p:blipFill>
        <p:spPr>
          <a:xfrm>
            <a:off x="2546642" y="1037469"/>
            <a:ext cx="7060243" cy="4747653"/>
          </a:xfrm>
          <a:prstGeom prst="rect">
            <a:avLst/>
          </a:prstGeom>
        </p:spPr>
      </p:pic>
    </p:spTree>
    <p:extLst>
      <p:ext uri="{BB962C8B-B14F-4D97-AF65-F5344CB8AC3E}">
        <p14:creationId xmlns:p14="http://schemas.microsoft.com/office/powerpoint/2010/main" val="3418712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rmAutofit fontScale="85000" lnSpcReduction="2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4 </a:t>
            </a:r>
            <a:r>
              <a:rPr lang="ja-JP" altLang="en-US" spc="-10" dirty="0">
                <a:solidFill>
                  <a:srgbClr val="231F20"/>
                </a:solidFill>
                <a:latin typeface="A-OTF UD Reimin Pro"/>
                <a:cs typeface="A-OTF UD Reimin Pro"/>
              </a:rPr>
              <a:t>概念図　情報の構造化の例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11" name="図 10"/>
          <p:cNvPicPr>
            <a:picLocks noChangeAspect="1"/>
          </p:cNvPicPr>
          <p:nvPr/>
        </p:nvPicPr>
        <p:blipFill>
          <a:blip r:embed="rId2"/>
          <a:stretch>
            <a:fillRect/>
          </a:stretch>
        </p:blipFill>
        <p:spPr>
          <a:xfrm>
            <a:off x="2715419" y="1109486"/>
            <a:ext cx="6428581" cy="4808608"/>
          </a:xfrm>
          <a:prstGeom prst="rect">
            <a:avLst/>
          </a:prstGeom>
        </p:spPr>
      </p:pic>
    </p:spTree>
    <p:extLst>
      <p:ext uri="{BB962C8B-B14F-4D97-AF65-F5344CB8AC3E}">
        <p14:creationId xmlns:p14="http://schemas.microsoft.com/office/powerpoint/2010/main" val="76513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ユーザインタフェースの工夫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人に優しく効果的なコミュニケーションのため</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音声認識・音声対話・音声読み上げ機能など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視覚に障がいのある人に利便性をもたらす</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キーボードが使えない場面や手が離せない状況でも便利に使える</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→ユニバーサルデザインという点からも有効</a:t>
            </a:r>
          </a:p>
        </p:txBody>
      </p:sp>
      <p:sp>
        <p:nvSpPr>
          <p:cNvPr id="6" name="テキスト プレースホルダー 5"/>
          <p:cNvSpPr>
            <a:spLocks noGrp="1"/>
          </p:cNvSpPr>
          <p:nvPr>
            <p:ph type="body" sz="quarter" idx="15"/>
          </p:nvPr>
        </p:nvSpPr>
        <p:spPr/>
        <p:txBody>
          <a:bodyPr/>
          <a:lstStyle/>
          <a:p>
            <a:r>
              <a:rPr lang="ja-JP" altLang="en-US" sz="4000" dirty="0">
                <a:solidFill>
                  <a:srgbClr val="3FBA8D"/>
                </a:solidFill>
                <a:latin typeface="UDShinGoPro-Medium"/>
                <a:cs typeface="UDShinGoPro-Medium"/>
              </a:rPr>
              <a:t>ユーザインタフェースとユニバーサルデザイン</a:t>
            </a:r>
          </a:p>
        </p:txBody>
      </p:sp>
      <p:sp>
        <p:nvSpPr>
          <p:cNvPr id="7" name="テキスト プレースホルダー 6"/>
          <p:cNvSpPr>
            <a:spLocks noGrp="1"/>
          </p:cNvSpPr>
          <p:nvPr>
            <p:ph type="body" sz="quarter" idx="17"/>
          </p:nvPr>
        </p:nvSpPr>
        <p:spPr/>
        <p:txBody>
          <a:bodyPr/>
          <a:lstStyle/>
          <a:p>
            <a:r>
              <a:rPr lang="en-US" altLang="ja-JP" dirty="0"/>
              <a:t>4</a:t>
            </a:r>
            <a:endParaRPr kumimoji="1" lang="ja-JP" altLang="en-US" dirty="0"/>
          </a:p>
        </p:txBody>
      </p:sp>
    </p:spTree>
    <p:extLst>
      <p:ext uri="{BB962C8B-B14F-4D97-AF65-F5344CB8AC3E}">
        <p14:creationId xmlns:p14="http://schemas.microsoft.com/office/powerpoint/2010/main" val="75289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33</a:t>
            </a:fld>
            <a:endParaRPr lang="ja-JP" altLang="en-US"/>
          </a:p>
        </p:txBody>
      </p:sp>
      <p:sp>
        <p:nvSpPr>
          <p:cNvPr id="3" name="テキスト プレースホルダー 2"/>
          <p:cNvSpPr>
            <a:spLocks noGrp="1"/>
          </p:cNvSpPr>
          <p:nvPr>
            <p:ph type="body" sz="quarter" idx="13"/>
          </p:nvPr>
        </p:nvSpPr>
        <p:spPr>
          <a:xfrm>
            <a:off x="0" y="0"/>
            <a:ext cx="8764693" cy="254000"/>
          </a:xfrm>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誰でも音声や画像，動画のメディアを取り扱う時代</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コンピュータやスマートフォンの小型化・高性能化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通信回線の高速化</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個人がコンテンツを創造するようになった今</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個人が写真・動画や，</a:t>
            </a:r>
            <a:r>
              <a:rPr lang="en-US" altLang="ja-JP" spc="-10" dirty="0">
                <a:solidFill>
                  <a:srgbClr val="231F20"/>
                </a:solidFill>
                <a:latin typeface="A-OTF UD Reimin Pro"/>
                <a:cs typeface="A-OTF UD Reimin Pro"/>
              </a:rPr>
              <a:t>CG</a:t>
            </a:r>
            <a:r>
              <a:rPr lang="ja-JP" altLang="en-US" spc="-10" dirty="0">
                <a:solidFill>
                  <a:srgbClr val="231F20"/>
                </a:solidFill>
                <a:latin typeface="A-OTF UD Reimin Pro"/>
                <a:cs typeface="A-OTF UD Reimin Pro"/>
              </a:rPr>
              <a:t>作品などを投稿</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相互にコメントや評価をし合う→新たな文化が生まれた</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情報デザインの視点は多くの人に求められている</a:t>
            </a:r>
          </a:p>
        </p:txBody>
      </p:sp>
      <p:sp>
        <p:nvSpPr>
          <p:cNvPr id="6" name="テキスト プレースホルダー 5"/>
          <p:cNvSpPr>
            <a:spLocks noGrp="1"/>
          </p:cNvSpPr>
          <p:nvPr>
            <p:ph type="body" sz="quarter" idx="15"/>
          </p:nvPr>
        </p:nvSpPr>
        <p:spPr/>
        <p:txBody>
          <a:bodyPr/>
          <a:lstStyle/>
          <a:p>
            <a:r>
              <a:rPr lang="ja-JP" altLang="en-US" sz="4000" dirty="0">
                <a:solidFill>
                  <a:srgbClr val="3FBA8D"/>
                </a:solidFill>
                <a:latin typeface="UDShinGoPro-Medium"/>
                <a:cs typeface="UDShinGoPro-Medium"/>
              </a:rPr>
              <a:t>ユーザインタフェースとユニバーサルデザイン</a:t>
            </a:r>
          </a:p>
        </p:txBody>
      </p:sp>
      <p:sp>
        <p:nvSpPr>
          <p:cNvPr id="7" name="テキスト プレースホルダー 6"/>
          <p:cNvSpPr>
            <a:spLocks noGrp="1"/>
          </p:cNvSpPr>
          <p:nvPr>
            <p:ph type="body" sz="quarter" idx="17"/>
          </p:nvPr>
        </p:nvSpPr>
        <p:spPr/>
        <p:txBody>
          <a:bodyPr/>
          <a:lstStyle/>
          <a:p>
            <a:r>
              <a:rPr lang="en-US" altLang="ja-JP" dirty="0"/>
              <a:t>4</a:t>
            </a:r>
            <a:endParaRPr kumimoji="1" lang="ja-JP" altLang="en-US" dirty="0"/>
          </a:p>
        </p:txBody>
      </p:sp>
    </p:spTree>
    <p:extLst>
      <p:ext uri="{BB962C8B-B14F-4D97-AF65-F5344CB8AC3E}">
        <p14:creationId xmlns:p14="http://schemas.microsoft.com/office/powerpoint/2010/main" val="144255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a:t>コンテンツを作成するためのソフトウェア</a:t>
            </a:r>
            <a:endParaRPr lang="en-US" altLang="ja-JP" dirty="0"/>
          </a:p>
          <a:p>
            <a:pPr lvl="1"/>
            <a:r>
              <a:rPr lang="ja-JP" altLang="en-US" dirty="0"/>
              <a:t>ユーザによって作成・公開</a:t>
            </a:r>
            <a:endParaRPr lang="en-US" altLang="ja-JP" dirty="0"/>
          </a:p>
          <a:p>
            <a:pPr lvl="1"/>
            <a:r>
              <a:rPr lang="ja-JP" altLang="en-US" dirty="0"/>
              <a:t>→ユーザコミュニティの意見を元に改善</a:t>
            </a:r>
            <a:endParaRPr kumimoji="1" lang="ja-JP" altLang="en-US" dirty="0"/>
          </a:p>
        </p:txBody>
      </p:sp>
    </p:spTree>
    <p:extLst>
      <p:ext uri="{BB962C8B-B14F-4D97-AF65-F5344CB8AC3E}">
        <p14:creationId xmlns:p14="http://schemas.microsoft.com/office/powerpoint/2010/main" val="212056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p57</a:t>
            </a:r>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ユニバーサルデザイン</a:t>
            </a:r>
            <a:r>
              <a:rPr lang="en-US" altLang="ja-JP" dirty="0"/>
              <a:t>7</a:t>
            </a:r>
            <a:r>
              <a:rPr lang="ja-JP" altLang="en-US" dirty="0"/>
              <a:t>原則</a:t>
            </a:r>
          </a:p>
        </p:txBody>
      </p:sp>
      <p:sp>
        <p:nvSpPr>
          <p:cNvPr id="6" name="コンテンツ プレースホルダー 5"/>
          <p:cNvSpPr>
            <a:spLocks noGrp="1"/>
          </p:cNvSpPr>
          <p:nvPr>
            <p:ph sz="half" idx="1"/>
          </p:nvPr>
        </p:nvSpPr>
        <p:spPr/>
        <p:txBody>
          <a:bodyPr/>
          <a:lstStyle/>
          <a:p>
            <a:r>
              <a:rPr lang="ja-JP" altLang="en-US" dirty="0"/>
              <a:t>ユニバーサルデザイン</a:t>
            </a:r>
            <a:endParaRPr lang="en-US" altLang="ja-JP" dirty="0"/>
          </a:p>
          <a:p>
            <a:pPr lvl="1"/>
            <a:r>
              <a:rPr lang="ja-JP" altLang="en-US" dirty="0"/>
              <a:t>年齢や障がいの有無によらず，全ての人が使いやすいように設計</a:t>
            </a:r>
            <a:endParaRPr lang="en-US" altLang="ja-JP" dirty="0"/>
          </a:p>
          <a:p>
            <a:r>
              <a:rPr lang="ja-JP" altLang="en-US" dirty="0"/>
              <a:t>ユニバーサルデザイン</a:t>
            </a:r>
            <a:r>
              <a:rPr lang="en-US" altLang="ja-JP" dirty="0"/>
              <a:t>7</a:t>
            </a:r>
            <a:r>
              <a:rPr lang="ja-JP" altLang="en-US" dirty="0"/>
              <a:t>原則</a:t>
            </a:r>
            <a:endParaRPr lang="en-US" altLang="ja-JP" dirty="0"/>
          </a:p>
          <a:p>
            <a:pPr lvl="1"/>
            <a:r>
              <a:rPr lang="ja-JP" altLang="en-US" dirty="0"/>
              <a:t>ユニバーサルデザインにどのように取り組めばよいか</a:t>
            </a:r>
            <a:endParaRPr lang="en-US" altLang="ja-JP" dirty="0"/>
          </a:p>
          <a:p>
            <a:pPr lvl="1"/>
            <a:r>
              <a:rPr lang="ja-JP" altLang="en-US" dirty="0"/>
              <a:t>建築家や工業デザイナー，技術者</a:t>
            </a:r>
            <a:r>
              <a:rPr lang="ja-JP" altLang="en-US" dirty="0" smtClean="0"/>
              <a:t>などのグループが</a:t>
            </a:r>
            <a:r>
              <a:rPr lang="en-US" altLang="ja-JP" dirty="0" smtClean="0"/>
              <a:t>7</a:t>
            </a:r>
            <a:r>
              <a:rPr lang="ja-JP" altLang="en-US" dirty="0" smtClean="0"/>
              <a:t>原則を</a:t>
            </a:r>
            <a:r>
              <a:rPr lang="ja-JP" altLang="en-US" dirty="0"/>
              <a:t>まとめたもの</a:t>
            </a:r>
            <a:endParaRPr lang="en-US" altLang="ja-JP" dirty="0"/>
          </a:p>
          <a:p>
            <a:pPr lvl="1"/>
            <a:r>
              <a:rPr lang="ja-JP" altLang="en-US" dirty="0"/>
              <a:t>幅広い分野での方向性を明確に</a:t>
            </a:r>
            <a:endParaRPr lang="en-US" altLang="ja-JP" dirty="0"/>
          </a:p>
          <a:p>
            <a:pPr lvl="2"/>
            <a:r>
              <a:rPr lang="ja-JP" altLang="en-US" dirty="0"/>
              <a:t>製品だけでなく，環境やコミュニケーションなどを含める</a:t>
            </a:r>
          </a:p>
          <a:p>
            <a:endParaRPr kumimoji="1" lang="ja-JP" altLang="en-US" dirty="0"/>
          </a:p>
        </p:txBody>
      </p:sp>
    </p:spTree>
    <p:extLst>
      <p:ext uri="{BB962C8B-B14F-4D97-AF65-F5344CB8AC3E}">
        <p14:creationId xmlns:p14="http://schemas.microsoft.com/office/powerpoint/2010/main" val="63071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p57</a:t>
            </a:r>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ユニバーサルデザイン</a:t>
            </a:r>
            <a:r>
              <a:rPr lang="en-US" altLang="ja-JP" dirty="0"/>
              <a:t>7</a:t>
            </a:r>
            <a:r>
              <a:rPr lang="ja-JP" altLang="en-US" dirty="0"/>
              <a:t>原則</a:t>
            </a:r>
          </a:p>
        </p:txBody>
      </p:sp>
      <p:sp>
        <p:nvSpPr>
          <p:cNvPr id="6" name="コンテンツ プレースホルダー 5"/>
          <p:cNvSpPr>
            <a:spLocks noGrp="1"/>
          </p:cNvSpPr>
          <p:nvPr>
            <p:ph sz="half" idx="1"/>
          </p:nvPr>
        </p:nvSpPr>
        <p:spPr/>
        <p:txBody>
          <a:bodyPr/>
          <a:lstStyle/>
          <a:p>
            <a:r>
              <a:rPr lang="ja-JP" altLang="en-US" dirty="0"/>
              <a:t>１</a:t>
            </a:r>
            <a:r>
              <a:rPr lang="en-US" altLang="ja-JP" dirty="0"/>
              <a:t>. </a:t>
            </a:r>
            <a:r>
              <a:rPr lang="ja-JP" altLang="en-US" dirty="0"/>
              <a:t>誰でも公平に利用できる。</a:t>
            </a:r>
          </a:p>
          <a:p>
            <a:r>
              <a:rPr lang="ja-JP" altLang="en-US" dirty="0"/>
              <a:t>２</a:t>
            </a:r>
            <a:r>
              <a:rPr lang="en-US" altLang="ja-JP" dirty="0"/>
              <a:t>. </a:t>
            </a:r>
            <a:r>
              <a:rPr lang="ja-JP" altLang="en-US" dirty="0"/>
              <a:t>使ううえで自由度が高い。</a:t>
            </a:r>
          </a:p>
          <a:p>
            <a:r>
              <a:rPr lang="ja-JP" altLang="en-US" dirty="0"/>
              <a:t>３</a:t>
            </a:r>
            <a:r>
              <a:rPr lang="en-US" altLang="ja-JP" dirty="0"/>
              <a:t>. </a:t>
            </a:r>
            <a:r>
              <a:rPr lang="ja-JP" altLang="en-US" dirty="0"/>
              <a:t>簡単で直感的に違いが分かる。</a:t>
            </a:r>
          </a:p>
          <a:p>
            <a:r>
              <a:rPr lang="ja-JP" altLang="en-US" dirty="0"/>
              <a:t>４</a:t>
            </a:r>
            <a:r>
              <a:rPr lang="en-US" altLang="ja-JP" dirty="0"/>
              <a:t>. </a:t>
            </a:r>
            <a:r>
              <a:rPr lang="ja-JP" altLang="en-US" dirty="0"/>
              <a:t>誰でも情報がすぐに理解できる。</a:t>
            </a:r>
          </a:p>
          <a:p>
            <a:r>
              <a:rPr lang="ja-JP" altLang="en-US" dirty="0"/>
              <a:t>５</a:t>
            </a:r>
            <a:r>
              <a:rPr lang="en-US" altLang="ja-JP" dirty="0"/>
              <a:t>. </a:t>
            </a:r>
            <a:r>
              <a:rPr lang="ja-JP" altLang="en-US" dirty="0"/>
              <a:t>うっかりミスが事故につながらない。</a:t>
            </a:r>
          </a:p>
          <a:p>
            <a:r>
              <a:rPr lang="ja-JP" altLang="en-US" dirty="0"/>
              <a:t>６</a:t>
            </a:r>
            <a:r>
              <a:rPr lang="en-US" altLang="ja-JP" dirty="0"/>
              <a:t>. </a:t>
            </a:r>
            <a:r>
              <a:rPr lang="ja-JP" altLang="en-US" dirty="0"/>
              <a:t>身体的な負担が少ない。</a:t>
            </a:r>
          </a:p>
          <a:p>
            <a:r>
              <a:rPr lang="ja-JP" altLang="en-US" dirty="0"/>
              <a:t>７</a:t>
            </a:r>
            <a:r>
              <a:rPr lang="en-US" altLang="ja-JP" dirty="0"/>
              <a:t>. </a:t>
            </a:r>
            <a:r>
              <a:rPr lang="ja-JP" altLang="en-US" dirty="0"/>
              <a:t>大きさや広さが十分で使いやすい。</a:t>
            </a:r>
          </a:p>
          <a:p>
            <a:endParaRPr kumimoji="1" lang="ja-JP" altLang="en-US" dirty="0"/>
          </a:p>
        </p:txBody>
      </p:sp>
    </p:spTree>
    <p:extLst>
      <p:ext uri="{BB962C8B-B14F-4D97-AF65-F5344CB8AC3E}">
        <p14:creationId xmlns:p14="http://schemas.microsoft.com/office/powerpoint/2010/main" val="3719423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p58</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人間の知的活動への影響</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03</a:t>
            </a:r>
            <a:endParaRPr kumimoji="1" lang="ja-JP" altLang="en-US" dirty="0"/>
          </a:p>
        </p:txBody>
      </p:sp>
      <p:sp>
        <p:nvSpPr>
          <p:cNvPr id="7" name="テキスト プレースホルダー 6"/>
          <p:cNvSpPr>
            <a:spLocks noGrp="1"/>
          </p:cNvSpPr>
          <p:nvPr>
            <p:ph type="body" sz="quarter" idx="25"/>
          </p:nvPr>
        </p:nvSpPr>
        <p:spPr/>
        <p:txBody>
          <a:bodyPr>
            <a:normAutofit/>
          </a:bodyPr>
          <a:lstStyle/>
          <a:p>
            <a:r>
              <a:rPr lang="ja-JP" altLang="en-US" dirty="0"/>
              <a:t>情報社会の進展によって，情報システムは，社会になくてはならないものになっている。情報システムの性能向上は人間の知的活動にも影響を及ぼしている。</a:t>
            </a:r>
          </a:p>
        </p:txBody>
      </p:sp>
      <p:pic>
        <p:nvPicPr>
          <p:cNvPr id="9" name="図 8"/>
          <p:cNvPicPr>
            <a:picLocks noChangeAspect="1"/>
          </p:cNvPicPr>
          <p:nvPr/>
        </p:nvPicPr>
        <p:blipFill>
          <a:blip r:embed="rId2"/>
          <a:stretch>
            <a:fillRect/>
          </a:stretch>
        </p:blipFill>
        <p:spPr>
          <a:xfrm>
            <a:off x="3115857" y="1443183"/>
            <a:ext cx="5223716" cy="2878520"/>
          </a:xfrm>
          <a:prstGeom prst="rect">
            <a:avLst/>
          </a:prstGeom>
        </p:spPr>
      </p:pic>
    </p:spTree>
    <p:extLst>
      <p:ext uri="{BB962C8B-B14F-4D97-AF65-F5344CB8AC3E}">
        <p14:creationId xmlns:p14="http://schemas.microsoft.com/office/powerpoint/2010/main" val="530543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smtClean="0"/>
              <a:t>p58</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人間の知的活動への影響</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03</a:t>
            </a:r>
            <a:endParaRPr kumimoji="1" lang="ja-JP" altLang="en-US" dirty="0"/>
          </a:p>
        </p:txBody>
      </p:sp>
      <p:pic>
        <p:nvPicPr>
          <p:cNvPr id="10" name="図 9"/>
          <p:cNvPicPr>
            <a:picLocks noChangeAspect="1"/>
          </p:cNvPicPr>
          <p:nvPr/>
        </p:nvPicPr>
        <p:blipFill>
          <a:blip r:embed="rId2"/>
          <a:stretch>
            <a:fillRect/>
          </a:stretch>
        </p:blipFill>
        <p:spPr>
          <a:xfrm>
            <a:off x="3115857" y="1443183"/>
            <a:ext cx="5223716" cy="2878520"/>
          </a:xfrm>
          <a:prstGeom prst="rect">
            <a:avLst/>
          </a:prstGeom>
        </p:spPr>
      </p:pic>
      <p:sp>
        <p:nvSpPr>
          <p:cNvPr id="11" name="Text Placeholder 2"/>
          <p:cNvSpPr txBox="1">
            <a:spLocks/>
          </p:cNvSpPr>
          <p:nvPr/>
        </p:nvSpPr>
        <p:spPr>
          <a:xfrm>
            <a:off x="3126314" y="4477043"/>
            <a:ext cx="5778437" cy="47091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身近な情報システム</a:t>
            </a:r>
          </a:p>
        </p:txBody>
      </p:sp>
      <p:sp>
        <p:nvSpPr>
          <p:cNvPr id="12" name="Text Placeholder 2"/>
          <p:cNvSpPr txBox="1">
            <a:spLocks/>
          </p:cNvSpPr>
          <p:nvPr/>
        </p:nvSpPr>
        <p:spPr>
          <a:xfrm>
            <a:off x="2719166" y="4469874"/>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1</a:t>
            </a:r>
            <a:endParaRPr lang="ja-JP" altLang="en-US" dirty="0"/>
          </a:p>
        </p:txBody>
      </p:sp>
      <p:sp>
        <p:nvSpPr>
          <p:cNvPr id="13" name="Text Placeholder 2"/>
          <p:cNvSpPr txBox="1">
            <a:spLocks/>
          </p:cNvSpPr>
          <p:nvPr/>
        </p:nvSpPr>
        <p:spPr>
          <a:xfrm>
            <a:off x="3115857" y="5036376"/>
            <a:ext cx="5778437" cy="47091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社会を支える情報システム</a:t>
            </a:r>
          </a:p>
        </p:txBody>
      </p:sp>
      <p:sp>
        <p:nvSpPr>
          <p:cNvPr id="14" name="Text Placeholder 2"/>
          <p:cNvSpPr txBox="1">
            <a:spLocks/>
          </p:cNvSpPr>
          <p:nvPr/>
        </p:nvSpPr>
        <p:spPr>
          <a:xfrm>
            <a:off x="2719166" y="5019682"/>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2</a:t>
            </a:r>
            <a:endParaRPr lang="ja-JP" altLang="en-US" dirty="0"/>
          </a:p>
        </p:txBody>
      </p:sp>
      <p:sp>
        <p:nvSpPr>
          <p:cNvPr id="15" name="Text Placeholder 2"/>
          <p:cNvSpPr txBox="1">
            <a:spLocks/>
          </p:cNvSpPr>
          <p:nvPr/>
        </p:nvSpPr>
        <p:spPr>
          <a:xfrm>
            <a:off x="3126314" y="5595709"/>
            <a:ext cx="5778437" cy="47091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人工知能と人間の役割</a:t>
            </a:r>
          </a:p>
        </p:txBody>
      </p:sp>
      <p:sp>
        <p:nvSpPr>
          <p:cNvPr id="16" name="Text Placeholder 2"/>
          <p:cNvSpPr txBox="1">
            <a:spLocks/>
          </p:cNvSpPr>
          <p:nvPr/>
        </p:nvSpPr>
        <p:spPr>
          <a:xfrm>
            <a:off x="2719166" y="5569490"/>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3</a:t>
            </a:r>
            <a:endParaRPr lang="ja-JP" altLang="en-US" dirty="0"/>
          </a:p>
        </p:txBody>
      </p:sp>
    </p:spTree>
    <p:extLst>
      <p:ext uri="{BB962C8B-B14F-4D97-AF65-F5344CB8AC3E}">
        <p14:creationId xmlns:p14="http://schemas.microsoft.com/office/powerpoint/2010/main" val="3036360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p:txBody>
          <a:bodyPr>
            <a:normAutofit lnSpcReduction="10000"/>
          </a:bodyPr>
          <a:lstStyle/>
          <a:p>
            <a:r>
              <a:rPr lang="ja-JP" altLang="en-US" spc="-10" dirty="0">
                <a:solidFill>
                  <a:srgbClr val="231F20"/>
                </a:solidFill>
                <a:latin typeface="A-OTF UD Reimin Pro"/>
                <a:cs typeface="A-OTF UD Reimin Pro"/>
              </a:rPr>
              <a:t>情報システム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収集されたデータを利用可能な形に処理</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必要な場所へと伝達する仕組み</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情報システムの機能を実現するために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ハードウェアやソフトウェア，通信回線やサービスの組み合わせ</a:t>
            </a:r>
          </a:p>
          <a:p>
            <a:r>
              <a:rPr lang="ja-JP" altLang="en-US" spc="-10" dirty="0">
                <a:solidFill>
                  <a:srgbClr val="231F20"/>
                </a:solidFill>
                <a:latin typeface="A-OTF UD Reimin Pro"/>
                <a:cs typeface="A-OTF UD Reimin Pro"/>
              </a:rPr>
              <a:t>商品の流通</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情報システムを相互接続</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→生産から販売，流通，決済までオンラインで処理</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流通する商品に製造番号や</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タグなどを取り付け</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→生産者から消費者まで商品の追跡が可能に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→品質管理や流通管理の向上に</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182261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p54</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情報社会の進展と情報技術</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01</a:t>
            </a:r>
            <a:endParaRPr kumimoji="1" lang="ja-JP" altLang="en-US" dirty="0"/>
          </a:p>
        </p:txBody>
      </p:sp>
      <p:sp>
        <p:nvSpPr>
          <p:cNvPr id="7" name="テキスト プレースホルダー 6"/>
          <p:cNvSpPr>
            <a:spLocks noGrp="1"/>
          </p:cNvSpPr>
          <p:nvPr>
            <p:ph type="body" sz="quarter" idx="25"/>
          </p:nvPr>
        </p:nvSpPr>
        <p:spPr/>
        <p:txBody>
          <a:bodyPr/>
          <a:lstStyle/>
          <a:p>
            <a:r>
              <a:rPr lang="ja-JP" altLang="en-US" dirty="0"/>
              <a:t>私たちの生活や働き方は，情報技術の影響を受けて大きく変化している。情報技術の発達と社会の変化について学ぶとともに，情報技術を適切に活用する方法を考えよう</a:t>
            </a:r>
            <a:endParaRPr kumimoji="1" lang="ja-JP" altLang="en-US" dirty="0"/>
          </a:p>
        </p:txBody>
      </p:sp>
      <p:pic>
        <p:nvPicPr>
          <p:cNvPr id="10" name="図 9"/>
          <p:cNvPicPr>
            <a:picLocks noChangeAspect="1"/>
          </p:cNvPicPr>
          <p:nvPr/>
        </p:nvPicPr>
        <p:blipFill>
          <a:blip r:embed="rId2"/>
          <a:stretch>
            <a:fillRect/>
          </a:stretch>
        </p:blipFill>
        <p:spPr>
          <a:xfrm>
            <a:off x="2990850" y="1510545"/>
            <a:ext cx="5332880" cy="2848243"/>
          </a:xfrm>
          <a:prstGeom prst="rect">
            <a:avLst/>
          </a:prstGeom>
        </p:spPr>
      </p:pic>
    </p:spTree>
    <p:extLst>
      <p:ext uri="{BB962C8B-B14F-4D97-AF65-F5344CB8AC3E}">
        <p14:creationId xmlns:p14="http://schemas.microsoft.com/office/powerpoint/2010/main" val="906746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15054" y="5325761"/>
            <a:ext cx="11723421" cy="1145273"/>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1 IC</a:t>
            </a:r>
            <a:r>
              <a:rPr lang="ja-JP" altLang="en-US" spc="-10" dirty="0">
                <a:solidFill>
                  <a:srgbClr val="231F20"/>
                </a:solidFill>
                <a:latin typeface="A-OTF UD Reimin Pro"/>
                <a:cs typeface="A-OTF UD Reimin Pro"/>
              </a:rPr>
              <a:t>タグの活用</a:t>
            </a:r>
          </a:p>
          <a:p>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タグを読み取りながら動く無人搬送車（左）と</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タグ（右）</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8" name="object 43"/>
          <p:cNvSpPr/>
          <p:nvPr/>
        </p:nvSpPr>
        <p:spPr>
          <a:xfrm>
            <a:off x="302584" y="1335097"/>
            <a:ext cx="5937573" cy="3962945"/>
          </a:xfrm>
          <a:prstGeom prst="rect">
            <a:avLst/>
          </a:prstGeom>
          <a:blipFill>
            <a:blip r:embed="rId2" cstate="print"/>
            <a:stretch>
              <a:fillRect/>
            </a:stretch>
          </a:blipFill>
        </p:spPr>
        <p:txBody>
          <a:bodyPr wrap="square" lIns="0" tIns="0" rIns="0" bIns="0" rtlCol="0"/>
          <a:lstStyle/>
          <a:p>
            <a:endParaRPr/>
          </a:p>
        </p:txBody>
      </p:sp>
      <p:sp>
        <p:nvSpPr>
          <p:cNvPr id="9" name="object 44"/>
          <p:cNvSpPr/>
          <p:nvPr/>
        </p:nvSpPr>
        <p:spPr>
          <a:xfrm>
            <a:off x="6422017" y="1335098"/>
            <a:ext cx="5534339" cy="39629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608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15054" y="5325761"/>
            <a:ext cx="11723421" cy="1145273"/>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2 </a:t>
            </a:r>
            <a:r>
              <a:rPr lang="ja-JP" altLang="en-US" spc="-10" dirty="0">
                <a:solidFill>
                  <a:srgbClr val="231F20"/>
                </a:solidFill>
                <a:latin typeface="A-OTF UD Reimin Pro"/>
                <a:cs typeface="A-OTF UD Reimin Pro"/>
              </a:rPr>
              <a:t>トレーサビリティ</a:t>
            </a:r>
          </a:p>
          <a:p>
            <a:r>
              <a:rPr lang="ja-JP" altLang="en-US" spc="-10" dirty="0">
                <a:solidFill>
                  <a:srgbClr val="231F20"/>
                </a:solidFill>
                <a:latin typeface="A-OTF UD Reimin Pro"/>
                <a:cs typeface="A-OTF UD Reimin Pro"/>
              </a:rPr>
              <a:t>値札の番号により，牛の個体を識別できる。</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10" name="object 46"/>
          <p:cNvSpPr/>
          <p:nvPr/>
        </p:nvSpPr>
        <p:spPr>
          <a:xfrm>
            <a:off x="740684" y="1377961"/>
            <a:ext cx="5532592" cy="3656746"/>
          </a:xfrm>
          <a:prstGeom prst="rect">
            <a:avLst/>
          </a:prstGeom>
          <a:blipFill>
            <a:blip r:embed="rId2" cstate="print"/>
            <a:stretch>
              <a:fillRect/>
            </a:stretch>
          </a:blipFill>
        </p:spPr>
        <p:txBody>
          <a:bodyPr wrap="square" lIns="0" tIns="0" rIns="0" bIns="0" rtlCol="0"/>
          <a:lstStyle/>
          <a:p>
            <a:endParaRPr/>
          </a:p>
        </p:txBody>
      </p:sp>
      <p:sp>
        <p:nvSpPr>
          <p:cNvPr id="11" name="object 49"/>
          <p:cNvSpPr txBox="1"/>
          <p:nvPr/>
        </p:nvSpPr>
        <p:spPr>
          <a:xfrm>
            <a:off x="8758075" y="4311874"/>
            <a:ext cx="1983813" cy="567463"/>
          </a:xfrm>
          <a:prstGeom prst="rect">
            <a:avLst/>
          </a:prstGeom>
        </p:spPr>
        <p:txBody>
          <a:bodyPr vert="horz" wrap="square" lIns="0" tIns="13335" rIns="0" bIns="0" rtlCol="0">
            <a:spAutoFit/>
          </a:bodyPr>
          <a:lstStyle/>
          <a:p>
            <a:pPr marL="12700">
              <a:lnSpc>
                <a:spcPct val="100000"/>
              </a:lnSpc>
              <a:spcBef>
                <a:spcPts val="105"/>
              </a:spcBef>
            </a:pPr>
            <a:r>
              <a:rPr sz="3600" spc="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識別番号</a:t>
            </a:r>
            <a:endParaRPr sz="3600" dirty="0">
              <a:latin typeface="UD デジタル 教科書体 N-R" panose="02020400000000000000" pitchFamily="17" charset="-128"/>
              <a:ea typeface="UD デジタル 教科書体 N-R" panose="02020400000000000000" pitchFamily="17" charset="-128"/>
              <a:cs typeface="UDShinGoPro-Light"/>
            </a:endParaRPr>
          </a:p>
        </p:txBody>
      </p:sp>
      <p:sp>
        <p:nvSpPr>
          <p:cNvPr id="12" name="object 50"/>
          <p:cNvSpPr/>
          <p:nvPr/>
        </p:nvSpPr>
        <p:spPr>
          <a:xfrm>
            <a:off x="6903933" y="1763609"/>
            <a:ext cx="4252150" cy="2077762"/>
          </a:xfrm>
          <a:prstGeom prst="rect">
            <a:avLst/>
          </a:prstGeom>
          <a:blipFill>
            <a:blip r:embed="rId3" cstate="print"/>
            <a:stretch>
              <a:fillRect/>
            </a:stretch>
          </a:blipFill>
        </p:spPr>
        <p:txBody>
          <a:bodyPr wrap="square" lIns="0" tIns="0" rIns="0" bIns="0" rtlCol="0"/>
          <a:lstStyle/>
          <a:p>
            <a:endParaRPr/>
          </a:p>
        </p:txBody>
      </p:sp>
      <p:sp>
        <p:nvSpPr>
          <p:cNvPr id="13" name="object 51"/>
          <p:cNvSpPr/>
          <p:nvPr/>
        </p:nvSpPr>
        <p:spPr>
          <a:xfrm>
            <a:off x="8807270" y="3053709"/>
            <a:ext cx="1780313" cy="388930"/>
          </a:xfrm>
          <a:custGeom>
            <a:avLst/>
            <a:gdLst/>
            <a:ahLst/>
            <a:cxnLst/>
            <a:rect l="l" t="t" r="r" b="b"/>
            <a:pathLst>
              <a:path w="412750" h="90170">
                <a:moveTo>
                  <a:pt x="25400" y="0"/>
                </a:moveTo>
                <a:lnTo>
                  <a:pt x="10715" y="396"/>
                </a:lnTo>
                <a:lnTo>
                  <a:pt x="3175" y="3175"/>
                </a:lnTo>
                <a:lnTo>
                  <a:pt x="396" y="10715"/>
                </a:lnTo>
                <a:lnTo>
                  <a:pt x="0" y="25400"/>
                </a:lnTo>
                <a:lnTo>
                  <a:pt x="0" y="64604"/>
                </a:lnTo>
                <a:lnTo>
                  <a:pt x="396" y="79289"/>
                </a:lnTo>
                <a:lnTo>
                  <a:pt x="3175" y="86829"/>
                </a:lnTo>
                <a:lnTo>
                  <a:pt x="10715" y="89608"/>
                </a:lnTo>
                <a:lnTo>
                  <a:pt x="25400" y="90004"/>
                </a:lnTo>
                <a:lnTo>
                  <a:pt x="386803" y="90004"/>
                </a:lnTo>
                <a:lnTo>
                  <a:pt x="401488" y="89608"/>
                </a:lnTo>
                <a:lnTo>
                  <a:pt x="409028" y="86829"/>
                </a:lnTo>
                <a:lnTo>
                  <a:pt x="411807" y="79289"/>
                </a:lnTo>
                <a:lnTo>
                  <a:pt x="412203" y="64604"/>
                </a:lnTo>
                <a:lnTo>
                  <a:pt x="412203" y="25400"/>
                </a:lnTo>
                <a:lnTo>
                  <a:pt x="411807" y="10715"/>
                </a:lnTo>
                <a:lnTo>
                  <a:pt x="409028" y="3175"/>
                </a:lnTo>
                <a:lnTo>
                  <a:pt x="401488" y="396"/>
                </a:lnTo>
                <a:lnTo>
                  <a:pt x="386803" y="0"/>
                </a:lnTo>
                <a:lnTo>
                  <a:pt x="25400" y="0"/>
                </a:lnTo>
                <a:close/>
              </a:path>
            </a:pathLst>
          </a:custGeom>
          <a:ln w="76200">
            <a:solidFill>
              <a:srgbClr val="F15A40"/>
            </a:solidFill>
          </a:ln>
        </p:spPr>
        <p:txBody>
          <a:bodyPr wrap="square" lIns="0" tIns="0" rIns="0" bIns="0" rtlCol="0"/>
          <a:lstStyle/>
          <a:p>
            <a:endParaRPr/>
          </a:p>
        </p:txBody>
      </p:sp>
      <p:cxnSp>
        <p:nvCxnSpPr>
          <p:cNvPr id="16" name="直線コネクタ 15"/>
          <p:cNvCxnSpPr/>
          <p:nvPr/>
        </p:nvCxnSpPr>
        <p:spPr>
          <a:xfrm flipV="1">
            <a:off x="9697426" y="3442639"/>
            <a:ext cx="0" cy="863628"/>
          </a:xfrm>
          <a:prstGeom prst="line">
            <a:avLst/>
          </a:prstGeom>
          <a:ln w="76200">
            <a:solidFill>
              <a:srgbClr val="F15A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9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列車やバスの現在位置や遅延情報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運行管理システムで使用する位置情報を利用</a:t>
            </a:r>
          </a:p>
          <a:p>
            <a:r>
              <a:rPr lang="ja-JP" altLang="en-US" spc="-10" dirty="0">
                <a:solidFill>
                  <a:srgbClr val="231F20"/>
                </a:solidFill>
                <a:latin typeface="A-OTF UD Reimin Pro"/>
                <a:cs typeface="A-OTF UD Reimin Pro"/>
              </a:rPr>
              <a:t>運行システムや航空管制システム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公共交通機関の運行を安全で正確に行うための社会基盤</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高度化した情報システム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万が一のトラブルがあった場合に人間が対応できるかという問題</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475009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情報システムが動作しなくなったときの危機管理対策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バックアップシステム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人間が対処できるようなマニュアルの整備</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事前の訓練実施など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→十分な対策が求められる</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情報システムは互いに連携</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社会生活を支える役割を果たす</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3331543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15054" y="5424615"/>
            <a:ext cx="11723421" cy="1046419"/>
          </a:xfrm>
        </p:spPr>
        <p:txBody>
          <a:bodyPr>
            <a:normAutofit lnSpcReduction="1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3 </a:t>
            </a:r>
            <a:r>
              <a:rPr lang="ja-JP" altLang="en-US" spc="-10" dirty="0">
                <a:solidFill>
                  <a:srgbClr val="231F20"/>
                </a:solidFill>
                <a:latin typeface="A-OTF UD Reimin Pro"/>
                <a:cs typeface="A-OTF UD Reimin Pro"/>
              </a:rPr>
              <a:t>列車の位置情報</a:t>
            </a:r>
          </a:p>
          <a:p>
            <a:r>
              <a:rPr lang="en-US" altLang="ja-JP" spc="-10" dirty="0">
                <a:solidFill>
                  <a:srgbClr val="231F20"/>
                </a:solidFill>
                <a:cs typeface="A-OTF UD Reimin Pro"/>
              </a:rPr>
              <a:t>2020</a:t>
            </a:r>
            <a:r>
              <a:rPr lang="ja-JP" altLang="en-US" spc="-10" dirty="0">
                <a:solidFill>
                  <a:srgbClr val="231F20"/>
                </a:solidFill>
                <a:latin typeface="A-OTF UD Reimin Pro"/>
                <a:cs typeface="A-OTF UD Reimin Pro"/>
              </a:rPr>
              <a:t>年現在</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
        <p:nvSpPr>
          <p:cNvPr id="8" name="object 45"/>
          <p:cNvSpPr/>
          <p:nvPr/>
        </p:nvSpPr>
        <p:spPr>
          <a:xfrm>
            <a:off x="5038797" y="1383035"/>
            <a:ext cx="2449398" cy="49891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73953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音声認識を利用したスマートスピーカーが普及</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音声で入力された内容を人工知能で解析</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さまざまな操作や受け答えを行う</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人間のアシスタントとして利用</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従来，コンピュータには難しいとされてきた判断</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機械学習や深層学習という手法によって可能に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人工知能は人間が行う仕事の一部を担う</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高速処理ができるというコンピュータの特性</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大量のデータから特徴を見いだすデータマイニングや画像認識などにも活用</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spTree>
    <p:extLst>
      <p:ext uri="{BB962C8B-B14F-4D97-AF65-F5344CB8AC3E}">
        <p14:creationId xmlns:p14="http://schemas.microsoft.com/office/powerpoint/2010/main" val="628081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社会活動における人の移動データ</a:t>
            </a:r>
            <a:endParaRPr lang="en-US" altLang="ja-JP" spc="-10" dirty="0">
              <a:solidFill>
                <a:srgbClr val="231F20"/>
              </a:solidFill>
              <a:latin typeface="A-OTF UD Reimin Pro"/>
              <a:cs typeface="A-OTF UD Reimin Pro"/>
            </a:endParaRPr>
          </a:p>
          <a:p>
            <a:pPr lvl="1"/>
            <a:r>
              <a:rPr lang="en-US" altLang="ja-JP" spc="-10" dirty="0">
                <a:solidFill>
                  <a:srgbClr val="231F20"/>
                </a:solidFill>
                <a:latin typeface="A-OTF UD Reimin Pro"/>
                <a:cs typeface="A-OTF UD Reimin Pro"/>
              </a:rPr>
              <a:t>GPS</a:t>
            </a:r>
            <a:r>
              <a:rPr lang="ja-JP" altLang="en-US" spc="-10" dirty="0">
                <a:solidFill>
                  <a:srgbClr val="231F20"/>
                </a:solidFill>
                <a:latin typeface="A-OTF UD Reimin Pro"/>
                <a:cs typeface="A-OTF UD Reimin Pro"/>
              </a:rPr>
              <a:t>による位置情報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スマートフォンや無線</a:t>
            </a:r>
            <a:r>
              <a:rPr lang="en-US" altLang="ja-JP" spc="-10" dirty="0">
                <a:solidFill>
                  <a:srgbClr val="231F20"/>
                </a:solidFill>
                <a:latin typeface="A-OTF UD Reimin Pro"/>
                <a:cs typeface="A-OTF UD Reimin Pro"/>
              </a:rPr>
              <a:t>LAN</a:t>
            </a:r>
            <a:r>
              <a:rPr lang="ja-JP" altLang="en-US" spc="-10" dirty="0">
                <a:solidFill>
                  <a:srgbClr val="231F20"/>
                </a:solidFill>
                <a:latin typeface="A-OTF UD Reimin Pro"/>
                <a:cs typeface="A-OTF UD Reimin Pro"/>
              </a:rPr>
              <a:t>の接続情報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交通系</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カードの利用状況など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→人がいつ，どこにいて，どのように移動しているのか分析</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価値のあるデータを得る</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→大量のデータから新たな価値を見いだす</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sp>
        <p:nvSpPr>
          <p:cNvPr id="8" name="object 52"/>
          <p:cNvSpPr/>
          <p:nvPr/>
        </p:nvSpPr>
        <p:spPr>
          <a:xfrm>
            <a:off x="8994700" y="4218657"/>
            <a:ext cx="2320256" cy="2320256"/>
          </a:xfrm>
          <a:prstGeom prst="rect">
            <a:avLst/>
          </a:prstGeom>
          <a:blipFill>
            <a:blip r:embed="rId2" cstate="print"/>
            <a:stretch>
              <a:fillRect/>
            </a:stretch>
          </a:blipFill>
        </p:spPr>
        <p:txBody>
          <a:bodyPr wrap="square" lIns="0" tIns="0" rIns="0" bIns="0" rtlCol="0"/>
          <a:lstStyle/>
          <a:p>
            <a:endParaRPr/>
          </a:p>
        </p:txBody>
      </p:sp>
      <p:sp>
        <p:nvSpPr>
          <p:cNvPr id="9" name="円形吹き出し 8"/>
          <p:cNvSpPr/>
          <p:nvPr/>
        </p:nvSpPr>
        <p:spPr>
          <a:xfrm>
            <a:off x="5032807" y="5120640"/>
            <a:ext cx="4023785" cy="1503395"/>
          </a:xfrm>
          <a:prstGeom prst="wedgeEllipseCallout">
            <a:avLst>
              <a:gd name="adj1" fmla="val 58419"/>
              <a:gd name="adj2" fmla="val -13881"/>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情報技術の発達によって人間に</a:t>
            </a:r>
            <a:endParaRPr lang="en-US" altLang="ja-JP"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endParaRPr>
          </a:p>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求められる資質・能力の変化に</a:t>
            </a:r>
            <a:endParaRPr lang="en-US" altLang="ja-JP"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endParaRPr>
          </a:p>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ついて考えてみよう</a:t>
            </a:r>
          </a:p>
        </p:txBody>
      </p:sp>
    </p:spTree>
    <p:extLst>
      <p:ext uri="{BB962C8B-B14F-4D97-AF65-F5344CB8AC3E}">
        <p14:creationId xmlns:p14="http://schemas.microsoft.com/office/powerpoint/2010/main" val="1419802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a:xfrm>
            <a:off x="215054" y="5004485"/>
            <a:ext cx="11723421" cy="1466549"/>
          </a:xfrm>
        </p:spPr>
        <p:txBody>
          <a:bodyPr>
            <a:normAutofit lnSpcReduction="1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4 </a:t>
            </a:r>
            <a:r>
              <a:rPr lang="ja-JP" altLang="en-US" spc="-10" dirty="0">
                <a:solidFill>
                  <a:srgbClr val="231F20"/>
                </a:solidFill>
                <a:latin typeface="A-OTF UD Reimin Pro"/>
                <a:cs typeface="A-OTF UD Reimin Pro"/>
              </a:rPr>
              <a:t>画像認識</a:t>
            </a:r>
          </a:p>
          <a:p>
            <a:r>
              <a:rPr lang="ja-JP" altLang="en-US" spc="-10" dirty="0">
                <a:solidFill>
                  <a:srgbClr val="231F20"/>
                </a:solidFill>
                <a:latin typeface="A-OTF UD Reimin Pro"/>
                <a:cs typeface="A-OTF UD Reimin Pro"/>
              </a:rPr>
              <a:t>人工知能の技術を使って</a:t>
            </a:r>
            <a:r>
              <a:rPr lang="en-US" altLang="ja-JP" spc="-10" dirty="0">
                <a:solidFill>
                  <a:srgbClr val="231F20"/>
                </a:solidFill>
                <a:latin typeface="A-OTF UD Reimin Pro"/>
                <a:cs typeface="A-OTF UD Reimin Pro"/>
              </a:rPr>
              <a:t>OCR</a:t>
            </a:r>
            <a:r>
              <a:rPr lang="ja-JP" altLang="en-US" spc="-10" dirty="0">
                <a:solidFill>
                  <a:srgbClr val="231F20"/>
                </a:solidFill>
                <a:latin typeface="A-OTF UD Reimin Pro"/>
                <a:cs typeface="A-OTF UD Reimin Pro"/>
              </a:rPr>
              <a:t>（光学的文字認識技術）の精度の向上を図っている。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pic>
        <p:nvPicPr>
          <p:cNvPr id="9" name="図 8"/>
          <p:cNvPicPr>
            <a:picLocks noChangeAspect="1"/>
          </p:cNvPicPr>
          <p:nvPr/>
        </p:nvPicPr>
        <p:blipFill>
          <a:blip r:embed="rId2"/>
          <a:stretch>
            <a:fillRect/>
          </a:stretch>
        </p:blipFill>
        <p:spPr>
          <a:xfrm>
            <a:off x="1438275" y="1461816"/>
            <a:ext cx="9863185" cy="3214496"/>
          </a:xfrm>
          <a:prstGeom prst="rect">
            <a:avLst/>
          </a:prstGeom>
        </p:spPr>
      </p:pic>
    </p:spTree>
    <p:extLst>
      <p:ext uri="{BB962C8B-B14F-4D97-AF65-F5344CB8AC3E}">
        <p14:creationId xmlns:p14="http://schemas.microsoft.com/office/powerpoint/2010/main" val="2950226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a:xfrm>
            <a:off x="215055" y="4932219"/>
            <a:ext cx="10924000" cy="1538816"/>
          </a:xfrm>
        </p:spPr>
        <p:txBody>
          <a:bodyPr>
            <a:normAutofit fontScale="77500" lnSpcReduction="2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5 </a:t>
            </a:r>
            <a:r>
              <a:rPr lang="ja-JP" altLang="en-US" spc="-10" dirty="0">
                <a:solidFill>
                  <a:srgbClr val="231F20"/>
                </a:solidFill>
                <a:latin typeface="A-OTF UD Reimin Pro"/>
                <a:cs typeface="A-OTF UD Reimin Pro"/>
              </a:rPr>
              <a:t>位置情報の利用</a:t>
            </a:r>
          </a:p>
          <a:p>
            <a:pPr>
              <a:lnSpc>
                <a:spcPct val="110000"/>
              </a:lnSpc>
            </a:pPr>
            <a:r>
              <a:rPr lang="ja-JP" altLang="en-US" spc="-10" dirty="0">
                <a:solidFill>
                  <a:srgbClr val="231F20"/>
                </a:solidFill>
                <a:latin typeface="A-OTF UD Reimin Pro"/>
                <a:cs typeface="A-OTF UD Reimin Pro"/>
              </a:rPr>
              <a:t>インターネットに常時接続する自動車（コネクティッドカー）のデータを利用して，走行した道を地図上に表示する。災害発生時は通行実績を確認できる。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pic>
        <p:nvPicPr>
          <p:cNvPr id="12" name="図 11"/>
          <p:cNvPicPr>
            <a:picLocks noChangeAspect="1"/>
          </p:cNvPicPr>
          <p:nvPr/>
        </p:nvPicPr>
        <p:blipFill>
          <a:blip r:embed="rId2"/>
          <a:stretch>
            <a:fillRect/>
          </a:stretch>
        </p:blipFill>
        <p:spPr>
          <a:xfrm>
            <a:off x="2739539" y="1258322"/>
            <a:ext cx="6515672" cy="3535336"/>
          </a:xfrm>
          <a:prstGeom prst="rect">
            <a:avLst/>
          </a:prstGeom>
        </p:spPr>
      </p:pic>
    </p:spTree>
    <p:extLst>
      <p:ext uri="{BB962C8B-B14F-4D97-AF65-F5344CB8AC3E}">
        <p14:creationId xmlns:p14="http://schemas.microsoft.com/office/powerpoint/2010/main" val="602356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テキスト プレースホルダー 4"/>
          <p:cNvSpPr>
            <a:spLocks noGrp="1"/>
          </p:cNvSpPr>
          <p:nvPr>
            <p:ph type="body" sz="quarter" idx="15"/>
          </p:nvPr>
        </p:nvSpPr>
        <p:spPr/>
        <p:txBody>
          <a:bodyPr/>
          <a:lstStyle/>
          <a:p>
            <a:r>
              <a:rPr lang="en-US" altLang="ja-JP" dirty="0" err="1"/>
              <a:t>IoT</a:t>
            </a:r>
            <a:r>
              <a:rPr lang="en-US" altLang="ja-JP" dirty="0"/>
              <a:t>−</a:t>
            </a:r>
            <a:r>
              <a:rPr lang="ja-JP" altLang="en-US" dirty="0"/>
              <a:t>モノのインターネット−</a:t>
            </a:r>
          </a:p>
        </p:txBody>
      </p:sp>
      <p:sp>
        <p:nvSpPr>
          <p:cNvPr id="6" name="コンテンツ プレースホルダー 5"/>
          <p:cNvSpPr>
            <a:spLocks noGrp="1"/>
          </p:cNvSpPr>
          <p:nvPr>
            <p:ph sz="half" idx="1"/>
          </p:nvPr>
        </p:nvSpPr>
        <p:spPr/>
        <p:txBody>
          <a:bodyPr>
            <a:normAutofit fontScale="92500" lnSpcReduction="10000"/>
          </a:bodyPr>
          <a:lstStyle/>
          <a:p>
            <a:r>
              <a:rPr lang="en-US" altLang="ja-JP" dirty="0"/>
              <a:t>IoT</a:t>
            </a:r>
            <a:r>
              <a:rPr lang="ja-JP" altLang="en-US" dirty="0"/>
              <a:t>［</a:t>
            </a:r>
            <a:r>
              <a:rPr lang="en-US" altLang="ja-JP" dirty="0"/>
              <a:t>Internet of Things</a:t>
            </a:r>
            <a:r>
              <a:rPr lang="ja-JP" altLang="en-US" dirty="0"/>
              <a:t>］</a:t>
            </a:r>
            <a:endParaRPr lang="en-US" altLang="ja-JP" dirty="0"/>
          </a:p>
          <a:p>
            <a:pPr lvl="1"/>
            <a:r>
              <a:rPr lang="ja-JP" altLang="en-US" dirty="0"/>
              <a:t>コンピュータを組み込んだ機器をインターネットにつなぐ</a:t>
            </a:r>
            <a:endParaRPr lang="en-US" altLang="ja-JP" dirty="0"/>
          </a:p>
          <a:p>
            <a:pPr lvl="1"/>
            <a:r>
              <a:rPr lang="ja-JP" altLang="en-US" dirty="0"/>
              <a:t>→多くのことに活用できる</a:t>
            </a:r>
            <a:endParaRPr lang="en-US" altLang="ja-JP" dirty="0"/>
          </a:p>
          <a:p>
            <a:pPr lvl="1"/>
            <a:r>
              <a:rPr lang="ja-JP" altLang="en-US" dirty="0"/>
              <a:t>さまざまな機器がインターネットにつながること</a:t>
            </a:r>
          </a:p>
          <a:p>
            <a:r>
              <a:rPr lang="ja-JP" altLang="en-US" dirty="0"/>
              <a:t>自動販売機で</a:t>
            </a:r>
            <a:endParaRPr lang="en-US" altLang="ja-JP" dirty="0"/>
          </a:p>
          <a:p>
            <a:pPr lvl="1"/>
            <a:r>
              <a:rPr lang="en-US" altLang="ja-JP" dirty="0"/>
              <a:t>IC</a:t>
            </a:r>
            <a:r>
              <a:rPr lang="ja-JP" altLang="en-US" dirty="0"/>
              <a:t>カードや二次元コードによる決済</a:t>
            </a:r>
            <a:endParaRPr lang="en-US" altLang="ja-JP" dirty="0"/>
          </a:p>
          <a:p>
            <a:pPr lvl="1"/>
            <a:r>
              <a:rPr lang="ja-JP" altLang="en-US" dirty="0"/>
              <a:t>→インターネット経由で情報をやりと</a:t>
            </a:r>
            <a:r>
              <a:rPr lang="ja-JP" altLang="en-US" spc="-70" dirty="0">
                <a:solidFill>
                  <a:srgbClr val="231F20"/>
                </a:solidFill>
                <a:latin typeface="UDShinGoPro-Light"/>
                <a:cs typeface="UDShinGoPro-Light"/>
              </a:rPr>
              <a:t>り</a:t>
            </a:r>
            <a:endParaRPr lang="en-US" altLang="ja-JP" spc="-65" dirty="0">
              <a:solidFill>
                <a:srgbClr val="231F20"/>
              </a:solidFill>
              <a:latin typeface="UDShinGoPro-Light"/>
              <a:cs typeface="UDShinGoPro-Light"/>
            </a:endParaRPr>
          </a:p>
          <a:p>
            <a:pPr lvl="1"/>
            <a:r>
              <a:rPr lang="ja-JP" altLang="en-US" spc="20" dirty="0">
                <a:solidFill>
                  <a:srgbClr val="231F20"/>
                </a:solidFill>
                <a:latin typeface="UDShinGoPro-Light"/>
                <a:cs typeface="UDShinGoPro-Light"/>
              </a:rPr>
              <a:t>在</a:t>
            </a:r>
            <a:r>
              <a:rPr lang="ja-JP" altLang="en-US" spc="-10" dirty="0">
                <a:solidFill>
                  <a:srgbClr val="231F20"/>
                </a:solidFill>
                <a:latin typeface="UDShinGoPro-Light"/>
                <a:cs typeface="UDShinGoPro-Light"/>
              </a:rPr>
              <a:t>庫</a:t>
            </a:r>
            <a:r>
              <a:rPr lang="ja-JP" altLang="en-US" dirty="0">
                <a:solidFill>
                  <a:srgbClr val="231F20"/>
                </a:solidFill>
                <a:latin typeface="UDShinGoPro-Light"/>
                <a:cs typeface="UDShinGoPro-Light"/>
              </a:rPr>
              <a:t>の</a:t>
            </a:r>
            <a:r>
              <a:rPr lang="ja-JP" altLang="en-US" spc="15" dirty="0">
                <a:solidFill>
                  <a:srgbClr val="231F20"/>
                </a:solidFill>
                <a:latin typeface="UDShinGoPro-Light"/>
                <a:cs typeface="UDShinGoPro-Light"/>
              </a:rPr>
              <a:t>状</a:t>
            </a:r>
            <a:r>
              <a:rPr lang="ja-JP" altLang="en-US" spc="-25" dirty="0">
                <a:solidFill>
                  <a:srgbClr val="231F20"/>
                </a:solidFill>
                <a:latin typeface="UDShinGoPro-Light"/>
                <a:cs typeface="UDShinGoPro-Light"/>
              </a:rPr>
              <a:t>況</a:t>
            </a:r>
            <a:r>
              <a:rPr lang="ja-JP" altLang="en-US" spc="-5" dirty="0">
                <a:solidFill>
                  <a:srgbClr val="231F20"/>
                </a:solidFill>
                <a:latin typeface="UDShinGoPro-Light"/>
                <a:cs typeface="UDShinGoPro-Light"/>
              </a:rPr>
              <a:t>を</a:t>
            </a:r>
            <a:r>
              <a:rPr lang="ja-JP" altLang="en-US" spc="-10" dirty="0">
                <a:solidFill>
                  <a:srgbClr val="231F20"/>
                </a:solidFill>
                <a:latin typeface="UDShinGoPro-Light"/>
                <a:cs typeface="UDShinGoPro-Light"/>
              </a:rPr>
              <a:t>伝</a:t>
            </a:r>
            <a:r>
              <a:rPr lang="ja-JP" altLang="en-US" spc="-105" dirty="0">
                <a:solidFill>
                  <a:srgbClr val="231F20"/>
                </a:solidFill>
                <a:latin typeface="UDShinGoPro-Light"/>
                <a:cs typeface="UDShinGoPro-Light"/>
              </a:rPr>
              <a:t>え</a:t>
            </a:r>
            <a:r>
              <a:rPr lang="ja-JP" altLang="en-US" spc="-60" dirty="0">
                <a:solidFill>
                  <a:srgbClr val="231F20"/>
                </a:solidFill>
                <a:latin typeface="UDShinGoPro-Light"/>
                <a:cs typeface="UDShinGoPro-Light"/>
              </a:rPr>
              <a:t>る</a:t>
            </a:r>
            <a:r>
              <a:rPr lang="ja-JP" altLang="en-US" spc="-65" dirty="0">
                <a:solidFill>
                  <a:srgbClr val="231F20"/>
                </a:solidFill>
                <a:latin typeface="UDShinGoPro-Light"/>
                <a:cs typeface="UDShinGoPro-Light"/>
              </a:rPr>
              <a:t>こ</a:t>
            </a:r>
            <a:r>
              <a:rPr lang="ja-JP" altLang="en-US" spc="-70" dirty="0">
                <a:solidFill>
                  <a:srgbClr val="231F20"/>
                </a:solidFill>
                <a:latin typeface="UDShinGoPro-Light"/>
                <a:cs typeface="UDShinGoPro-Light"/>
              </a:rPr>
              <a:t>と</a:t>
            </a:r>
            <a:r>
              <a:rPr lang="ja-JP" altLang="en-US" spc="-105" dirty="0">
                <a:solidFill>
                  <a:srgbClr val="231F20"/>
                </a:solidFill>
                <a:latin typeface="UDShinGoPro-Light"/>
                <a:cs typeface="UDShinGoPro-Light"/>
              </a:rPr>
              <a:t>も</a:t>
            </a:r>
            <a:r>
              <a:rPr lang="ja-JP" altLang="en-US" spc="-5" dirty="0">
                <a:solidFill>
                  <a:srgbClr val="231F20"/>
                </a:solidFill>
                <a:latin typeface="UDShinGoPro-Light"/>
                <a:cs typeface="UDShinGoPro-Light"/>
              </a:rPr>
              <a:t>で</a:t>
            </a:r>
            <a:r>
              <a:rPr lang="ja-JP" altLang="en-US" spc="-85" dirty="0">
                <a:solidFill>
                  <a:srgbClr val="231F20"/>
                </a:solidFill>
                <a:latin typeface="UDShinGoPro-Light"/>
                <a:cs typeface="UDShinGoPro-Light"/>
              </a:rPr>
              <a:t>き</a:t>
            </a:r>
            <a:r>
              <a:rPr lang="ja-JP" altLang="en-US" spc="-65" dirty="0">
                <a:solidFill>
                  <a:srgbClr val="231F20"/>
                </a:solidFill>
                <a:latin typeface="UDShinGoPro-Light"/>
                <a:cs typeface="UDShinGoPro-Light"/>
              </a:rPr>
              <a:t>る</a:t>
            </a:r>
            <a:endParaRPr lang="en-US" altLang="ja-JP" spc="-65" dirty="0">
              <a:solidFill>
                <a:srgbClr val="231F20"/>
              </a:solidFill>
              <a:latin typeface="UDShinGoPro-Light"/>
              <a:cs typeface="UDShinGoPro-Light"/>
            </a:endParaRPr>
          </a:p>
          <a:p>
            <a:pPr lvl="1"/>
            <a:r>
              <a:rPr lang="ja-JP" altLang="en-US" spc="-45" dirty="0">
                <a:solidFill>
                  <a:srgbClr val="231F20"/>
                </a:solidFill>
                <a:latin typeface="UDShinGoPro-Light"/>
                <a:cs typeface="UDShinGoPro-Light"/>
              </a:rPr>
              <a:t>→</a:t>
            </a:r>
            <a:r>
              <a:rPr lang="ja-JP" altLang="en-US" dirty="0">
                <a:solidFill>
                  <a:srgbClr val="231F20"/>
                </a:solidFill>
                <a:latin typeface="UDShinGoPro-Light"/>
                <a:cs typeface="UDShinGoPro-Light"/>
              </a:rPr>
              <a:t>品</a:t>
            </a:r>
            <a:r>
              <a:rPr lang="ja-JP" altLang="en-US" spc="20" dirty="0">
                <a:solidFill>
                  <a:srgbClr val="231F20"/>
                </a:solidFill>
                <a:latin typeface="UDShinGoPro-Light"/>
                <a:cs typeface="UDShinGoPro-Light"/>
              </a:rPr>
              <a:t>切</a:t>
            </a:r>
            <a:r>
              <a:rPr lang="ja-JP" altLang="en-US" dirty="0">
                <a:solidFill>
                  <a:srgbClr val="231F20"/>
                </a:solidFill>
                <a:latin typeface="UDShinGoPro-Light"/>
                <a:cs typeface="UDShinGoPro-Light"/>
              </a:rPr>
              <a:t>れ</a:t>
            </a:r>
            <a:r>
              <a:rPr lang="ja-JP" altLang="en-US" spc="10" dirty="0">
                <a:solidFill>
                  <a:srgbClr val="231F20"/>
                </a:solidFill>
                <a:latin typeface="UDShinGoPro-Light"/>
                <a:cs typeface="UDShinGoPro-Light"/>
              </a:rPr>
              <a:t>に</a:t>
            </a:r>
            <a:r>
              <a:rPr lang="ja-JP" altLang="en-US" spc="-30" dirty="0">
                <a:solidFill>
                  <a:srgbClr val="231F20"/>
                </a:solidFill>
                <a:latin typeface="UDShinGoPro-Light"/>
                <a:cs typeface="UDShinGoPro-Light"/>
              </a:rPr>
              <a:t>な</a:t>
            </a:r>
            <a:r>
              <a:rPr lang="ja-JP" altLang="en-US" spc="-10" dirty="0">
                <a:solidFill>
                  <a:srgbClr val="231F20"/>
                </a:solidFill>
                <a:latin typeface="UDShinGoPro-Light"/>
                <a:cs typeface="UDShinGoPro-Light"/>
              </a:rPr>
              <a:t>ら</a:t>
            </a:r>
            <a:r>
              <a:rPr lang="ja-JP" altLang="en-US" spc="5" dirty="0">
                <a:solidFill>
                  <a:srgbClr val="231F20"/>
                </a:solidFill>
                <a:latin typeface="UDShinGoPro-Light"/>
                <a:cs typeface="UDShinGoPro-Light"/>
              </a:rPr>
              <a:t>ない</a:t>
            </a:r>
            <a:r>
              <a:rPr lang="ja-JP" altLang="en-US" spc="-45" dirty="0">
                <a:solidFill>
                  <a:srgbClr val="231F20"/>
                </a:solidFill>
                <a:latin typeface="UDShinGoPro-Light"/>
                <a:cs typeface="UDShinGoPro-Light"/>
              </a:rPr>
              <a:t>よ</a:t>
            </a:r>
            <a:r>
              <a:rPr lang="ja-JP" altLang="en-US" spc="-30" dirty="0">
                <a:solidFill>
                  <a:srgbClr val="231F20"/>
                </a:solidFill>
                <a:latin typeface="UDShinGoPro-Light"/>
                <a:cs typeface="UDShinGoPro-Light"/>
              </a:rPr>
              <a:t>う</a:t>
            </a:r>
            <a:r>
              <a:rPr lang="ja-JP" altLang="en-US" spc="25" dirty="0">
                <a:solidFill>
                  <a:srgbClr val="231F20"/>
                </a:solidFill>
                <a:latin typeface="UDShinGoPro-Light"/>
                <a:cs typeface="UDShinGoPro-Light"/>
              </a:rPr>
              <a:t>商</a:t>
            </a:r>
            <a:r>
              <a:rPr lang="ja-JP" altLang="en-US" spc="15" dirty="0">
                <a:solidFill>
                  <a:srgbClr val="231F20"/>
                </a:solidFill>
                <a:latin typeface="UDShinGoPro-Light"/>
                <a:cs typeface="UDShinGoPro-Light"/>
              </a:rPr>
              <a:t>品</a:t>
            </a:r>
            <a:r>
              <a:rPr lang="ja-JP" altLang="en-US" dirty="0">
                <a:solidFill>
                  <a:srgbClr val="231F20"/>
                </a:solidFill>
                <a:latin typeface="UDShinGoPro-Light"/>
                <a:cs typeface="UDShinGoPro-Light"/>
              </a:rPr>
              <a:t>を</a:t>
            </a:r>
            <a:r>
              <a:rPr lang="ja-JP" altLang="en-US" spc="45" dirty="0">
                <a:solidFill>
                  <a:srgbClr val="231F20"/>
                </a:solidFill>
                <a:latin typeface="UDShinGoPro-Light"/>
                <a:cs typeface="UDShinGoPro-Light"/>
              </a:rPr>
              <a:t>補</a:t>
            </a:r>
            <a:r>
              <a:rPr lang="ja-JP" altLang="en-US" spc="30" dirty="0">
                <a:solidFill>
                  <a:srgbClr val="231F20"/>
                </a:solidFill>
                <a:latin typeface="UDShinGoPro-Light"/>
                <a:cs typeface="UDShinGoPro-Light"/>
              </a:rPr>
              <a:t>充</a:t>
            </a:r>
            <a:r>
              <a:rPr lang="ja-JP" altLang="en-US" spc="-35" dirty="0">
                <a:solidFill>
                  <a:srgbClr val="231F20"/>
                </a:solidFill>
                <a:latin typeface="UDShinGoPro-Light"/>
                <a:cs typeface="UDShinGoPro-Light"/>
              </a:rPr>
              <a:t>す</a:t>
            </a:r>
            <a:r>
              <a:rPr lang="ja-JP" altLang="en-US" spc="-30" dirty="0">
                <a:solidFill>
                  <a:srgbClr val="231F20"/>
                </a:solidFill>
                <a:latin typeface="UDShinGoPro-Light"/>
                <a:cs typeface="UDShinGoPro-Light"/>
              </a:rPr>
              <a:t>る</a:t>
            </a:r>
            <a:r>
              <a:rPr lang="ja-JP" altLang="en-US" spc="-35" dirty="0">
                <a:solidFill>
                  <a:srgbClr val="231F20"/>
                </a:solidFill>
                <a:latin typeface="UDShinGoPro-Light"/>
                <a:cs typeface="UDShinGoPro-Light"/>
              </a:rPr>
              <a:t>こ</a:t>
            </a:r>
            <a:r>
              <a:rPr lang="ja-JP" altLang="en-US" dirty="0">
                <a:solidFill>
                  <a:srgbClr val="231F20"/>
                </a:solidFill>
                <a:latin typeface="UDShinGoPro-Light"/>
                <a:cs typeface="UDShinGoPro-Light"/>
              </a:rPr>
              <a:t>と</a:t>
            </a:r>
            <a:r>
              <a:rPr lang="ja-JP" altLang="en-US" spc="-10" dirty="0">
                <a:solidFill>
                  <a:srgbClr val="231F20"/>
                </a:solidFill>
                <a:latin typeface="UDShinGoPro-Light"/>
                <a:cs typeface="UDShinGoPro-Light"/>
              </a:rPr>
              <a:t>が</a:t>
            </a:r>
            <a:r>
              <a:rPr lang="ja-JP" altLang="en-US" dirty="0">
                <a:solidFill>
                  <a:srgbClr val="231F20"/>
                </a:solidFill>
                <a:latin typeface="UDShinGoPro-Light"/>
                <a:cs typeface="UDShinGoPro-Light"/>
              </a:rPr>
              <a:t>可</a:t>
            </a:r>
            <a:r>
              <a:rPr lang="ja-JP" altLang="en-US" spc="20" dirty="0">
                <a:solidFill>
                  <a:srgbClr val="231F20"/>
                </a:solidFill>
                <a:latin typeface="UDShinGoPro-Light"/>
                <a:cs typeface="UDShinGoPro-Light"/>
              </a:rPr>
              <a:t>能</a:t>
            </a:r>
            <a:r>
              <a:rPr lang="ja-JP" altLang="en-US" dirty="0">
                <a:solidFill>
                  <a:srgbClr val="231F20"/>
                </a:solidFill>
                <a:latin typeface="UDShinGoPro-Light"/>
                <a:cs typeface="UDShinGoPro-Light"/>
              </a:rPr>
              <a:t>に</a:t>
            </a:r>
            <a:endParaRPr lang="en-US" altLang="ja-JP" spc="-60" dirty="0">
              <a:solidFill>
                <a:srgbClr val="231F20"/>
              </a:solidFill>
              <a:latin typeface="UDShinGoPro-Light"/>
              <a:cs typeface="UDShinGoPro-Light"/>
            </a:endParaRPr>
          </a:p>
          <a:p>
            <a:r>
              <a:rPr lang="ja-JP" altLang="en-US" dirty="0">
                <a:solidFill>
                  <a:srgbClr val="231F20"/>
                </a:solidFill>
                <a:latin typeface="UDShinGoPro-Light"/>
                <a:cs typeface="UDShinGoPro-Light"/>
              </a:rPr>
              <a:t>建設機器やトラック</a:t>
            </a:r>
            <a:endParaRPr lang="en-US" altLang="ja-JP" dirty="0">
              <a:solidFill>
                <a:srgbClr val="231F20"/>
              </a:solidFill>
              <a:latin typeface="UDShinGoPro-Light"/>
              <a:cs typeface="UDShinGoPro-Light"/>
            </a:endParaRPr>
          </a:p>
          <a:p>
            <a:pPr lvl="1"/>
            <a:r>
              <a:rPr lang="ja-JP" altLang="en-US" dirty="0">
                <a:solidFill>
                  <a:srgbClr val="231F20"/>
                </a:solidFill>
                <a:latin typeface="UDShinGoPro-Light"/>
                <a:cs typeface="UDShinGoPro-Light"/>
              </a:rPr>
              <a:t>稼働状況を監視</a:t>
            </a:r>
            <a:endParaRPr lang="en-US" altLang="ja-JP" dirty="0">
              <a:solidFill>
                <a:srgbClr val="231F20"/>
              </a:solidFill>
              <a:latin typeface="UDShinGoPro-Light"/>
              <a:cs typeface="UDShinGoPro-Light"/>
            </a:endParaRPr>
          </a:p>
          <a:p>
            <a:pPr lvl="1"/>
            <a:r>
              <a:rPr lang="ja-JP" altLang="en-US" dirty="0">
                <a:solidFill>
                  <a:srgbClr val="231F20"/>
                </a:solidFill>
                <a:latin typeface="UDShinGoPro-Light"/>
                <a:cs typeface="UDShinGoPro-Light"/>
              </a:rPr>
              <a:t>→定期交換部品の案内や，故障しやすそうな機器を把握可能に</a:t>
            </a:r>
            <a:endParaRPr lang="ja-JP" altLang="en-US" dirty="0">
              <a:latin typeface="UDShinGoPro-Light"/>
              <a:cs typeface="UDShinGoPro-Light"/>
            </a:endParaRPr>
          </a:p>
        </p:txBody>
      </p:sp>
    </p:spTree>
    <p:extLst>
      <p:ext uri="{BB962C8B-B14F-4D97-AF65-F5344CB8AC3E}">
        <p14:creationId xmlns:p14="http://schemas.microsoft.com/office/powerpoint/2010/main" val="262652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p54</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情報社会の進展と情報技術</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01</a:t>
            </a:r>
            <a:endParaRPr kumimoji="1" lang="ja-JP" altLang="en-US" dirty="0"/>
          </a:p>
        </p:txBody>
      </p:sp>
      <p:pic>
        <p:nvPicPr>
          <p:cNvPr id="10" name="図 9"/>
          <p:cNvPicPr>
            <a:picLocks noChangeAspect="1"/>
          </p:cNvPicPr>
          <p:nvPr/>
        </p:nvPicPr>
        <p:blipFill>
          <a:blip r:embed="rId2"/>
          <a:stretch>
            <a:fillRect/>
          </a:stretch>
        </p:blipFill>
        <p:spPr>
          <a:xfrm>
            <a:off x="2990850" y="1510545"/>
            <a:ext cx="5332880" cy="2848243"/>
          </a:xfrm>
          <a:prstGeom prst="rect">
            <a:avLst/>
          </a:prstGeom>
        </p:spPr>
      </p:pic>
      <p:sp>
        <p:nvSpPr>
          <p:cNvPr id="19" name="Text Placeholder 2"/>
          <p:cNvSpPr>
            <a:spLocks noGrp="1"/>
          </p:cNvSpPr>
          <p:nvPr>
            <p:ph type="body" idx="4294967295" hasCustomPrompt="1"/>
          </p:nvPr>
        </p:nvSpPr>
        <p:spPr>
          <a:xfrm>
            <a:off x="3126314" y="4477043"/>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情報技術と社会の変化</a:t>
            </a:r>
          </a:p>
        </p:txBody>
      </p:sp>
      <p:sp>
        <p:nvSpPr>
          <p:cNvPr id="20"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21" name="Text Placeholder 2"/>
          <p:cNvSpPr>
            <a:spLocks noGrp="1"/>
          </p:cNvSpPr>
          <p:nvPr>
            <p:ph type="body" idx="4294967295" hasCustomPrompt="1"/>
          </p:nvPr>
        </p:nvSpPr>
        <p:spPr>
          <a:xfrm>
            <a:off x="3115857" y="5026851"/>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情報モラル</a:t>
            </a:r>
          </a:p>
        </p:txBody>
      </p:sp>
      <p:sp>
        <p:nvSpPr>
          <p:cNvPr id="22"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2</a:t>
            </a:r>
            <a:endParaRPr lang="ja-JP" altLang="en-US" dirty="0"/>
          </a:p>
        </p:txBody>
      </p:sp>
      <p:sp>
        <p:nvSpPr>
          <p:cNvPr id="23" name="Text Placeholder 2"/>
          <p:cNvSpPr>
            <a:spLocks noGrp="1"/>
          </p:cNvSpPr>
          <p:nvPr>
            <p:ph type="body" idx="4294967295" hasCustomPrompt="1"/>
          </p:nvPr>
        </p:nvSpPr>
        <p:spPr>
          <a:xfrm>
            <a:off x="3126314" y="5576659"/>
            <a:ext cx="5778437" cy="470910"/>
          </a:xfrm>
          <a:prstGeom prst="rect">
            <a:avLst/>
          </a:prstGeom>
        </p:spPr>
        <p:txBody>
          <a:bodyPr>
            <a:normAutofit fontScale="92500" lnSpcReduction="1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情報社会と法律の整備</a:t>
            </a:r>
          </a:p>
        </p:txBody>
      </p:sp>
      <p:sp>
        <p:nvSpPr>
          <p:cNvPr id="24"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3</a:t>
            </a:r>
            <a:endParaRPr lang="ja-JP" altLang="en-US" dirty="0"/>
          </a:p>
        </p:txBody>
      </p:sp>
    </p:spTree>
    <p:extLst>
      <p:ext uri="{BB962C8B-B14F-4D97-AF65-F5344CB8AC3E}">
        <p14:creationId xmlns:p14="http://schemas.microsoft.com/office/powerpoint/2010/main" val="4068237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0F8F4"/>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50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テキスト プレースホルダー 4"/>
          <p:cNvSpPr>
            <a:spLocks noGrp="1"/>
          </p:cNvSpPr>
          <p:nvPr>
            <p:ph type="body" sz="quarter" idx="15"/>
          </p:nvPr>
        </p:nvSpPr>
        <p:spPr/>
        <p:txBody>
          <a:bodyPr/>
          <a:lstStyle/>
          <a:p>
            <a:r>
              <a:rPr lang="en-US" altLang="ja-JP" dirty="0" err="1"/>
              <a:t>IoT</a:t>
            </a:r>
            <a:r>
              <a:rPr lang="en-US" altLang="ja-JP" dirty="0"/>
              <a:t>−</a:t>
            </a:r>
            <a:r>
              <a:rPr lang="ja-JP" altLang="en-US" dirty="0"/>
              <a:t>モノのインターネット−</a:t>
            </a:r>
          </a:p>
        </p:txBody>
      </p:sp>
      <p:sp>
        <p:nvSpPr>
          <p:cNvPr id="6" name="コンテンツ プレースホルダー 5"/>
          <p:cNvSpPr>
            <a:spLocks noGrp="1"/>
          </p:cNvSpPr>
          <p:nvPr>
            <p:ph sz="half" idx="1"/>
          </p:nvPr>
        </p:nvSpPr>
        <p:spPr/>
        <p:txBody>
          <a:bodyPr>
            <a:normAutofit/>
          </a:bodyPr>
          <a:lstStyle/>
          <a:p>
            <a:endParaRPr lang="ja-JP" altLang="en-US" dirty="0"/>
          </a:p>
          <a:p>
            <a:endParaRPr kumimoji="1" lang="ja-JP" altLang="en-US" dirty="0"/>
          </a:p>
        </p:txBody>
      </p:sp>
      <p:pic>
        <p:nvPicPr>
          <p:cNvPr id="8" name="図 7"/>
          <p:cNvPicPr>
            <a:picLocks noChangeAspect="1"/>
          </p:cNvPicPr>
          <p:nvPr/>
        </p:nvPicPr>
        <p:blipFill>
          <a:blip r:embed="rId2"/>
          <a:stretch>
            <a:fillRect/>
          </a:stretch>
        </p:blipFill>
        <p:spPr>
          <a:xfrm>
            <a:off x="1530564" y="1581488"/>
            <a:ext cx="9005247" cy="4531598"/>
          </a:xfrm>
          <a:prstGeom prst="rect">
            <a:avLst/>
          </a:prstGeom>
        </p:spPr>
      </p:pic>
    </p:spTree>
    <p:extLst>
      <p:ext uri="{BB962C8B-B14F-4D97-AF65-F5344CB8AC3E}">
        <p14:creationId xmlns:p14="http://schemas.microsoft.com/office/powerpoint/2010/main" val="186369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6</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p54</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dirty="0"/>
              <a:t>情報技術の発達→社会や人々の生活に大きな影響</a:t>
            </a:r>
            <a:endParaRPr lang="en-US" altLang="ja-JP" dirty="0"/>
          </a:p>
          <a:p>
            <a:r>
              <a:rPr lang="ja-JP" altLang="en-US" dirty="0"/>
              <a:t>キャッシュレス決済</a:t>
            </a:r>
            <a:endParaRPr lang="en-US" altLang="ja-JP" dirty="0"/>
          </a:p>
          <a:p>
            <a:pPr lvl="1"/>
            <a:r>
              <a:rPr lang="ja-JP" altLang="en-US" dirty="0"/>
              <a:t>スマートフォンの普及</a:t>
            </a:r>
            <a:endParaRPr lang="en-US" altLang="ja-JP" dirty="0"/>
          </a:p>
          <a:p>
            <a:pPr lvl="1"/>
            <a:r>
              <a:rPr lang="ja-JP" altLang="en-US" dirty="0"/>
              <a:t>通信の高速化やコンピュータの処理速度向上</a:t>
            </a:r>
            <a:endParaRPr lang="en-US" altLang="ja-JP" dirty="0"/>
          </a:p>
          <a:p>
            <a:r>
              <a:rPr lang="en-US" altLang="ja-JP" dirty="0"/>
              <a:t>POS</a:t>
            </a:r>
            <a:r>
              <a:rPr lang="ja-JP" altLang="en-US" dirty="0"/>
              <a:t>システムのレジ</a:t>
            </a:r>
            <a:endParaRPr lang="en-US" altLang="ja-JP" dirty="0"/>
          </a:p>
          <a:p>
            <a:pPr lvl="1"/>
            <a:r>
              <a:rPr lang="ja-JP" altLang="en-US" dirty="0"/>
              <a:t>ポイントサービスの計算と付与</a:t>
            </a:r>
            <a:endParaRPr lang="en-US" altLang="ja-JP" dirty="0"/>
          </a:p>
          <a:p>
            <a:pPr lvl="1"/>
            <a:r>
              <a:rPr lang="ja-JP" altLang="en-US" dirty="0"/>
              <a:t>クーポンの発行など，多様な機能</a:t>
            </a:r>
            <a:endParaRPr lang="en-US" altLang="ja-JP" dirty="0"/>
          </a:p>
          <a:p>
            <a:pPr lvl="1"/>
            <a:r>
              <a:rPr lang="ja-JP" altLang="en-US" dirty="0"/>
              <a:t>→セルフレジによる決済も普及</a:t>
            </a:r>
            <a:endParaRPr lang="en-US" altLang="ja-JP" dirty="0"/>
          </a:p>
          <a:p>
            <a:pPr marL="138430">
              <a:lnSpc>
                <a:spcPct val="100000"/>
              </a:lnSpc>
              <a:spcBef>
                <a:spcPts val="320"/>
              </a:spcBef>
            </a:pPr>
            <a:r>
              <a:rPr lang="ja-JP" altLang="en-US" spc="-10" dirty="0">
                <a:solidFill>
                  <a:srgbClr val="231F20"/>
                </a:solidFill>
                <a:latin typeface="A-OTF UD Reimin Pro"/>
                <a:cs typeface="A-OTF UD Reimin Pro"/>
              </a:rPr>
              <a:t>身近な場面で利用される</a:t>
            </a:r>
            <a:r>
              <a:rPr lang="ja-JP" altLang="en-US" b="1" spc="-15" dirty="0">
                <a:solidFill>
                  <a:srgbClr val="231F20"/>
                </a:solidFill>
                <a:latin typeface="UDShinGoPro-Medium"/>
                <a:cs typeface="UDShinGoPro-Medium"/>
              </a:rPr>
              <a:t>情</a:t>
            </a:r>
            <a:r>
              <a:rPr lang="ja-JP" altLang="en-US" b="1" spc="-10" dirty="0">
                <a:solidFill>
                  <a:srgbClr val="231F20"/>
                </a:solidFill>
                <a:latin typeface="UDShinGoPro-Medium"/>
                <a:cs typeface="UDShinGoPro-Medium"/>
              </a:rPr>
              <a:t>報システム</a:t>
            </a:r>
            <a:endParaRPr lang="en-US" altLang="ja-JP" spc="-10" dirty="0">
              <a:solidFill>
                <a:srgbClr val="231F20"/>
              </a:solidFill>
              <a:latin typeface="A-OTF UD Reimin Pro"/>
              <a:cs typeface="A-OTF UD Reimin Pro"/>
            </a:endParaRPr>
          </a:p>
          <a:p>
            <a:pPr marL="595630" lvl="1">
              <a:lnSpc>
                <a:spcPct val="100000"/>
              </a:lnSpc>
              <a:spcBef>
                <a:spcPts val="320"/>
              </a:spcBef>
            </a:pPr>
            <a:r>
              <a:rPr lang="ja-JP" altLang="en-US" spc="-10" dirty="0">
                <a:solidFill>
                  <a:srgbClr val="231F20"/>
                </a:solidFill>
                <a:latin typeface="A-OTF UD Reimin Pro"/>
                <a:cs typeface="A-OTF UD Reimin Pro"/>
              </a:rPr>
              <a:t>さまざまな産業への活用→社会に変化</a:t>
            </a:r>
            <a:endParaRPr lang="ja-JP" altLang="en-US" dirty="0"/>
          </a:p>
          <a:p>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311054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7</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p54</a:t>
            </a:r>
            <a:endParaRPr kumimoji="1" lang="ja-JP" altLang="en-US" dirty="0"/>
          </a:p>
        </p:txBody>
      </p:sp>
      <p:sp>
        <p:nvSpPr>
          <p:cNvPr id="5" name="コンテンツ プレースホルダー 4"/>
          <p:cNvSpPr>
            <a:spLocks noGrp="1"/>
          </p:cNvSpPr>
          <p:nvPr>
            <p:ph sz="half" idx="16"/>
          </p:nvPr>
        </p:nvSpPr>
        <p:spPr>
          <a:xfrm>
            <a:off x="215054" y="5783785"/>
            <a:ext cx="11723421" cy="687249"/>
          </a:xfrm>
        </p:spPr>
        <p:txBody>
          <a:bodyPr>
            <a:normAutofit/>
          </a:bodyPr>
          <a:lstStyle/>
          <a:p>
            <a:r>
              <a:rPr lang="ja-JP" altLang="en-US" dirty="0"/>
              <a:t>図</a:t>
            </a:r>
            <a:r>
              <a:rPr lang="en-US" altLang="ja-JP" dirty="0"/>
              <a:t>1 </a:t>
            </a:r>
            <a:r>
              <a:rPr lang="ja-JP" altLang="en-US" dirty="0"/>
              <a:t>農業の変化</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pic>
        <p:nvPicPr>
          <p:cNvPr id="9" name="図 8"/>
          <p:cNvPicPr>
            <a:picLocks noChangeAspect="1"/>
          </p:cNvPicPr>
          <p:nvPr/>
        </p:nvPicPr>
        <p:blipFill rotWithShape="1">
          <a:blip r:embed="rId2"/>
          <a:srcRect l="2266" r="1774"/>
          <a:stretch/>
        </p:blipFill>
        <p:spPr>
          <a:xfrm>
            <a:off x="89648" y="1512994"/>
            <a:ext cx="11989397" cy="3995178"/>
          </a:xfrm>
          <a:prstGeom prst="rect">
            <a:avLst/>
          </a:prstGeom>
        </p:spPr>
      </p:pic>
    </p:spTree>
    <p:extLst>
      <p:ext uri="{BB962C8B-B14F-4D97-AF65-F5344CB8AC3E}">
        <p14:creationId xmlns:p14="http://schemas.microsoft.com/office/powerpoint/2010/main" val="192331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8</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p54</a:t>
            </a:r>
            <a:endParaRPr kumimoji="1" lang="ja-JP" altLang="en-US" dirty="0"/>
          </a:p>
        </p:txBody>
      </p:sp>
      <p:sp>
        <p:nvSpPr>
          <p:cNvPr id="5" name="コンテンツ プレースホルダー 4"/>
          <p:cNvSpPr>
            <a:spLocks noGrp="1"/>
          </p:cNvSpPr>
          <p:nvPr>
            <p:ph sz="half" idx="16"/>
          </p:nvPr>
        </p:nvSpPr>
        <p:spPr>
          <a:xfrm>
            <a:off x="215054" y="5783785"/>
            <a:ext cx="11723421" cy="687249"/>
          </a:xfrm>
        </p:spPr>
        <p:txBody>
          <a:bodyPr>
            <a:normAutofit/>
          </a:bodyPr>
          <a:lstStyle/>
          <a:p>
            <a:r>
              <a:rPr lang="ja-JP" altLang="en-US" dirty="0"/>
              <a:t>図</a:t>
            </a:r>
            <a:r>
              <a:rPr lang="en-US" altLang="ja-JP" dirty="0"/>
              <a:t>2</a:t>
            </a:r>
            <a:r>
              <a:rPr lang="ja-JP" altLang="en-US" dirty="0"/>
              <a:t>　介護の変化</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pic>
        <p:nvPicPr>
          <p:cNvPr id="8" name="図 7"/>
          <p:cNvPicPr>
            <a:picLocks noChangeAspect="1"/>
          </p:cNvPicPr>
          <p:nvPr/>
        </p:nvPicPr>
        <p:blipFill>
          <a:blip r:embed="rId2"/>
          <a:stretch>
            <a:fillRect/>
          </a:stretch>
        </p:blipFill>
        <p:spPr>
          <a:xfrm>
            <a:off x="120739" y="2162175"/>
            <a:ext cx="11945751" cy="2362505"/>
          </a:xfrm>
          <a:prstGeom prst="rect">
            <a:avLst/>
          </a:prstGeom>
        </p:spPr>
      </p:pic>
    </p:spTree>
    <p:extLst>
      <p:ext uri="{BB962C8B-B14F-4D97-AF65-F5344CB8AC3E}">
        <p14:creationId xmlns:p14="http://schemas.microsoft.com/office/powerpoint/2010/main" val="378891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9</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p55</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多くの機器がネットワークに接続して情報をやりとり</a:t>
            </a:r>
            <a:endParaRPr lang="en-US" altLang="ja-JP" spc="-10" dirty="0">
              <a:solidFill>
                <a:srgbClr val="231F20"/>
              </a:solidFill>
              <a:latin typeface="A-OTF UD Reimin Pro"/>
              <a:cs typeface="A-OTF UD Reimin Pro"/>
            </a:endParaRPr>
          </a:p>
          <a:p>
            <a:pPr lvl="1"/>
            <a:r>
              <a:rPr lang="ja-JP" altLang="en-US" dirty="0"/>
              <a:t>インターネットは今や情報インフラとして欠かせないもの</a:t>
            </a:r>
            <a:endParaRPr lang="en-US" altLang="ja-JP" dirty="0"/>
          </a:p>
          <a:p>
            <a:r>
              <a:rPr lang="ja-JP" altLang="en-US" b="1" dirty="0"/>
              <a:t>情報モラル</a:t>
            </a:r>
            <a:endParaRPr lang="en-US" altLang="ja-JP" dirty="0"/>
          </a:p>
          <a:p>
            <a:pPr lvl="1"/>
            <a:r>
              <a:rPr lang="ja-JP" altLang="en-US" dirty="0"/>
              <a:t>情報社会で適切な活動を行うための基になる考え方や態度のこと</a:t>
            </a:r>
            <a:endParaRPr lang="en-US" altLang="ja-JP" dirty="0"/>
          </a:p>
          <a:p>
            <a:pPr lvl="1"/>
            <a:r>
              <a:rPr lang="ja-JP" altLang="en-US" dirty="0"/>
              <a:t>情報を収集・加工して，更に活用したり発信したりする場合</a:t>
            </a:r>
            <a:endParaRPr lang="en-US" altLang="ja-JP" dirty="0"/>
          </a:p>
          <a:p>
            <a:pPr lvl="1"/>
            <a:r>
              <a:rPr lang="ja-JP" altLang="en-US" dirty="0"/>
              <a:t>→より情報モラルを意識した行動</a:t>
            </a:r>
          </a:p>
          <a:p>
            <a:r>
              <a:rPr lang="ja-JP" altLang="en-US" b="1" dirty="0"/>
              <a:t>情報セキュリティポリシー</a:t>
            </a:r>
            <a:endParaRPr lang="en-US" altLang="ja-JP" b="1" dirty="0"/>
          </a:p>
          <a:p>
            <a:pPr lvl="1"/>
            <a:r>
              <a:rPr lang="ja-JP" altLang="en-US" dirty="0"/>
              <a:t>企業などの組織において情報の取り扱い方法や手順をまとめた対策</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情報モラル</a:t>
            </a:r>
          </a:p>
        </p:txBody>
      </p:sp>
      <p:sp>
        <p:nvSpPr>
          <p:cNvPr id="7" name="テキスト プレースホルダー 6"/>
          <p:cNvSpPr>
            <a:spLocks noGrp="1"/>
          </p:cNvSpPr>
          <p:nvPr>
            <p:ph type="body" sz="quarter" idx="17"/>
          </p:nvPr>
        </p:nvSpPr>
        <p:spPr/>
        <p:txBody>
          <a:bodyPr/>
          <a:lstStyle/>
          <a:p>
            <a:r>
              <a:rPr kumimoji="1" lang="en-US" altLang="ja-JP" dirty="0"/>
              <a:t>2</a:t>
            </a:r>
            <a:endParaRPr kumimoji="1" lang="ja-JP" altLang="en-US" dirty="0"/>
          </a:p>
        </p:txBody>
      </p:sp>
    </p:spTree>
    <p:extLst>
      <p:ext uri="{BB962C8B-B14F-4D97-AF65-F5344CB8AC3E}">
        <p14:creationId xmlns:p14="http://schemas.microsoft.com/office/powerpoint/2010/main" val="2640199970"/>
      </p:ext>
    </p:extLst>
  </p:cSld>
  <p:clrMapOvr>
    <a:masterClrMapping/>
  </p:clrMapOvr>
</p:sld>
</file>

<file path=ppt/theme/theme1.xml><?xml version="1.0" encoding="utf-8"?>
<a:theme xmlns:a="http://schemas.openxmlformats.org/drawingml/2006/main" name="新編">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ユーザー定義 1">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新編.potx" id="{4E0386AF-DB5C-4AA2-A6C0-33842706B101}" vid="{D3ACCF52-D826-4EB1-A664-85868523EEA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新編</Template>
  <TotalTime>0</TotalTime>
  <Words>3327</Words>
  <PresentationFormat>ワイド画面</PresentationFormat>
  <Paragraphs>749</Paragraphs>
  <Slides>50</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50</vt:i4>
      </vt:variant>
    </vt:vector>
  </HeadingPairs>
  <TitlesOfParts>
    <vt:vector size="64" baseType="lpstr">
      <vt:lpstr>A-OTF UD Reimin Pro</vt:lpstr>
      <vt:lpstr>A-OTF UD Shin Go Pro</vt:lpstr>
      <vt:lpstr>Meiryo UI</vt:lpstr>
      <vt:lpstr>ＭＳ Ｐゴシック</vt:lpstr>
      <vt:lpstr>UD デジタル 教科書体 N-R</vt:lpstr>
      <vt:lpstr>UDShinGoPro-Light</vt:lpstr>
      <vt:lpstr>UDShinGoPro-Medium</vt:lpstr>
      <vt:lpstr>游ゴシック</vt:lpstr>
      <vt:lpstr>游ゴシック Medium</vt:lpstr>
      <vt:lpstr>Arial</vt:lpstr>
      <vt:lpstr>Calibri</vt:lpstr>
      <vt:lpstr>Segoe UI</vt:lpstr>
      <vt:lpstr>Times New Roman</vt:lpstr>
      <vt:lpstr>新編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東京書籍株式会社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東京書籍株式会社</dc:creator>
  <cp:lastModifiedBy/>
  <dcterms:created xsi:type="dcterms:W3CDTF">2016-12-16T06:00:51Z</dcterms:created>
  <dcterms:modified xsi:type="dcterms:W3CDTF">2022-03-24T04:29:09Z</dcterms:modified>
</cp:coreProperties>
</file>