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8" r:id="rId2"/>
    <p:sldId id="388" r:id="rId3"/>
    <p:sldId id="389" r:id="rId4"/>
    <p:sldId id="261" r:id="rId5"/>
    <p:sldId id="262" r:id="rId6"/>
    <p:sldId id="28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11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278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P Inc." initials="HI" lastIdx="1" clrIdx="0">
    <p:extLst>
      <p:ext uri="{19B8F6BF-5375-455C-9EA6-DF929625EA0E}">
        <p15:presenceInfo xmlns:p15="http://schemas.microsoft.com/office/powerpoint/2012/main" userId="HP Inc.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6717"/>
    <a:srgbClr val="4CC3BC"/>
    <a:srgbClr val="0B75B8"/>
    <a:srgbClr val="815661"/>
    <a:srgbClr val="A3CEED"/>
    <a:srgbClr val="0471B6"/>
    <a:srgbClr val="D9E7EC"/>
    <a:srgbClr val="134263"/>
    <a:srgbClr val="50C4BD"/>
    <a:srgbClr val="8FD7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52" autoAdjust="0"/>
    <p:restoredTop sz="94660"/>
  </p:normalViewPr>
  <p:slideViewPr>
    <p:cSldViewPr snapToGrid="0">
      <p:cViewPr varScale="1">
        <p:scale>
          <a:sx n="95" d="100"/>
          <a:sy n="95" d="100"/>
        </p:scale>
        <p:origin x="1243" y="82"/>
      </p:cViewPr>
      <p:guideLst>
        <p:guide orient="horz" pos="1911"/>
        <p:guide pos="2880"/>
        <p:guide pos="278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9E88C6-B4E7-4F4D-93BF-1EA23A7C636A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BB9E3-BDA2-47BD-BDF7-E5BFD8ED8A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2699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97EFD7-0937-4685-B885-B42435DBB6E4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7A731-7A63-43D5-8025-99B268F6C3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029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884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7796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9202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220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588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3229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477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2571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631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78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204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5" name="直線コネクタ 4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tx2">
                <a:lumMod val="40000"/>
                <a:lumOff val="6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72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章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1 つの角を切り取った四角形 6"/>
          <p:cNvSpPr/>
          <p:nvPr userDrawn="1"/>
        </p:nvSpPr>
        <p:spPr>
          <a:xfrm flipV="1">
            <a:off x="-46593" y="-46592"/>
            <a:ext cx="9144000" cy="3669248"/>
          </a:xfrm>
          <a:prstGeom prst="snip1Rect">
            <a:avLst>
              <a:gd name="adj" fmla="val 26984"/>
            </a:avLst>
          </a:prstGeom>
          <a:solidFill>
            <a:srgbClr val="0B75B8"/>
          </a:solidFill>
          <a:ln>
            <a:noFill/>
          </a:ln>
          <a:effectLst>
            <a:outerShdw dist="63500" dir="2700000" algn="tl" rotWithShape="0">
              <a:schemeClr val="tx2">
                <a:lumMod val="20000"/>
                <a:lumOff val="8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bg1"/>
              </a:solidFill>
              <a:latin typeface="HGSｺﾞｼｯｸE" panose="020B0900000000000000" pitchFamily="50" charset="-128"/>
              <a:ea typeface="HGSｺﾞｼｯｸE" panose="020B0900000000000000" pitchFamily="50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509953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 algn="r">
              <a:buNone/>
              <a:defRPr sz="4400">
                <a:solidFill>
                  <a:schemeClr val="tx1"/>
                </a:solidFill>
                <a:latin typeface="HGSｺﾞｼｯｸE" panose="020B0900000000000000" pitchFamily="50" charset="-128"/>
                <a:ea typeface="HGSｺﾞｼｯｸE" panose="020B0900000000000000" pitchFamily="50" charset="-128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0871119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本文項見出し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2862" y="180550"/>
            <a:ext cx="6348382" cy="538589"/>
          </a:xfrm>
        </p:spPr>
        <p:txBody>
          <a:bodyPr>
            <a:normAutofit/>
          </a:bodyPr>
          <a:lstStyle>
            <a:lvl1pPr fontAlgn="ctr">
              <a:defRPr sz="2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9" y="900000"/>
            <a:ext cx="8611383" cy="5303332"/>
          </a:xfrm>
        </p:spPr>
        <p:txBody>
          <a:bodyPr>
            <a:noAutofit/>
          </a:bodyPr>
          <a:lstStyle>
            <a:lvl1pPr marL="0" indent="0">
              <a:lnSpc>
                <a:spcPts val="4500"/>
              </a:lnSpc>
              <a:spcBef>
                <a:spcPts val="0"/>
              </a:spcBef>
              <a:buNone/>
              <a:defRPr sz="32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  <a:lvl2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2pPr>
            <a:lvl3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3pPr>
            <a:lvl4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4pPr>
            <a:lvl5pPr>
              <a:defRPr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16" name="テキスト プレースホルダー 15"/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288000" y="180000"/>
            <a:ext cx="540000" cy="540000"/>
          </a:xfrm>
          <a:prstGeom prst="diamond">
            <a:avLst/>
          </a:prstGeom>
          <a:solidFill>
            <a:srgbClr val="D9E7EC"/>
          </a:solidFill>
        </p:spPr>
        <p:txBody>
          <a:bodyPr lIns="0" tIns="0" rIns="0" bIns="0" anchor="ctr" anchorCtr="0">
            <a:noAutofit/>
          </a:bodyPr>
          <a:lstStyle>
            <a:lvl1pPr marL="0" indent="0" algn="ctr">
              <a:lnSpc>
                <a:spcPts val="2800"/>
              </a:lnSpc>
              <a:spcBef>
                <a:spcPts val="0"/>
              </a:spcBef>
              <a:buNone/>
              <a:defRPr sz="2800">
                <a:solidFill>
                  <a:srgbClr val="0B75B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r>
              <a:rPr kumimoji="1" lang="ja-JP" altLang="en-US" dirty="0"/>
              <a:t>１</a:t>
            </a:r>
          </a:p>
        </p:txBody>
      </p:sp>
      <p:sp>
        <p:nvSpPr>
          <p:cNvPr id="22" name="テキスト プレースホルダー 21"/>
          <p:cNvSpPr>
            <a:spLocks noGrp="1"/>
          </p:cNvSpPr>
          <p:nvPr>
            <p:ph type="body" sz="quarter" idx="17" hasCustomPrompt="1"/>
          </p:nvPr>
        </p:nvSpPr>
        <p:spPr>
          <a:xfrm>
            <a:off x="7082232" y="233150"/>
            <a:ext cx="1817151" cy="433388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1800">
                <a:latin typeface="ＭＳ Ｐゴシック" panose="020B0600070205080204" pitchFamily="50" charset="-128"/>
                <a:ea typeface="ＭＳ Ｐゴシック" panose="020B0600070205080204" pitchFamily="50" charset="-128"/>
              </a:defRPr>
            </a:lvl1pPr>
          </a:lstStyle>
          <a:p>
            <a:pPr lvl="0"/>
            <a:r>
              <a:rPr kumimoji="1" lang="ja-JP" altLang="en-US" dirty="0"/>
              <a:t>（教科書</a:t>
            </a:r>
            <a:r>
              <a:rPr kumimoji="1" lang="en-US" altLang="ja-JP" dirty="0"/>
              <a:t>p.00</a:t>
            </a:r>
            <a:r>
              <a:rPr kumimoji="1" lang="ja-JP" altLang="en-US" dirty="0"/>
              <a:t>）</a:t>
            </a:r>
          </a:p>
        </p:txBody>
      </p:sp>
      <p:sp>
        <p:nvSpPr>
          <p:cNvPr id="27" name="日付プレースホルダー 26"/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28" name="フッター プレースホルダー 27"/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ー 28"/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1" name="直線コネクタ 30"/>
          <p:cNvCxnSpPr/>
          <p:nvPr userDrawn="1"/>
        </p:nvCxnSpPr>
        <p:spPr>
          <a:xfrm>
            <a:off x="-5824" y="747703"/>
            <a:ext cx="9158358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680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00572-5847-48D1-BE27-288CD7836992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78174-6A26-478D-B008-9C9ED5F74B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101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74" r:id="rId8"/>
    <p:sldLayoutId id="2147483675" r:id="rId9"/>
    <p:sldLayoutId id="2147483673" r:id="rId10"/>
    <p:sldLayoutId id="2147483668" r:id="rId11"/>
    <p:sldLayoutId id="2147483669" r:id="rId12"/>
    <p:sldLayoutId id="2147483670" r:id="rId13"/>
    <p:sldLayoutId id="2147483671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１章　数と式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/>
              <a:t>１節　</a:t>
            </a:r>
            <a:r>
              <a:rPr lang="ja-JP" altLang="en-US" dirty="0"/>
              <a:t>式の計算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69591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6F0054-8AA0-C578-BAF2-423C919B1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B9A26960-5004-83A6-2E9B-379AA0331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展開</a:t>
            </a:r>
            <a:endParaRPr kumimoji="1" lang="ja-JP" altLang="en-US" dirty="0"/>
          </a:p>
        </p:txBody>
      </p:sp>
      <p:sp>
        <p:nvSpPr>
          <p:cNvPr id="5" name="コンテンツ プレースホルダー 4">
            <a:extLst>
              <a:ext uri="{FF2B5EF4-FFF2-40B4-BE49-F238E27FC236}">
                <a16:creationId xmlns:a16="http://schemas.microsoft.com/office/drawing/2014/main" id="{DA171681-7D07-247F-5360-FB68C3EFCC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00" y="900000"/>
            <a:ext cx="8200478" cy="647258"/>
          </a:xfrm>
        </p:spPr>
        <p:txBody>
          <a:bodyPr/>
          <a:lstStyle/>
          <a:p>
            <a:pPr>
              <a:lnSpc>
                <a:spcPts val="4500"/>
              </a:lnSpc>
            </a:pPr>
            <a:r>
              <a:rPr lang="ja-JP" altLang="ja-JP" sz="3200" dirty="0">
                <a:solidFill>
                  <a:schemeClr val="accent2">
                    <a:lumMod val="75000"/>
                  </a:schemeClr>
                </a:solidFill>
              </a:rPr>
              <a:t>■</a:t>
            </a:r>
            <a:r>
              <a:rPr lang="en-US" altLang="ja-JP" sz="3200" dirty="0">
                <a:solidFill>
                  <a:schemeClr val="accent2">
                    <a:lumMod val="75000"/>
                  </a:schemeClr>
                </a:solidFill>
              </a:rPr>
              <a:t>Set Up</a:t>
            </a:r>
          </a:p>
          <a:p>
            <a:pPr>
              <a:lnSpc>
                <a:spcPts val="4500"/>
              </a:lnSpc>
            </a:pPr>
            <a:endParaRPr lang="ja-JP" altLang="ja-JP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F4D8D0E5-018E-CD17-F730-C1BADEF663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82BC82CC-F9F0-BF0B-688E-F7E3F0E39A4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p.10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コンテンツ プレースホルダー 4">
                <a:extLst>
                  <a:ext uri="{FF2B5EF4-FFF2-40B4-BE49-F238E27FC236}">
                    <a16:creationId xmlns:a16="http://schemas.microsoft.com/office/drawing/2014/main" id="{81D4AD1D-CB80-78A0-B977-E61AEE8BF70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8000" y="1440000"/>
                <a:ext cx="8739268" cy="52110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spAutoFit/>
              </a:bodyPr>
              <a:lstStyle>
                <a:lvl1pPr marL="0" indent="0" algn="l" defTabSz="914400" rtl="0" eaLnBrk="1" latinLnBrk="0" hangingPunct="1">
                  <a:lnSpc>
                    <a:spcPts val="4000"/>
                  </a:lnSpc>
                  <a:spcBef>
                    <a:spcPts val="0"/>
                  </a:spcBef>
                  <a:buFont typeface="Arial" panose="020B0604020202020204" pitchFamily="34" charset="0"/>
                  <a:buNone/>
                  <a:defRPr kumimoji="1" sz="2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4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20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kumimoji="1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ts val="4500"/>
                  </a:lnSpc>
                </a:pPr>
                <a:r>
                  <a:rPr lang="ja-JP" altLang="ja-JP" sz="3200" dirty="0"/>
                  <a:t>次の式はどのように計算したらよいだろうか。</a:t>
                </a:r>
              </a:p>
              <a:p>
                <a:pPr marL="534988">
                  <a:lnSpc>
                    <a:spcPts val="45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ja-JP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ja-JP" sz="3200" dirty="0"/>
                  <a:t>　　……①</a:t>
                </a:r>
                <a:endParaRPr lang="en-US" altLang="ja-JP" sz="3200" dirty="0"/>
              </a:p>
              <a:p>
                <a:pPr>
                  <a:lnSpc>
                    <a:spcPts val="4500"/>
                  </a:lnSpc>
                </a:pPr>
                <a:r>
                  <a:rPr lang="ja-JP" altLang="ja-JP" sz="3200" dirty="0"/>
                  <a:t>①の式は，次のように計算できる。</a:t>
                </a:r>
              </a:p>
              <a:p>
                <a:pPr marL="2509838" indent="-1974850">
                  <a:lnSpc>
                    <a:spcPts val="4500"/>
                  </a:lnSpc>
                </a:pPr>
                <a:r>
                  <a:rPr lang="ja-JP" altLang="ja-JP" sz="3200" dirty="0"/>
                  <a:t>考え方 </a:t>
                </a:r>
                <a:r>
                  <a:rPr lang="en-US" altLang="ja-JP" sz="3200" dirty="0"/>
                  <a:t>(1)</a:t>
                </a:r>
                <a:r>
                  <a:rPr lang="ja-JP" altLang="ja-JP" sz="3200" dirty="0"/>
                  <a:t>：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ja-JP" altLang="ja-JP" sz="3200" i="1" spc="-30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sz="3200" i="1" spc="-30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3200" i="1" spc="-30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altLang="ja-JP" sz="3200" i="1" spc="-30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altLang="ja-JP" sz="3200" i="1" spc="-30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altLang="ja-JP" sz="3200" i="1" spc="-3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3200" i="1" spc="-30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ja-JP" altLang="ja-JP" sz="3200" i="1" spc="-30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ja-JP" altLang="ja-JP" sz="3200" i="1" spc="-30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ja-JP" sz="3200" i="1" spc="-30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en-US" altLang="ja-JP" sz="3200" i="1" spc="-30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altLang="ja-JP" sz="3200" i="1" spc="-30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</m:e>
                      <m:sup>
                        <m:r>
                          <a:rPr lang="en-US" altLang="ja-JP" sz="3200" i="1" spc="-30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sz="3200" spc="-30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sz="3200" dirty="0"/>
                  <a:t>とみて計算する</a:t>
                </a:r>
                <a:r>
                  <a:rPr lang="ja-JP" altLang="ja-JP" sz="3200" spc="-150" dirty="0"/>
                  <a:t>。</a:t>
                </a:r>
              </a:p>
              <a:p>
                <a:pPr marL="2509838" indent="-1974850">
                  <a:lnSpc>
                    <a:spcPts val="4500"/>
                  </a:lnSpc>
                </a:pPr>
                <a:r>
                  <a:rPr lang="ja-JP" altLang="ja-JP" sz="3200" dirty="0"/>
                  <a:t>考え方 </a:t>
                </a:r>
                <a:r>
                  <a:rPr lang="en-US" altLang="ja-JP" sz="3200" dirty="0"/>
                  <a:t>(2)</a:t>
                </a:r>
                <a:r>
                  <a:rPr lang="ja-JP" altLang="ja-JP" sz="3200" dirty="0"/>
                  <a:t>：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ja-JP" altLang="ja-JP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ja-JP" altLang="ja-JP" sz="3200" dirty="0"/>
                  <a:t>，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ja-JP" altLang="ja-JP" sz="3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altLang="ja-JP" sz="32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en-US" altLang="ja-JP" sz="32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sz="3200" dirty="0"/>
                  <a:t>をそれぞれひとまとまりとみて，</a:t>
                </a:r>
                <a14:m>
                  <m:oMath xmlns:m="http://schemas.openxmlformats.org/officeDocument/2006/math"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ja-JP" altLang="ja-JP" sz="3200" spc="-150" dirty="0"/>
                  <a:t>，</a:t>
                </a:r>
                <a14:m>
                  <m:oMath xmlns:m="http://schemas.openxmlformats.org/officeDocument/2006/math"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altLang="ja-JP" sz="3200" i="1" spc="-15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sz="3200" dirty="0"/>
                  <a:t>とおいて計算する。</a:t>
                </a:r>
              </a:p>
              <a:p>
                <a:pPr>
                  <a:lnSpc>
                    <a:spcPts val="4500"/>
                  </a:lnSpc>
                </a:pPr>
                <a:r>
                  <a:rPr lang="ja-JP" altLang="ja-JP" sz="3200" dirty="0"/>
                  <a:t>このように，</a:t>
                </a:r>
                <a14:m>
                  <m:oMath xmlns:m="http://schemas.openxmlformats.org/officeDocument/2006/math">
                    <m:r>
                      <a:rPr lang="en-US" altLang="ja-JP" sz="3200">
                        <a:latin typeface="Cambria Math" panose="02040503050406030204" pitchFamily="18" charset="0"/>
                      </a:rPr>
                      <m:t>1 </m:t>
                    </m:r>
                  </m:oMath>
                </a14:m>
                <a:r>
                  <a:rPr lang="ja-JP" altLang="ja-JP" sz="3200" dirty="0"/>
                  <a:t>つの式でも，いろいろな見方をして計算できることがある。</a:t>
                </a:r>
              </a:p>
            </p:txBody>
          </p:sp>
        </mc:Choice>
        <mc:Fallback xmlns="">
          <p:sp>
            <p:nvSpPr>
              <p:cNvPr id="9" name="コンテンツ プレースホルダー 4">
                <a:extLst>
                  <a:ext uri="{FF2B5EF4-FFF2-40B4-BE49-F238E27FC236}">
                    <a16:creationId xmlns:a16="http://schemas.microsoft.com/office/drawing/2014/main" id="{81D4AD1D-CB80-78A0-B977-E61AEE8BF7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000" y="1440000"/>
                <a:ext cx="8739268" cy="5211042"/>
              </a:xfrm>
              <a:prstGeom prst="rect">
                <a:avLst/>
              </a:prstGeom>
              <a:blipFill>
                <a:blip r:embed="rId2"/>
                <a:stretch>
                  <a:fillRect l="-1743" t="-1404" r="-1604" b="-2807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810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743075-87CD-2A67-F7C2-E1ECDD0D7D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6A80A67-418B-93BC-DA9A-C3588F26A332}"/>
              </a:ext>
            </a:extLst>
          </p:cNvPr>
          <p:cNvSpPr txBox="1"/>
          <p:nvPr/>
        </p:nvSpPr>
        <p:spPr>
          <a:xfrm>
            <a:off x="471760" y="6174505"/>
            <a:ext cx="82734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2800" dirty="0">
                <a:solidFill>
                  <a:srgbClr val="6633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＊</a:t>
            </a:r>
            <a:r>
              <a:rPr lang="ja-JP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単項式と多項式を合わせて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ja-JP" sz="28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整式</a:t>
            </a:r>
            <a:r>
              <a:rPr lang="ja-JP" altLang="en-US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ja-JP" altLang="ja-JP" sz="28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ということもある。</a:t>
            </a:r>
            <a:endParaRPr kumimoji="1" lang="ja-JP" altLang="en-US" sz="28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コンテンツ プレースホルダー 4">
                <a:extLst>
                  <a:ext uri="{FF2B5EF4-FFF2-40B4-BE49-F238E27FC236}">
                    <a16:creationId xmlns:a16="http://schemas.microsoft.com/office/drawing/2014/main" id="{AA373FCF-392F-6EB8-8C3E-4A0A84B1E38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88000" y="2050897"/>
                <a:ext cx="8787906" cy="4056880"/>
              </a:xfrm>
            </p:spPr>
            <p:txBody>
              <a:bodyPr wrap="square">
                <a:spAutoFit/>
              </a:bodyPr>
              <a:lstStyle/>
              <a:p>
                <a:r>
                  <a:rPr lang="ja-JP" altLang="ja-JP" spc="-150" dirty="0"/>
                  <a:t>中学校で学んだ単項式や多項式について振り返ろう。</a:t>
                </a:r>
              </a:p>
              <a:p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ja-JP" altLang="ja-JP" dirty="0" err="1"/>
                  <a:t>，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−3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ja-JP" altLang="ja-JP" dirty="0" err="1"/>
                  <a:t>，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のように，数，文字およびそれらの積として表される式を</a:t>
                </a:r>
                <a:r>
                  <a:rPr lang="ja-JP" altLang="en-US" dirty="0"/>
                  <a:t> </a:t>
                </a:r>
                <a:r>
                  <a:rPr lang="ja-JP" altLang="ja-JP" b="1" dirty="0">
                    <a:solidFill>
                      <a:srgbClr val="FF0000"/>
                    </a:solidFill>
                  </a:rPr>
                  <a:t>単項式</a:t>
                </a:r>
                <a:r>
                  <a:rPr lang="ja-JP" altLang="en-US" b="1" dirty="0"/>
                  <a:t> </a:t>
                </a:r>
                <a:r>
                  <a:rPr lang="ja-JP" altLang="ja-JP" dirty="0"/>
                  <a:t>という。</a:t>
                </a:r>
              </a:p>
              <a:p>
                <a:r>
                  <a:rPr lang="ja-JP" altLang="ja-JP" dirty="0"/>
                  <a:t>また，単項式の和として表される式を</a:t>
                </a:r>
                <a:r>
                  <a:rPr lang="en-US" altLang="ja-JP" dirty="0"/>
                  <a:t> </a:t>
                </a:r>
                <a:r>
                  <a:rPr lang="ja-JP" altLang="ja-JP" b="1" dirty="0">
                    <a:solidFill>
                      <a:srgbClr val="FF0000"/>
                    </a:solidFill>
                  </a:rPr>
                  <a:t>多項式</a:t>
                </a:r>
                <a:r>
                  <a:rPr lang="ja-JP" altLang="en-US" b="1" dirty="0"/>
                  <a:t> </a:t>
                </a:r>
                <a:r>
                  <a:rPr lang="ja-JP" altLang="ja-JP" spc="-150" dirty="0"/>
                  <a:t>といい，その</a:t>
                </a:r>
                <a14:m>
                  <m:oMath xmlns:m="http://schemas.openxmlformats.org/officeDocument/2006/math">
                    <m:r>
                      <a:rPr lang="en-US" altLang="ja-JP" spc="-150">
                        <a:latin typeface="Cambria Math" panose="02040503050406030204" pitchFamily="18" charset="0"/>
                      </a:rPr>
                      <m:t> 1 </m:t>
                    </m:r>
                  </m:oMath>
                </a14:m>
                <a:r>
                  <a:rPr lang="ja-JP" altLang="ja-JP" spc="-150" dirty="0"/>
                  <a:t>つ</a:t>
                </a:r>
                <a14:m>
                  <m:oMath xmlns:m="http://schemas.openxmlformats.org/officeDocument/2006/math">
                    <m:r>
                      <a:rPr lang="en-US" altLang="ja-JP" spc="-150">
                        <a:latin typeface="Cambria Math" panose="02040503050406030204" pitchFamily="18" charset="0"/>
                      </a:rPr>
                      <m:t> 1 </m:t>
                    </m:r>
                  </m:oMath>
                </a14:m>
                <a:r>
                  <a:rPr lang="ja-JP" altLang="ja-JP" spc="-150" dirty="0"/>
                  <a:t>つの</a:t>
                </a:r>
                <a:r>
                  <a:rPr lang="ja-JP" altLang="ja-JP" dirty="0"/>
                  <a:t>単項式を多項式の</a:t>
                </a:r>
                <a:r>
                  <a:rPr lang="ja-JP" altLang="en-US" dirty="0"/>
                  <a:t> </a:t>
                </a:r>
                <a:r>
                  <a:rPr lang="ja-JP" altLang="ja-JP" b="1" dirty="0">
                    <a:solidFill>
                      <a:srgbClr val="FF0000"/>
                    </a:solidFill>
                  </a:rPr>
                  <a:t>項</a:t>
                </a:r>
                <a:r>
                  <a:rPr lang="ja-JP" altLang="en-US" dirty="0"/>
                  <a:t> </a:t>
                </a:r>
                <a:r>
                  <a:rPr lang="ja-JP" altLang="ja-JP" dirty="0"/>
                  <a:t>という</a:t>
                </a:r>
                <a:r>
                  <a:rPr lang="ja-JP" altLang="ja-JP" spc="-300" dirty="0"/>
                  <a:t>。</a:t>
                </a:r>
                <a:r>
                  <a:rPr lang="ja-JP" altLang="ja-JP" spc="-300" baseline="30000" dirty="0">
                    <a:solidFill>
                      <a:srgbClr val="663300"/>
                    </a:solidFill>
                  </a:rPr>
                  <a:t>＊</a:t>
                </a:r>
                <a:endParaRPr lang="en-US" altLang="ja-JP" spc="-300" baseline="30000" dirty="0">
                  <a:solidFill>
                    <a:srgbClr val="663300"/>
                  </a:solidFill>
                </a:endParaRPr>
              </a:p>
              <a:p>
                <a:r>
                  <a:rPr lang="ja-JP" altLang="ja-JP" dirty="0"/>
                  <a:t>本書では，単項式は項の数が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1 </m:t>
                    </m:r>
                  </m:oMath>
                </a14:m>
                <a:r>
                  <a:rPr lang="ja-JP" altLang="ja-JP" dirty="0"/>
                  <a:t>つだけの多項式であると考える。</a:t>
                </a:r>
              </a:p>
            </p:txBody>
          </p:sp>
        </mc:Choice>
        <mc:Fallback xmlns="">
          <p:sp>
            <p:nvSpPr>
              <p:cNvPr id="5" name="コンテンツ プレースホルダー 4">
                <a:extLst>
                  <a:ext uri="{FF2B5EF4-FFF2-40B4-BE49-F238E27FC236}">
                    <a16:creationId xmlns:a16="http://schemas.microsoft.com/office/drawing/2014/main" id="{AA373FCF-392F-6EB8-8C3E-4A0A84B1E38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88000" y="2050897"/>
                <a:ext cx="8787906" cy="4056880"/>
              </a:xfrm>
              <a:blipFill>
                <a:blip r:embed="rId2"/>
                <a:stretch>
                  <a:fillRect l="-1734" t="-1802" r="-2635" b="-390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タイトル 3">
            <a:extLst>
              <a:ext uri="{FF2B5EF4-FFF2-40B4-BE49-F238E27FC236}">
                <a16:creationId xmlns:a16="http://schemas.microsoft.com/office/drawing/2014/main" id="{BEB9188E-202D-576E-66F2-C635293EFD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展開　</a:t>
            </a:r>
            <a:endParaRPr kumimoji="1" lang="ja-JP" altLang="en-US" sz="2000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18FAA6F4-C01E-24A0-C99B-0CF93C31A7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8364B229-8792-3C55-C39F-655F85F86D30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p.10</a:t>
            </a:r>
            <a:r>
              <a:rPr lang="ja-JP" altLang="en-US" dirty="0"/>
              <a:t>）</a:t>
            </a:r>
          </a:p>
        </p:txBody>
      </p:sp>
      <p:sp>
        <p:nvSpPr>
          <p:cNvPr id="3" name="メモ 2">
            <a:extLst>
              <a:ext uri="{FF2B5EF4-FFF2-40B4-BE49-F238E27FC236}">
                <a16:creationId xmlns:a16="http://schemas.microsoft.com/office/drawing/2014/main" id="{5EC69381-7D50-5868-BFBD-44A31FD785F7}"/>
              </a:ext>
            </a:extLst>
          </p:cNvPr>
          <p:cNvSpPr/>
          <p:nvPr/>
        </p:nvSpPr>
        <p:spPr>
          <a:xfrm>
            <a:off x="4533088" y="3233037"/>
            <a:ext cx="1293419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メモ 9">
            <a:extLst>
              <a:ext uri="{FF2B5EF4-FFF2-40B4-BE49-F238E27FC236}">
                <a16:creationId xmlns:a16="http://schemas.microsoft.com/office/drawing/2014/main" id="{389F5449-C9AB-499A-E846-94688F57C7FF}"/>
              </a:ext>
            </a:extLst>
          </p:cNvPr>
          <p:cNvSpPr/>
          <p:nvPr/>
        </p:nvSpPr>
        <p:spPr>
          <a:xfrm>
            <a:off x="5066836" y="6132500"/>
            <a:ext cx="857305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メモ 10">
            <a:extLst>
              <a:ext uri="{FF2B5EF4-FFF2-40B4-BE49-F238E27FC236}">
                <a16:creationId xmlns:a16="http://schemas.microsoft.com/office/drawing/2014/main" id="{A58BE678-3B1C-5617-611C-76709C7F3BB4}"/>
              </a:ext>
            </a:extLst>
          </p:cNvPr>
          <p:cNvSpPr/>
          <p:nvPr/>
        </p:nvSpPr>
        <p:spPr>
          <a:xfrm>
            <a:off x="6705491" y="3809337"/>
            <a:ext cx="1293419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メモ 11">
            <a:extLst>
              <a:ext uri="{FF2B5EF4-FFF2-40B4-BE49-F238E27FC236}">
                <a16:creationId xmlns:a16="http://schemas.microsoft.com/office/drawing/2014/main" id="{C60C0F8D-ED54-6FA9-B8E2-A3013323D274}"/>
              </a:ext>
            </a:extLst>
          </p:cNvPr>
          <p:cNvSpPr/>
          <p:nvPr/>
        </p:nvSpPr>
        <p:spPr>
          <a:xfrm>
            <a:off x="6820917" y="4418557"/>
            <a:ext cx="52263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502286-18E0-2761-A190-2CD2C8C72B6E}"/>
              </a:ext>
            </a:extLst>
          </p:cNvPr>
          <p:cNvSpPr txBox="1"/>
          <p:nvPr/>
        </p:nvSpPr>
        <p:spPr>
          <a:xfrm>
            <a:off x="288000" y="1548000"/>
            <a:ext cx="2611910" cy="503590"/>
          </a:xfrm>
          <a:prstGeom prst="rect">
            <a:avLst/>
          </a:prstGeom>
          <a:solidFill>
            <a:srgbClr val="0B75B8"/>
          </a:solidFill>
        </p:spPr>
        <p:txBody>
          <a:bodyPr wrap="none" lIns="90000" tIns="36000" rIns="90000" bIns="36000" rtlCol="0">
            <a:spAutoFit/>
          </a:bodyPr>
          <a:lstStyle/>
          <a:p>
            <a:r>
              <a:rPr kumimoji="1" lang="ja-JP" altLang="en-US" sz="2800" dirty="0">
                <a:solidFill>
                  <a:schemeClr val="bg1"/>
                </a:solidFill>
              </a:rPr>
              <a:t>単項式と多項式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437A553-16E2-347B-DC53-494D904B7809}"/>
              </a:ext>
            </a:extLst>
          </p:cNvPr>
          <p:cNvSpPr txBox="1"/>
          <p:nvPr/>
        </p:nvSpPr>
        <p:spPr>
          <a:xfrm>
            <a:off x="288000" y="972000"/>
            <a:ext cx="900000" cy="468000"/>
          </a:xfrm>
          <a:prstGeom prst="rect">
            <a:avLst/>
          </a:prstGeom>
          <a:solidFill>
            <a:srgbClr val="4CC3BC"/>
          </a:solidFill>
          <a:ln w="12700">
            <a:noFill/>
          </a:ln>
        </p:spPr>
        <p:txBody>
          <a:bodyPr wrap="square" rtlCol="0" anchor="ctr">
            <a:noAutofit/>
          </a:bodyPr>
          <a:lstStyle/>
          <a:p>
            <a:pPr algn="ctr" fontAlgn="ctr"/>
            <a:r>
              <a:rPr kumimoji="1" lang="ja-JP" altLang="en-US" sz="2000" dirty="0">
                <a:solidFill>
                  <a:schemeClr val="bg1"/>
                </a:solidFill>
                <a:latin typeface="+mn-ea"/>
              </a:rPr>
              <a:t>ねらい</a:t>
            </a:r>
          </a:p>
        </p:txBody>
      </p:sp>
      <p:sp>
        <p:nvSpPr>
          <p:cNvPr id="16" name="コンテンツ プレースホルダー 4">
            <a:extLst>
              <a:ext uri="{FF2B5EF4-FFF2-40B4-BE49-F238E27FC236}">
                <a16:creationId xmlns:a16="http://schemas.microsoft.com/office/drawing/2014/main" id="{367E21C2-2FFE-F99D-5920-2D574507B2F5}"/>
              </a:ext>
            </a:extLst>
          </p:cNvPr>
          <p:cNvSpPr txBox="1">
            <a:spLocks/>
          </p:cNvSpPr>
          <p:nvPr/>
        </p:nvSpPr>
        <p:spPr>
          <a:xfrm>
            <a:off x="1260000" y="900000"/>
            <a:ext cx="7349277" cy="58573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ts val="4500"/>
              </a:lnSpc>
              <a:spcBef>
                <a:spcPts val="0"/>
              </a:spcBef>
              <a:buFont typeface="Arial" panose="020B0604020202020204" pitchFamily="34" charset="0"/>
              <a:buNone/>
              <a:defRPr kumimoji="1" sz="32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ja-JP" sz="2800" dirty="0">
                <a:latin typeface="+mn-ea"/>
                <a:ea typeface="+mn-ea"/>
                <a:cs typeface="Times New Roman" panose="02020603050405020304" pitchFamily="18" charset="0"/>
              </a:rPr>
              <a:t>ここでは，式の見方を深める。</a:t>
            </a:r>
            <a:endParaRPr lang="ja-JP" altLang="ja-JP" dirty="0"/>
          </a:p>
        </p:txBody>
      </p:sp>
    </p:spTree>
    <p:extLst>
      <p:ext uri="{BB962C8B-B14F-4D97-AF65-F5344CB8AC3E}">
        <p14:creationId xmlns:p14="http://schemas.microsoft.com/office/powerpoint/2010/main" val="77826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uiExpand="1" build="p"/>
      <p:bldP spid="3" grpId="0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4"/>
          <p:cNvSpPr>
            <a:spLocks noGrp="1"/>
          </p:cNvSpPr>
          <p:nvPr>
            <p:ph idx="1"/>
          </p:nvPr>
        </p:nvSpPr>
        <p:spPr>
          <a:xfrm>
            <a:off x="288000" y="900000"/>
            <a:ext cx="8384239" cy="4436922"/>
          </a:xfrm>
        </p:spPr>
        <p:txBody>
          <a:bodyPr/>
          <a:lstStyle/>
          <a:p>
            <a:r>
              <a:rPr lang="ja-JP" altLang="ja-JP" dirty="0"/>
              <a:t>単項式において，掛け合わされている文字の個数をその単項式の</a:t>
            </a:r>
            <a:r>
              <a:rPr lang="ja-JP" altLang="en-US" dirty="0"/>
              <a:t> </a:t>
            </a:r>
            <a:r>
              <a:rPr lang="ja-JP" altLang="ja-JP" b="1" dirty="0">
                <a:solidFill>
                  <a:srgbClr val="FF0000"/>
                </a:solidFill>
              </a:rPr>
              <a:t>次数</a:t>
            </a:r>
            <a:r>
              <a:rPr lang="ja-JP" altLang="en-US" dirty="0"/>
              <a:t> </a:t>
            </a:r>
            <a:r>
              <a:rPr lang="ja-JP" altLang="ja-JP" dirty="0"/>
              <a:t>といい，数の部分をその</a:t>
            </a:r>
            <a:r>
              <a:rPr lang="ja-JP" altLang="en-US" dirty="0"/>
              <a:t> </a:t>
            </a:r>
            <a:r>
              <a:rPr lang="ja-JP" altLang="ja-JP" b="1" dirty="0">
                <a:solidFill>
                  <a:srgbClr val="FF0000"/>
                </a:solidFill>
              </a:rPr>
              <a:t>係数</a:t>
            </a:r>
            <a:r>
              <a:rPr lang="ja-JP" altLang="en-US" dirty="0"/>
              <a:t> </a:t>
            </a:r>
            <a:r>
              <a:rPr lang="ja-JP" altLang="ja-JP" dirty="0"/>
              <a:t>という。</a:t>
            </a:r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展開　</a:t>
            </a:r>
            <a:endParaRPr kumimoji="1" lang="ja-JP" altLang="en-US" sz="2000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 wrap="none"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p.10</a:t>
            </a:r>
            <a:r>
              <a:rPr lang="ja-JP" altLang="en-US" dirty="0"/>
              <a:t>）</a:t>
            </a:r>
          </a:p>
        </p:txBody>
      </p:sp>
      <p:sp>
        <p:nvSpPr>
          <p:cNvPr id="13" name="メモ 7">
            <a:extLst>
              <a:ext uri="{FF2B5EF4-FFF2-40B4-BE49-F238E27FC236}">
                <a16:creationId xmlns:a16="http://schemas.microsoft.com/office/drawing/2014/main" id="{A76ADB10-79AD-4F09-9869-9A5C5308C7C2}"/>
              </a:ext>
            </a:extLst>
          </p:cNvPr>
          <p:cNvSpPr/>
          <p:nvPr/>
        </p:nvSpPr>
        <p:spPr>
          <a:xfrm>
            <a:off x="828000" y="2147047"/>
            <a:ext cx="925351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メモ 8">
            <a:extLst>
              <a:ext uri="{FF2B5EF4-FFF2-40B4-BE49-F238E27FC236}">
                <a16:creationId xmlns:a16="http://schemas.microsoft.com/office/drawing/2014/main" id="{2DE63F88-2B0F-4A82-9BE1-E9691D828328}"/>
              </a:ext>
            </a:extLst>
          </p:cNvPr>
          <p:cNvSpPr/>
          <p:nvPr/>
        </p:nvSpPr>
        <p:spPr>
          <a:xfrm>
            <a:off x="3616040" y="1521078"/>
            <a:ext cx="925352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hlinkClick r:id="rId2" action="ppaction://hlinksldjump"/>
            <a:extLst>
              <a:ext uri="{FF2B5EF4-FFF2-40B4-BE49-F238E27FC236}">
                <a16:creationId xmlns:a16="http://schemas.microsoft.com/office/drawing/2014/main" id="{B4D21377-7C03-567A-1030-453CE90F3C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8460000" y="6156000"/>
            <a:ext cx="648000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43496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コンテンツ プレースホルダー 4"/>
              <p:cNvSpPr>
                <a:spLocks noGrp="1"/>
              </p:cNvSpPr>
              <p:nvPr>
                <p:ph idx="1"/>
              </p:nvPr>
            </p:nvSpPr>
            <p:spPr>
              <a:xfrm>
                <a:off x="1260000" y="900000"/>
                <a:ext cx="7370977" cy="2227122"/>
              </a:xfrm>
            </p:spPr>
            <p:txBody>
              <a:bodyPr/>
              <a:lstStyle/>
              <a:p>
                <a:pPr>
                  <a:spcAft>
                    <a:spcPts val="1200"/>
                  </a:spcAft>
                </a:pPr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ja-JP" altLang="en-US" dirty="0"/>
                  <a:t> </a:t>
                </a:r>
                <a:r>
                  <a:rPr lang="ja-JP" altLang="ja-JP" dirty="0" err="1"/>
                  <a:t>，</a:t>
                </a:r>
                <a:r>
                  <a:rPr lang="ja-JP" altLang="ja-JP" dirty="0"/>
                  <a:t>係数は</a:t>
                </a:r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ja-JP" altLang="ja-JP" dirty="0"/>
              </a:p>
              <a:p>
                <a:pPr>
                  <a:spcAft>
                    <a:spcPts val="1200"/>
                  </a:spcAft>
                </a:pPr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ja-JP" altLang="en-US" dirty="0"/>
                  <a:t> </a:t>
                </a:r>
                <a:r>
                  <a:rPr lang="ja-JP" altLang="ja-JP" dirty="0" err="1"/>
                  <a:t>，</a:t>
                </a:r>
                <a:r>
                  <a:rPr lang="ja-JP" altLang="ja-JP" dirty="0"/>
                  <a:t>係数は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altLang="ja-JP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3</m:t>
                    </m:r>
                  </m:oMath>
                </a14:m>
                <a:endParaRPr kumimoji="1" lang="en-US" altLang="ja-JP" dirty="0"/>
              </a:p>
              <a:p>
                <a:pPr>
                  <a:spcAft>
                    <a:spcPts val="1200"/>
                  </a:spcAft>
                </a:pPr>
                <a:r>
                  <a:rPr lang="en-US" altLang="ja-JP" dirty="0"/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ja-JP" altLang="ja-JP" dirty="0"/>
                  <a:t>の次数は</a:t>
                </a:r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ja-JP" altLang="en-US" dirty="0">
                    <a:solidFill>
                      <a:srgbClr val="FF0000"/>
                    </a:solidFill>
                  </a:rPr>
                  <a:t> </a:t>
                </a:r>
                <a:r>
                  <a:rPr lang="ja-JP" altLang="ja-JP" dirty="0" err="1"/>
                  <a:t>，</a:t>
                </a:r>
                <a:r>
                  <a:rPr lang="ja-JP" altLang="ja-JP" dirty="0"/>
                  <a:t>係数は</a:t>
                </a:r>
                <a:r>
                  <a:rPr lang="ja-JP" altLang="en-US" dirty="0"/>
                  <a:t> </a:t>
                </a:r>
                <a14:m>
                  <m:oMath xmlns:m="http://schemas.openxmlformats.org/officeDocument/2006/math">
                    <m:r>
                      <a:rPr lang="en-US" altLang="ja-JP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ja-JP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5" name="コンテンツ プレースホルダー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0000" y="900000"/>
                <a:ext cx="7370977" cy="2227122"/>
              </a:xfrm>
              <a:blipFill>
                <a:blip r:embed="rId2"/>
                <a:stretch>
                  <a:fillRect l="-2151" t="-3288" b="-54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展開　</a:t>
            </a:r>
            <a:endParaRPr kumimoji="1" lang="ja-JP" altLang="en-US" sz="2000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p.10</a:t>
            </a:r>
            <a:r>
              <a:rPr lang="ja-JP" altLang="en-US" dirty="0"/>
              <a:t>）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560" y="3201285"/>
            <a:ext cx="3294078" cy="1174230"/>
          </a:xfrm>
          <a:prstGeom prst="rect">
            <a:avLst/>
          </a:prstGeom>
        </p:spPr>
      </p:pic>
      <p:sp>
        <p:nvSpPr>
          <p:cNvPr id="9" name="メモ 8"/>
          <p:cNvSpPr/>
          <p:nvPr/>
        </p:nvSpPr>
        <p:spPr>
          <a:xfrm>
            <a:off x="4288041" y="952601"/>
            <a:ext cx="504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メモ 9"/>
          <p:cNvSpPr/>
          <p:nvPr/>
        </p:nvSpPr>
        <p:spPr>
          <a:xfrm>
            <a:off x="6308561" y="952601"/>
            <a:ext cx="504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メモ 10"/>
          <p:cNvSpPr/>
          <p:nvPr/>
        </p:nvSpPr>
        <p:spPr>
          <a:xfrm>
            <a:off x="4765348" y="1636412"/>
            <a:ext cx="504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メモ 11"/>
          <p:cNvSpPr/>
          <p:nvPr/>
        </p:nvSpPr>
        <p:spPr>
          <a:xfrm>
            <a:off x="6895770" y="1636412"/>
            <a:ext cx="504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" name="メモ 12"/>
          <p:cNvSpPr/>
          <p:nvPr/>
        </p:nvSpPr>
        <p:spPr>
          <a:xfrm>
            <a:off x="4929560" y="2411736"/>
            <a:ext cx="504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メモ 13"/>
          <p:cNvSpPr/>
          <p:nvPr/>
        </p:nvSpPr>
        <p:spPr>
          <a:xfrm>
            <a:off x="7035185" y="2411736"/>
            <a:ext cx="504000" cy="540000"/>
          </a:xfrm>
          <a:prstGeom prst="foldedCorner">
            <a:avLst>
              <a:gd name="adj" fmla="val 29460"/>
            </a:avLst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8608206-A946-914A-BF01-CABA71F86C1C}"/>
              </a:ext>
            </a:extLst>
          </p:cNvPr>
          <p:cNvSpPr txBox="1"/>
          <p:nvPr/>
        </p:nvSpPr>
        <p:spPr>
          <a:xfrm>
            <a:off x="288000" y="972000"/>
            <a:ext cx="900000" cy="468000"/>
          </a:xfrm>
          <a:prstGeom prst="rect">
            <a:avLst/>
          </a:prstGeom>
          <a:solidFill>
            <a:srgbClr val="0B75B8"/>
          </a:solidFill>
          <a:ln w="12700">
            <a:noFill/>
          </a:ln>
        </p:spPr>
        <p:txBody>
          <a:bodyPr wrap="square" rtlCol="0" anchor="ctr">
            <a:noAutofit/>
          </a:bodyPr>
          <a:lstStyle/>
          <a:p>
            <a:pPr algn="ctr" fontAlgn="ctr"/>
            <a:r>
              <a:rPr kumimoji="1" lang="ja-JP" altLang="en-US" sz="2400" dirty="0">
                <a:solidFill>
                  <a:schemeClr val="bg1"/>
                </a:solidFill>
                <a:latin typeface="+mn-ea"/>
              </a:rPr>
              <a:t>例１</a:t>
            </a:r>
          </a:p>
        </p:txBody>
      </p:sp>
    </p:spTree>
    <p:extLst>
      <p:ext uri="{BB962C8B-B14F-4D97-AF65-F5344CB8AC3E}">
        <p14:creationId xmlns:p14="http://schemas.microsoft.com/office/powerpoint/2010/main" val="788813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xit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Right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展開　</a:t>
            </a:r>
            <a:endParaRPr kumimoji="1" lang="ja-JP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コンテンツ プレースホルダー 4"/>
              <p:cNvSpPr>
                <a:spLocks noGrp="1"/>
              </p:cNvSpPr>
              <p:nvPr>
                <p:ph idx="1"/>
              </p:nvPr>
            </p:nvSpPr>
            <p:spPr>
              <a:xfrm>
                <a:off x="1301261" y="873631"/>
                <a:ext cx="7370977" cy="5720599"/>
              </a:xfrm>
            </p:spPr>
            <p:txBody>
              <a:bodyPr/>
              <a:lstStyle/>
              <a:p>
                <a:r>
                  <a:rPr lang="ja-JP" altLang="ja-JP" dirty="0"/>
                  <a:t>次の単項式の次数と係数を答えよ。</a:t>
                </a:r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ja-JP" dirty="0"/>
                  <a:t>(1)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4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ja-JP" dirty="0"/>
                  <a:t>(2)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en-US" altLang="ja-JP" i="1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altLang="ja-JP" dirty="0"/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ja-JP" dirty="0"/>
                  <a:t>(3)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altLang="ja-JP" dirty="0"/>
              </a:p>
              <a:p>
                <a:pPr>
                  <a:spcBef>
                    <a:spcPts val="1200"/>
                  </a:spcBef>
                  <a:spcAft>
                    <a:spcPts val="1200"/>
                  </a:spcAft>
                </a:pPr>
                <a:r>
                  <a:rPr lang="en-US" altLang="ja-JP" dirty="0"/>
                  <a:t>(4)</a:t>
                </a:r>
                <a:r>
                  <a:rPr lang="ja-JP" altLang="ja-JP" dirty="0"/>
                  <a:t>　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ja-JP" altLang="ja-JP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ja-JP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ja-JP" i="1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US" altLang="ja-JP" dirty="0"/>
              </a:p>
            </p:txBody>
          </p:sp>
        </mc:Choice>
        <mc:Fallback xmlns="">
          <p:sp>
            <p:nvSpPr>
              <p:cNvPr id="5" name="コンテンツ プレースホルダー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01261" y="873631"/>
                <a:ext cx="7370977" cy="5720599"/>
              </a:xfrm>
              <a:blipFill>
                <a:blip r:embed="rId2"/>
                <a:stretch>
                  <a:fillRect l="-2066" t="-12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テキスト プレースホルダー 5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１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 dirty="0"/>
              <a:t>（教科書</a:t>
            </a:r>
            <a:r>
              <a:rPr lang="en-US" altLang="ja-JP" dirty="0"/>
              <a:t>p.10</a:t>
            </a:r>
            <a:r>
              <a:rPr lang="ja-JP" altLang="en-US" dirty="0"/>
              <a:t>）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テキスト ボックス 10"/>
              <p:cNvSpPr txBox="1"/>
              <p:nvPr/>
            </p:nvSpPr>
            <p:spPr>
              <a:xfrm>
                <a:off x="3370383" y="1716650"/>
                <a:ext cx="4649711" cy="55098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ja-JP" altLang="ja-JP" sz="280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次数は </a:t>
                </a:r>
                <a14:m>
                  <m:oMath xmlns:m="http://schemas.openxmlformats.org/officeDocument/2006/math">
                    <m:r>
                      <a:rPr lang="en-US" altLang="ja-JP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ja-JP" altLang="ja-JP" sz="280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，係数は </a:t>
                </a:r>
                <a14:m>
                  <m:oMath xmlns:m="http://schemas.openxmlformats.org/officeDocument/2006/math">
                    <m:r>
                      <a:rPr lang="en-US" altLang="ja-JP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</m:oMath>
                </a14:m>
                <a:endParaRPr lang="ja-JP" altLang="ja-JP" sz="2800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テキスト ボックス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0383" y="1716650"/>
                <a:ext cx="4649711" cy="550984"/>
              </a:xfrm>
              <a:prstGeom prst="rect">
                <a:avLst/>
              </a:prstGeom>
              <a:blipFill>
                <a:blip r:embed="rId3"/>
                <a:stretch>
                  <a:fillRect l="-2752" t="-15556" b="-2222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テキスト ボックス 11"/>
              <p:cNvSpPr txBox="1"/>
              <p:nvPr/>
            </p:nvSpPr>
            <p:spPr>
              <a:xfrm>
                <a:off x="3370383" y="2503044"/>
                <a:ext cx="4649711" cy="55098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ja-JP" altLang="ja-JP" sz="280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次数は </a:t>
                </a:r>
                <a14:m>
                  <m:oMath xmlns:m="http://schemas.openxmlformats.org/officeDocument/2006/math">
                    <m:r>
                      <a:rPr lang="en-US" altLang="ja-JP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r>
                  <a:rPr lang="ja-JP" altLang="ja-JP" sz="280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，係数は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ja-JP" altLang="ja-JP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ja-JP" altLang="ja-JP" sz="2800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" name="テキスト ボックス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0383" y="2503044"/>
                <a:ext cx="4649711" cy="550984"/>
              </a:xfrm>
              <a:prstGeom prst="rect">
                <a:avLst/>
              </a:prstGeom>
              <a:blipFill>
                <a:blip r:embed="rId4"/>
                <a:stretch>
                  <a:fillRect l="-2752" b="-3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テキスト ボックス 12"/>
              <p:cNvSpPr txBox="1"/>
              <p:nvPr/>
            </p:nvSpPr>
            <p:spPr>
              <a:xfrm>
                <a:off x="3370383" y="3420072"/>
                <a:ext cx="4649711" cy="55098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ja-JP" altLang="ja-JP" sz="280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次数は </a:t>
                </a:r>
                <a14:m>
                  <m:oMath xmlns:m="http://schemas.openxmlformats.org/officeDocument/2006/math">
                    <m:r>
                      <a:rPr lang="en-US" altLang="ja-JP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</m:t>
                    </m:r>
                  </m:oMath>
                </a14:m>
                <a:r>
                  <a:rPr lang="ja-JP" altLang="ja-JP" sz="280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，係数は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ja-JP" altLang="ja-JP" sz="2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altLang="ja-JP" sz="2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ja-JP" altLang="ja-JP" sz="2800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3" name="テキスト ボックス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0383" y="3420072"/>
                <a:ext cx="4649711" cy="550984"/>
              </a:xfrm>
              <a:prstGeom prst="rect">
                <a:avLst/>
              </a:prstGeom>
              <a:blipFill>
                <a:blip r:embed="rId5"/>
                <a:stretch>
                  <a:fillRect l="-2752" b="-37778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テキスト ボックス 13"/>
              <p:cNvSpPr txBox="1"/>
              <p:nvPr/>
            </p:nvSpPr>
            <p:spPr>
              <a:xfrm>
                <a:off x="3370383" y="4357079"/>
                <a:ext cx="4649711" cy="550984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r>
                  <a:rPr lang="ja-JP" altLang="ja-JP" sz="280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次数は </a:t>
                </a:r>
                <a14:m>
                  <m:oMath xmlns:m="http://schemas.openxmlformats.org/officeDocument/2006/math">
                    <m:r>
                      <a:rPr lang="en-US" altLang="ja-JP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ja-JP" altLang="ja-JP" sz="2800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，係数は </a:t>
                </a:r>
                <a14:m>
                  <m:oMath xmlns:m="http://schemas.openxmlformats.org/officeDocument/2006/math">
                    <m:r>
                      <a:rPr lang="en-US" altLang="ja-JP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altLang="ja-JP" sz="2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</m:oMath>
                </a14:m>
                <a:endParaRPr lang="ja-JP" altLang="ja-JP" sz="2800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4" name="テキスト ボックス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0383" y="4357079"/>
                <a:ext cx="4649711" cy="550984"/>
              </a:xfrm>
              <a:prstGeom prst="rect">
                <a:avLst/>
              </a:prstGeom>
              <a:blipFill>
                <a:blip r:embed="rId6"/>
                <a:stretch>
                  <a:fillRect l="-2752" t="-15556" b="-22222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Google Shape;89;p1">
            <a:extLst>
              <a:ext uri="{FF2B5EF4-FFF2-40B4-BE49-F238E27FC236}">
                <a16:creationId xmlns:a16="http://schemas.microsoft.com/office/drawing/2014/main" id="{6330E3FB-12F9-3EBD-5F1D-DF3A1F589EF1}"/>
              </a:ext>
            </a:extLst>
          </p:cNvPr>
          <p:cNvSpPr txBox="1">
            <a:spLocks noChangeAspect="1"/>
          </p:cNvSpPr>
          <p:nvPr/>
        </p:nvSpPr>
        <p:spPr>
          <a:xfrm>
            <a:off x="287999" y="972000"/>
            <a:ext cx="900000" cy="468000"/>
          </a:xfrm>
          <a:prstGeom prst="rect">
            <a:avLst/>
          </a:prstGeom>
          <a:noFill/>
          <a:ln w="19050" cap="flat" cmpd="sng">
            <a:solidFill>
              <a:srgbClr val="0471B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none" lIns="91425" tIns="36000" rIns="91425" bIns="360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MS Gothic"/>
              <a:buNone/>
            </a:pPr>
            <a:r>
              <a:rPr lang="ja-JP" sz="2400" b="0" i="0" u="none" strike="noStrike" cap="none" dirty="0">
                <a:solidFill>
                  <a:srgbClr val="0B75B8"/>
                </a:solidFill>
                <a:latin typeface="MS Gothic"/>
                <a:ea typeface="MS Gothic"/>
                <a:cs typeface="MS Gothic"/>
                <a:sym typeface="MS Gothic"/>
              </a:rPr>
              <a:t>問</a:t>
            </a:r>
            <a:r>
              <a:rPr lang="ja-JP" altLang="en-US" sz="2400" b="0" i="0" u="none" strike="noStrike" cap="none" dirty="0">
                <a:solidFill>
                  <a:srgbClr val="0B75B8"/>
                </a:solidFill>
                <a:latin typeface="MS Gothic"/>
                <a:ea typeface="MS Gothic"/>
                <a:cs typeface="MS Gothic"/>
                <a:sym typeface="MS Gothic"/>
              </a:rPr>
              <a:t>１</a:t>
            </a:r>
            <a:endParaRPr sz="2400" b="0" i="0" u="none" strike="noStrike" cap="none" dirty="0">
              <a:solidFill>
                <a:srgbClr val="0B75B8"/>
              </a:solidFill>
              <a:latin typeface="MS Gothic"/>
              <a:ea typeface="MS Gothic"/>
              <a:cs typeface="MS Gothic"/>
              <a:sym typeface="MS Gothic"/>
            </a:endParaRPr>
          </a:p>
        </p:txBody>
      </p:sp>
    </p:spTree>
    <p:extLst>
      <p:ext uri="{BB962C8B-B14F-4D97-AF65-F5344CB8AC3E}">
        <p14:creationId xmlns:p14="http://schemas.microsoft.com/office/powerpoint/2010/main" val="2910002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Office テーマ">
  <a:themeElements>
    <a:clrScheme name="青緑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4142</TotalTime>
  <Words>399</Words>
  <Application>Microsoft Office PowerPoint</Application>
  <PresentationFormat>画面に合わせる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HGSｺﾞｼｯｸE</vt:lpstr>
      <vt:lpstr>ＭＳ Ｐゴシック</vt:lpstr>
      <vt:lpstr>MS Gothic</vt:lpstr>
      <vt:lpstr>游ゴシック</vt:lpstr>
      <vt:lpstr>Arial</vt:lpstr>
      <vt:lpstr>Cambria Math</vt:lpstr>
      <vt:lpstr>Office テーマ</vt:lpstr>
      <vt:lpstr>１章　数と式</vt:lpstr>
      <vt:lpstr>展開</vt:lpstr>
      <vt:lpstr>展開　</vt:lpstr>
      <vt:lpstr>展開　</vt:lpstr>
      <vt:lpstr>展開　</vt:lpstr>
      <vt:lpstr>展開　</vt:lpstr>
    </vt:vector>
  </TitlesOfParts>
  <Company>東京書籍株式会社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東京書籍株式会社</dc:creator>
  <cp:lastModifiedBy>奏史 松並</cp:lastModifiedBy>
  <cp:revision>23</cp:revision>
  <dcterms:created xsi:type="dcterms:W3CDTF">2021-01-13T07:09:34Z</dcterms:created>
  <dcterms:modified xsi:type="dcterms:W3CDTF">2026-02-26T10:34:05Z</dcterms:modified>
</cp:coreProperties>
</file>