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04" r:id="rId1"/>
    <p:sldMasterId id="2147484906" r:id="rId2"/>
  </p:sldMasterIdLst>
  <p:notesMasterIdLst>
    <p:notesMasterId r:id="rId10"/>
  </p:notesMasterIdLst>
  <p:handoutMasterIdLst>
    <p:handoutMasterId r:id="rId11"/>
  </p:handoutMasterIdLst>
  <p:sldIdLst>
    <p:sldId id="671" r:id="rId3"/>
    <p:sldId id="672" r:id="rId4"/>
    <p:sldId id="674" r:id="rId5"/>
    <p:sldId id="673" r:id="rId6"/>
    <p:sldId id="675" r:id="rId7"/>
    <p:sldId id="676" r:id="rId8"/>
    <p:sldId id="677" r:id="rId9"/>
  </p:sldIdLst>
  <p:sldSz cx="9144000" cy="6858000" type="screen4x3"/>
  <p:notesSz cx="9866313" cy="673576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Gill Sans MT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Gill Sans MT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Gill Sans MT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Gill Sans MT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Gill Sans MT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Gill Sans MT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Gill Sans MT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Gill Sans MT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Gill Sans MT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2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pos="657" userDrawn="1">
          <p15:clr>
            <a:srgbClr val="A4A3A4"/>
          </p15:clr>
        </p15:guide>
        <p15:guide id="4" pos="3268" userDrawn="1">
          <p15:clr>
            <a:srgbClr val="A4A3A4"/>
          </p15:clr>
        </p15:guide>
        <p15:guide id="5" pos="158" userDrawn="1">
          <p15:clr>
            <a:srgbClr val="A4A3A4"/>
          </p15:clr>
        </p15:guide>
        <p15:guide id="6" pos="1637" userDrawn="1">
          <p15:clr>
            <a:srgbClr val="A4A3A4"/>
          </p15:clr>
        </p15:guide>
        <p15:guide id="7" pos="204" userDrawn="1">
          <p15:clr>
            <a:srgbClr val="A4A3A4"/>
          </p15:clr>
        </p15:guide>
        <p15:guide id="8" orient="horz" pos="164" userDrawn="1">
          <p15:clr>
            <a:srgbClr val="A4A3A4"/>
          </p15:clr>
        </p15:guide>
        <p15:guide id="9" pos="5556" userDrawn="1">
          <p15:clr>
            <a:srgbClr val="A4A3A4"/>
          </p15:clr>
        </p15:guide>
        <p15:guide id="10" pos="703" userDrawn="1">
          <p15:clr>
            <a:srgbClr val="A4A3A4"/>
          </p15:clr>
        </p15:guide>
        <p15:guide id="11" pos="793" userDrawn="1">
          <p15:clr>
            <a:srgbClr val="A4A3A4"/>
          </p15:clr>
        </p15:guide>
        <p15:guide id="12" pos="8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8EF"/>
    <a:srgbClr val="FBDAD8"/>
    <a:srgbClr val="52C3F1"/>
    <a:srgbClr val="EF867E"/>
    <a:srgbClr val="008BD5"/>
    <a:srgbClr val="E50031"/>
    <a:srgbClr val="17A63E"/>
    <a:srgbClr val="D2ECFB"/>
    <a:srgbClr val="EBF1C3"/>
    <a:srgbClr val="61A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22" autoAdjust="0"/>
    <p:restoredTop sz="95455" autoAdjust="0"/>
  </p:normalViewPr>
  <p:slideViewPr>
    <p:cSldViewPr snapToGrid="0">
      <p:cViewPr varScale="1">
        <p:scale>
          <a:sx n="91" d="100"/>
          <a:sy n="91" d="100"/>
        </p:scale>
        <p:origin x="1550" y="62"/>
      </p:cViewPr>
      <p:guideLst>
        <p:guide orient="horz" pos="572"/>
        <p:guide pos="2880"/>
        <p:guide pos="657"/>
        <p:guide pos="3268"/>
        <p:guide pos="158"/>
        <p:guide pos="1637"/>
        <p:guide pos="204"/>
        <p:guide orient="horz" pos="164"/>
        <p:guide pos="5556"/>
        <p:guide pos="703"/>
        <p:guide pos="793"/>
        <p:guide pos="8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3" cy="336788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50A45F8C-7044-437B-AB66-48CF1A13225F}" type="datetimeFigureOut">
              <a:rPr lang="ja-JP" altLang="en-US"/>
              <a:pPr>
                <a:defRPr/>
              </a:pPr>
              <a:t>2026/2/26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zh-CN" altLang="en-US"/>
              <a:t>新数学</a:t>
            </a:r>
            <a:r>
              <a:rPr lang="en-US" altLang="zh-CN"/>
              <a:t>I 1</a:t>
            </a:r>
            <a:r>
              <a:rPr lang="zh-CN" altLang="en-US"/>
              <a:t>章 </a:t>
            </a:r>
            <a:r>
              <a:rPr lang="en-US" altLang="zh-CN"/>
              <a:t>1</a:t>
            </a:r>
            <a:r>
              <a:rPr lang="zh-CN" altLang="en-US"/>
              <a:t>節</a:t>
            </a: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3" cy="33678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CC6D0FB7-60C3-412B-A55A-86C11B4565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848267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3" cy="336788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9C804816-9C66-4866-825F-A6CBF6DABEAE}" type="datetimeFigureOut">
              <a:rPr lang="ja-JP" altLang="en-US"/>
              <a:pPr>
                <a:defRPr/>
              </a:pPr>
              <a:t>2026/2/26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8" tIns="47429" rIns="94858" bIns="47429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86633" y="3199488"/>
            <a:ext cx="7893049" cy="3031093"/>
          </a:xfrm>
          <a:prstGeom prst="rect">
            <a:avLst/>
          </a:prstGeom>
        </p:spPr>
        <p:txBody>
          <a:bodyPr vert="horz" lIns="94858" tIns="47429" rIns="94858" bIns="47429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zh-CN" altLang="en-US"/>
              <a:t>新数学</a:t>
            </a:r>
            <a:r>
              <a:rPr lang="en-US" altLang="zh-CN"/>
              <a:t>I 1</a:t>
            </a:r>
            <a:r>
              <a:rPr lang="zh-CN" altLang="en-US"/>
              <a:t>章 </a:t>
            </a:r>
            <a:r>
              <a:rPr lang="en-US" altLang="zh-CN"/>
              <a:t>1</a:t>
            </a:r>
            <a:r>
              <a:rPr lang="zh-CN" altLang="en-US"/>
              <a:t>節</a:t>
            </a: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3" cy="336788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A97342CB-8F6B-45D4-8BE5-1E230C66C1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64390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>
                <a:solidFill>
                  <a:prstClr val="black"/>
                </a:solidFill>
              </a:rPr>
              <a:t>新数学</a:t>
            </a:r>
            <a:r>
              <a:rPr lang="en-US" altLang="zh-CN">
                <a:solidFill>
                  <a:prstClr val="black"/>
                </a:solidFill>
              </a:rPr>
              <a:t>I 1</a:t>
            </a:r>
            <a:r>
              <a:rPr lang="zh-CN" altLang="en-US">
                <a:solidFill>
                  <a:prstClr val="black"/>
                </a:solidFill>
              </a:rPr>
              <a:t>章 </a:t>
            </a:r>
            <a:r>
              <a:rPr lang="en-US" altLang="zh-CN">
                <a:solidFill>
                  <a:prstClr val="black"/>
                </a:solidFill>
              </a:rPr>
              <a:t>1</a:t>
            </a:r>
            <a:r>
              <a:rPr lang="zh-CN" altLang="en-US">
                <a:solidFill>
                  <a:prstClr val="black"/>
                </a:solidFill>
              </a:rPr>
              <a:t>節</a:t>
            </a: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855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>
                <a:solidFill>
                  <a:prstClr val="black"/>
                </a:solidFill>
              </a:rPr>
              <a:t>新数学</a:t>
            </a:r>
            <a:r>
              <a:rPr lang="en-US" altLang="zh-CN">
                <a:solidFill>
                  <a:prstClr val="black"/>
                </a:solidFill>
              </a:rPr>
              <a:t>I 1</a:t>
            </a:r>
            <a:r>
              <a:rPr lang="zh-CN" altLang="en-US">
                <a:solidFill>
                  <a:prstClr val="black"/>
                </a:solidFill>
              </a:rPr>
              <a:t>章 </a:t>
            </a:r>
            <a:r>
              <a:rPr lang="en-US" altLang="zh-CN">
                <a:solidFill>
                  <a:prstClr val="black"/>
                </a:solidFill>
              </a:rPr>
              <a:t>1</a:t>
            </a:r>
            <a:r>
              <a:rPr lang="zh-CN" altLang="en-US">
                <a:solidFill>
                  <a:prstClr val="black"/>
                </a:solidFill>
              </a:rPr>
              <a:t>節</a:t>
            </a: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516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>
                <a:solidFill>
                  <a:prstClr val="black"/>
                </a:solidFill>
              </a:rPr>
              <a:t>新数学</a:t>
            </a:r>
            <a:r>
              <a:rPr lang="en-US" altLang="zh-CN">
                <a:solidFill>
                  <a:prstClr val="black"/>
                </a:solidFill>
              </a:rPr>
              <a:t>I 1</a:t>
            </a:r>
            <a:r>
              <a:rPr lang="zh-CN" altLang="en-US">
                <a:solidFill>
                  <a:prstClr val="black"/>
                </a:solidFill>
              </a:rPr>
              <a:t>章 </a:t>
            </a:r>
            <a:r>
              <a:rPr lang="en-US" altLang="zh-CN">
                <a:solidFill>
                  <a:prstClr val="black"/>
                </a:solidFill>
              </a:rPr>
              <a:t>1</a:t>
            </a:r>
            <a:r>
              <a:rPr lang="zh-CN" altLang="en-US">
                <a:solidFill>
                  <a:prstClr val="black"/>
                </a:solidFill>
              </a:rPr>
              <a:t>節</a:t>
            </a: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531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>
                <a:solidFill>
                  <a:prstClr val="black"/>
                </a:solidFill>
              </a:rPr>
              <a:t>新数学</a:t>
            </a:r>
            <a:r>
              <a:rPr lang="en-US" altLang="zh-CN">
                <a:solidFill>
                  <a:prstClr val="black"/>
                </a:solidFill>
              </a:rPr>
              <a:t>I 1</a:t>
            </a:r>
            <a:r>
              <a:rPr lang="zh-CN" altLang="en-US">
                <a:solidFill>
                  <a:prstClr val="black"/>
                </a:solidFill>
              </a:rPr>
              <a:t>章 </a:t>
            </a:r>
            <a:r>
              <a:rPr lang="en-US" altLang="zh-CN">
                <a:solidFill>
                  <a:prstClr val="black"/>
                </a:solidFill>
              </a:rPr>
              <a:t>1</a:t>
            </a:r>
            <a:r>
              <a:rPr lang="zh-CN" altLang="en-US">
                <a:solidFill>
                  <a:prstClr val="black"/>
                </a:solidFill>
              </a:rPr>
              <a:t>節</a:t>
            </a: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447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>
                <a:solidFill>
                  <a:prstClr val="black"/>
                </a:solidFill>
              </a:rPr>
              <a:t>新数学</a:t>
            </a:r>
            <a:r>
              <a:rPr lang="en-US" altLang="zh-CN">
                <a:solidFill>
                  <a:prstClr val="black"/>
                </a:solidFill>
              </a:rPr>
              <a:t>I 1</a:t>
            </a:r>
            <a:r>
              <a:rPr lang="zh-CN" altLang="en-US">
                <a:solidFill>
                  <a:prstClr val="black"/>
                </a:solidFill>
              </a:rPr>
              <a:t>章 </a:t>
            </a:r>
            <a:r>
              <a:rPr lang="en-US" altLang="zh-CN">
                <a:solidFill>
                  <a:prstClr val="black"/>
                </a:solidFill>
              </a:rPr>
              <a:t>1</a:t>
            </a:r>
            <a:r>
              <a:rPr lang="zh-CN" altLang="en-US">
                <a:solidFill>
                  <a:prstClr val="black"/>
                </a:solidFill>
              </a:rPr>
              <a:t>節</a:t>
            </a: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05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>
                <a:solidFill>
                  <a:prstClr val="black"/>
                </a:solidFill>
              </a:rPr>
              <a:t>新数学</a:t>
            </a:r>
            <a:r>
              <a:rPr lang="en-US" altLang="zh-CN">
                <a:solidFill>
                  <a:prstClr val="black"/>
                </a:solidFill>
              </a:rPr>
              <a:t>I 1</a:t>
            </a:r>
            <a:r>
              <a:rPr lang="zh-CN" altLang="en-US">
                <a:solidFill>
                  <a:prstClr val="black"/>
                </a:solidFill>
              </a:rPr>
              <a:t>章 </a:t>
            </a:r>
            <a:r>
              <a:rPr lang="en-US" altLang="zh-CN">
                <a:solidFill>
                  <a:prstClr val="black"/>
                </a:solidFill>
              </a:rPr>
              <a:t>1</a:t>
            </a:r>
            <a:r>
              <a:rPr lang="zh-CN" altLang="en-US">
                <a:solidFill>
                  <a:prstClr val="black"/>
                </a:solidFill>
              </a:rPr>
              <a:t>節</a:t>
            </a: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130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CN" altLang="en-US">
                <a:solidFill>
                  <a:prstClr val="black"/>
                </a:solidFill>
              </a:rPr>
              <a:t>新数学</a:t>
            </a:r>
            <a:r>
              <a:rPr lang="en-US" altLang="zh-CN">
                <a:solidFill>
                  <a:prstClr val="black"/>
                </a:solidFill>
              </a:rPr>
              <a:t>I 1</a:t>
            </a:r>
            <a:r>
              <a:rPr lang="zh-CN" altLang="en-US">
                <a:solidFill>
                  <a:prstClr val="black"/>
                </a:solidFill>
              </a:rPr>
              <a:t>章 </a:t>
            </a:r>
            <a:r>
              <a:rPr lang="en-US" altLang="zh-CN">
                <a:solidFill>
                  <a:prstClr val="black"/>
                </a:solidFill>
              </a:rPr>
              <a:t>1</a:t>
            </a:r>
            <a:r>
              <a:rPr lang="zh-CN" altLang="en-US">
                <a:solidFill>
                  <a:prstClr val="black"/>
                </a:solidFill>
              </a:rPr>
              <a:t>節</a:t>
            </a:r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411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ja-JP" altLang="en-US"/>
              <a:t>マスタ サブタイトルの書式設定</a:t>
            </a:r>
            <a:endParaRPr lang="en-US"/>
          </a:p>
        </p:txBody>
      </p:sp>
      <p:sp>
        <p:nvSpPr>
          <p:cNvPr id="10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5EDD7C21-0DED-409F-ABF0-450DA26B3C8B}" type="datetimeFigureOut">
              <a:rPr lang="ja-JP" altLang="en-US">
                <a:solidFill>
                  <a:srgbClr val="464653"/>
                </a:solidFill>
              </a:rPr>
              <a:pPr>
                <a:defRPr/>
              </a:pPr>
              <a:t>2026/2/26</a:t>
            </a:fld>
            <a:endParaRPr lang="ja-JP" altLang="en-US">
              <a:solidFill>
                <a:srgbClr val="464653"/>
              </a:solidFill>
            </a:endParaRPr>
          </a:p>
        </p:txBody>
      </p:sp>
      <p:sp>
        <p:nvSpPr>
          <p:cNvPr id="11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464653"/>
              </a:solidFill>
            </a:endParaRPr>
          </a:p>
        </p:txBody>
      </p:sp>
      <p:sp>
        <p:nvSpPr>
          <p:cNvPr id="12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CA65F-1572-456A-AEB4-AD8C657D08DC}" type="slidenum">
              <a:rPr lang="ja-JP" alt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117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上の 2 つの角を丸める 6" hidden="1">
            <a:extLst>
              <a:ext uri="{FF2B5EF4-FFF2-40B4-BE49-F238E27FC236}">
                <a16:creationId xmlns:a16="http://schemas.microsoft.com/office/drawing/2014/main" id="{5D9EB891-AB2A-41B4-A9C3-C60A982843F4}"/>
              </a:ext>
            </a:extLst>
          </p:cNvPr>
          <p:cNvSpPr/>
          <p:nvPr userDrawn="1"/>
        </p:nvSpPr>
        <p:spPr>
          <a:xfrm flipV="1">
            <a:off x="0" y="0"/>
            <a:ext cx="9144000" cy="787073"/>
          </a:xfrm>
          <a:prstGeom prst="round2SameRect">
            <a:avLst/>
          </a:prstGeom>
          <a:solidFill>
            <a:srgbClr val="52C3F1"/>
          </a:solidFill>
          <a:ln>
            <a:solidFill>
              <a:srgbClr val="52C3F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2" name="タイトル 11" hidden="1">
            <a:extLst>
              <a:ext uri="{FF2B5EF4-FFF2-40B4-BE49-F238E27FC236}">
                <a16:creationId xmlns:a16="http://schemas.microsoft.com/office/drawing/2014/main" id="{0CCE93C8-40FE-4228-8788-63074B359A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176" y="152400"/>
            <a:ext cx="7069600" cy="495782"/>
          </a:xfrm>
        </p:spPr>
        <p:txBody>
          <a:bodyPr/>
          <a:lstStyle>
            <a:lvl1pPr>
              <a:defRPr>
                <a:latin typeface="BIZ UDPゴシック" panose="020B0400000000000000" pitchFamily="50" charset="-128"/>
                <a:ea typeface="BIZ UDPゴシック" panose="020B0400000000000000" pitchFamily="50" charset="-128"/>
                <a:cs typeface="Rounded M+ 2p light" panose="020B0403020203020207" pitchFamily="50" charset="-128"/>
              </a:defRPr>
            </a:lvl1pPr>
          </a:lstStyle>
          <a:p>
            <a:pPr eaLnBrk="1" hangingPunct="1"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 文字を使った式</a:t>
            </a:r>
            <a:endParaRPr lang="ja-JP" altLang="en-US" sz="1600" b="1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テキスト プレースホルダー 15" hidden="1">
            <a:extLst>
              <a:ext uri="{FF2B5EF4-FFF2-40B4-BE49-F238E27FC236}">
                <a16:creationId xmlns:a16="http://schemas.microsoft.com/office/drawing/2014/main" id="{1A25F004-A1A6-46A7-9ECE-6F44D710E5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41311" y="328675"/>
            <a:ext cx="2451169" cy="312898"/>
          </a:xfrm>
        </p:spPr>
        <p:txBody>
          <a:bodyPr/>
          <a:lstStyle>
            <a:lvl1pPr marL="0" indent="0" algn="r">
              <a:buNone/>
              <a:defRPr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教科書 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p.32)</a:t>
            </a: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8A55BF7-7B61-4C0D-829B-ED9783E95851}"/>
              </a:ext>
            </a:extLst>
          </p:cNvPr>
          <p:cNvSpPr/>
          <p:nvPr userDrawn="1"/>
        </p:nvSpPr>
        <p:spPr>
          <a:xfrm>
            <a:off x="145256" y="776337"/>
            <a:ext cx="8853488" cy="46037"/>
          </a:xfrm>
          <a:prstGeom prst="rect">
            <a:avLst/>
          </a:prstGeom>
          <a:gradFill>
            <a:gsLst>
              <a:gs pos="0">
                <a:schemeClr val="bg1">
                  <a:lumMod val="90000"/>
                  <a:lumOff val="10000"/>
                </a:schemeClr>
              </a:gs>
              <a:gs pos="86000">
                <a:srgbClr val="A1AEBA"/>
              </a:gs>
              <a:gs pos="14000">
                <a:srgbClr val="A0ADB9"/>
              </a:gs>
              <a:gs pos="51000">
                <a:schemeClr val="bg2">
                  <a:lumMod val="4800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301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1027" name="テキスト プレースホルダ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1B84955-B093-42A0-B5CD-671498481AE5}" type="datetimeFigureOut">
              <a:rPr lang="ja-JP" altLang="en-US">
                <a:solidFill>
                  <a:srgbClr val="464653"/>
                </a:solidFill>
              </a:rPr>
              <a:pPr>
                <a:defRPr/>
              </a:pPr>
              <a:t>2026/2/26</a:t>
            </a:fld>
            <a:endParaRPr lang="ja-JP" altLang="en-US">
              <a:solidFill>
                <a:srgbClr val="464653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srgbClr val="464653"/>
              </a:solidFill>
            </a:endParaRPr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E862CF8-9BF9-4EEA-9DCB-606E821A850E}" type="slidenum">
              <a:rPr lang="ja-JP" alt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464653"/>
              </a:solidFill>
            </a:endParaRPr>
          </a:p>
        </p:txBody>
      </p:sp>
      <p:sp>
        <p:nvSpPr>
          <p:cNvPr id="1031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32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05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  <a:endParaRPr lang="en-US" dirty="0"/>
          </a:p>
        </p:txBody>
      </p:sp>
      <p:sp>
        <p:nvSpPr>
          <p:cNvPr id="1027" name="テキスト プレースホルダ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1B84955-B093-42A0-B5CD-671498481AE5}" type="datetimeFigureOut">
              <a:rPr lang="ja-JP" altLang="en-US">
                <a:solidFill>
                  <a:srgbClr val="464653"/>
                </a:solidFill>
              </a:rPr>
              <a:pPr>
                <a:defRPr/>
              </a:pPr>
              <a:t>2026/2/26</a:t>
            </a:fld>
            <a:endParaRPr lang="ja-JP" altLang="en-US">
              <a:solidFill>
                <a:srgbClr val="464653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srgbClr val="464653"/>
              </a:solidFill>
            </a:endParaRPr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E862CF8-9BF9-4EEA-9DCB-606E821A850E}" type="slidenum">
              <a:rPr lang="ja-JP" alt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464653"/>
              </a:solidFill>
            </a:endParaRPr>
          </a:p>
        </p:txBody>
      </p:sp>
      <p:sp>
        <p:nvSpPr>
          <p:cNvPr id="1031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32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07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kern="1200">
          <a:solidFill>
            <a:schemeClr val="tx2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kumimoji="1" sz="16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kumimoji="1" sz="1600" kern="1200">
          <a:solidFill>
            <a:schemeClr val="tx2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kumimoji="1" sz="16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umimoji="1" sz="16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kumimoji="1" sz="16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0F8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テキスト&#10;&#10;自動的に生成された説明">
            <a:extLst>
              <a:ext uri="{FF2B5EF4-FFF2-40B4-BE49-F238E27FC236}">
                <a16:creationId xmlns:a16="http://schemas.microsoft.com/office/drawing/2014/main" id="{89ADD6C3-76F5-49AB-94C6-BF91B1A0E9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39" y="4450731"/>
            <a:ext cx="5305361" cy="879556"/>
          </a:xfrm>
          <a:prstGeom prst="rect">
            <a:avLst/>
          </a:prstGeom>
        </p:spPr>
      </p:pic>
      <p:pic>
        <p:nvPicPr>
          <p:cNvPr id="8" name="図 7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B20EA0F8-2F22-D754-9D2B-E46AC34843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41" y="1233329"/>
            <a:ext cx="9153941" cy="1885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720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08298E2-AAE4-4826-B0D0-B56B3686F67B}"/>
              </a:ext>
            </a:extLst>
          </p:cNvPr>
          <p:cNvSpPr txBox="1"/>
          <p:nvPr/>
        </p:nvSpPr>
        <p:spPr>
          <a:xfrm>
            <a:off x="1483320" y="1405150"/>
            <a:ext cx="7013373" cy="4515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0" i="0" u="none" strike="noStrike" baseline="0" dirty="0">
                <a:latin typeface="Century" panose="02040604050505020304" pitchFamily="18" charset="0"/>
              </a:rPr>
              <a:t>１個</a:t>
            </a:r>
            <a:r>
              <a:rPr lang="en-US" altLang="ja-JP" sz="2800" b="0" i="0" u="none" strike="noStrike" baseline="0" dirty="0">
                <a:latin typeface="Century" panose="02040604050505020304" pitchFamily="18" charset="0"/>
              </a:rPr>
              <a:t>300</a:t>
            </a:r>
            <a:r>
              <a:rPr lang="ja-JP" altLang="en-US" sz="2800" b="0" i="0" u="none" strike="noStrike" baseline="0" dirty="0">
                <a:latin typeface="Century" panose="02040604050505020304" pitchFamily="18" charset="0"/>
              </a:rPr>
              <a:t>円のケーキを２個買ったときの代金を求める式はどうなりますか。</a:t>
            </a:r>
          </a:p>
          <a:p>
            <a:pPr>
              <a:lnSpc>
                <a:spcPct val="150000"/>
              </a:lnSpc>
            </a:pPr>
            <a:r>
              <a:rPr lang="en-US" altLang="ja-JP" sz="2800" b="0" i="0" u="none" strike="noStrike" baseline="0" dirty="0">
                <a:latin typeface="Century" panose="02040604050505020304" pitchFamily="18" charset="0"/>
              </a:rPr>
              <a:t>3</a:t>
            </a:r>
            <a:r>
              <a:rPr lang="ja-JP" altLang="en-US" sz="2800" b="0" i="0" u="none" strike="noStrike" baseline="0" dirty="0">
                <a:latin typeface="Century" panose="02040604050505020304" pitchFamily="18" charset="0"/>
              </a:rPr>
              <a:t>個，</a:t>
            </a:r>
            <a:r>
              <a:rPr lang="en-US" altLang="ja-JP" sz="2800" dirty="0">
                <a:latin typeface="Century" panose="02040604050505020304" pitchFamily="18" charset="0"/>
              </a:rPr>
              <a:t>4</a:t>
            </a:r>
            <a:r>
              <a:rPr lang="ja-JP" altLang="en-US" sz="2800" b="0" i="0" u="none" strike="noStrike" baseline="0" dirty="0">
                <a:latin typeface="Century" panose="02040604050505020304" pitchFamily="18" charset="0"/>
              </a:rPr>
              <a:t>個買ったときはどうなりますか。</a:t>
            </a:r>
          </a:p>
          <a:p>
            <a:pPr>
              <a:lnSpc>
                <a:spcPct val="150000"/>
              </a:lnSpc>
            </a:pPr>
            <a:endParaRPr lang="ja-JP" altLang="en-US" sz="2800" dirty="0">
              <a:latin typeface="Century" panose="020406040505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ja-JP" sz="2800" dirty="0">
                <a:latin typeface="Century" panose="02040604050505020304" pitchFamily="18" charset="0"/>
              </a:rPr>
              <a:t>2</a:t>
            </a:r>
            <a:r>
              <a:rPr lang="ja-JP" altLang="en-US" sz="2800" dirty="0">
                <a:latin typeface="Century" panose="02040604050505020304" pitchFamily="18" charset="0"/>
              </a:rPr>
              <a:t>個のとき	</a:t>
            </a:r>
            <a:r>
              <a:rPr lang="en-US" altLang="ja-JP" sz="2800" dirty="0">
                <a:solidFill>
                  <a:srgbClr val="FF0000"/>
                </a:solidFill>
                <a:latin typeface="Century" panose="02040604050505020304" pitchFamily="18" charset="0"/>
              </a:rPr>
              <a:t>300×2</a:t>
            </a:r>
          </a:p>
          <a:p>
            <a:pPr>
              <a:lnSpc>
                <a:spcPct val="150000"/>
              </a:lnSpc>
            </a:pPr>
            <a:r>
              <a:rPr lang="en-US" altLang="ja-JP" sz="2800" dirty="0">
                <a:latin typeface="Century" panose="02040604050505020304" pitchFamily="18" charset="0"/>
              </a:rPr>
              <a:t>3</a:t>
            </a:r>
            <a:r>
              <a:rPr lang="ja-JP" altLang="en-US" sz="2800" dirty="0">
                <a:latin typeface="Century" panose="02040604050505020304" pitchFamily="18" charset="0"/>
              </a:rPr>
              <a:t>個のとき	</a:t>
            </a:r>
            <a:r>
              <a:rPr lang="en-US" altLang="ja-JP" sz="2800" dirty="0">
                <a:solidFill>
                  <a:srgbClr val="FF0000"/>
                </a:solidFill>
                <a:latin typeface="Century" panose="02040604050505020304" pitchFamily="18" charset="0"/>
              </a:rPr>
              <a:t>300×3</a:t>
            </a:r>
          </a:p>
          <a:p>
            <a:pPr>
              <a:lnSpc>
                <a:spcPct val="150000"/>
              </a:lnSpc>
            </a:pPr>
            <a:r>
              <a:rPr lang="en-US" altLang="ja-JP" sz="2800" dirty="0">
                <a:latin typeface="Century" panose="02040604050505020304" pitchFamily="18" charset="0"/>
              </a:rPr>
              <a:t>4</a:t>
            </a:r>
            <a:r>
              <a:rPr lang="ja-JP" altLang="en-US" sz="2800" dirty="0">
                <a:latin typeface="Century" panose="02040604050505020304" pitchFamily="18" charset="0"/>
              </a:rPr>
              <a:t>個のとき	</a:t>
            </a:r>
            <a:r>
              <a:rPr lang="en-US" altLang="ja-JP" sz="2800" dirty="0">
                <a:solidFill>
                  <a:srgbClr val="FF0000"/>
                </a:solidFill>
                <a:latin typeface="Century" panose="02040604050505020304" pitchFamily="18" charset="0"/>
              </a:rPr>
              <a:t>300×4</a:t>
            </a:r>
            <a:endParaRPr lang="ja-JP" altLang="en-US" sz="2800" dirty="0">
              <a:solidFill>
                <a:srgbClr val="FF0000"/>
              </a:solidFill>
              <a:latin typeface="Century" panose="02040604050505020304" pitchFamily="18" charset="0"/>
            </a:endParaRPr>
          </a:p>
        </p:txBody>
      </p:sp>
      <p:sp>
        <p:nvSpPr>
          <p:cNvPr id="21" name="タイトル 1"/>
          <p:cNvSpPr txBox="1">
            <a:spLocks/>
          </p:cNvSpPr>
          <p:nvPr/>
        </p:nvSpPr>
        <p:spPr bwMode="auto">
          <a:xfrm>
            <a:off x="257175" y="84138"/>
            <a:ext cx="8635305" cy="60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9pPr>
          </a:lstStyle>
          <a:p>
            <a:pPr eaLnBrk="1" hangingPunct="1"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+mn-ea"/>
                <a:ea typeface="+mn-ea"/>
              </a:rPr>
              <a:t>❶ 文字を使った式</a:t>
            </a:r>
            <a:r>
              <a:rPr lang="en-US" altLang="ja-JP" sz="2800" b="1" dirty="0">
                <a:solidFill>
                  <a:prstClr val="black"/>
                </a:solidFill>
                <a:latin typeface="+mn-ea"/>
                <a:ea typeface="+mn-ea"/>
              </a:rPr>
              <a:t>	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			</a:t>
            </a:r>
            <a:r>
              <a:rPr lang="ja-JP" altLang="en-US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　　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 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(</a:t>
            </a:r>
            <a:r>
              <a:rPr lang="ja-JP" altLang="en-US" sz="1600" b="1" dirty="0">
                <a:solidFill>
                  <a:prstClr val="black"/>
                </a:solidFill>
                <a:latin typeface="+mn-ea"/>
                <a:ea typeface="+mn-ea"/>
              </a:rPr>
              <a:t>教科書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p.32)</a:t>
            </a:r>
            <a:endParaRPr lang="ja-JP" altLang="en-US" sz="1600" b="1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19" name="object 56">
            <a:extLst>
              <a:ext uri="{FF2B5EF4-FFF2-40B4-BE49-F238E27FC236}">
                <a16:creationId xmlns:a16="http://schemas.microsoft.com/office/drawing/2014/main" id="{81943503-AA1E-4A0C-9FDC-13510B9AA863}"/>
              </a:ext>
            </a:extLst>
          </p:cNvPr>
          <p:cNvSpPr/>
          <p:nvPr/>
        </p:nvSpPr>
        <p:spPr>
          <a:xfrm>
            <a:off x="593657" y="887191"/>
            <a:ext cx="2438078" cy="423545"/>
          </a:xfrm>
          <a:custGeom>
            <a:avLst/>
            <a:gdLst/>
            <a:ahLst/>
            <a:cxnLst/>
            <a:rect l="l" t="t" r="r" b="b"/>
            <a:pathLst>
              <a:path w="4484370" h="423545">
                <a:moveTo>
                  <a:pt x="4483918" y="0"/>
                </a:moveTo>
                <a:lnTo>
                  <a:pt x="0" y="0"/>
                </a:lnTo>
                <a:lnTo>
                  <a:pt x="0" y="423009"/>
                </a:lnTo>
                <a:lnTo>
                  <a:pt x="4483918" y="423009"/>
                </a:lnTo>
                <a:lnTo>
                  <a:pt x="4483918" y="0"/>
                </a:lnTo>
                <a:close/>
              </a:path>
            </a:pathLst>
          </a:custGeom>
          <a:solidFill>
            <a:srgbClr val="44C8F4"/>
          </a:solidFill>
        </p:spPr>
        <p:txBody>
          <a:bodyPr wrap="square" lIns="0" tIns="0" rIns="0" bIns="0" rtlCol="0"/>
          <a:lstStyle/>
          <a:p>
            <a:endParaRPr sz="2800"/>
          </a:p>
        </p:txBody>
      </p:sp>
      <p:sp>
        <p:nvSpPr>
          <p:cNvPr id="20" name="object 57">
            <a:extLst>
              <a:ext uri="{FF2B5EF4-FFF2-40B4-BE49-F238E27FC236}">
                <a16:creationId xmlns:a16="http://schemas.microsoft.com/office/drawing/2014/main" id="{FF382D3B-EDC9-4A22-852C-A3CBA15D6E82}"/>
              </a:ext>
            </a:extLst>
          </p:cNvPr>
          <p:cNvSpPr txBox="1"/>
          <p:nvPr/>
        </p:nvSpPr>
        <p:spPr>
          <a:xfrm>
            <a:off x="694802" y="876184"/>
            <a:ext cx="2336933" cy="4318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lang="ja-JP" altLang="en-US" sz="2650" b="1" spc="10" dirty="0">
                <a:solidFill>
                  <a:srgbClr val="FFFFFF"/>
                </a:solidFill>
                <a:latin typeface="ヒラギノ角ゴ Std W8"/>
                <a:cs typeface="ヒラギノ角ゴ Std W8"/>
              </a:rPr>
              <a:t>文字を使った式</a:t>
            </a:r>
            <a:endParaRPr sz="2650" dirty="0">
              <a:latin typeface="ヒラギノ角ゴ Std W8"/>
              <a:cs typeface="ヒラギノ角ゴ Std W8"/>
            </a:endParaRPr>
          </a:p>
        </p:txBody>
      </p:sp>
      <p:sp>
        <p:nvSpPr>
          <p:cNvPr id="23" name="object 59">
            <a:extLst>
              <a:ext uri="{FF2B5EF4-FFF2-40B4-BE49-F238E27FC236}">
                <a16:creationId xmlns:a16="http://schemas.microsoft.com/office/drawing/2014/main" id="{7D44D258-D778-4714-8DAF-AE18E9EBAC31}"/>
              </a:ext>
            </a:extLst>
          </p:cNvPr>
          <p:cNvSpPr/>
          <p:nvPr/>
        </p:nvSpPr>
        <p:spPr>
          <a:xfrm>
            <a:off x="297516" y="887191"/>
            <a:ext cx="338455" cy="423545"/>
          </a:xfrm>
          <a:custGeom>
            <a:avLst/>
            <a:gdLst/>
            <a:ahLst/>
            <a:cxnLst/>
            <a:rect l="l" t="t" r="r" b="b"/>
            <a:pathLst>
              <a:path w="338455" h="423545">
                <a:moveTo>
                  <a:pt x="338426" y="0"/>
                </a:moveTo>
                <a:lnTo>
                  <a:pt x="211522" y="0"/>
                </a:lnTo>
                <a:lnTo>
                  <a:pt x="163024" y="5585"/>
                </a:lnTo>
                <a:lnTo>
                  <a:pt x="118502" y="21497"/>
                </a:lnTo>
                <a:lnTo>
                  <a:pt x="79228" y="46464"/>
                </a:lnTo>
                <a:lnTo>
                  <a:pt x="46470" y="79216"/>
                </a:lnTo>
                <a:lnTo>
                  <a:pt x="21500" y="118484"/>
                </a:lnTo>
                <a:lnTo>
                  <a:pt x="5586" y="162997"/>
                </a:lnTo>
                <a:lnTo>
                  <a:pt x="0" y="211487"/>
                </a:lnTo>
                <a:lnTo>
                  <a:pt x="5586" y="259985"/>
                </a:lnTo>
                <a:lnTo>
                  <a:pt x="21500" y="304505"/>
                </a:lnTo>
                <a:lnTo>
                  <a:pt x="46470" y="343777"/>
                </a:lnTo>
                <a:lnTo>
                  <a:pt x="79228" y="376531"/>
                </a:lnTo>
                <a:lnTo>
                  <a:pt x="118502" y="401500"/>
                </a:lnTo>
                <a:lnTo>
                  <a:pt x="163024" y="417411"/>
                </a:lnTo>
                <a:lnTo>
                  <a:pt x="211522" y="422997"/>
                </a:lnTo>
                <a:lnTo>
                  <a:pt x="338426" y="422997"/>
                </a:lnTo>
                <a:lnTo>
                  <a:pt x="338426" y="0"/>
                </a:lnTo>
                <a:close/>
              </a:path>
            </a:pathLst>
          </a:custGeom>
          <a:solidFill>
            <a:srgbClr val="44C8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object 60">
            <a:extLst>
              <a:ext uri="{FF2B5EF4-FFF2-40B4-BE49-F238E27FC236}">
                <a16:creationId xmlns:a16="http://schemas.microsoft.com/office/drawing/2014/main" id="{DB0A3ADC-C177-4C35-B9AE-2A5D3F09A81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5985" y="988696"/>
            <a:ext cx="219939" cy="219975"/>
          </a:xfrm>
          <a:prstGeom prst="rect">
            <a:avLst/>
          </a:prstGeom>
        </p:spPr>
      </p:pic>
      <p:sp>
        <p:nvSpPr>
          <p:cNvPr id="25" name="object 61">
            <a:extLst>
              <a:ext uri="{FF2B5EF4-FFF2-40B4-BE49-F238E27FC236}">
                <a16:creationId xmlns:a16="http://schemas.microsoft.com/office/drawing/2014/main" id="{38CBEBD7-9B87-4ABE-9938-F780B2DB90E0}"/>
              </a:ext>
            </a:extLst>
          </p:cNvPr>
          <p:cNvSpPr/>
          <p:nvPr/>
        </p:nvSpPr>
        <p:spPr>
          <a:xfrm>
            <a:off x="2989421" y="887167"/>
            <a:ext cx="338455" cy="423545"/>
          </a:xfrm>
          <a:custGeom>
            <a:avLst/>
            <a:gdLst/>
            <a:ahLst/>
            <a:cxnLst/>
            <a:rect l="l" t="t" r="r" b="b"/>
            <a:pathLst>
              <a:path w="338454" h="423545">
                <a:moveTo>
                  <a:pt x="126904" y="0"/>
                </a:moveTo>
                <a:lnTo>
                  <a:pt x="0" y="0"/>
                </a:lnTo>
                <a:lnTo>
                  <a:pt x="0" y="423033"/>
                </a:lnTo>
                <a:lnTo>
                  <a:pt x="126904" y="423033"/>
                </a:lnTo>
                <a:lnTo>
                  <a:pt x="175402" y="417447"/>
                </a:lnTo>
                <a:lnTo>
                  <a:pt x="219924" y="401535"/>
                </a:lnTo>
                <a:lnTo>
                  <a:pt x="259198" y="376567"/>
                </a:lnTo>
                <a:lnTo>
                  <a:pt x="291956" y="343812"/>
                </a:lnTo>
                <a:lnTo>
                  <a:pt x="316926" y="304540"/>
                </a:lnTo>
                <a:lnTo>
                  <a:pt x="332840" y="260020"/>
                </a:lnTo>
                <a:lnTo>
                  <a:pt x="338426" y="211522"/>
                </a:lnTo>
                <a:lnTo>
                  <a:pt x="332840" y="163024"/>
                </a:lnTo>
                <a:lnTo>
                  <a:pt x="316926" y="118502"/>
                </a:lnTo>
                <a:lnTo>
                  <a:pt x="291956" y="79228"/>
                </a:lnTo>
                <a:lnTo>
                  <a:pt x="259198" y="46470"/>
                </a:lnTo>
                <a:lnTo>
                  <a:pt x="219924" y="21500"/>
                </a:lnTo>
                <a:lnTo>
                  <a:pt x="175402" y="5586"/>
                </a:lnTo>
                <a:lnTo>
                  <a:pt x="126904" y="0"/>
                </a:lnTo>
                <a:close/>
              </a:path>
            </a:pathLst>
          </a:custGeom>
          <a:solidFill>
            <a:srgbClr val="44C8F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メモ 10">
            <a:extLst>
              <a:ext uri="{FF2B5EF4-FFF2-40B4-BE49-F238E27FC236}">
                <a16:creationId xmlns:a16="http://schemas.microsoft.com/office/drawing/2014/main" id="{25543323-81B4-4BAC-9762-9F6234A0AC16}"/>
              </a:ext>
            </a:extLst>
          </p:cNvPr>
          <p:cNvSpPr/>
          <p:nvPr/>
        </p:nvSpPr>
        <p:spPr>
          <a:xfrm>
            <a:off x="3330660" y="4125676"/>
            <a:ext cx="1328724" cy="446754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34" name="メモ 10">
            <a:extLst>
              <a:ext uri="{FF2B5EF4-FFF2-40B4-BE49-F238E27FC236}">
                <a16:creationId xmlns:a16="http://schemas.microsoft.com/office/drawing/2014/main" id="{0B4FC1AC-66F6-4F6A-AFDE-3988CF1A6197}"/>
              </a:ext>
            </a:extLst>
          </p:cNvPr>
          <p:cNvSpPr/>
          <p:nvPr/>
        </p:nvSpPr>
        <p:spPr>
          <a:xfrm>
            <a:off x="3330660" y="5395577"/>
            <a:ext cx="1328724" cy="446754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35" name="メモ 10">
            <a:extLst>
              <a:ext uri="{FF2B5EF4-FFF2-40B4-BE49-F238E27FC236}">
                <a16:creationId xmlns:a16="http://schemas.microsoft.com/office/drawing/2014/main" id="{2AC67959-20B8-44BD-8EBE-8E9478FE1072}"/>
              </a:ext>
            </a:extLst>
          </p:cNvPr>
          <p:cNvSpPr/>
          <p:nvPr/>
        </p:nvSpPr>
        <p:spPr>
          <a:xfrm>
            <a:off x="3332319" y="4844322"/>
            <a:ext cx="1328724" cy="446754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D68263C-F0BD-526B-1A39-DB387879049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85" y="1412241"/>
            <a:ext cx="876308" cy="89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0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4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図形&#10;&#10;自動的に生成された説明">
            <a:extLst>
              <a:ext uri="{FF2B5EF4-FFF2-40B4-BE49-F238E27FC236}">
                <a16:creationId xmlns:a16="http://schemas.microsoft.com/office/drawing/2014/main" id="{881B653E-A929-4742-BED1-C27C00AA65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712" y="4065796"/>
            <a:ext cx="3788458" cy="2286330"/>
          </a:xfrm>
          <a:prstGeom prst="rect">
            <a:avLst/>
          </a:prstGeom>
        </p:spPr>
      </p:pic>
      <p:sp>
        <p:nvSpPr>
          <p:cNvPr id="6" name="タイトル 1">
            <a:extLst>
              <a:ext uri="{FF2B5EF4-FFF2-40B4-BE49-F238E27FC236}">
                <a16:creationId xmlns:a16="http://schemas.microsoft.com/office/drawing/2014/main" id="{063C7752-C9F7-4D5F-A9E8-D076A515EEAB}"/>
              </a:ext>
            </a:extLst>
          </p:cNvPr>
          <p:cNvSpPr txBox="1">
            <a:spLocks/>
          </p:cNvSpPr>
          <p:nvPr/>
        </p:nvSpPr>
        <p:spPr bwMode="auto">
          <a:xfrm>
            <a:off x="257175" y="84138"/>
            <a:ext cx="8635305" cy="60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9pPr>
          </a:lstStyle>
          <a:p>
            <a:pPr eaLnBrk="1" hangingPunct="1"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+mn-ea"/>
                <a:ea typeface="+mn-ea"/>
              </a:rPr>
              <a:t>❶ 文字を使った式</a:t>
            </a:r>
            <a:r>
              <a:rPr lang="en-US" altLang="ja-JP" sz="2800" b="1" dirty="0">
                <a:solidFill>
                  <a:prstClr val="black"/>
                </a:solidFill>
                <a:latin typeface="+mn-ea"/>
                <a:ea typeface="+mn-ea"/>
              </a:rPr>
              <a:t>	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			</a:t>
            </a:r>
            <a:r>
              <a:rPr lang="ja-JP" altLang="en-US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　　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 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(</a:t>
            </a:r>
            <a:r>
              <a:rPr lang="ja-JP" altLang="en-US" sz="1600" b="1" dirty="0">
                <a:solidFill>
                  <a:prstClr val="black"/>
                </a:solidFill>
                <a:latin typeface="+mn-ea"/>
                <a:ea typeface="+mn-ea"/>
              </a:rPr>
              <a:t>教科書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p.32)</a:t>
            </a:r>
            <a:endParaRPr lang="ja-JP" altLang="en-US" sz="1600" b="1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7B4EEF1C-5A57-4E0D-80F4-3B22606B5E67}"/>
              </a:ext>
            </a:extLst>
          </p:cNvPr>
          <p:cNvGrpSpPr/>
          <p:nvPr/>
        </p:nvGrpSpPr>
        <p:grpSpPr>
          <a:xfrm>
            <a:off x="257175" y="910076"/>
            <a:ext cx="690243" cy="849530"/>
            <a:chOff x="-2583175" y="562371"/>
            <a:chExt cx="690243" cy="849530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7FB46CF7-3A90-4332-BE64-CCEFE60A57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583175" y="562371"/>
              <a:ext cx="690243" cy="849530"/>
            </a:xfrm>
            <a:prstGeom prst="rect">
              <a:avLst/>
            </a:prstGeom>
          </p:spPr>
        </p:pic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27AF072-4807-4DC9-A5DF-8F1A505AD238}"/>
                </a:ext>
              </a:extLst>
            </p:cNvPr>
            <p:cNvSpPr txBox="1"/>
            <p:nvPr/>
          </p:nvSpPr>
          <p:spPr>
            <a:xfrm>
              <a:off x="-2508209" y="917012"/>
              <a:ext cx="5013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</a:t>
              </a: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96AF1C9-0966-4D70-B84E-B3C2C8E52E8D}"/>
              </a:ext>
            </a:extLst>
          </p:cNvPr>
          <p:cNvSpPr txBox="1"/>
          <p:nvPr/>
        </p:nvSpPr>
        <p:spPr>
          <a:xfrm>
            <a:off x="1016664" y="829932"/>
            <a:ext cx="7870161" cy="3242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b="0" i="0" u="none" strike="noStrike" baseline="0" dirty="0">
                <a:latin typeface="Century" panose="02040604050505020304" pitchFamily="18" charset="0"/>
              </a:rPr>
              <a:t>縦が</a:t>
            </a:r>
            <a:r>
              <a:rPr lang="en-US" altLang="ja-JP" sz="2800" b="0" i="0" u="none" strike="noStrike" baseline="0" dirty="0">
                <a:latin typeface="Century" panose="02040604050505020304" pitchFamily="18" charset="0"/>
              </a:rPr>
              <a:t>5cm</a:t>
            </a:r>
            <a:r>
              <a:rPr lang="ja-JP" altLang="en-US" sz="2800" b="0" i="0" u="none" strike="noStrike" baseline="0" dirty="0">
                <a:latin typeface="Century" panose="02040604050505020304" pitchFamily="18" charset="0"/>
              </a:rPr>
              <a:t>，横が </a:t>
            </a:r>
            <a:r>
              <a:rPr lang="en-US" altLang="ja-JP" sz="28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ja-JP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2800" b="0" i="0" u="none" strike="noStrike" baseline="0" dirty="0">
                <a:latin typeface="Century" panose="02040604050505020304" pitchFamily="18" charset="0"/>
              </a:rPr>
              <a:t>cm</a:t>
            </a:r>
            <a:r>
              <a:rPr lang="ja-JP" altLang="en-US" sz="2800" b="0" i="0" u="none" strike="noStrike" baseline="0" dirty="0">
                <a:latin typeface="Century" panose="02040604050505020304" pitchFamily="18" charset="0"/>
              </a:rPr>
              <a:t>の長方形の面積を，文字を使って表してみよう。</a:t>
            </a:r>
          </a:p>
          <a:p>
            <a:pPr>
              <a:lnSpc>
                <a:spcPct val="150000"/>
              </a:lnSpc>
            </a:pPr>
            <a:endParaRPr lang="ja-JP" altLang="en-US" sz="2800" b="0" i="0" u="none" strike="noStrike" baseline="0" dirty="0">
              <a:latin typeface="Century" panose="020406040505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2800" b="0" i="0" u="none" strike="noStrike" baseline="0" dirty="0">
                <a:latin typeface="Century" panose="02040604050505020304" pitchFamily="18" charset="0"/>
              </a:rPr>
              <a:t>（長方形の面積）</a:t>
            </a:r>
            <a:r>
              <a:rPr lang="en-US" altLang="ja-JP" sz="2800" b="0" i="0" u="none" strike="noStrike" baseline="0" dirty="0">
                <a:latin typeface="Century" panose="02040604050505020304" pitchFamily="18" charset="0"/>
              </a:rPr>
              <a:t>=</a:t>
            </a:r>
            <a:r>
              <a:rPr lang="ja-JP" altLang="en-US" sz="2800" b="0" i="0" u="none" strike="noStrike" baseline="0" dirty="0">
                <a:latin typeface="Century" panose="02040604050505020304" pitchFamily="18" charset="0"/>
              </a:rPr>
              <a:t>（縦）</a:t>
            </a:r>
            <a:r>
              <a:rPr lang="en-US" altLang="ja-JP" sz="2800" b="0" i="0" u="none" strike="noStrike" baseline="0" dirty="0">
                <a:latin typeface="Century" panose="02040604050505020304" pitchFamily="18" charset="0"/>
              </a:rPr>
              <a:t>×</a:t>
            </a:r>
            <a:r>
              <a:rPr lang="ja-JP" altLang="en-US" sz="2800" b="0" i="0" u="none" strike="noStrike" baseline="0" dirty="0">
                <a:latin typeface="Century" panose="02040604050505020304" pitchFamily="18" charset="0"/>
              </a:rPr>
              <a:t>（横）だから</a:t>
            </a:r>
          </a:p>
          <a:p>
            <a:pPr>
              <a:lnSpc>
                <a:spcPct val="150000"/>
              </a:lnSpc>
            </a:pPr>
            <a:r>
              <a:rPr lang="ja-JP" altLang="en-US" sz="2800" b="0" i="0" u="none" strike="noStrike" baseline="0" dirty="0">
                <a:latin typeface="Century" panose="02040604050505020304" pitchFamily="18" charset="0"/>
              </a:rPr>
              <a:t>  </a:t>
            </a:r>
            <a:r>
              <a:rPr lang="en-US" altLang="ja-JP" sz="2800" b="0" i="0" u="none" strike="noStrike" baseline="0" dirty="0">
                <a:solidFill>
                  <a:srgbClr val="FF0000"/>
                </a:solidFill>
                <a:latin typeface="Century" panose="02040604050505020304" pitchFamily="18" charset="0"/>
              </a:rPr>
              <a:t>(5×</a:t>
            </a:r>
            <a:r>
              <a:rPr lang="en-US" altLang="ja-JP" sz="2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sz="2800" b="0" i="0" u="none" strike="noStrike" baseline="0" dirty="0">
                <a:solidFill>
                  <a:srgbClr val="FF0000"/>
                </a:solidFill>
                <a:latin typeface="Century" panose="02040604050505020304" pitchFamily="18" charset="0"/>
              </a:rPr>
              <a:t>) cm</a:t>
            </a:r>
            <a:r>
              <a:rPr lang="en-US" altLang="ja-JP" sz="2800" b="0" i="0" u="none" strike="noStrike" baseline="30000" dirty="0">
                <a:solidFill>
                  <a:srgbClr val="FF0000"/>
                </a:solidFill>
                <a:latin typeface="Century" panose="02040604050505020304" pitchFamily="18" charset="0"/>
              </a:rPr>
              <a:t>2</a:t>
            </a:r>
            <a:endParaRPr lang="ja-JP" altLang="en-US" sz="2800" baseline="30000" dirty="0">
              <a:solidFill>
                <a:srgbClr val="FF0000"/>
              </a:solidFill>
              <a:latin typeface="Century" panose="02040604050505020304" pitchFamily="18" charset="0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38CE3F8C-B1A8-4B32-9D27-0AA9F10AEE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985" y="2955376"/>
            <a:ext cx="742950" cy="409575"/>
          </a:xfrm>
          <a:prstGeom prst="rect">
            <a:avLst/>
          </a:prstGeom>
        </p:spPr>
      </p:pic>
      <p:sp>
        <p:nvSpPr>
          <p:cNvPr id="33" name="メモ 10">
            <a:extLst>
              <a:ext uri="{FF2B5EF4-FFF2-40B4-BE49-F238E27FC236}">
                <a16:creationId xmlns:a16="http://schemas.microsoft.com/office/drawing/2014/main" id="{1C30377E-38DC-47E5-8FD2-EF1F1CC73A89}"/>
              </a:ext>
            </a:extLst>
          </p:cNvPr>
          <p:cNvSpPr/>
          <p:nvPr/>
        </p:nvSpPr>
        <p:spPr>
          <a:xfrm>
            <a:off x="1315863" y="3551654"/>
            <a:ext cx="1767431" cy="514142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88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3284FD88-D051-4FFA-B2A8-093277ECEE35}"/>
              </a:ext>
            </a:extLst>
          </p:cNvPr>
          <p:cNvSpPr txBox="1">
            <a:spLocks/>
          </p:cNvSpPr>
          <p:nvPr/>
        </p:nvSpPr>
        <p:spPr bwMode="auto">
          <a:xfrm>
            <a:off x="257175" y="84138"/>
            <a:ext cx="8635305" cy="60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9pPr>
          </a:lstStyle>
          <a:p>
            <a:pPr eaLnBrk="1" hangingPunct="1"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+mn-ea"/>
                <a:ea typeface="+mn-ea"/>
              </a:rPr>
              <a:t>❶ 文字を使った式</a:t>
            </a:r>
            <a:r>
              <a:rPr lang="en-US" altLang="ja-JP" sz="2800" b="1" dirty="0">
                <a:solidFill>
                  <a:prstClr val="black"/>
                </a:solidFill>
                <a:latin typeface="+mn-ea"/>
                <a:ea typeface="+mn-ea"/>
              </a:rPr>
              <a:t>	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			</a:t>
            </a:r>
            <a:r>
              <a:rPr lang="ja-JP" altLang="en-US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　　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 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(</a:t>
            </a:r>
            <a:r>
              <a:rPr lang="ja-JP" altLang="en-US" sz="1600" b="1" dirty="0">
                <a:solidFill>
                  <a:prstClr val="black"/>
                </a:solidFill>
                <a:latin typeface="+mn-ea"/>
                <a:ea typeface="+mn-ea"/>
              </a:rPr>
              <a:t>教科書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p.32)</a:t>
            </a:r>
            <a:endParaRPr lang="ja-JP" altLang="en-US" sz="1600" b="1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6" name="object 56">
            <a:extLst>
              <a:ext uri="{FF2B5EF4-FFF2-40B4-BE49-F238E27FC236}">
                <a16:creationId xmlns:a16="http://schemas.microsoft.com/office/drawing/2014/main" id="{FB2E098D-FA54-4A92-8EC3-DA5F50436B77}"/>
              </a:ext>
            </a:extLst>
          </p:cNvPr>
          <p:cNvSpPr/>
          <p:nvPr/>
        </p:nvSpPr>
        <p:spPr>
          <a:xfrm>
            <a:off x="593657" y="880885"/>
            <a:ext cx="1836034" cy="423545"/>
          </a:xfrm>
          <a:custGeom>
            <a:avLst/>
            <a:gdLst/>
            <a:ahLst/>
            <a:cxnLst/>
            <a:rect l="l" t="t" r="r" b="b"/>
            <a:pathLst>
              <a:path w="4484370" h="423545">
                <a:moveTo>
                  <a:pt x="4483918" y="0"/>
                </a:moveTo>
                <a:lnTo>
                  <a:pt x="0" y="0"/>
                </a:lnTo>
                <a:lnTo>
                  <a:pt x="0" y="423009"/>
                </a:lnTo>
                <a:lnTo>
                  <a:pt x="4483918" y="423009"/>
                </a:lnTo>
                <a:lnTo>
                  <a:pt x="4483918" y="0"/>
                </a:lnTo>
                <a:close/>
              </a:path>
            </a:pathLst>
          </a:custGeom>
          <a:solidFill>
            <a:srgbClr val="44C8F4"/>
          </a:solidFill>
        </p:spPr>
        <p:txBody>
          <a:bodyPr wrap="square" lIns="0" tIns="0" rIns="0" bIns="0" rtlCol="0"/>
          <a:lstStyle/>
          <a:p>
            <a:endParaRPr sz="2800"/>
          </a:p>
        </p:txBody>
      </p:sp>
      <p:sp>
        <p:nvSpPr>
          <p:cNvPr id="7" name="object 57">
            <a:extLst>
              <a:ext uri="{FF2B5EF4-FFF2-40B4-BE49-F238E27FC236}">
                <a16:creationId xmlns:a16="http://schemas.microsoft.com/office/drawing/2014/main" id="{3D3A6007-BBEE-4633-8105-8F115E633EAC}"/>
              </a:ext>
            </a:extLst>
          </p:cNvPr>
          <p:cNvSpPr txBox="1"/>
          <p:nvPr/>
        </p:nvSpPr>
        <p:spPr>
          <a:xfrm>
            <a:off x="694802" y="869878"/>
            <a:ext cx="1734889" cy="422552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lang="ja-JP" altLang="en-US" sz="2650" b="1" spc="10" dirty="0">
                <a:solidFill>
                  <a:srgbClr val="FFFFFF"/>
                </a:solidFill>
                <a:latin typeface="ヒラギノ角ゴ Std W8"/>
                <a:cs typeface="ヒラギノ角ゴ Std W8"/>
              </a:rPr>
              <a:t>積の表し方</a:t>
            </a:r>
            <a:endParaRPr sz="2650" dirty="0">
              <a:latin typeface="ヒラギノ角ゴ Std W8"/>
              <a:cs typeface="ヒラギノ角ゴ Std W8"/>
            </a:endParaRPr>
          </a:p>
        </p:txBody>
      </p:sp>
      <p:sp>
        <p:nvSpPr>
          <p:cNvPr id="8" name="object 59">
            <a:extLst>
              <a:ext uri="{FF2B5EF4-FFF2-40B4-BE49-F238E27FC236}">
                <a16:creationId xmlns:a16="http://schemas.microsoft.com/office/drawing/2014/main" id="{4D56D734-A501-4460-B0A5-5D1C3EF3DA3B}"/>
              </a:ext>
            </a:extLst>
          </p:cNvPr>
          <p:cNvSpPr/>
          <p:nvPr/>
        </p:nvSpPr>
        <p:spPr>
          <a:xfrm>
            <a:off x="297516" y="880885"/>
            <a:ext cx="338455" cy="423545"/>
          </a:xfrm>
          <a:custGeom>
            <a:avLst/>
            <a:gdLst/>
            <a:ahLst/>
            <a:cxnLst/>
            <a:rect l="l" t="t" r="r" b="b"/>
            <a:pathLst>
              <a:path w="338455" h="423545">
                <a:moveTo>
                  <a:pt x="338426" y="0"/>
                </a:moveTo>
                <a:lnTo>
                  <a:pt x="211522" y="0"/>
                </a:lnTo>
                <a:lnTo>
                  <a:pt x="163024" y="5585"/>
                </a:lnTo>
                <a:lnTo>
                  <a:pt x="118502" y="21497"/>
                </a:lnTo>
                <a:lnTo>
                  <a:pt x="79228" y="46464"/>
                </a:lnTo>
                <a:lnTo>
                  <a:pt x="46470" y="79216"/>
                </a:lnTo>
                <a:lnTo>
                  <a:pt x="21500" y="118484"/>
                </a:lnTo>
                <a:lnTo>
                  <a:pt x="5586" y="162997"/>
                </a:lnTo>
                <a:lnTo>
                  <a:pt x="0" y="211487"/>
                </a:lnTo>
                <a:lnTo>
                  <a:pt x="5586" y="259985"/>
                </a:lnTo>
                <a:lnTo>
                  <a:pt x="21500" y="304505"/>
                </a:lnTo>
                <a:lnTo>
                  <a:pt x="46470" y="343777"/>
                </a:lnTo>
                <a:lnTo>
                  <a:pt x="79228" y="376531"/>
                </a:lnTo>
                <a:lnTo>
                  <a:pt x="118502" y="401500"/>
                </a:lnTo>
                <a:lnTo>
                  <a:pt x="163024" y="417411"/>
                </a:lnTo>
                <a:lnTo>
                  <a:pt x="211522" y="422997"/>
                </a:lnTo>
                <a:lnTo>
                  <a:pt x="338426" y="422997"/>
                </a:lnTo>
                <a:lnTo>
                  <a:pt x="338426" y="0"/>
                </a:lnTo>
                <a:close/>
              </a:path>
            </a:pathLst>
          </a:custGeom>
          <a:solidFill>
            <a:srgbClr val="44C8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60">
            <a:extLst>
              <a:ext uri="{FF2B5EF4-FFF2-40B4-BE49-F238E27FC236}">
                <a16:creationId xmlns:a16="http://schemas.microsoft.com/office/drawing/2014/main" id="{14A6E140-0BC1-4E74-86FE-E74B72D7DF0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5985" y="982390"/>
            <a:ext cx="219939" cy="219975"/>
          </a:xfrm>
          <a:prstGeom prst="rect">
            <a:avLst/>
          </a:prstGeom>
        </p:spPr>
      </p:pic>
      <p:sp>
        <p:nvSpPr>
          <p:cNvPr id="10" name="object 61">
            <a:extLst>
              <a:ext uri="{FF2B5EF4-FFF2-40B4-BE49-F238E27FC236}">
                <a16:creationId xmlns:a16="http://schemas.microsoft.com/office/drawing/2014/main" id="{7FB0F5BC-A133-4C75-9522-677ABAF880CF}"/>
              </a:ext>
            </a:extLst>
          </p:cNvPr>
          <p:cNvSpPr/>
          <p:nvPr/>
        </p:nvSpPr>
        <p:spPr>
          <a:xfrm>
            <a:off x="2349341" y="880861"/>
            <a:ext cx="338455" cy="423545"/>
          </a:xfrm>
          <a:custGeom>
            <a:avLst/>
            <a:gdLst/>
            <a:ahLst/>
            <a:cxnLst/>
            <a:rect l="l" t="t" r="r" b="b"/>
            <a:pathLst>
              <a:path w="338454" h="423545">
                <a:moveTo>
                  <a:pt x="126904" y="0"/>
                </a:moveTo>
                <a:lnTo>
                  <a:pt x="0" y="0"/>
                </a:lnTo>
                <a:lnTo>
                  <a:pt x="0" y="423033"/>
                </a:lnTo>
                <a:lnTo>
                  <a:pt x="126904" y="423033"/>
                </a:lnTo>
                <a:lnTo>
                  <a:pt x="175402" y="417447"/>
                </a:lnTo>
                <a:lnTo>
                  <a:pt x="219924" y="401535"/>
                </a:lnTo>
                <a:lnTo>
                  <a:pt x="259198" y="376567"/>
                </a:lnTo>
                <a:lnTo>
                  <a:pt x="291956" y="343812"/>
                </a:lnTo>
                <a:lnTo>
                  <a:pt x="316926" y="304540"/>
                </a:lnTo>
                <a:lnTo>
                  <a:pt x="332840" y="260020"/>
                </a:lnTo>
                <a:lnTo>
                  <a:pt x="338426" y="211522"/>
                </a:lnTo>
                <a:lnTo>
                  <a:pt x="332840" y="163024"/>
                </a:lnTo>
                <a:lnTo>
                  <a:pt x="316926" y="118502"/>
                </a:lnTo>
                <a:lnTo>
                  <a:pt x="291956" y="79228"/>
                </a:lnTo>
                <a:lnTo>
                  <a:pt x="259198" y="46470"/>
                </a:lnTo>
                <a:lnTo>
                  <a:pt x="219924" y="21500"/>
                </a:lnTo>
                <a:lnTo>
                  <a:pt x="175402" y="5586"/>
                </a:lnTo>
                <a:lnTo>
                  <a:pt x="126904" y="0"/>
                </a:lnTo>
                <a:close/>
              </a:path>
            </a:pathLst>
          </a:custGeom>
          <a:solidFill>
            <a:srgbClr val="44C8F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1" name="図 10" descr="ダイアグラム, 概略図&#10;&#10;AI 生成コンテンツは誤りを含む可能性があります。">
            <a:extLst>
              <a:ext uri="{FF2B5EF4-FFF2-40B4-BE49-F238E27FC236}">
                <a16:creationId xmlns:a16="http://schemas.microsoft.com/office/drawing/2014/main" id="{4985E31B-ACE7-FB7A-AC5F-3684E8A6F4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17993"/>
            <a:ext cx="9144000" cy="296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887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A2F1C39-1F0E-4EC3-BDF9-A3EF9C0ED57E}"/>
              </a:ext>
            </a:extLst>
          </p:cNvPr>
          <p:cNvSpPr txBox="1"/>
          <p:nvPr/>
        </p:nvSpPr>
        <p:spPr>
          <a:xfrm>
            <a:off x="1054501" y="836240"/>
            <a:ext cx="7484103" cy="3888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534988" algn="l"/>
                <a:tab pos="1071563" algn="l"/>
              </a:tabLst>
            </a:pPr>
            <a:r>
              <a:rPr lang="ja-JP" altLang="en-US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次の式を，文字式の表し方にしたがって表してみよう。</a:t>
            </a:r>
          </a:p>
          <a:p>
            <a:pPr>
              <a:lnSpc>
                <a:spcPct val="150000"/>
              </a:lnSpc>
              <a:tabLst>
                <a:tab pos="534988" algn="l"/>
                <a:tab pos="1071563" algn="l"/>
              </a:tabLst>
            </a:pPr>
            <a:r>
              <a:rPr lang="ja-JP" altLang="en-US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積の表し方にしたがって表します。</a:t>
            </a:r>
          </a:p>
          <a:p>
            <a:pPr>
              <a:lnSpc>
                <a:spcPct val="150000"/>
              </a:lnSpc>
              <a:tabLst>
                <a:tab pos="534988" algn="l"/>
                <a:tab pos="1071563" algn="l"/>
              </a:tabLst>
            </a:pPr>
            <a:r>
              <a:rPr lang="en-US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28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ja-JP" sz="2800" b="0" i="0" u="none" strike="noStrike" baseline="0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n-US" altLang="ja-JP" sz="2800" b="0" i="1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= </a:t>
            </a:r>
            <a:r>
              <a:rPr lang="en-US" altLang="ja-JP" sz="2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</a:p>
          <a:p>
            <a:pPr>
              <a:lnSpc>
                <a:spcPct val="150000"/>
              </a:lnSpc>
              <a:tabLst>
                <a:tab pos="534988" algn="l"/>
                <a:tab pos="1071563" algn="l"/>
              </a:tabLst>
            </a:pPr>
            <a:r>
              <a:rPr lang="en-US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n-US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28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n-US" altLang="ja-JP" sz="2800" b="0" i="0" u="none" strike="noStrike" baseline="0" dirty="0">
                <a:latin typeface="Century" panose="02040604050505020304" pitchFamily="18" charset="0"/>
              </a:rPr>
              <a:t>4</a:t>
            </a:r>
            <a:r>
              <a:rPr lang="en-US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n-US" altLang="ja-JP" sz="28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= </a:t>
            </a:r>
            <a:r>
              <a:rPr lang="en-US" altLang="ja-JP" sz="2800" b="0" i="0" u="none" strike="noStrike" baseline="0" dirty="0">
                <a:solidFill>
                  <a:srgbClr val="FF0000"/>
                </a:solidFill>
                <a:latin typeface="Century" panose="02040604050505020304" pitchFamily="18" charset="0"/>
              </a:rPr>
              <a:t>4</a:t>
            </a:r>
            <a:r>
              <a:rPr lang="en-US" altLang="ja-JP" sz="2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</a:p>
          <a:p>
            <a:pPr>
              <a:lnSpc>
                <a:spcPct val="150000"/>
              </a:lnSpc>
              <a:tabLst>
                <a:tab pos="534988" algn="l"/>
                <a:tab pos="1071563" algn="l"/>
              </a:tabLst>
            </a:pPr>
            <a:r>
              <a:rPr lang="en-US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(3)</a:t>
            </a:r>
            <a:r>
              <a:rPr lang="ja-JP" altLang="en-US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2800" b="0" i="0" u="none" strike="noStrike" baseline="0" dirty="0">
                <a:latin typeface="Century" panose="02040604050505020304" pitchFamily="18" charset="0"/>
              </a:rPr>
              <a:t>3</a:t>
            </a:r>
            <a:r>
              <a:rPr lang="en-US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n-US" altLang="ja-JP" sz="28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n-US" altLang="ja-JP" sz="28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= </a:t>
            </a:r>
            <a:r>
              <a:rPr lang="en-US" altLang="ja-JP" sz="2800" b="0" i="0" u="none" strike="noStrike" baseline="0" dirty="0">
                <a:solidFill>
                  <a:srgbClr val="FF0000"/>
                </a:solidFill>
                <a:latin typeface="Century" panose="02040604050505020304" pitchFamily="18" charset="0"/>
              </a:rPr>
              <a:t>3</a:t>
            </a:r>
            <a:r>
              <a:rPr lang="en-US" altLang="ja-JP" sz="2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ja-JP" sz="2800" b="0" i="0" u="none" strike="noStrike" baseline="30000" dirty="0">
                <a:solidFill>
                  <a:srgbClr val="FF0000"/>
                </a:solidFill>
                <a:latin typeface="Century" panose="02040604050505020304" pitchFamily="18" charset="0"/>
              </a:rPr>
              <a:t>2</a:t>
            </a:r>
            <a:endParaRPr lang="ja-JP" altLang="en-US" sz="2800" baseline="30000" dirty="0">
              <a:solidFill>
                <a:srgbClr val="FF0000"/>
              </a:solidFill>
              <a:latin typeface="Century" panose="02040604050505020304" pitchFamily="18" charset="0"/>
            </a:endParaRPr>
          </a:p>
        </p:txBody>
      </p:sp>
      <p:sp>
        <p:nvSpPr>
          <p:cNvPr id="7" name="メモ 10">
            <a:extLst>
              <a:ext uri="{FF2B5EF4-FFF2-40B4-BE49-F238E27FC236}">
                <a16:creationId xmlns:a16="http://schemas.microsoft.com/office/drawing/2014/main" id="{CEB875F4-BDCD-4858-94B8-778F3CF741FD}"/>
              </a:ext>
            </a:extLst>
          </p:cNvPr>
          <p:cNvSpPr/>
          <p:nvPr/>
        </p:nvSpPr>
        <p:spPr>
          <a:xfrm>
            <a:off x="2881251" y="3014336"/>
            <a:ext cx="756433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10" name="メモ 10">
            <a:extLst>
              <a:ext uri="{FF2B5EF4-FFF2-40B4-BE49-F238E27FC236}">
                <a16:creationId xmlns:a16="http://schemas.microsoft.com/office/drawing/2014/main" id="{ADF14B2F-6DF2-4ACE-9C8F-9FA7CD20CF80}"/>
              </a:ext>
            </a:extLst>
          </p:cNvPr>
          <p:cNvSpPr/>
          <p:nvPr/>
        </p:nvSpPr>
        <p:spPr>
          <a:xfrm>
            <a:off x="3335476" y="3607569"/>
            <a:ext cx="705745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12" name="メモ 10">
            <a:extLst>
              <a:ext uri="{FF2B5EF4-FFF2-40B4-BE49-F238E27FC236}">
                <a16:creationId xmlns:a16="http://schemas.microsoft.com/office/drawing/2014/main" id="{DD952371-57DA-43C0-B45B-804298611A49}"/>
              </a:ext>
            </a:extLst>
          </p:cNvPr>
          <p:cNvSpPr/>
          <p:nvPr/>
        </p:nvSpPr>
        <p:spPr>
          <a:xfrm>
            <a:off x="3335476" y="4184725"/>
            <a:ext cx="705745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A5AB6A27-7300-4583-8D40-4BECCF5354B9}"/>
              </a:ext>
            </a:extLst>
          </p:cNvPr>
          <p:cNvSpPr txBox="1">
            <a:spLocks/>
          </p:cNvSpPr>
          <p:nvPr/>
        </p:nvSpPr>
        <p:spPr bwMode="auto">
          <a:xfrm>
            <a:off x="257175" y="84138"/>
            <a:ext cx="8635305" cy="60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9pPr>
          </a:lstStyle>
          <a:p>
            <a:pPr eaLnBrk="1" hangingPunct="1"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+mn-ea"/>
                <a:ea typeface="+mn-ea"/>
              </a:rPr>
              <a:t>❶ 文字を使った式</a:t>
            </a:r>
            <a:r>
              <a:rPr lang="en-US" altLang="ja-JP" sz="2800" b="1" dirty="0">
                <a:solidFill>
                  <a:prstClr val="black"/>
                </a:solidFill>
                <a:latin typeface="+mn-ea"/>
                <a:ea typeface="+mn-ea"/>
              </a:rPr>
              <a:t>	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			</a:t>
            </a:r>
            <a:r>
              <a:rPr lang="ja-JP" altLang="en-US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　　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 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(</a:t>
            </a:r>
            <a:r>
              <a:rPr lang="ja-JP" altLang="en-US" sz="1600" b="1" dirty="0">
                <a:solidFill>
                  <a:prstClr val="black"/>
                </a:solidFill>
                <a:latin typeface="+mn-ea"/>
                <a:ea typeface="+mn-ea"/>
              </a:rPr>
              <a:t>教科書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p.32)</a:t>
            </a:r>
            <a:endParaRPr lang="ja-JP" altLang="en-US" sz="1600" b="1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888C833-F574-48F1-BC62-A8CC9001B16A}"/>
              </a:ext>
            </a:extLst>
          </p:cNvPr>
          <p:cNvGrpSpPr/>
          <p:nvPr/>
        </p:nvGrpSpPr>
        <p:grpSpPr>
          <a:xfrm>
            <a:off x="283301" y="884849"/>
            <a:ext cx="690243" cy="849530"/>
            <a:chOff x="-2583175" y="562371"/>
            <a:chExt cx="690243" cy="849530"/>
          </a:xfrm>
        </p:grpSpPr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BA7F5056-FCAF-48F6-ACE5-C9306EE45C4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583175" y="562371"/>
              <a:ext cx="690243" cy="849530"/>
            </a:xfrm>
            <a:prstGeom prst="rect">
              <a:avLst/>
            </a:prstGeom>
          </p:spPr>
        </p:pic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35EAB3E8-E487-40C0-B9DA-DCC4D68AB6D2}"/>
                </a:ext>
              </a:extLst>
            </p:cNvPr>
            <p:cNvSpPr txBox="1"/>
            <p:nvPr/>
          </p:nvSpPr>
          <p:spPr>
            <a:xfrm>
              <a:off x="-2508209" y="917012"/>
              <a:ext cx="5013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</a:t>
              </a:r>
            </a:p>
          </p:txBody>
        </p:sp>
      </p:grpSp>
      <p:pic>
        <p:nvPicPr>
          <p:cNvPr id="15" name="図 14">
            <a:extLst>
              <a:ext uri="{FF2B5EF4-FFF2-40B4-BE49-F238E27FC236}">
                <a16:creationId xmlns:a16="http://schemas.microsoft.com/office/drawing/2014/main" id="{E158C1D5-00A2-45EB-8708-1A3416639B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633" y="2956525"/>
            <a:ext cx="742950" cy="409575"/>
          </a:xfrm>
          <a:prstGeom prst="rect">
            <a:avLst/>
          </a:prstGeom>
        </p:spPr>
      </p:pic>
      <p:grpSp>
        <p:nvGrpSpPr>
          <p:cNvPr id="16" name="object 12">
            <a:extLst>
              <a:ext uri="{FF2B5EF4-FFF2-40B4-BE49-F238E27FC236}">
                <a16:creationId xmlns:a16="http://schemas.microsoft.com/office/drawing/2014/main" id="{B3530CC8-7539-4F76-BDD1-B73A48CCD2FE}"/>
              </a:ext>
            </a:extLst>
          </p:cNvPr>
          <p:cNvGrpSpPr/>
          <p:nvPr/>
        </p:nvGrpSpPr>
        <p:grpSpPr>
          <a:xfrm>
            <a:off x="1189801" y="2355945"/>
            <a:ext cx="377747" cy="374714"/>
            <a:chOff x="2350377" y="16535049"/>
            <a:chExt cx="296545" cy="296545"/>
          </a:xfrm>
        </p:grpSpPr>
        <p:sp>
          <p:nvSpPr>
            <p:cNvPr id="17" name="object 13">
              <a:extLst>
                <a:ext uri="{FF2B5EF4-FFF2-40B4-BE49-F238E27FC236}">
                  <a16:creationId xmlns:a16="http://schemas.microsoft.com/office/drawing/2014/main" id="{F3E2DA7D-834C-4645-BD96-17EA28E614CA}"/>
                </a:ext>
              </a:extLst>
            </p:cNvPr>
            <p:cNvSpPr/>
            <p:nvPr/>
          </p:nvSpPr>
          <p:spPr>
            <a:xfrm>
              <a:off x="2350377" y="16535049"/>
              <a:ext cx="296545" cy="296545"/>
            </a:xfrm>
            <a:custGeom>
              <a:avLst/>
              <a:gdLst/>
              <a:ahLst/>
              <a:cxnLst/>
              <a:rect l="l" t="t" r="r" b="b"/>
              <a:pathLst>
                <a:path w="296544" h="296544">
                  <a:moveTo>
                    <a:pt x="148070" y="0"/>
                  </a:moveTo>
                  <a:lnTo>
                    <a:pt x="101268" y="7545"/>
                  </a:lnTo>
                  <a:lnTo>
                    <a:pt x="60622" y="28556"/>
                  </a:lnTo>
                  <a:lnTo>
                    <a:pt x="28569" y="60598"/>
                  </a:lnTo>
                  <a:lnTo>
                    <a:pt x="7548" y="101236"/>
                  </a:lnTo>
                  <a:lnTo>
                    <a:pt x="0" y="148034"/>
                  </a:lnTo>
                  <a:lnTo>
                    <a:pt x="7548" y="194833"/>
                  </a:lnTo>
                  <a:lnTo>
                    <a:pt x="28569" y="235471"/>
                  </a:lnTo>
                  <a:lnTo>
                    <a:pt x="60622" y="267513"/>
                  </a:lnTo>
                  <a:lnTo>
                    <a:pt x="101268" y="288524"/>
                  </a:lnTo>
                  <a:lnTo>
                    <a:pt x="148070" y="296069"/>
                  </a:lnTo>
                  <a:lnTo>
                    <a:pt x="194871" y="288524"/>
                  </a:lnTo>
                  <a:lnTo>
                    <a:pt x="235515" y="267513"/>
                  </a:lnTo>
                  <a:lnTo>
                    <a:pt x="267564" y="235471"/>
                  </a:lnTo>
                  <a:lnTo>
                    <a:pt x="288582" y="194833"/>
                  </a:lnTo>
                  <a:lnTo>
                    <a:pt x="296129" y="148034"/>
                  </a:lnTo>
                  <a:lnTo>
                    <a:pt x="288582" y="101236"/>
                  </a:lnTo>
                  <a:lnTo>
                    <a:pt x="267564" y="60598"/>
                  </a:lnTo>
                  <a:lnTo>
                    <a:pt x="235515" y="28556"/>
                  </a:lnTo>
                  <a:lnTo>
                    <a:pt x="194871" y="7545"/>
                  </a:lnTo>
                  <a:lnTo>
                    <a:pt x="148070" y="0"/>
                  </a:lnTo>
                  <a:close/>
                </a:path>
              </a:pathLst>
            </a:custGeom>
            <a:solidFill>
              <a:srgbClr val="44C8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4">
              <a:extLst>
                <a:ext uri="{FF2B5EF4-FFF2-40B4-BE49-F238E27FC236}">
                  <a16:creationId xmlns:a16="http://schemas.microsoft.com/office/drawing/2014/main" id="{644BFC34-802A-497A-B76A-8760A2A1B2BA}"/>
                </a:ext>
              </a:extLst>
            </p:cNvPr>
            <p:cNvSpPr/>
            <p:nvPr/>
          </p:nvSpPr>
          <p:spPr>
            <a:xfrm>
              <a:off x="2469891" y="16562507"/>
              <a:ext cx="57150" cy="241300"/>
            </a:xfrm>
            <a:custGeom>
              <a:avLst/>
              <a:gdLst/>
              <a:ahLst/>
              <a:cxnLst/>
              <a:rect l="l" t="t" r="r" b="b"/>
              <a:pathLst>
                <a:path w="57150" h="241300">
                  <a:moveTo>
                    <a:pt x="32114" y="0"/>
                  </a:moveTo>
                  <a:lnTo>
                    <a:pt x="25010" y="0"/>
                  </a:lnTo>
                  <a:lnTo>
                    <a:pt x="21512" y="955"/>
                  </a:lnTo>
                  <a:lnTo>
                    <a:pt x="0" y="33427"/>
                  </a:lnTo>
                  <a:lnTo>
                    <a:pt x="0" y="46439"/>
                  </a:lnTo>
                  <a:lnTo>
                    <a:pt x="7342" y="94193"/>
                  </a:lnTo>
                  <a:lnTo>
                    <a:pt x="8679" y="100878"/>
                  </a:lnTo>
                  <a:lnTo>
                    <a:pt x="16017" y="144660"/>
                  </a:lnTo>
                  <a:lnTo>
                    <a:pt x="19757" y="174896"/>
                  </a:lnTo>
                  <a:lnTo>
                    <a:pt x="37510" y="174896"/>
                  </a:lnTo>
                  <a:lnTo>
                    <a:pt x="42500" y="136216"/>
                  </a:lnTo>
                  <a:lnTo>
                    <a:pt x="49925" y="94193"/>
                  </a:lnTo>
                  <a:lnTo>
                    <a:pt x="51155" y="88582"/>
                  </a:lnTo>
                  <a:lnTo>
                    <a:pt x="52349" y="82971"/>
                  </a:lnTo>
                  <a:lnTo>
                    <a:pt x="53423" y="77718"/>
                  </a:lnTo>
                  <a:lnTo>
                    <a:pt x="54283" y="72704"/>
                  </a:lnTo>
                  <a:lnTo>
                    <a:pt x="55178" y="67690"/>
                  </a:lnTo>
                  <a:lnTo>
                    <a:pt x="55871" y="62676"/>
                  </a:lnTo>
                  <a:lnTo>
                    <a:pt x="56886" y="52409"/>
                  </a:lnTo>
                  <a:lnTo>
                    <a:pt x="57124" y="46439"/>
                  </a:lnTo>
                  <a:lnTo>
                    <a:pt x="57124" y="33427"/>
                  </a:lnTo>
                  <a:lnTo>
                    <a:pt x="56289" y="27935"/>
                  </a:lnTo>
                  <a:lnTo>
                    <a:pt x="54617" y="23040"/>
                  </a:lnTo>
                  <a:lnTo>
                    <a:pt x="52970" y="18026"/>
                  </a:lnTo>
                  <a:lnTo>
                    <a:pt x="35576" y="955"/>
                  </a:lnTo>
                  <a:lnTo>
                    <a:pt x="32114" y="0"/>
                  </a:lnTo>
                  <a:close/>
                </a:path>
                <a:path w="57150" h="241300">
                  <a:moveTo>
                    <a:pt x="31875" y="193161"/>
                  </a:moveTo>
                  <a:lnTo>
                    <a:pt x="25249" y="193161"/>
                  </a:lnTo>
                  <a:lnTo>
                    <a:pt x="22109" y="193758"/>
                  </a:lnTo>
                  <a:lnTo>
                    <a:pt x="19184" y="195071"/>
                  </a:lnTo>
                  <a:lnTo>
                    <a:pt x="16236" y="196265"/>
                  </a:lnTo>
                  <a:lnTo>
                    <a:pt x="13693" y="198056"/>
                  </a:lnTo>
                  <a:lnTo>
                    <a:pt x="9371" y="202354"/>
                  </a:lnTo>
                  <a:lnTo>
                    <a:pt x="7700" y="204861"/>
                  </a:lnTo>
                  <a:lnTo>
                    <a:pt x="6470" y="207845"/>
                  </a:lnTo>
                  <a:lnTo>
                    <a:pt x="5252" y="210711"/>
                  </a:lnTo>
                  <a:lnTo>
                    <a:pt x="4655" y="213814"/>
                  </a:lnTo>
                  <a:lnTo>
                    <a:pt x="4655" y="220500"/>
                  </a:lnTo>
                  <a:lnTo>
                    <a:pt x="19184" y="239243"/>
                  </a:lnTo>
                  <a:lnTo>
                    <a:pt x="22109" y="240556"/>
                  </a:lnTo>
                  <a:lnTo>
                    <a:pt x="25249" y="241153"/>
                  </a:lnTo>
                  <a:lnTo>
                    <a:pt x="31875" y="241153"/>
                  </a:lnTo>
                  <a:lnTo>
                    <a:pt x="35038" y="240556"/>
                  </a:lnTo>
                  <a:lnTo>
                    <a:pt x="38023" y="239243"/>
                  </a:lnTo>
                  <a:lnTo>
                    <a:pt x="41008" y="238049"/>
                  </a:lnTo>
                  <a:lnTo>
                    <a:pt x="52791" y="220500"/>
                  </a:lnTo>
                  <a:lnTo>
                    <a:pt x="52791" y="213814"/>
                  </a:lnTo>
                  <a:lnTo>
                    <a:pt x="52170" y="210711"/>
                  </a:lnTo>
                  <a:lnTo>
                    <a:pt x="50881" y="207845"/>
                  </a:lnTo>
                  <a:lnTo>
                    <a:pt x="49627" y="204861"/>
                  </a:lnTo>
                  <a:lnTo>
                    <a:pt x="47896" y="202354"/>
                  </a:lnTo>
                  <a:lnTo>
                    <a:pt x="43574" y="198056"/>
                  </a:lnTo>
                  <a:lnTo>
                    <a:pt x="41008" y="196265"/>
                  </a:lnTo>
                  <a:lnTo>
                    <a:pt x="38023" y="195071"/>
                  </a:lnTo>
                  <a:lnTo>
                    <a:pt x="35038" y="193758"/>
                  </a:lnTo>
                  <a:lnTo>
                    <a:pt x="31875" y="19316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3549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BD6DC32-F4F5-4463-8173-AEBB3526635C}"/>
              </a:ext>
            </a:extLst>
          </p:cNvPr>
          <p:cNvSpPr txBox="1"/>
          <p:nvPr/>
        </p:nvSpPr>
        <p:spPr>
          <a:xfrm>
            <a:off x="1179262" y="867768"/>
            <a:ext cx="7317432" cy="1949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534988" algn="l"/>
                <a:tab pos="1071563" algn="l"/>
              </a:tabLst>
            </a:pPr>
            <a:r>
              <a:rPr lang="pt-BR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pt-BR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pt-BR" altLang="ja-JP" sz="2800" b="0" i="0" u="none" strike="noStrike" baseline="0" dirty="0">
                <a:latin typeface="Century" panose="02040604050505020304" pitchFamily="18" charset="0"/>
              </a:rPr>
              <a:t>1</a:t>
            </a:r>
            <a:r>
              <a:rPr lang="pt-BR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pt-BR" altLang="ja-JP" sz="28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ja-JP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ja-JP" altLang="pt-BR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 </a:t>
            </a:r>
            <a:r>
              <a:rPr lang="pt-BR" altLang="ja-JP" sz="2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>
              <a:lnSpc>
                <a:spcPct val="150000"/>
              </a:lnSpc>
              <a:tabLst>
                <a:tab pos="534988" algn="l"/>
                <a:tab pos="1071563" algn="l"/>
              </a:tabLst>
            </a:pPr>
            <a:r>
              <a:rPr lang="pt-BR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pt-BR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pt-BR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pt-BR" sz="2800" b="0" i="0" u="none" strike="noStrike" baseline="0" dirty="0">
                <a:latin typeface="Century" panose="02040604050505020304" pitchFamily="18" charset="0"/>
              </a:rPr>
              <a:t>－</a:t>
            </a:r>
            <a:r>
              <a:rPr lang="pt-BR" altLang="ja-JP" sz="2800" b="0" i="0" u="none" strike="noStrike" baseline="0" dirty="0">
                <a:latin typeface="Century" panose="02040604050505020304" pitchFamily="18" charset="0"/>
              </a:rPr>
              <a:t>5</a:t>
            </a:r>
            <a:r>
              <a:rPr lang="pt-BR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)×</a:t>
            </a:r>
            <a:r>
              <a:rPr lang="pt-BR" altLang="ja-JP" sz="28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ja-JP" altLang="pt-BR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 </a:t>
            </a:r>
            <a:r>
              <a:rPr lang="ja-JP" altLang="pt-BR" sz="2800" b="0" i="0" u="none" strike="noStrike" baseline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－</a:t>
            </a:r>
            <a:r>
              <a:rPr lang="pt-BR" altLang="ja-JP" sz="2800" b="0" i="0" u="none" strike="noStrike" baseline="0" dirty="0">
                <a:solidFill>
                  <a:srgbClr val="FF0000"/>
                </a:solidFill>
                <a:latin typeface="Century" panose="02040604050505020304" pitchFamily="18" charset="0"/>
              </a:rPr>
              <a:t>5</a:t>
            </a:r>
            <a:r>
              <a:rPr lang="pt-BR" altLang="ja-JP" sz="2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>
              <a:lnSpc>
                <a:spcPct val="150000"/>
              </a:lnSpc>
              <a:tabLst>
                <a:tab pos="534988" algn="l"/>
                <a:tab pos="1071563" algn="l"/>
              </a:tabLst>
            </a:pPr>
            <a:r>
              <a:rPr lang="pt-BR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(3)</a:t>
            </a:r>
            <a:r>
              <a:rPr lang="ja-JP" altLang="pt-BR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pt-BR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pt-BR" sz="2800" b="0" i="0" u="none" strike="noStrike" baseline="0" dirty="0">
                <a:latin typeface="Century" panose="02040604050505020304" pitchFamily="18" charset="0"/>
              </a:rPr>
              <a:t>－</a:t>
            </a:r>
            <a:r>
              <a:rPr lang="pt-BR" altLang="ja-JP" sz="2800" b="0" i="0" u="none" strike="noStrike" baseline="0" dirty="0">
                <a:latin typeface="Century" panose="02040604050505020304" pitchFamily="18" charset="0"/>
              </a:rPr>
              <a:t>1</a:t>
            </a:r>
            <a:r>
              <a:rPr lang="pt-BR" altLang="ja-JP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)×</a:t>
            </a:r>
            <a:r>
              <a:rPr lang="pt-BR" altLang="ja-JP" sz="28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ja-JP" altLang="pt-BR" sz="28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 </a:t>
            </a:r>
            <a:r>
              <a:rPr lang="ja-JP" altLang="pt-BR" sz="2800" b="0" i="0" u="none" strike="noStrike" baseline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－</a:t>
            </a:r>
            <a:r>
              <a:rPr lang="pt-BR" altLang="ja-JP" sz="2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ja-JP" altLang="en-US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3939F1EF-EB1C-42CB-90E1-C105A5B82AB4}"/>
              </a:ext>
            </a:extLst>
          </p:cNvPr>
          <p:cNvSpPr txBox="1">
            <a:spLocks/>
          </p:cNvSpPr>
          <p:nvPr/>
        </p:nvSpPr>
        <p:spPr bwMode="auto">
          <a:xfrm>
            <a:off x="257175" y="84138"/>
            <a:ext cx="8635305" cy="60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9pPr>
          </a:lstStyle>
          <a:p>
            <a:pPr eaLnBrk="1" hangingPunct="1"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+mn-ea"/>
                <a:ea typeface="+mn-ea"/>
              </a:rPr>
              <a:t>❶ 文字を使った式</a:t>
            </a:r>
            <a:r>
              <a:rPr lang="en-US" altLang="ja-JP" sz="2800" b="1" dirty="0">
                <a:solidFill>
                  <a:prstClr val="black"/>
                </a:solidFill>
                <a:latin typeface="+mn-ea"/>
                <a:ea typeface="+mn-ea"/>
              </a:rPr>
              <a:t>	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			</a:t>
            </a:r>
            <a:r>
              <a:rPr lang="ja-JP" altLang="en-US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　　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 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(</a:t>
            </a:r>
            <a:r>
              <a:rPr lang="ja-JP" altLang="en-US" sz="1600" b="1" dirty="0">
                <a:solidFill>
                  <a:prstClr val="black"/>
                </a:solidFill>
                <a:latin typeface="+mn-ea"/>
                <a:ea typeface="+mn-ea"/>
              </a:rPr>
              <a:t>教科書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p.33)</a:t>
            </a:r>
            <a:endParaRPr lang="ja-JP" altLang="en-US" sz="1600" b="1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728D2EC-FC63-48D9-B823-45AEAA97C234}"/>
              </a:ext>
            </a:extLst>
          </p:cNvPr>
          <p:cNvGrpSpPr/>
          <p:nvPr/>
        </p:nvGrpSpPr>
        <p:grpSpPr>
          <a:xfrm>
            <a:off x="283301" y="910076"/>
            <a:ext cx="690243" cy="849530"/>
            <a:chOff x="-2583175" y="562371"/>
            <a:chExt cx="690243" cy="849530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3B7FAB6A-321B-475B-A2EE-9B5931A7929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583175" y="562371"/>
              <a:ext cx="690243" cy="849530"/>
            </a:xfrm>
            <a:prstGeom prst="rect">
              <a:avLst/>
            </a:prstGeom>
          </p:spPr>
        </p:pic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3E5C0BF7-FEB8-476C-BDD3-0F3BEB4CC496}"/>
                </a:ext>
              </a:extLst>
            </p:cNvPr>
            <p:cNvSpPr txBox="1"/>
            <p:nvPr/>
          </p:nvSpPr>
          <p:spPr>
            <a:xfrm>
              <a:off x="-2508209" y="917012"/>
              <a:ext cx="5013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３</a:t>
              </a:r>
            </a:p>
          </p:txBody>
        </p:sp>
      </p:grpSp>
      <p:sp>
        <p:nvSpPr>
          <p:cNvPr id="12" name="メモ 10">
            <a:extLst>
              <a:ext uri="{FF2B5EF4-FFF2-40B4-BE49-F238E27FC236}">
                <a16:creationId xmlns:a16="http://schemas.microsoft.com/office/drawing/2014/main" id="{DD952371-57DA-43C0-B45B-804298611A49}"/>
              </a:ext>
            </a:extLst>
          </p:cNvPr>
          <p:cNvSpPr/>
          <p:nvPr/>
        </p:nvSpPr>
        <p:spPr>
          <a:xfrm>
            <a:off x="3143533" y="1066717"/>
            <a:ext cx="834621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11" name="メモ 10">
            <a:extLst>
              <a:ext uri="{FF2B5EF4-FFF2-40B4-BE49-F238E27FC236}">
                <a16:creationId xmlns:a16="http://schemas.microsoft.com/office/drawing/2014/main" id="{12920970-9963-4D44-BEE3-C6B3390F422F}"/>
              </a:ext>
            </a:extLst>
          </p:cNvPr>
          <p:cNvSpPr/>
          <p:nvPr/>
        </p:nvSpPr>
        <p:spPr>
          <a:xfrm>
            <a:off x="3781591" y="1693079"/>
            <a:ext cx="834621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13" name="メモ 10">
            <a:extLst>
              <a:ext uri="{FF2B5EF4-FFF2-40B4-BE49-F238E27FC236}">
                <a16:creationId xmlns:a16="http://schemas.microsoft.com/office/drawing/2014/main" id="{E0206394-63C3-465E-889F-D97BB8DF8167}"/>
              </a:ext>
            </a:extLst>
          </p:cNvPr>
          <p:cNvSpPr/>
          <p:nvPr/>
        </p:nvSpPr>
        <p:spPr>
          <a:xfrm>
            <a:off x="3737379" y="2364784"/>
            <a:ext cx="834621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46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106C740A-CF2E-4E2E-A49F-C9BEBC4F8FCE}"/>
              </a:ext>
            </a:extLst>
          </p:cNvPr>
          <p:cNvGrpSpPr/>
          <p:nvPr/>
        </p:nvGrpSpPr>
        <p:grpSpPr>
          <a:xfrm>
            <a:off x="342962" y="881722"/>
            <a:ext cx="873419" cy="461665"/>
            <a:chOff x="251520" y="927939"/>
            <a:chExt cx="980483" cy="461665"/>
          </a:xfrm>
        </p:grpSpPr>
        <p:sp>
          <p:nvSpPr>
            <p:cNvPr id="22" name="object 50">
              <a:extLst>
                <a:ext uri="{FF2B5EF4-FFF2-40B4-BE49-F238E27FC236}">
                  <a16:creationId xmlns:a16="http://schemas.microsoft.com/office/drawing/2014/main" id="{399BB46F-5C05-4576-9246-7A48FC0CE217}"/>
                </a:ext>
              </a:extLst>
            </p:cNvPr>
            <p:cNvSpPr/>
            <p:nvPr/>
          </p:nvSpPr>
          <p:spPr>
            <a:xfrm>
              <a:off x="251520" y="969699"/>
              <a:ext cx="817097" cy="394681"/>
            </a:xfrm>
            <a:custGeom>
              <a:avLst/>
              <a:gdLst/>
              <a:ahLst/>
              <a:cxnLst/>
              <a:rect l="l" t="t" r="r" b="b"/>
              <a:pathLst>
                <a:path w="762000" h="355600">
                  <a:moveTo>
                    <a:pt x="84618" y="0"/>
                  </a:moveTo>
                  <a:lnTo>
                    <a:pt x="35698" y="1321"/>
                  </a:lnTo>
                  <a:lnTo>
                    <a:pt x="10577" y="10575"/>
                  </a:lnTo>
                  <a:lnTo>
                    <a:pt x="1322" y="35693"/>
                  </a:lnTo>
                  <a:lnTo>
                    <a:pt x="0" y="84606"/>
                  </a:lnTo>
                  <a:lnTo>
                    <a:pt x="0" y="270724"/>
                  </a:lnTo>
                  <a:lnTo>
                    <a:pt x="1322" y="319645"/>
                  </a:lnTo>
                  <a:lnTo>
                    <a:pt x="10577" y="344766"/>
                  </a:lnTo>
                  <a:lnTo>
                    <a:pt x="35698" y="354021"/>
                  </a:lnTo>
                  <a:lnTo>
                    <a:pt x="84618" y="355343"/>
                  </a:lnTo>
                  <a:lnTo>
                    <a:pt x="676853" y="355343"/>
                  </a:lnTo>
                  <a:lnTo>
                    <a:pt x="725746" y="354021"/>
                  </a:lnTo>
                  <a:lnTo>
                    <a:pt x="750853" y="344766"/>
                  </a:lnTo>
                  <a:lnTo>
                    <a:pt x="760103" y="319645"/>
                  </a:lnTo>
                  <a:lnTo>
                    <a:pt x="761424" y="270724"/>
                  </a:lnTo>
                  <a:lnTo>
                    <a:pt x="761424" y="84606"/>
                  </a:lnTo>
                  <a:lnTo>
                    <a:pt x="760103" y="35693"/>
                  </a:lnTo>
                  <a:lnTo>
                    <a:pt x="750853" y="10575"/>
                  </a:lnTo>
                  <a:lnTo>
                    <a:pt x="725746" y="1321"/>
                  </a:lnTo>
                  <a:lnTo>
                    <a:pt x="676853" y="0"/>
                  </a:lnTo>
                  <a:lnTo>
                    <a:pt x="84618" y="0"/>
                  </a:lnTo>
                  <a:close/>
                </a:path>
              </a:pathLst>
            </a:custGeom>
            <a:solidFill>
              <a:srgbClr val="FFFFCC"/>
            </a:solidFill>
            <a:ln w="25368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39E807AC-2BBB-4DED-8571-E4B3F3DB0871}"/>
                </a:ext>
              </a:extLst>
            </p:cNvPr>
            <p:cNvSpPr txBox="1"/>
            <p:nvPr/>
          </p:nvSpPr>
          <p:spPr>
            <a:xfrm>
              <a:off x="251520" y="927939"/>
              <a:ext cx="9804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kern="0" spc="2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問１</a:t>
              </a:r>
              <a:endParaRPr kumimoji="1" lang="en-US" altLang="ja-JP" sz="2400" kern="0" spc="20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29" name="タイトル 1">
            <a:extLst>
              <a:ext uri="{FF2B5EF4-FFF2-40B4-BE49-F238E27FC236}">
                <a16:creationId xmlns:a16="http://schemas.microsoft.com/office/drawing/2014/main" id="{F2BE11D7-854D-4B6B-988E-5EB091254D43}"/>
              </a:ext>
            </a:extLst>
          </p:cNvPr>
          <p:cNvSpPr txBox="1">
            <a:spLocks/>
          </p:cNvSpPr>
          <p:nvPr/>
        </p:nvSpPr>
        <p:spPr bwMode="auto">
          <a:xfrm>
            <a:off x="257175" y="84138"/>
            <a:ext cx="8635305" cy="60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9pPr>
          </a:lstStyle>
          <a:p>
            <a:pPr eaLnBrk="1" hangingPunct="1"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+mn-ea"/>
                <a:ea typeface="+mn-ea"/>
              </a:rPr>
              <a:t>❶ 文字を使った式</a:t>
            </a:r>
            <a:r>
              <a:rPr lang="en-US" altLang="ja-JP" sz="2800" b="1" dirty="0">
                <a:solidFill>
                  <a:prstClr val="black"/>
                </a:solidFill>
                <a:latin typeface="+mn-ea"/>
                <a:ea typeface="+mn-ea"/>
              </a:rPr>
              <a:t>	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			</a:t>
            </a:r>
            <a:r>
              <a:rPr lang="ja-JP" altLang="en-US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　　</a:t>
            </a:r>
            <a:r>
              <a:rPr lang="en-US" altLang="ja-JP" sz="2800" b="1" dirty="0">
                <a:solidFill>
                  <a:srgbClr val="9FB8CD">
                    <a:lumMod val="50000"/>
                  </a:srgbClr>
                </a:solidFill>
                <a:latin typeface="+mn-ea"/>
                <a:ea typeface="+mn-ea"/>
              </a:rPr>
              <a:t> 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(</a:t>
            </a:r>
            <a:r>
              <a:rPr lang="ja-JP" altLang="en-US" sz="1600" b="1" dirty="0">
                <a:solidFill>
                  <a:prstClr val="black"/>
                </a:solidFill>
                <a:latin typeface="+mn-ea"/>
                <a:ea typeface="+mn-ea"/>
              </a:rPr>
              <a:t>教科書 </a:t>
            </a:r>
            <a:r>
              <a:rPr lang="en-US" altLang="ja-JP" sz="1600" b="1" dirty="0">
                <a:solidFill>
                  <a:prstClr val="black"/>
                </a:solidFill>
                <a:latin typeface="+mn-ea"/>
                <a:ea typeface="+mn-ea"/>
              </a:rPr>
              <a:t>p.33)</a:t>
            </a:r>
            <a:endParaRPr lang="ja-JP" altLang="en-US" sz="1600" b="1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0DEE97E-2F2A-484F-AA5E-9F40719E30A7}"/>
              </a:ext>
            </a:extLst>
          </p:cNvPr>
          <p:cNvSpPr txBox="1"/>
          <p:nvPr/>
        </p:nvSpPr>
        <p:spPr>
          <a:xfrm>
            <a:off x="1350892" y="1365557"/>
            <a:ext cx="7013373" cy="113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2063750" algn="l"/>
                <a:tab pos="4664075" algn="l"/>
              </a:tabLst>
            </a:pP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0" u="none" strike="noStrike" baseline="0" dirty="0">
                <a:latin typeface="Century" panose="02040604050505020304" pitchFamily="18" charset="0"/>
              </a:rPr>
              <a:t>4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(2)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altLang="ja-JP" sz="2400" b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s-ES" altLang="ja-JP" sz="2400" b="0" i="0" u="none" strike="noStrike" baseline="0" dirty="0">
                <a:latin typeface="Century" panose="02040604050505020304" pitchFamily="18" charset="0"/>
              </a:rPr>
              <a:t>3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(3)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ja-JP" altLang="en-US" sz="2400" b="0" i="1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2063750" algn="l"/>
                <a:tab pos="4664075" algn="l"/>
              </a:tabLst>
            </a:pP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(4)</a:t>
            </a:r>
            <a:r>
              <a:rPr lang="ja-JP" altLang="en-U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s-ES" altLang="ja-JP" sz="2400" b="0" i="0" u="none" strike="noStrike" baseline="0" dirty="0">
                <a:latin typeface="Century" panose="02040604050505020304" pitchFamily="18" charset="0"/>
              </a:rPr>
              <a:t>1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(5)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－</a:t>
            </a:r>
            <a:r>
              <a:rPr lang="es-ES" altLang="ja-JP" sz="2400" b="0" i="0" u="none" strike="noStrike" baseline="0" dirty="0">
                <a:latin typeface="Century" panose="02040604050505020304" pitchFamily="18" charset="0"/>
              </a:rPr>
              <a:t>6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)×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(6)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×(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－</a:t>
            </a:r>
            <a:r>
              <a:rPr lang="es-ES" altLang="ja-JP" sz="2400" b="0" i="0" u="none" strike="noStrike" baseline="0" dirty="0">
                <a:latin typeface="Century" panose="02040604050505020304" pitchFamily="18" charset="0"/>
              </a:rPr>
              <a:t>1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endParaRPr lang="ja-JP" altLang="en-US" sz="2400" baseline="30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B6869830-6F89-4244-A81B-BA273BE96F8E}"/>
              </a:ext>
            </a:extLst>
          </p:cNvPr>
          <p:cNvSpPr txBox="1"/>
          <p:nvPr/>
        </p:nvSpPr>
        <p:spPr>
          <a:xfrm>
            <a:off x="1357198" y="3135369"/>
            <a:ext cx="4969730" cy="3346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2063750" algn="l"/>
                <a:tab pos="4664075" algn="l"/>
              </a:tabLst>
            </a:pP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(1)</a:t>
            </a:r>
            <a:r>
              <a:rPr lang="ja-JP" altLang="en-U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0" u="none" strike="noStrike" baseline="0" dirty="0">
                <a:latin typeface="Century" panose="02040604050505020304" pitchFamily="18" charset="0"/>
              </a:rPr>
              <a:t>4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ja-JP" altLang="es-ES" sz="2400" b="0" u="none" strike="noStrike" baseline="0" dirty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＝</a:t>
            </a:r>
            <a:r>
              <a:rPr lang="ja-JP" altLang="es-ES" sz="2400" b="0" u="none" strike="noStrike" baseline="0" dirty="0">
                <a:latin typeface="+mn-ea"/>
                <a:ea typeface="+mn-ea"/>
                <a:cs typeface="Times New Roman" panose="02020603050405020304" pitchFamily="18" charset="0"/>
              </a:rPr>
              <a:t> </a:t>
            </a:r>
            <a:r>
              <a:rPr lang="es-ES" altLang="ja-JP" sz="2400" b="0" u="none" strike="noStrike" baseline="0" dirty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4</a:t>
            </a:r>
            <a:r>
              <a:rPr lang="es-ES" altLang="ja-JP" sz="24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ja-JP" altLang="en-US" sz="2400" b="0" i="0" u="none" strike="noStrike" baseline="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150000"/>
              </a:lnSpc>
              <a:tabLst>
                <a:tab pos="2063750" algn="l"/>
                <a:tab pos="4664075" algn="l"/>
              </a:tabLst>
            </a:pP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(2)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altLang="ja-JP" sz="2400" b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s-ES" altLang="ja-JP" sz="2400" b="0" i="0" u="none" strike="noStrike" baseline="0" dirty="0">
                <a:latin typeface="Century" panose="02040604050505020304" pitchFamily="18" charset="0"/>
              </a:rPr>
              <a:t>3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s-ES" sz="2400" b="0" i="0" u="none" strike="noStrike" baseline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s-ES" altLang="ja-JP" sz="2400" b="0" i="0" u="none" strike="noStrike" baseline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es-ES" altLang="ja-JP" sz="24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ja-JP" altLang="en-US" sz="2400" b="0" i="1" u="none" strike="noStrike" baseline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2063750" algn="l"/>
                <a:tab pos="4664075" algn="l"/>
              </a:tabLst>
            </a:pP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(3)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ja-JP" altLang="es-ES" sz="2400" b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ja-JP" altLang="es-ES" sz="2400" b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ja-JP" sz="24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s-ES" altLang="ja-JP" sz="2400" b="0" u="none" strike="noStrike" baseline="30000" dirty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2</a:t>
            </a:r>
            <a:endParaRPr lang="ja-JP" altLang="en-US" sz="2400" b="0" u="none" strike="noStrike" baseline="30000" dirty="0">
              <a:solidFill>
                <a:srgbClr val="FF0000"/>
              </a:solidFill>
              <a:latin typeface="+mn-ea"/>
              <a:ea typeface="+mn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2063750" algn="l"/>
                <a:tab pos="4664075" algn="l"/>
              </a:tabLst>
            </a:pP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(4)</a:t>
            </a:r>
            <a:r>
              <a:rPr lang="ja-JP" altLang="en-U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es-ES" altLang="ja-JP" sz="2400" b="0" i="0" u="none" strike="noStrike" baseline="0" dirty="0">
                <a:latin typeface="Century" panose="02040604050505020304" pitchFamily="18" charset="0"/>
              </a:rPr>
              <a:t>1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s-ES" sz="2400" b="0" i="0" u="none" strike="noStrike" baseline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s-ES" altLang="ja-JP" sz="24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ja-JP" altLang="en-US" sz="2400" b="0" i="1" u="none" strike="noStrike" baseline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tabLst>
                <a:tab pos="2063750" algn="l"/>
                <a:tab pos="4664075" algn="l"/>
              </a:tabLst>
            </a:pP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(5)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－</a:t>
            </a:r>
            <a:r>
              <a:rPr lang="es-ES" altLang="ja-JP" sz="2400" b="0" i="0" u="none" strike="noStrike" baseline="0" dirty="0">
                <a:latin typeface="Century" panose="02040604050505020304" pitchFamily="18" charset="0"/>
              </a:rPr>
              <a:t>6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)×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ja-JP" altLang="es-ES" sz="2400" b="0" u="none" strike="noStrike" baseline="0" dirty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＝</a:t>
            </a:r>
            <a:r>
              <a:rPr lang="ja-JP" altLang="es-ES" sz="2400" b="0" u="none" strike="noStrike" baseline="0" dirty="0">
                <a:latin typeface="+mn-ea"/>
                <a:ea typeface="+mn-ea"/>
                <a:cs typeface="Times New Roman" panose="02020603050405020304" pitchFamily="18" charset="0"/>
              </a:rPr>
              <a:t> </a:t>
            </a:r>
            <a:r>
              <a:rPr lang="ja-JP" altLang="es-ES" sz="2400" b="0" u="none" strike="noStrike" baseline="0" dirty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－</a:t>
            </a:r>
            <a:r>
              <a:rPr lang="es-ES" altLang="ja-JP" sz="2400" b="0" u="none" strike="noStrike" baseline="0" dirty="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6</a:t>
            </a:r>
            <a:r>
              <a:rPr lang="es-ES" altLang="ja-JP" sz="24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ja-JP" altLang="en-US" sz="2400" b="0" i="0" u="none" strike="noStrike" baseline="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150000"/>
              </a:lnSpc>
              <a:tabLst>
                <a:tab pos="2063750" algn="l"/>
                <a:tab pos="4664075" algn="l"/>
              </a:tabLst>
            </a:pP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(6)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s-ES" altLang="ja-JP" sz="24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×(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－</a:t>
            </a:r>
            <a:r>
              <a:rPr lang="es-ES" altLang="ja-JP" sz="2400" b="0" i="0" u="none" strike="noStrike" baseline="0" dirty="0">
                <a:latin typeface="Century" panose="02040604050505020304" pitchFamily="18" charset="0"/>
              </a:rPr>
              <a:t>1</a:t>
            </a:r>
            <a:r>
              <a:rPr lang="es-ES" altLang="ja-JP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 </a:t>
            </a:r>
            <a:r>
              <a:rPr lang="ja-JP" altLang="es-ES" sz="2400" b="0" i="0" u="none" strike="noStrike" baseline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＝</a:t>
            </a:r>
            <a:r>
              <a:rPr lang="ja-JP" altLang="es-ES" sz="2400" b="0" i="0" u="none" strike="noStrike" baseline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s-ES" sz="2400" b="0" i="0" u="none" strike="noStrike" baseline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－</a:t>
            </a:r>
            <a:r>
              <a:rPr lang="es-ES" altLang="ja-JP" sz="24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ja-JP" altLang="en-US" sz="24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メモ 10">
            <a:extLst>
              <a:ext uri="{FF2B5EF4-FFF2-40B4-BE49-F238E27FC236}">
                <a16:creationId xmlns:a16="http://schemas.microsoft.com/office/drawing/2014/main" id="{0FAC771A-EE48-420B-89D4-60D7DA1C23DD}"/>
              </a:ext>
            </a:extLst>
          </p:cNvPr>
          <p:cNvSpPr/>
          <p:nvPr/>
        </p:nvSpPr>
        <p:spPr>
          <a:xfrm>
            <a:off x="2716217" y="3297826"/>
            <a:ext cx="834621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5" name="メモ 10">
            <a:extLst>
              <a:ext uri="{FF2B5EF4-FFF2-40B4-BE49-F238E27FC236}">
                <a16:creationId xmlns:a16="http://schemas.microsoft.com/office/drawing/2014/main" id="{E23CA37F-3429-4958-BB8F-F53555C5C9AA}"/>
              </a:ext>
            </a:extLst>
          </p:cNvPr>
          <p:cNvSpPr/>
          <p:nvPr/>
        </p:nvSpPr>
        <p:spPr>
          <a:xfrm>
            <a:off x="3133527" y="3808960"/>
            <a:ext cx="981273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16" name="メモ 10">
            <a:extLst>
              <a:ext uri="{FF2B5EF4-FFF2-40B4-BE49-F238E27FC236}">
                <a16:creationId xmlns:a16="http://schemas.microsoft.com/office/drawing/2014/main" id="{B823393D-82F7-497F-BAB0-1D8DFC5FAFF7}"/>
              </a:ext>
            </a:extLst>
          </p:cNvPr>
          <p:cNvSpPr/>
          <p:nvPr/>
        </p:nvSpPr>
        <p:spPr>
          <a:xfrm>
            <a:off x="3120027" y="4412487"/>
            <a:ext cx="834621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17" name="メモ 10">
            <a:extLst>
              <a:ext uri="{FF2B5EF4-FFF2-40B4-BE49-F238E27FC236}">
                <a16:creationId xmlns:a16="http://schemas.microsoft.com/office/drawing/2014/main" id="{966A88DB-0866-4D5C-B5C4-0CB72FA5B42D}"/>
              </a:ext>
            </a:extLst>
          </p:cNvPr>
          <p:cNvSpPr/>
          <p:nvPr/>
        </p:nvSpPr>
        <p:spPr>
          <a:xfrm>
            <a:off x="2723754" y="4909437"/>
            <a:ext cx="834621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18" name="メモ 10">
            <a:extLst>
              <a:ext uri="{FF2B5EF4-FFF2-40B4-BE49-F238E27FC236}">
                <a16:creationId xmlns:a16="http://schemas.microsoft.com/office/drawing/2014/main" id="{76FB8BA0-7257-42E1-8809-93FE03706F01}"/>
              </a:ext>
            </a:extLst>
          </p:cNvPr>
          <p:cNvSpPr/>
          <p:nvPr/>
        </p:nvSpPr>
        <p:spPr>
          <a:xfrm>
            <a:off x="3219252" y="5467894"/>
            <a:ext cx="981273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19" name="メモ 10">
            <a:extLst>
              <a:ext uri="{FF2B5EF4-FFF2-40B4-BE49-F238E27FC236}">
                <a16:creationId xmlns:a16="http://schemas.microsoft.com/office/drawing/2014/main" id="{AB2B1817-B1AA-412C-8813-5C721C902919}"/>
              </a:ext>
            </a:extLst>
          </p:cNvPr>
          <p:cNvSpPr/>
          <p:nvPr/>
        </p:nvSpPr>
        <p:spPr>
          <a:xfrm>
            <a:off x="3206852" y="5974750"/>
            <a:ext cx="834621" cy="396000"/>
          </a:xfrm>
          <a:prstGeom prst="rect">
            <a:avLst/>
          </a:prstGeom>
          <a:solidFill>
            <a:schemeClr val="bg1"/>
          </a:solidFill>
          <a:ln w="25400" cap="rnd">
            <a:noFill/>
            <a:round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lt1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53A3E08-0B0F-489D-9475-159C5AB53C3D}"/>
              </a:ext>
            </a:extLst>
          </p:cNvPr>
          <p:cNvSpPr txBox="1"/>
          <p:nvPr/>
        </p:nvSpPr>
        <p:spPr>
          <a:xfrm>
            <a:off x="1227001" y="898496"/>
            <a:ext cx="74920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0" i="0" u="none" strike="noStrike" baseline="0">
                <a:latin typeface="UDShinMGoPr6N-Light"/>
              </a:rPr>
              <a:t>次の式を，文字式の表し方にしたがって表しなさい。</a:t>
            </a:r>
            <a:endParaRPr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117839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1_アース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 kumimoji="1" dirty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アース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rgbClr val="EF867E"/>
        </a:solidFill>
        <a:ln w="25400" cap="rnd">
          <a:solidFill>
            <a:schemeClr val="tx1">
              <a:lumMod val="65000"/>
              <a:lumOff val="35000"/>
            </a:schemeClr>
          </a:solidFill>
          <a:round/>
        </a:ln>
        <a:effectLst>
          <a:outerShdw blurRad="38100" dist="25400" dir="4200000" sx="101000" sy="101000" rotWithShape="0">
            <a:schemeClr val="tx1">
              <a:lumMod val="50000"/>
              <a:lumOff val="50000"/>
              <a:alpha val="50000"/>
            </a:schemeClr>
          </a:outerShdw>
        </a:effectLst>
      </a:spPr>
      <a:bodyPr rtlCol="0" anchor="ctr"/>
      <a:lstStyle>
        <a:defPPr algn="ctr">
          <a:defRPr dirty="0">
            <a:solidFill>
              <a:schemeClr val="lt1"/>
            </a:solidFill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46</TotalTime>
  <Words>432</Words>
  <Application>Microsoft Office PowerPoint</Application>
  <PresentationFormat>画面に合わせる (4:3)</PresentationFormat>
  <Paragraphs>46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22" baseType="lpstr">
      <vt:lpstr>BIZ UDPゴシック</vt:lpstr>
      <vt:lpstr>HGPｺﾞｼｯｸE</vt:lpstr>
      <vt:lpstr>ＭＳ Ｐゴシック</vt:lpstr>
      <vt:lpstr>ＭＳ ゴシック</vt:lpstr>
      <vt:lpstr>UDShinMGoPr6N-Light</vt:lpstr>
      <vt:lpstr>ヒラギノ角ゴ Std W8</vt:lpstr>
      <vt:lpstr>Bookman Old Style</vt:lpstr>
      <vt:lpstr>Calibri</vt:lpstr>
      <vt:lpstr>Century</vt:lpstr>
      <vt:lpstr>Gill Sans MT</vt:lpstr>
      <vt:lpstr>Times New Roman</vt:lpstr>
      <vt:lpstr>Wingdings</vt:lpstr>
      <vt:lpstr>Wingdings 3</vt:lpstr>
      <vt:lpstr>1_アース</vt:lpstr>
      <vt:lpstr>2_アース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奏史 松並</cp:lastModifiedBy>
  <cp:revision>14</cp:revision>
  <dcterms:created xsi:type="dcterms:W3CDTF">2013-04-26T06:05:15Z</dcterms:created>
  <dcterms:modified xsi:type="dcterms:W3CDTF">2026-02-26T10:28:05Z</dcterms:modified>
</cp:coreProperties>
</file>