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8" r:id="rId2"/>
    <p:sldId id="439" r:id="rId3"/>
    <p:sldId id="261" r:id="rId4"/>
    <p:sldId id="442" r:id="rId5"/>
    <p:sldId id="4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70" userDrawn="1">
          <p15:clr>
            <a:srgbClr val="A4A3A4"/>
          </p15:clr>
        </p15:guide>
        <p15:guide id="2" pos="2925" userDrawn="1">
          <p15:clr>
            <a:srgbClr val="A4A3A4"/>
          </p15:clr>
        </p15:guide>
        <p15:guide id="3" pos="27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 Inc." initials="HI" lastIdx="1" clrIdx="0">
    <p:extLst>
      <p:ext uri="{19B8F6BF-5375-455C-9EA6-DF929625EA0E}">
        <p15:presenceInfo xmlns:p15="http://schemas.microsoft.com/office/powerpoint/2012/main" userId="HP Inc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5B91"/>
    <a:srgbClr val="CCEFFC"/>
    <a:srgbClr val="65C655"/>
    <a:srgbClr val="009A9A"/>
    <a:srgbClr val="FCCCD2"/>
    <a:srgbClr val="E6F4B4"/>
    <a:srgbClr val="B54D62"/>
    <a:srgbClr val="FEE3AC"/>
    <a:srgbClr val="E6F7FE"/>
    <a:srgbClr val="49A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4" autoAdjust="0"/>
    <p:restoredTop sz="95026" autoAdjust="0"/>
  </p:normalViewPr>
  <p:slideViewPr>
    <p:cSldViewPr snapToGrid="0">
      <p:cViewPr varScale="1">
        <p:scale>
          <a:sx n="90" d="100"/>
          <a:sy n="90" d="100"/>
        </p:scale>
        <p:origin x="1147" y="72"/>
      </p:cViewPr>
      <p:guideLst>
        <p:guide orient="horz" pos="3770"/>
        <p:guide pos="2925"/>
        <p:guide pos="27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E88C6-B4E7-4F4D-93BF-1EA23A7C636A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BB9E3-BDA2-47BD-BDF7-E5BFD8ED8A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699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7EFD7-0937-4685-B885-B42435DBB6E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7A731-7A63-43D5-8025-99B268F6C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2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章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つの角を切り取った四角形 6"/>
          <p:cNvSpPr/>
          <p:nvPr userDrawn="1"/>
        </p:nvSpPr>
        <p:spPr>
          <a:xfrm flipV="1">
            <a:off x="-46593" y="-46592"/>
            <a:ext cx="9144000" cy="3669248"/>
          </a:xfrm>
          <a:prstGeom prst="snip1Rect">
            <a:avLst>
              <a:gd name="adj" fmla="val 0"/>
            </a:avLst>
          </a:prstGeom>
          <a:solidFill>
            <a:srgbClr val="0B75B8"/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1 つの角を切り取った四角形 6">
            <a:extLst>
              <a:ext uri="{FF2B5EF4-FFF2-40B4-BE49-F238E27FC236}">
                <a16:creationId xmlns:a16="http://schemas.microsoft.com/office/drawing/2014/main" id="{20A92C47-CDF2-4FF5-F402-A72231A72F93}"/>
              </a:ext>
            </a:extLst>
          </p:cNvPr>
          <p:cNvSpPr/>
          <p:nvPr userDrawn="1"/>
        </p:nvSpPr>
        <p:spPr>
          <a:xfrm flipH="1">
            <a:off x="-46593" y="3744000"/>
            <a:ext cx="9144000" cy="180000"/>
          </a:xfrm>
          <a:prstGeom prst="snip1Rect">
            <a:avLst>
              <a:gd name="adj" fmla="val 0"/>
            </a:avLst>
          </a:prstGeom>
          <a:solidFill>
            <a:srgbClr val="0B75B8"/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71119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37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9" y="900000"/>
            <a:ext cx="8611383" cy="594393"/>
          </a:xfrm>
        </p:spPr>
        <p:txBody>
          <a:bodyPr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288000" y="234000"/>
            <a:ext cx="432000" cy="432000"/>
          </a:xfrm>
          <a:prstGeom prst="rect">
            <a:avLst/>
          </a:prstGeom>
          <a:solidFill>
            <a:srgbClr val="327EA0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202729C-3966-9BAA-944B-662A0D44CB2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87999" y="3600000"/>
            <a:ext cx="8611383" cy="614207"/>
          </a:xfrm>
        </p:spPr>
        <p:txBody>
          <a:bodyPr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2453680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180550"/>
            <a:ext cx="57922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9" y="900000"/>
            <a:ext cx="8611383" cy="594393"/>
          </a:xfrm>
        </p:spPr>
        <p:txBody>
          <a:bodyPr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287999" y="180000"/>
            <a:ext cx="900000" cy="468000"/>
          </a:xfrm>
          <a:prstGeom prst="rect">
            <a:avLst/>
          </a:prstGeom>
          <a:solidFill>
            <a:srgbClr val="B54D62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発展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202729C-3966-9BAA-944B-662A0D44CB2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87999" y="3600000"/>
            <a:ext cx="8611383" cy="614207"/>
          </a:xfrm>
        </p:spPr>
        <p:txBody>
          <a:bodyPr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3502842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0000" y="180550"/>
            <a:ext cx="4893830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9" y="900000"/>
            <a:ext cx="8611383" cy="594393"/>
          </a:xfrm>
        </p:spPr>
        <p:txBody>
          <a:bodyPr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1872000" y="180000"/>
            <a:ext cx="830769" cy="432000"/>
          </a:xfrm>
          <a:prstGeom prst="rect">
            <a:avLst/>
          </a:prstGeom>
          <a:solidFill>
            <a:srgbClr val="495B9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例題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202729C-3966-9BAA-944B-662A0D44CB2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87999" y="3600000"/>
            <a:ext cx="8611383" cy="614207"/>
          </a:xfrm>
        </p:spPr>
        <p:txBody>
          <a:bodyPr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C7985B15-7436-63E2-99FA-641A75A1C4D2}"/>
              </a:ext>
            </a:extLst>
          </p:cNvPr>
          <p:cNvSpPr txBox="1">
            <a:spLocks/>
          </p:cNvSpPr>
          <p:nvPr userDrawn="1"/>
        </p:nvSpPr>
        <p:spPr>
          <a:xfrm>
            <a:off x="288000" y="180000"/>
            <a:ext cx="1643399" cy="49090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fontAlgn="ctr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defRPr>
            </a:lvl1pPr>
          </a:lstStyle>
          <a:p>
            <a:r>
              <a:rPr lang="en-US" altLang="ja-JP" b="1" dirty="0">
                <a:solidFill>
                  <a:srgbClr val="495B91"/>
                </a:solidFill>
              </a:rPr>
              <a:t>Challenge</a:t>
            </a:r>
            <a:endParaRPr lang="ja-JP" altLang="en-US" b="1" dirty="0">
              <a:solidFill>
                <a:srgbClr val="495B9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24A218-CB5D-6BCC-F9F7-8C2607BB2577}"/>
              </a:ext>
            </a:extLst>
          </p:cNvPr>
          <p:cNvSpPr txBox="1"/>
          <p:nvPr userDrawn="1"/>
        </p:nvSpPr>
        <p:spPr>
          <a:xfrm>
            <a:off x="1076898" y="136524"/>
            <a:ext cx="854721" cy="276999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200" b="1" dirty="0">
                <a:solidFill>
                  <a:srgbClr val="495B91"/>
                </a:solidFill>
              </a:rPr>
              <a:t>チャレンジ</a:t>
            </a:r>
          </a:p>
        </p:txBody>
      </p:sp>
    </p:spTree>
    <p:extLst>
      <p:ext uri="{BB962C8B-B14F-4D97-AF65-F5344CB8AC3E}">
        <p14:creationId xmlns:p14="http://schemas.microsoft.com/office/powerpoint/2010/main" val="26855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61F9027-AFDB-4B9B-B3D5-DA5BF4849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54B4567-B33A-E925-6DD8-A7DD3CCA1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999" y="900000"/>
            <a:ext cx="8611383" cy="594393"/>
          </a:xfrm>
        </p:spPr>
        <p:txBody>
          <a:bodyPr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8" name="テキスト プレースホルダー 15">
            <a:extLst>
              <a:ext uri="{FF2B5EF4-FFF2-40B4-BE49-F238E27FC236}">
                <a16:creationId xmlns:a16="http://schemas.microsoft.com/office/drawing/2014/main" id="{1D6C8FDE-0BA7-9A7E-B780-C45D4535822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288000" y="234000"/>
            <a:ext cx="432000" cy="432000"/>
          </a:xfrm>
          <a:prstGeom prst="rect">
            <a:avLst/>
          </a:prstGeom>
          <a:solidFill>
            <a:srgbClr val="327EA0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9" name="テキスト プレースホルダー 21">
            <a:extLst>
              <a:ext uri="{FF2B5EF4-FFF2-40B4-BE49-F238E27FC236}">
                <a16:creationId xmlns:a16="http://schemas.microsoft.com/office/drawing/2014/main" id="{775A4899-6C00-059D-E690-0B4B3E4FD3F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日付プレースホルダー 26">
            <a:extLst>
              <a:ext uri="{FF2B5EF4-FFF2-40B4-BE49-F238E27FC236}">
                <a16:creationId xmlns:a16="http://schemas.microsoft.com/office/drawing/2014/main" id="{2F6368C6-D9DA-B06D-96C9-10DB93CA9D30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11" name="フッター プレースホルダー 27">
            <a:extLst>
              <a:ext uri="{FF2B5EF4-FFF2-40B4-BE49-F238E27FC236}">
                <a16:creationId xmlns:a16="http://schemas.microsoft.com/office/drawing/2014/main" id="{F8899692-5013-3F53-ACA5-693A5967474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" name="スライド番号プレースホルダー 28">
            <a:extLst>
              <a:ext uri="{FF2B5EF4-FFF2-40B4-BE49-F238E27FC236}">
                <a16:creationId xmlns:a16="http://schemas.microsoft.com/office/drawing/2014/main" id="{0A51E068-FB5A-AF55-446E-4E10DEB2571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87CE3E5-6B9A-20C0-6481-416C364ED15D}"/>
              </a:ext>
            </a:extLst>
          </p:cNvPr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コンテンツ プレースホルダー 6">
            <a:extLst>
              <a:ext uri="{FF2B5EF4-FFF2-40B4-BE49-F238E27FC236}">
                <a16:creationId xmlns:a16="http://schemas.microsoft.com/office/drawing/2014/main" id="{6A82F29F-B447-7D47-494E-BAC642A0895F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87999" y="3600000"/>
            <a:ext cx="8611383" cy="614207"/>
          </a:xfrm>
        </p:spPr>
        <p:txBody>
          <a:bodyPr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3497779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8000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 b="1">
                <a:solidFill>
                  <a:srgbClr val="009A9A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en-US" altLang="ja-JP" dirty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9" y="900000"/>
            <a:ext cx="8774721" cy="594393"/>
          </a:xfrm>
        </p:spPr>
        <p:txBody>
          <a:bodyPr wrap="square"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202729C-3966-9BAA-944B-662A0D44CB2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20000" y="3600000"/>
            <a:ext cx="8342720" cy="614207"/>
          </a:xfrm>
        </p:spPr>
        <p:txBody>
          <a:bodyPr wrap="square"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1929652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796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10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7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１章　数と式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１節　</a:t>
            </a:r>
            <a:r>
              <a:rPr lang="ja-JP" altLang="en-US" dirty="0"/>
              <a:t>式の計算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959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E69D8-CD5D-86E5-27F9-290997981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0F1A33D-B968-0BF1-1F33-563C9C3BE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/>
          <a:lstStyle/>
          <a:p>
            <a:r>
              <a:rPr lang="ja-JP" altLang="ja-JP"/>
              <a:t>単項式と多項式</a:t>
            </a:r>
            <a:r>
              <a:rPr lang="ja-JP" altLang="en-US"/>
              <a:t>　</a:t>
            </a:r>
            <a:endParaRPr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B76894F-6BF0-53C3-F2A9-A1CE592B9E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7338" y="233363"/>
            <a:ext cx="433387" cy="433387"/>
          </a:xfrm>
        </p:spPr>
        <p:txBody>
          <a:bodyPr wrap="none">
            <a:normAutofit/>
          </a:bodyPr>
          <a:lstStyle/>
          <a:p>
            <a:r>
              <a:rPr lang="ja-JP" altLang="en-US"/>
              <a:t>１</a:t>
            </a:r>
            <a:endParaRPr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8CD188F-4776-ABED-5F36-5C4F0AC7681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82232" y="233150"/>
            <a:ext cx="1817151" cy="433388"/>
          </a:xfrm>
        </p:spPr>
        <p:txBody>
          <a:bodyPr/>
          <a:lstStyle/>
          <a:p>
            <a:r>
              <a:rPr lang="ja-JP" altLang="en-US"/>
              <a:t>（教科書</a:t>
            </a:r>
            <a:r>
              <a:rPr lang="en-US" altLang="ja-JP"/>
              <a:t>p.8</a:t>
            </a:r>
            <a:r>
              <a:rPr lang="ja-JP" altLang="en-US"/>
              <a:t>）</a:t>
            </a:r>
            <a:endParaRPr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5D4D79-2A41-9223-8370-57C36AA84D31}"/>
              </a:ext>
            </a:extLst>
          </p:cNvPr>
          <p:cNvSpPr txBox="1"/>
          <p:nvPr/>
        </p:nvSpPr>
        <p:spPr>
          <a:xfrm>
            <a:off x="288000" y="900000"/>
            <a:ext cx="2611910" cy="503590"/>
          </a:xfrm>
          <a:prstGeom prst="rect">
            <a:avLst/>
          </a:prstGeom>
          <a:solidFill>
            <a:srgbClr val="327EA0"/>
          </a:solidFill>
        </p:spPr>
        <p:txBody>
          <a:bodyPr wrap="none" lIns="90000" tIns="36000" rIns="90000" bIns="36000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単項式と多項式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コンテンツ プレースホルダー 7">
                <a:extLst>
                  <a:ext uri="{FF2B5EF4-FFF2-40B4-BE49-F238E27FC236}">
                    <a16:creationId xmlns:a16="http://schemas.microsoft.com/office/drawing/2014/main" id="{2C178542-A1B6-E64F-C8FB-8762ADD32D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7999" y="1440000"/>
                <a:ext cx="8611383" cy="465197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ja-JP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ja-JP" altLang="ja-JP" dirty="0"/>
                  <a:t>，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ja-JP" dirty="0"/>
                  <a:t>，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のように，数，文字およびそれらの積として表される式を</a:t>
                </a:r>
                <a:r>
                  <a:rPr lang="en-US" altLang="ja-JP" dirty="0"/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単項式</a:t>
                </a:r>
                <a:r>
                  <a:rPr lang="en-US" altLang="ja-JP" b="1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/>
                  <a:t>という。</a:t>
                </a:r>
                <a:r>
                  <a:rPr lang="en-US" altLang="ja-JP" dirty="0"/>
                  <a:t> </a:t>
                </a:r>
              </a:p>
              <a:p>
                <a:r>
                  <a:rPr lang="ja-JP" altLang="ja-JP" dirty="0"/>
                  <a:t>単項式において，掛け合わされている文字の個数をその単項式の</a:t>
                </a:r>
                <a:r>
                  <a:rPr lang="en-US" altLang="ja-JP" dirty="0"/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次数</a:t>
                </a:r>
                <a:r>
                  <a:rPr lang="en-US" altLang="ja-JP" b="1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/>
                  <a:t>といい，数の部分を単項式の</a:t>
                </a:r>
                <a:r>
                  <a:rPr lang="en-US" altLang="ja-JP" dirty="0"/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係数</a:t>
                </a:r>
                <a:r>
                  <a:rPr lang="en-US" altLang="ja-JP" b="1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/>
                  <a:t>という。</a:t>
                </a:r>
              </a:p>
              <a:p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ja-JP" altLang="ja-JP" dirty="0"/>
                  <a:t>，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7 </m:t>
                    </m:r>
                  </m:oMath>
                </a14:m>
                <a:r>
                  <a:rPr lang="ja-JP" altLang="ja-JP" dirty="0"/>
                  <a:t>など，数だけの単項式は文字を含まないから，次数は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ja-JP" altLang="ja-JP" dirty="0"/>
                  <a:t>である。</a:t>
                </a:r>
              </a:p>
              <a:p>
                <a:r>
                  <a:rPr lang="ja-JP" altLang="ja-JP" dirty="0"/>
                  <a:t>ただし，数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ja-JP" altLang="ja-JP" dirty="0"/>
                  <a:t>の次数は考えない。</a:t>
                </a:r>
              </a:p>
            </p:txBody>
          </p:sp>
        </mc:Choice>
        <mc:Fallback xmlns="">
          <p:sp>
            <p:nvSpPr>
              <p:cNvPr id="20" name="コンテンツ プレースホルダー 7">
                <a:extLst>
                  <a:ext uri="{FF2B5EF4-FFF2-40B4-BE49-F238E27FC236}">
                    <a16:creationId xmlns:a16="http://schemas.microsoft.com/office/drawing/2014/main" id="{2C178542-A1B6-E64F-C8FB-8762ADD32D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7999" y="1440000"/>
                <a:ext cx="8611383" cy="4651979"/>
              </a:xfrm>
              <a:blipFill>
                <a:blip r:embed="rId2"/>
                <a:stretch>
                  <a:fillRect l="-1769" t="-1573" r="-1557" b="-301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メモ 10">
            <a:extLst>
              <a:ext uri="{FF2B5EF4-FFF2-40B4-BE49-F238E27FC236}">
                <a16:creationId xmlns:a16="http://schemas.microsoft.com/office/drawing/2014/main" id="{954A740E-6903-DDCD-A3BD-37CB581013D0}"/>
              </a:ext>
            </a:extLst>
          </p:cNvPr>
          <p:cNvSpPr/>
          <p:nvPr/>
        </p:nvSpPr>
        <p:spPr>
          <a:xfrm>
            <a:off x="4824124" y="2051657"/>
            <a:ext cx="1293419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メモ 10">
            <a:extLst>
              <a:ext uri="{FF2B5EF4-FFF2-40B4-BE49-F238E27FC236}">
                <a16:creationId xmlns:a16="http://schemas.microsoft.com/office/drawing/2014/main" id="{A91B7802-F6B3-C3A8-E0D5-373990F1B3CB}"/>
              </a:ext>
            </a:extLst>
          </p:cNvPr>
          <p:cNvSpPr/>
          <p:nvPr/>
        </p:nvSpPr>
        <p:spPr>
          <a:xfrm>
            <a:off x="3625245" y="3203314"/>
            <a:ext cx="946756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メモ 10">
            <a:extLst>
              <a:ext uri="{FF2B5EF4-FFF2-40B4-BE49-F238E27FC236}">
                <a16:creationId xmlns:a16="http://schemas.microsoft.com/office/drawing/2014/main" id="{E994E8CC-01D2-4F1B-5371-04353EB5A89B}"/>
              </a:ext>
            </a:extLst>
          </p:cNvPr>
          <p:cNvSpPr/>
          <p:nvPr/>
        </p:nvSpPr>
        <p:spPr>
          <a:xfrm>
            <a:off x="1258888" y="3765989"/>
            <a:ext cx="946756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73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8" grpId="0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/>
          <a:lstStyle/>
          <a:p>
            <a:r>
              <a:rPr lang="ja-JP" altLang="ja-JP" dirty="0"/>
              <a:t>単項式と多項式</a:t>
            </a:r>
            <a:r>
              <a:rPr lang="ja-JP" altLang="en-US" dirty="0"/>
              <a:t>　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>
          <a:xfrm>
            <a:off x="287338" y="233363"/>
            <a:ext cx="433387" cy="433387"/>
          </a:xfrm>
        </p:spPr>
        <p:txBody>
          <a:bodyPr wrap="none">
            <a:normAutofit/>
          </a:bodyPr>
          <a:lstStyle/>
          <a:p>
            <a:r>
              <a:rPr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>
          <a:xfrm>
            <a:off x="7082232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</a:t>
            </a:r>
            <a:r>
              <a:rPr lang="ja-JP" altLang="en-US" dirty="0"/>
              <a:t>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9979FB-F2D6-D61E-1908-84FCAE22DBE8}"/>
              </a:ext>
            </a:extLst>
          </p:cNvPr>
          <p:cNvSpPr txBox="1"/>
          <p:nvPr/>
        </p:nvSpPr>
        <p:spPr>
          <a:xfrm>
            <a:off x="288000" y="972000"/>
            <a:ext cx="900000" cy="468000"/>
          </a:xfrm>
          <a:prstGeom prst="rect">
            <a:avLst/>
          </a:prstGeom>
          <a:solidFill>
            <a:srgbClr val="327EA0"/>
          </a:solidFill>
          <a:ln w="12700">
            <a:noFill/>
          </a:ln>
        </p:spPr>
        <p:txBody>
          <a:bodyPr wrap="squar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+mn-ea"/>
              </a:rPr>
              <a:t>例１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コンテンツ プレースホルダー 7">
                <a:extLst>
                  <a:ext uri="{FF2B5EF4-FFF2-40B4-BE49-F238E27FC236}">
                    <a16:creationId xmlns:a16="http://schemas.microsoft.com/office/drawing/2014/main" id="{8D92529F-A2D4-B17D-53E6-89722555C4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58888" y="900000"/>
                <a:ext cx="6668654" cy="1768561"/>
              </a:xfrm>
            </p:spPr>
            <p:txBody>
              <a:bodyPr/>
              <a:lstStyle/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ja-JP" altLang="ja-JP" dirty="0"/>
              </a:p>
              <a:p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ja-JP" altLang="ja-JP" dirty="0"/>
              </a:p>
              <a:p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14" name="コンテンツ プレースホルダー 7">
                <a:extLst>
                  <a:ext uri="{FF2B5EF4-FFF2-40B4-BE49-F238E27FC236}">
                    <a16:creationId xmlns:a16="http://schemas.microsoft.com/office/drawing/2014/main" id="{8D92529F-A2D4-B17D-53E6-89722555C4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8888" y="900000"/>
                <a:ext cx="6668654" cy="1768561"/>
              </a:xfrm>
              <a:blipFill>
                <a:blip r:embed="rId2"/>
                <a:stretch>
                  <a:fillRect l="-2379" t="-4138" b="-931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コンテンツ プレースホルダー 7">
                <a:extLst>
                  <a:ext uri="{FF2B5EF4-FFF2-40B4-BE49-F238E27FC236}">
                    <a16:creationId xmlns:a16="http://schemas.microsoft.com/office/drawing/2014/main" id="{B764F6CD-A19C-E39A-EAF8-539D2EB154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0000" y="900000"/>
                <a:ext cx="4560487" cy="1768561"/>
              </a:xfrm>
              <a:prstGeom prst="rect">
                <a:avLst/>
              </a:prstGeom>
            </p:spPr>
            <p:txBody>
              <a:bodyPr vert="horz" wrap="square" lIns="91440" tIns="45720" rIns="91440" bIns="45720" rtlCol="0">
                <a:spAutoFit/>
              </a:bodyPr>
              <a:lstStyle>
                <a:lvl1pPr marL="0" indent="0" algn="l" defTabSz="914400" rtl="0" eaLnBrk="1" latinLnBrk="0" hangingPunct="1">
                  <a:lnSpc>
                    <a:spcPts val="45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32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ja-JP" dirty="0"/>
              </a:p>
              <a:p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ja-JP" dirty="0"/>
              </a:p>
              <a:p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2" name="コンテンツ プレースホルダー 7">
                <a:extLst>
                  <a:ext uri="{FF2B5EF4-FFF2-40B4-BE49-F238E27FC236}">
                    <a16:creationId xmlns:a16="http://schemas.microsoft.com/office/drawing/2014/main" id="{B764F6CD-A19C-E39A-EAF8-539D2EB154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0000" y="900000"/>
                <a:ext cx="4560487" cy="1768561"/>
              </a:xfrm>
              <a:prstGeom prst="rect">
                <a:avLst/>
              </a:prstGeom>
              <a:blipFill>
                <a:blip r:embed="rId3"/>
                <a:stretch>
                  <a:fillRect l="-3476" t="-4138" b="-931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図 7" descr="ダイアグラム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46075DF-5B5B-6345-C84A-501A14B760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213" y="3439630"/>
            <a:ext cx="2639574" cy="149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34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8A66C-934A-A6D4-3D4F-4A4DFA1B4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D040D6D4-73C5-5DC2-901E-864AE09F3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/>
          <a:lstStyle/>
          <a:p>
            <a:r>
              <a:rPr lang="ja-JP" altLang="ja-JP" dirty="0"/>
              <a:t>単項式と多項式</a:t>
            </a:r>
            <a:r>
              <a:rPr lang="ja-JP" altLang="en-US" dirty="0"/>
              <a:t>　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2F504E3-21C7-00F4-8ABA-D6233BCF58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7338" y="233363"/>
            <a:ext cx="433387" cy="433387"/>
          </a:xfrm>
        </p:spPr>
        <p:txBody>
          <a:bodyPr wrap="none">
            <a:normAutofit/>
          </a:bodyPr>
          <a:lstStyle/>
          <a:p>
            <a:r>
              <a:rPr lang="ja-JP" altLang="en-US" dirty="0"/>
              <a:t>１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FDD7C-8F2A-5B83-ED0C-8A44A482C7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82232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</a:t>
            </a:r>
            <a:r>
              <a:rPr lang="ja-JP" altLang="en-US" dirty="0"/>
              <a:t>）</a:t>
            </a:r>
          </a:p>
        </p:txBody>
      </p:sp>
      <p:sp>
        <p:nvSpPr>
          <p:cNvPr id="2" name="Google Shape;89;p1">
            <a:extLst>
              <a:ext uri="{FF2B5EF4-FFF2-40B4-BE49-F238E27FC236}">
                <a16:creationId xmlns:a16="http://schemas.microsoft.com/office/drawing/2014/main" id="{4CBF4B0B-7617-15CE-0CE8-8A6BBF3BDFF5}"/>
              </a:ext>
            </a:extLst>
          </p:cNvPr>
          <p:cNvSpPr txBox="1">
            <a:spLocks noChangeAspect="1"/>
          </p:cNvSpPr>
          <p:nvPr/>
        </p:nvSpPr>
        <p:spPr>
          <a:xfrm>
            <a:off x="287999" y="972000"/>
            <a:ext cx="900000" cy="468000"/>
          </a:xfrm>
          <a:prstGeom prst="rect">
            <a:avLst/>
          </a:prstGeom>
          <a:solidFill>
            <a:srgbClr val="BECCD2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none" lIns="91425" tIns="36000" rIns="91425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S Gothic"/>
              <a:buNone/>
            </a:pPr>
            <a:r>
              <a:rPr lang="ja-JP" sz="2400" b="0" i="0" u="none" strike="noStrike" cap="none" dirty="0">
                <a:latin typeface="MS Gothic"/>
                <a:ea typeface="MS Gothic"/>
                <a:cs typeface="MS Gothic"/>
                <a:sym typeface="MS Gothic"/>
              </a:rPr>
              <a:t>問</a:t>
            </a:r>
            <a:r>
              <a:rPr lang="ja-JP" altLang="en-US" sz="2400" b="0" i="0" u="none" strike="noStrike" cap="none" dirty="0">
                <a:latin typeface="MS Gothic"/>
                <a:ea typeface="MS Gothic"/>
                <a:cs typeface="MS Gothic"/>
                <a:sym typeface="MS Gothic"/>
              </a:rPr>
              <a:t>１</a:t>
            </a:r>
            <a:endParaRPr sz="2400" b="0" i="0" u="none" strike="noStrike" cap="none" dirty="0">
              <a:latin typeface="MS Gothic"/>
              <a:ea typeface="MS Gothic"/>
              <a:cs typeface="MS Gothic"/>
              <a:sym typeface="MS Gothic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コンテンツ プレースホルダー 7">
                <a:extLst>
                  <a:ext uri="{FF2B5EF4-FFF2-40B4-BE49-F238E27FC236}">
                    <a16:creationId xmlns:a16="http://schemas.microsoft.com/office/drawing/2014/main" id="{BC3EED7F-6767-0C56-B597-382A85E169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59840" y="900000"/>
                <a:ext cx="7639542" cy="1279453"/>
              </a:xfrm>
            </p:spPr>
            <p:txBody>
              <a:bodyPr/>
              <a:lstStyle/>
              <a:p>
                <a:r>
                  <a:rPr lang="ja-JP" altLang="ja-JP" dirty="0"/>
                  <a:t>次の単項式の次数と係数を答えよ。</a:t>
                </a:r>
              </a:p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ja-JP" altLang="ja-JP" dirty="0"/>
                  <a:t>　　　　　</a:t>
                </a:r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ja-JP" altLang="ja-JP" dirty="0"/>
                  <a:t>　　　　</a:t>
                </a:r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14" name="コンテンツ プレースホルダー 7">
                <a:extLst>
                  <a:ext uri="{FF2B5EF4-FFF2-40B4-BE49-F238E27FC236}">
                    <a16:creationId xmlns:a16="http://schemas.microsoft.com/office/drawing/2014/main" id="{BC3EED7F-6767-0C56-B597-382A85E169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9840" y="900000"/>
                <a:ext cx="7639542" cy="1279453"/>
              </a:xfrm>
              <a:blipFill>
                <a:blip r:embed="rId2"/>
                <a:stretch>
                  <a:fillRect l="-2075" t="-5714" b="-381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846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A927D-BAAC-324A-7BB8-0B94CB556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BA90DB5-A727-7485-7804-2CCF8FA34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/>
          <a:lstStyle/>
          <a:p>
            <a:r>
              <a:rPr lang="ja-JP" altLang="ja-JP" dirty="0"/>
              <a:t>単項式と多項式</a:t>
            </a:r>
            <a:r>
              <a:rPr lang="ja-JP" altLang="en-US" dirty="0"/>
              <a:t>　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42A961E6-D074-B0B3-7197-D77BFADB19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7338" y="233363"/>
            <a:ext cx="433387" cy="433387"/>
          </a:xfrm>
        </p:spPr>
        <p:txBody>
          <a:bodyPr wrap="none">
            <a:normAutofit/>
          </a:bodyPr>
          <a:lstStyle/>
          <a:p>
            <a:r>
              <a:rPr lang="ja-JP" altLang="en-US" dirty="0"/>
              <a:t>１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314363F-13DF-52EC-805C-B45166CD98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82232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</a:t>
            </a:r>
            <a:r>
              <a:rPr lang="ja-JP" altLang="en-US" dirty="0"/>
              <a:t>）</a:t>
            </a:r>
          </a:p>
        </p:txBody>
      </p:sp>
      <p:pic>
        <p:nvPicPr>
          <p:cNvPr id="9" name="図 8">
            <a:hlinkClick r:id="rId2" action="ppaction://hlinksldjump"/>
            <a:extLst>
              <a:ext uri="{FF2B5EF4-FFF2-40B4-BE49-F238E27FC236}">
                <a16:creationId xmlns:a16="http://schemas.microsoft.com/office/drawing/2014/main" id="{0D5118C3-2CF0-F8AB-1694-F39C4DE835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460000" y="6156000"/>
            <a:ext cx="648000" cy="648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コンテンツ プレースホルダー 7">
                <a:extLst>
                  <a:ext uri="{FF2B5EF4-FFF2-40B4-BE49-F238E27FC236}">
                    <a16:creationId xmlns:a16="http://schemas.microsoft.com/office/drawing/2014/main" id="{2F67CA21-1B18-B901-1DF0-C7279EDFE9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8000" y="900000"/>
                <a:ext cx="7639542" cy="4161717"/>
              </a:xfrm>
            </p:spPr>
            <p:txBody>
              <a:bodyPr/>
              <a:lstStyle/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17" name="コンテンツ プレースホルダー 7">
                <a:extLst>
                  <a:ext uri="{FF2B5EF4-FFF2-40B4-BE49-F238E27FC236}">
                    <a16:creationId xmlns:a16="http://schemas.microsoft.com/office/drawing/2014/main" id="{2F67CA21-1B18-B901-1DF0-C7279EDFE9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8000" y="900000"/>
                <a:ext cx="7639542" cy="4161717"/>
              </a:xfrm>
              <a:blipFill>
                <a:blip r:embed="rId4"/>
                <a:stretch>
                  <a:fillRect l="-1995" t="-1760" b="-7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コンテンツ プレースホルダー 9">
                <a:extLst>
                  <a:ext uri="{FF2B5EF4-FFF2-40B4-BE49-F238E27FC236}">
                    <a16:creationId xmlns:a16="http://schemas.microsoft.com/office/drawing/2014/main" id="{8D968758-1D74-91CC-B9C7-D6F238585BB1}"/>
                  </a:ext>
                </a:extLst>
              </p:cNvPr>
              <p:cNvSpPr>
                <a:spLocks noGrp="1"/>
              </p:cNvSpPr>
              <p:nvPr>
                <p:ph sz="quarter" idx="21"/>
              </p:nvPr>
            </p:nvSpPr>
            <p:spPr>
              <a:xfrm>
                <a:off x="720001" y="1512000"/>
                <a:ext cx="6362232" cy="4658135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en-US" altLang="ja-JP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en-US" altLang="ja-JP" b="1" i="1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US" altLang="ja-JP" b="1" dirty="0"/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en-US" altLang="ja-JP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en-US" altLang="ja-JP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altLang="ja-JP" dirty="0"/>
              </a:p>
              <a:p>
                <a:endParaRPr lang="en-US" altLang="ja-JP" dirty="0"/>
              </a:p>
              <a:p>
                <a:endParaRPr lang="ja-JP" altLang="ja-JP" dirty="0"/>
              </a:p>
              <a:p>
                <a:pPr marL="0" indent="0"/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ja-JP" altLang="ja-JP">
                        <a:latin typeface="Cambria Math" panose="02040503050406030204" pitchFamily="18" charset="0"/>
                      </a:rPr>
                      <m:t>の次数は</m:t>
                    </m:r>
                    <m:r>
                      <a:rPr lang="en-US" altLang="ja-JP" b="1" i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ja-JP" altLang="ja-JP">
                        <a:latin typeface="Cambria Math" panose="02040503050406030204" pitchFamily="18" charset="0"/>
                      </a:rPr>
                      <m:t>，係数は</m:t>
                    </m:r>
                    <m:r>
                      <a:rPr lang="en-US" altLang="ja-JP" b="1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1" i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ja-JP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ja-JP" dirty="0"/>
                  <a:t> </a:t>
                </a:r>
                <a:endParaRPr lang="ja-JP" altLang="ja-JP" dirty="0"/>
              </a:p>
              <a:p>
                <a:endParaRPr lang="ja-JP" altLang="en-US" dirty="0"/>
              </a:p>
            </p:txBody>
          </p:sp>
        </mc:Choice>
        <mc:Fallback xmlns="">
          <p:sp>
            <p:nvSpPr>
              <p:cNvPr id="18" name="コンテンツ プレースホルダー 9">
                <a:extLst>
                  <a:ext uri="{FF2B5EF4-FFF2-40B4-BE49-F238E27FC236}">
                    <a16:creationId xmlns:a16="http://schemas.microsoft.com/office/drawing/2014/main" id="{8D968758-1D74-91CC-B9C7-D6F238585B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21"/>
              </p:nvPr>
            </p:nvSpPr>
            <p:spPr>
              <a:xfrm>
                <a:off x="720001" y="1512000"/>
                <a:ext cx="6362232" cy="4658135"/>
              </a:xfrm>
              <a:blipFill>
                <a:blip r:embed="rId5"/>
                <a:stretch>
                  <a:fillRect t="-157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2053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6598</TotalTime>
  <Words>286</Words>
  <Application>Microsoft Office PowerPoint</Application>
  <PresentationFormat>画面に合わせる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HGSｺﾞｼｯｸE</vt:lpstr>
      <vt:lpstr>ＭＳ Ｐゴシック</vt:lpstr>
      <vt:lpstr>MS Gothic</vt:lpstr>
      <vt:lpstr>游ゴシック</vt:lpstr>
      <vt:lpstr>Arial</vt:lpstr>
      <vt:lpstr>Cambria Math</vt:lpstr>
      <vt:lpstr>Office テーマ</vt:lpstr>
      <vt:lpstr>１章　数と式</vt:lpstr>
      <vt:lpstr>単項式と多項式　</vt:lpstr>
      <vt:lpstr>単項式と多項式　</vt:lpstr>
      <vt:lpstr>単項式と多項式　</vt:lpstr>
      <vt:lpstr>単項式と多項式　</vt:lpstr>
    </vt:vector>
  </TitlesOfParts>
  <Company>東京書籍株式会社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東京書籍株式会社</dc:creator>
  <cp:lastModifiedBy>奏史 松並</cp:lastModifiedBy>
  <cp:revision>64</cp:revision>
  <dcterms:created xsi:type="dcterms:W3CDTF">2021-01-13T07:09:34Z</dcterms:created>
  <dcterms:modified xsi:type="dcterms:W3CDTF">2026-02-26T10:24:33Z</dcterms:modified>
</cp:coreProperties>
</file>