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294" r:id="rId3"/>
    <p:sldId id="536" r:id="rId4"/>
    <p:sldId id="295" r:id="rId5"/>
    <p:sldId id="383" r:id="rId6"/>
    <p:sldId id="52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2626"/>
    <a:srgbClr val="BFE9D9"/>
    <a:srgbClr val="0C77C3"/>
    <a:srgbClr val="005C99"/>
    <a:srgbClr val="1A2080"/>
    <a:srgbClr val="0A330A"/>
    <a:srgbClr val="122DB3"/>
    <a:srgbClr val="CCD8F1"/>
    <a:srgbClr val="0070C0"/>
    <a:srgbClr val="327E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4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311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720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40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777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71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631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85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40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20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220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881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22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0"/>
            </a:avLst>
          </a:prstGeom>
          <a:solidFill>
            <a:srgbClr val="005C99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1 つの角を切り取った四角形 6">
            <a:extLst>
              <a:ext uri="{FF2B5EF4-FFF2-40B4-BE49-F238E27FC236}">
                <a16:creationId xmlns:a16="http://schemas.microsoft.com/office/drawing/2014/main" id="{20A92C47-CDF2-4FF5-F402-A72231A72F93}"/>
              </a:ext>
            </a:extLst>
          </p:cNvPr>
          <p:cNvSpPr/>
          <p:nvPr userDrawn="1"/>
        </p:nvSpPr>
        <p:spPr>
          <a:xfrm flipH="1">
            <a:off x="-46593" y="3744000"/>
            <a:ext cx="9144000" cy="180000"/>
          </a:xfrm>
          <a:prstGeom prst="snip1Rect">
            <a:avLst>
              <a:gd name="adj" fmla="val 0"/>
            </a:avLst>
          </a:prstGeom>
          <a:solidFill>
            <a:srgbClr val="005C99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910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37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_st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26984"/>
            </a:avLst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adv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2972" y="4589464"/>
            <a:ext cx="7851027" cy="1500187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l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416482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章見出し_e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>
          <a:xfrm>
            <a:off x="0" y="3872643"/>
            <a:ext cx="9144000" cy="298864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弦 3"/>
          <p:cNvSpPr/>
          <p:nvPr userDrawn="1"/>
        </p:nvSpPr>
        <p:spPr>
          <a:xfrm>
            <a:off x="5713356" y="0"/>
            <a:ext cx="6861288" cy="6861288"/>
          </a:xfrm>
          <a:prstGeom prst="chord">
            <a:avLst>
              <a:gd name="adj1" fmla="val 5384783"/>
              <a:gd name="adj2" fmla="val 1620888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lnSpc>
                <a:spcPct val="100000"/>
              </a:lnSpc>
              <a:defRPr sz="6000">
                <a:solidFill>
                  <a:srgbClr val="002060"/>
                </a:solidFill>
                <a:effectLst>
                  <a:outerShdw blurRad="38100" dist="50800" dir="2700000" algn="tl">
                    <a:schemeClr val="tx1">
                      <a:alpha val="40000"/>
                    </a:scheme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ln w="6350">
                  <a:noFill/>
                </a:ln>
                <a:solidFill>
                  <a:schemeClr val="bg1"/>
                </a:solidFill>
                <a:effectLst/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5551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_レディネスチェッ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761" y="180550"/>
            <a:ext cx="6709483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　 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962400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912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本文_レディネスチェック解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40" y="180550"/>
            <a:ext cx="5463104" cy="538589"/>
          </a:xfrm>
        </p:spPr>
        <p:txBody>
          <a:bodyPr>
            <a:normAutofit/>
          </a:bodyPr>
          <a:lstStyle>
            <a:lvl1pPr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761" y="873632"/>
            <a:ext cx="8200478" cy="5303332"/>
          </a:xfrm>
        </p:spPr>
        <p:txBody>
          <a:bodyPr>
            <a:noAutofit/>
          </a:bodyPr>
          <a:lstStyle>
            <a:lvl1pPr marL="0" indent="0">
              <a:lnSpc>
                <a:spcPts val="4000"/>
              </a:lnSpc>
              <a:spcBef>
                <a:spcPts val="0"/>
              </a:spcBef>
              <a:buNone/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1327696" y="233844"/>
            <a:ext cx="432000" cy="432000"/>
          </a:xfrm>
          <a:solidFill>
            <a:schemeClr val="accent2">
              <a:lumMod val="75000"/>
            </a:schemeClr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7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 userDrawn="1"/>
        </p:nvSpPr>
        <p:spPr>
          <a:xfrm>
            <a:off x="401870" y="188234"/>
            <a:ext cx="9258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solidFill>
                  <a:schemeClr val="accent2">
                    <a:lumMod val="75000"/>
                  </a:schemeClr>
                </a:solidFill>
              </a:rPr>
              <a:t>解説</a:t>
            </a:r>
          </a:p>
        </p:txBody>
      </p:sp>
    </p:spTree>
    <p:extLst>
      <p:ext uri="{BB962C8B-B14F-4D97-AF65-F5344CB8AC3E}">
        <p14:creationId xmlns:p14="http://schemas.microsoft.com/office/powerpoint/2010/main" val="327360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338" y="900000"/>
            <a:ext cx="8747539" cy="5303332"/>
          </a:xfrm>
        </p:spPr>
        <p:txBody>
          <a:bodyPr>
            <a:no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13" hasCustomPrompt="1"/>
          </p:nvPr>
        </p:nvSpPr>
        <p:spPr>
          <a:xfrm>
            <a:off x="337581" y="233844"/>
            <a:ext cx="432000" cy="432000"/>
          </a:xfrm>
          <a:solidFill>
            <a:srgbClr val="005C99"/>
          </a:solidFill>
        </p:spPr>
        <p:txBody>
          <a:bodyPr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76408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81" userDrawn="1">
          <p15:clr>
            <a:srgbClr val="FBAE40"/>
          </p15:clr>
        </p15:guide>
        <p15:guide id="4" orient="horz" pos="550" userDrawn="1">
          <p15:clr>
            <a:srgbClr val="FBAE40"/>
          </p15:clr>
        </p15:guide>
        <p15:guide id="5" pos="79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80" r:id="rId2"/>
    <p:sldLayoutId id="2147483674" r:id="rId3"/>
    <p:sldLayoutId id="2147483679" r:id="rId4"/>
    <p:sldLayoutId id="2147483676" r:id="rId5"/>
    <p:sldLayoutId id="2147483677" r:id="rId6"/>
    <p:sldLayoutId id="2147483678" r:id="rId7"/>
    <p:sldLayoutId id="2147483675" r:id="rId8"/>
    <p:sldLayoutId id="2147483673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8" r:id="rId16"/>
    <p:sldLayoutId id="2147483669" r:id="rId17"/>
    <p:sldLayoutId id="2147483670" r:id="rId18"/>
    <p:sldLayoutId id="2147483671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5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7.png"/><Relationship Id="rId7" Type="http://schemas.openxmlformats.org/officeDocument/2006/relationships/slide" Target="slide5.xml"/><Relationship Id="rId2" Type="http://schemas.openxmlformats.org/officeDocument/2006/relationships/image" Target="../media/image61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１章　数と式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１</a:t>
            </a:r>
            <a:r>
              <a:rPr kumimoji="1" lang="ja-JP" altLang="en-US" dirty="0"/>
              <a:t>節　</a:t>
            </a:r>
            <a:r>
              <a:rPr lang="ja-JP" altLang="en-US" dirty="0"/>
              <a:t>式の計算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95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１</a:t>
            </a:r>
            <a:endParaRPr kumimoji="1" lang="ja-JP" altLang="en-US" dirty="0"/>
          </a:p>
        </p:txBody>
      </p:sp>
      <p:sp>
        <p:nvSpPr>
          <p:cNvPr id="12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87339" y="900000"/>
            <a:ext cx="8214636" cy="5303332"/>
          </a:xfrm>
        </p:spPr>
        <p:txBody>
          <a:bodyPr/>
          <a:lstStyle/>
          <a:p>
            <a:r>
              <a:rPr lang="ja-JP" altLang="ja-JP" dirty="0"/>
              <a:t>高等学校における数学の学習を進めるために，文字式やその計算について，中学校で学んだことを整理し，理解を深めていこう。</a:t>
            </a:r>
          </a:p>
        </p:txBody>
      </p:sp>
      <p:sp>
        <p:nvSpPr>
          <p:cNvPr id="16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6922803" y="233150"/>
            <a:ext cx="1817151" cy="433388"/>
          </a:xfrm>
        </p:spPr>
        <p:txBody>
          <a:bodyPr/>
          <a:lstStyle/>
          <a:p>
            <a:r>
              <a:rPr lang="ja-JP" altLang="en-US"/>
              <a:t>（教科書</a:t>
            </a:r>
            <a:r>
              <a:rPr lang="en-US" altLang="ja-JP"/>
              <a:t>p.6</a:t>
            </a:r>
            <a:r>
              <a:rPr lang="ja-JP" altLang="en-US"/>
              <a:t>）</a:t>
            </a:r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タイトル 1"/>
              <p:cNvSpPr txBox="1">
                <a:spLocks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j-cs"/>
                  </a:defRPr>
                </a:lvl1pPr>
              </a:lstStyle>
              <a:p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単項式と</m:t>
                    </m:r>
                  </m:oMath>
                </a14:m>
                <a:r>
                  <a:rPr lang="ja-JP" altLang="en-US" dirty="0"/>
                  <a:t>多項式</a:t>
                </a:r>
              </a:p>
            </p:txBody>
          </p:sp>
        </mc:Choice>
        <mc:Fallback xmlns="">
          <p:sp>
            <p:nvSpPr>
              <p:cNvPr id="17" name="タイトル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  <a:blipFill>
                <a:blip r:embed="rId2"/>
                <a:stretch>
                  <a:fillRect t="-17045" b="-238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098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93F6D-71E5-5DAE-9F16-4D9714E65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C8BBAD21-0B14-A83E-A41A-040ADF69ABA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594229D3-B3A8-EF0B-DE4A-3C607FF83F7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338" y="1440000"/>
                <a:ext cx="8395965" cy="5303332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ja-JP" altLang="ja-JP">
                        <a:latin typeface="Cambria Math" panose="02040503050406030204" pitchFamily="18" charset="0"/>
                      </a:rPr>
                      <m:t>，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ja-JP" altLang="ja-JP">
                        <a:latin typeface="Cambria Math" panose="02040503050406030204" pitchFamily="18" charset="0"/>
                      </a:rPr>
                      <m:t>，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のように，数，文字およびそれらの積として表される式を </a:t>
                </a:r>
                <a:r>
                  <a:rPr lang="ja-JP" altLang="en-US" b="1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単項式</a:t>
                </a:r>
                <a:r>
                  <a:rPr lang="ja-JP" altLang="en-US" b="1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という。</a:t>
                </a:r>
                <a:endParaRPr lang="en-US" altLang="ja-JP" kern="100" dirty="0">
                  <a:latin typeface="+mj-ea"/>
                  <a:ea typeface="+mj-ea"/>
                  <a:cs typeface="Times New Roman" panose="02020603050405020304" pitchFamily="18" charset="0"/>
                </a:endParaRPr>
              </a:p>
              <a:p>
                <a:r>
                  <a:rPr lang="ja-JP" altLang="en-US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単項式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 において，掛け合わされている文字の個数をその </a:t>
                </a:r>
                <a:r>
                  <a:rPr lang="ja-JP" altLang="en-US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単項式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 の </a:t>
                </a:r>
                <a:r>
                  <a:rPr lang="ja-JP" altLang="en-US" b="1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次数 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といい，数の部分を </a:t>
                </a:r>
                <a:r>
                  <a:rPr lang="ja-JP" altLang="en-US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単項式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 の </a:t>
                </a:r>
                <a:r>
                  <a:rPr lang="ja-JP" altLang="en-US" b="1" kern="100" dirty="0">
                    <a:solidFill>
                      <a:srgbClr val="FF0000"/>
                    </a:solidFill>
                    <a:latin typeface="+mj-ea"/>
                    <a:ea typeface="+mj-ea"/>
                    <a:cs typeface="Times New Roman" panose="02020603050405020304" pitchFamily="18" charset="0"/>
                  </a:rPr>
                  <a:t>係数</a:t>
                </a:r>
                <a:r>
                  <a:rPr lang="ja-JP" altLang="en-US" b="1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 </a:t>
                </a:r>
                <a:r>
                  <a:rPr lang="ja-JP" altLang="en-US" kern="100" dirty="0">
                    <a:latin typeface="+mj-ea"/>
                    <a:ea typeface="+mj-ea"/>
                    <a:cs typeface="Times New Roman" panose="02020603050405020304" pitchFamily="18" charset="0"/>
                  </a:rPr>
                  <a:t>という。 </a:t>
                </a:r>
                <a:endParaRPr lang="en-US" altLang="ja-JP" kern="100" dirty="0">
                  <a:latin typeface="+mj-ea"/>
                  <a:ea typeface="+mj-ea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ja-JP" altLang="ja-JP" dirty="0"/>
                  <a:t>，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7 </m:t>
                    </m:r>
                  </m:oMath>
                </a14:m>
                <a:r>
                  <a:rPr lang="ja-JP" altLang="ja-JP" dirty="0"/>
                  <a:t>など，数だけの単項式は文字を含まないから，次数は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ja-JP" altLang="ja-JP" dirty="0"/>
                  <a:t>である。</a:t>
                </a:r>
              </a:p>
              <a:p>
                <a:r>
                  <a:rPr lang="ja-JP" altLang="ja-JP" dirty="0"/>
                  <a:t>ただし，数</a:t>
                </a:r>
                <a14:m>
                  <m:oMath xmlns:m="http://schemas.openxmlformats.org/officeDocument/2006/math">
                    <m:r>
                      <a:rPr lang="ja-JP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ja-JP" altLang="ja-JP" dirty="0"/>
                  <a:t>の次数は考えない。</a:t>
                </a:r>
              </a:p>
              <a:p>
                <a:endParaRPr lang="ja-JP" altLang="ja-JP" kern="100" dirty="0">
                  <a:effectLst/>
                  <a:latin typeface="+mj-ea"/>
                  <a:ea typeface="+mj-ea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コンテンツ プレースホルダー 4">
                <a:extLst>
                  <a:ext uri="{FF2B5EF4-FFF2-40B4-BE49-F238E27FC236}">
                    <a16:creationId xmlns:a16="http://schemas.microsoft.com/office/drawing/2014/main" id="{594229D3-B3A8-EF0B-DE4A-3C607FF83F7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338" y="1440000"/>
                <a:ext cx="8395965" cy="5303332"/>
              </a:xfrm>
              <a:blipFill>
                <a:blip r:embed="rId2"/>
                <a:stretch>
                  <a:fillRect l="-1816" t="-1379" r="-167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テキスト プレースホルダー 6">
            <a:extLst>
              <a:ext uri="{FF2B5EF4-FFF2-40B4-BE49-F238E27FC236}">
                <a16:creationId xmlns:a16="http://schemas.microsoft.com/office/drawing/2014/main" id="{83A525AA-3549-E9A5-F0AE-086EBF15D4E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22803" y="233150"/>
            <a:ext cx="1817151" cy="433388"/>
          </a:xfrm>
        </p:spPr>
        <p:txBody>
          <a:bodyPr/>
          <a:lstStyle/>
          <a:p>
            <a:r>
              <a:rPr lang="ja-JP" altLang="en-US"/>
              <a:t>（教科書</a:t>
            </a:r>
            <a:r>
              <a:rPr lang="en-US" altLang="ja-JP"/>
              <a:t>p.6</a:t>
            </a:r>
            <a:r>
              <a:rPr lang="ja-JP" altLang="en-US"/>
              <a:t>）</a:t>
            </a:r>
            <a:endParaRPr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タイトル 1">
                <a:extLst>
                  <a:ext uri="{FF2B5EF4-FFF2-40B4-BE49-F238E27FC236}">
                    <a16:creationId xmlns:a16="http://schemas.microsoft.com/office/drawing/2014/main" id="{23789A1D-0203-ECDF-11A7-8890B218F7E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j-cs"/>
                  </a:defRPr>
                </a:lvl1pPr>
              </a:lstStyle>
              <a:p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単項式と</m:t>
                    </m:r>
                  </m:oMath>
                </a14:m>
                <a:r>
                  <a:rPr lang="ja-JP" altLang="en-US" dirty="0"/>
                  <a:t>多項式　</a:t>
                </a:r>
                <a:r>
                  <a:rPr lang="ja-JP" altLang="en-US" sz="2000" dirty="0">
                    <a:solidFill>
                      <a:schemeClr val="accent6"/>
                    </a:solidFill>
                  </a:rPr>
                  <a:t>単項式と多項式</a:t>
                </a:r>
                <a:endParaRPr lang="ja-JP" altLang="en-US" sz="2000" dirty="0"/>
              </a:p>
            </p:txBody>
          </p:sp>
        </mc:Choice>
        <mc:Fallback xmlns="">
          <p:sp>
            <p:nvSpPr>
              <p:cNvPr id="17" name="タイトル 1">
                <a:extLst>
                  <a:ext uri="{FF2B5EF4-FFF2-40B4-BE49-F238E27FC236}">
                    <a16:creationId xmlns:a16="http://schemas.microsoft.com/office/drawing/2014/main" id="{23789A1D-0203-ECDF-11A7-8890B218F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  <a:blipFill>
                <a:blip r:embed="rId3"/>
                <a:stretch>
                  <a:fillRect t="-17045" b="-238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メモ 10">
            <a:extLst>
              <a:ext uri="{FF2B5EF4-FFF2-40B4-BE49-F238E27FC236}">
                <a16:creationId xmlns:a16="http://schemas.microsoft.com/office/drawing/2014/main" id="{6B091FE9-9791-55F1-369F-2E4421F72509}"/>
              </a:ext>
            </a:extLst>
          </p:cNvPr>
          <p:cNvSpPr/>
          <p:nvPr/>
        </p:nvSpPr>
        <p:spPr>
          <a:xfrm>
            <a:off x="4440133" y="2061565"/>
            <a:ext cx="1440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10">
            <a:extLst>
              <a:ext uri="{FF2B5EF4-FFF2-40B4-BE49-F238E27FC236}">
                <a16:creationId xmlns:a16="http://schemas.microsoft.com/office/drawing/2014/main" id="{CB5A6B5E-046E-5D03-A50B-86A8608096E2}"/>
              </a:ext>
            </a:extLst>
          </p:cNvPr>
          <p:cNvSpPr/>
          <p:nvPr/>
        </p:nvSpPr>
        <p:spPr>
          <a:xfrm>
            <a:off x="220227" y="2601565"/>
            <a:ext cx="1440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メモ 10">
            <a:extLst>
              <a:ext uri="{FF2B5EF4-FFF2-40B4-BE49-F238E27FC236}">
                <a16:creationId xmlns:a16="http://schemas.microsoft.com/office/drawing/2014/main" id="{6DEA3C27-CA64-7CE5-403D-5879683E11F6}"/>
              </a:ext>
            </a:extLst>
          </p:cNvPr>
          <p:cNvSpPr/>
          <p:nvPr/>
        </p:nvSpPr>
        <p:spPr>
          <a:xfrm>
            <a:off x="1936480" y="3159000"/>
            <a:ext cx="1440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メモ 10">
            <a:extLst>
              <a:ext uri="{FF2B5EF4-FFF2-40B4-BE49-F238E27FC236}">
                <a16:creationId xmlns:a16="http://schemas.microsoft.com/office/drawing/2014/main" id="{A156F6E3-7C65-EB82-A528-D11E730AB5A9}"/>
              </a:ext>
            </a:extLst>
          </p:cNvPr>
          <p:cNvSpPr/>
          <p:nvPr/>
        </p:nvSpPr>
        <p:spPr>
          <a:xfrm>
            <a:off x="3864638" y="3159000"/>
            <a:ext cx="942504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メモ 10">
            <a:extLst>
              <a:ext uri="{FF2B5EF4-FFF2-40B4-BE49-F238E27FC236}">
                <a16:creationId xmlns:a16="http://schemas.microsoft.com/office/drawing/2014/main" id="{0CDECEED-4E02-3616-FE26-1EC4228141E7}"/>
              </a:ext>
            </a:extLst>
          </p:cNvPr>
          <p:cNvSpPr/>
          <p:nvPr/>
        </p:nvSpPr>
        <p:spPr>
          <a:xfrm>
            <a:off x="220227" y="3782754"/>
            <a:ext cx="1440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メモ 10">
            <a:extLst>
              <a:ext uri="{FF2B5EF4-FFF2-40B4-BE49-F238E27FC236}">
                <a16:creationId xmlns:a16="http://schemas.microsoft.com/office/drawing/2014/main" id="{03BA52C7-44A3-5A6D-B108-E9689B7C6389}"/>
              </a:ext>
            </a:extLst>
          </p:cNvPr>
          <p:cNvSpPr/>
          <p:nvPr/>
        </p:nvSpPr>
        <p:spPr>
          <a:xfrm>
            <a:off x="2167174" y="3780565"/>
            <a:ext cx="939101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9E360A-59A5-7EAF-E153-81961DDF4144}"/>
              </a:ext>
            </a:extLst>
          </p:cNvPr>
          <p:cNvSpPr txBox="1"/>
          <p:nvPr/>
        </p:nvSpPr>
        <p:spPr>
          <a:xfrm>
            <a:off x="288000" y="900000"/>
            <a:ext cx="2611910" cy="503590"/>
          </a:xfrm>
          <a:prstGeom prst="rect">
            <a:avLst/>
          </a:prstGeom>
          <a:solidFill>
            <a:srgbClr val="005C99"/>
          </a:solidFill>
        </p:spPr>
        <p:txBody>
          <a:bodyPr wrap="none" lIns="90000" tIns="36000" rIns="90000" bIns="36000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単項式と多項式</a:t>
            </a:r>
          </a:p>
        </p:txBody>
      </p:sp>
    </p:spTree>
    <p:extLst>
      <p:ext uri="{BB962C8B-B14F-4D97-AF65-F5344CB8AC3E}">
        <p14:creationId xmlns:p14="http://schemas.microsoft.com/office/powerpoint/2010/main" val="3011856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xit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8" presetClass="exit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24" grpId="0" animBg="1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15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6922803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タイトル 1"/>
              <p:cNvSpPr txBox="1">
                <a:spLocks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j-cs"/>
                  </a:defRPr>
                </a:lvl1pPr>
              </a:lstStyle>
              <a:p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単項式と</m:t>
                    </m:r>
                  </m:oMath>
                </a14:m>
                <a:r>
                  <a:rPr lang="ja-JP" altLang="en-US" dirty="0"/>
                  <a:t>多項式　</a:t>
                </a:r>
                <a:r>
                  <a:rPr lang="ja-JP" altLang="en-US" sz="2000" dirty="0">
                    <a:solidFill>
                      <a:schemeClr val="accent6"/>
                    </a:solidFill>
                  </a:rPr>
                  <a:t>単項式と多項式</a:t>
                </a:r>
                <a:endParaRPr lang="ja-JP" altLang="en-US" sz="2000" dirty="0"/>
              </a:p>
            </p:txBody>
          </p:sp>
        </mc:Choice>
        <mc:Fallback xmlns="">
          <p:sp>
            <p:nvSpPr>
              <p:cNvPr id="16" name="タイトル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  <a:blipFill>
                <a:blip r:embed="rId2"/>
                <a:stretch>
                  <a:fillRect t="-17045" b="-238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3"/>
              <p:cNvSpPr>
                <a:spLocks noGrp="1"/>
              </p:cNvSpPr>
              <p:nvPr>
                <p:ph idx="1"/>
              </p:nvPr>
            </p:nvSpPr>
            <p:spPr>
              <a:xfrm>
                <a:off x="1384794" y="873632"/>
                <a:ext cx="7407517" cy="5303332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ja-JP" altLang="ja-JP" dirty="0"/>
                  <a:t>，係数は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14:m>
                  <m:oMath xmlns:m="http://schemas.openxmlformats.org/officeDocument/2006/math"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altLang="ja-JP" dirty="0"/>
                  <a:t> </a:t>
                </a:r>
                <a:r>
                  <a:rPr lang="ja-JP" altLang="ja-JP" dirty="0" err="1"/>
                  <a:t>，</a:t>
                </a:r>
                <a:r>
                  <a:rPr lang="ja-JP" altLang="ja-JP" dirty="0"/>
                  <a:t>係数は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17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84794" y="873632"/>
                <a:ext cx="7407517" cy="5303332"/>
              </a:xfrm>
              <a:blipFill>
                <a:blip r:embed="rId3"/>
                <a:stretch>
                  <a:fillRect l="-2058" t="-13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図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600" y="3886271"/>
            <a:ext cx="3373553" cy="1452895"/>
          </a:xfrm>
          <a:prstGeom prst="rect">
            <a:avLst/>
          </a:prstGeom>
        </p:spPr>
      </p:pic>
      <p:sp>
        <p:nvSpPr>
          <p:cNvPr id="14" name="メモ 10">
            <a:extLst>
              <a:ext uri="{FF2B5EF4-FFF2-40B4-BE49-F238E27FC236}">
                <a16:creationId xmlns:a16="http://schemas.microsoft.com/office/drawing/2014/main" id="{4F1C07AB-4B00-4843-9415-3FB619B29EE3}"/>
              </a:ext>
            </a:extLst>
          </p:cNvPr>
          <p:cNvSpPr/>
          <p:nvPr/>
        </p:nvSpPr>
        <p:spPr>
          <a:xfrm>
            <a:off x="4391231" y="947400"/>
            <a:ext cx="288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メモ 10">
            <a:extLst>
              <a:ext uri="{FF2B5EF4-FFF2-40B4-BE49-F238E27FC236}">
                <a16:creationId xmlns:a16="http://schemas.microsoft.com/office/drawing/2014/main" id="{4F1C07AB-4B00-4843-9415-3FB619B29EE3}"/>
              </a:ext>
            </a:extLst>
          </p:cNvPr>
          <p:cNvSpPr/>
          <p:nvPr/>
        </p:nvSpPr>
        <p:spPr>
          <a:xfrm>
            <a:off x="6215758" y="926233"/>
            <a:ext cx="288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メモ 10">
            <a:extLst>
              <a:ext uri="{FF2B5EF4-FFF2-40B4-BE49-F238E27FC236}">
                <a16:creationId xmlns:a16="http://schemas.microsoft.com/office/drawing/2014/main" id="{4F1C07AB-4B00-4843-9415-3FB619B29EE3}"/>
              </a:ext>
            </a:extLst>
          </p:cNvPr>
          <p:cNvSpPr/>
          <p:nvPr/>
        </p:nvSpPr>
        <p:spPr>
          <a:xfrm>
            <a:off x="4948572" y="1518834"/>
            <a:ext cx="288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メモ 10">
            <a:extLst>
              <a:ext uri="{FF2B5EF4-FFF2-40B4-BE49-F238E27FC236}">
                <a16:creationId xmlns:a16="http://schemas.microsoft.com/office/drawing/2014/main" id="{4F1C07AB-4B00-4843-9415-3FB619B29EE3}"/>
              </a:ext>
            </a:extLst>
          </p:cNvPr>
          <p:cNvSpPr/>
          <p:nvPr/>
        </p:nvSpPr>
        <p:spPr>
          <a:xfrm>
            <a:off x="6941295" y="1518834"/>
            <a:ext cx="507294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51CC0AF-5A76-1B1E-9963-D41726901C65}"/>
              </a:ext>
            </a:extLst>
          </p:cNvPr>
          <p:cNvSpPr txBox="1"/>
          <p:nvPr/>
        </p:nvSpPr>
        <p:spPr>
          <a:xfrm>
            <a:off x="288000" y="972000"/>
            <a:ext cx="900000" cy="468000"/>
          </a:xfrm>
          <a:prstGeom prst="rect">
            <a:avLst/>
          </a:prstGeom>
          <a:solidFill>
            <a:srgbClr val="005C99"/>
          </a:solidFill>
          <a:ln w="12700">
            <a:noFill/>
          </a:ln>
        </p:spPr>
        <p:txBody>
          <a:bodyPr wrap="square" lIns="36000" rIns="36000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例１</a:t>
            </a:r>
          </a:p>
        </p:txBody>
      </p:sp>
    </p:spTree>
    <p:extLst>
      <p:ext uri="{BB962C8B-B14F-4D97-AF65-F5344CB8AC3E}">
        <p14:creationId xmlns:p14="http://schemas.microsoft.com/office/powerpoint/2010/main" val="2292794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23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コンテンツ プレースホルダー 3"/>
              <p:cNvSpPr>
                <a:spLocks noGrp="1"/>
              </p:cNvSpPr>
              <p:nvPr>
                <p:ph idx="1"/>
              </p:nvPr>
            </p:nvSpPr>
            <p:spPr>
              <a:xfrm>
                <a:off x="1260000" y="900000"/>
                <a:ext cx="7380515" cy="5303332"/>
              </a:xfrm>
            </p:spPr>
            <p:txBody>
              <a:bodyPr/>
              <a:lstStyle/>
              <a:p>
                <a:r>
                  <a:rPr lang="ja-JP" altLang="en-US" dirty="0"/>
                  <a:t>次の単項式の次数と係数を答えよ。</a:t>
                </a:r>
                <a:endParaRPr lang="en-US" altLang="ja-JP" dirty="0"/>
              </a:p>
              <a:p>
                <a:r>
                  <a:rPr lang="en-US" altLang="ja-JP" dirty="0"/>
                  <a:t>(1)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altLang="ja-JP" dirty="0"/>
                  <a:t>	</a:t>
                </a:r>
              </a:p>
              <a:p>
                <a:r>
                  <a:rPr lang="en-US" altLang="ja-JP" dirty="0"/>
                  <a:t>(2)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altLang="ja-JP" dirty="0"/>
                  <a:t>		</a:t>
                </a:r>
              </a:p>
              <a:p>
                <a:r>
                  <a:rPr lang="en-US" altLang="ja-JP" dirty="0"/>
                  <a:t>(3)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𝑏𝑐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>
                  <a:lnSpc>
                    <a:spcPct val="150000"/>
                  </a:lnSpc>
                </a:pPr>
                <a:endParaRPr lang="ja-JP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15" name="コンテンツ プレースホルダー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0000" y="900000"/>
                <a:ext cx="7380515" cy="5303332"/>
              </a:xfrm>
              <a:blipFill>
                <a:blip r:embed="rId2"/>
                <a:stretch>
                  <a:fillRect l="-2149" t="-13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１</a:t>
            </a:r>
            <a:endParaRPr kumimoji="1" lang="ja-JP" altLang="en-US" dirty="0"/>
          </a:p>
        </p:txBody>
      </p:sp>
      <p:sp>
        <p:nvSpPr>
          <p:cNvPr id="13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6922803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タイトル 1"/>
              <p:cNvSpPr txBox="1">
                <a:spLocks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j-cs"/>
                  </a:defRPr>
                </a:lvl1pPr>
              </a:lstStyle>
              <a:p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単項式と</m:t>
                    </m:r>
                  </m:oMath>
                </a14:m>
                <a:r>
                  <a:rPr lang="ja-JP" altLang="en-US" dirty="0"/>
                  <a:t>多項式　</a:t>
                </a:r>
                <a:r>
                  <a:rPr lang="ja-JP" altLang="en-US" sz="2200" dirty="0">
                    <a:solidFill>
                      <a:schemeClr val="accent6"/>
                    </a:solidFill>
                  </a:rPr>
                  <a:t>単項式と多項式</a:t>
                </a:r>
                <a:r>
                  <a:rPr lang="ja-JP" altLang="en-US" sz="2200" dirty="0"/>
                  <a:t>　</a:t>
                </a:r>
              </a:p>
            </p:txBody>
          </p:sp>
        </mc:Choice>
        <mc:Fallback xmlns="">
          <p:sp>
            <p:nvSpPr>
              <p:cNvPr id="14" name="タイトル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  <a:blipFill>
                <a:blip r:embed="rId3"/>
                <a:stretch>
                  <a:fillRect t="-17045" b="-238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Google Shape;89;p1">
            <a:extLst>
              <a:ext uri="{FF2B5EF4-FFF2-40B4-BE49-F238E27FC236}">
                <a16:creationId xmlns:a16="http://schemas.microsoft.com/office/drawing/2014/main" id="{E2182594-24C5-D514-203B-790B38F9CB8B}"/>
              </a:ext>
            </a:extLst>
          </p:cNvPr>
          <p:cNvSpPr txBox="1">
            <a:spLocks noChangeAspect="1"/>
          </p:cNvSpPr>
          <p:nvPr/>
        </p:nvSpPr>
        <p:spPr>
          <a:xfrm>
            <a:off x="287999" y="972000"/>
            <a:ext cx="900000" cy="468000"/>
          </a:xfrm>
          <a:prstGeom prst="rect">
            <a:avLst/>
          </a:prstGeom>
          <a:solidFill>
            <a:srgbClr val="DEEEFA"/>
          </a:solidFill>
          <a:ln w="19050" cap="flat" cmpd="sng">
            <a:solidFill>
              <a:srgbClr val="00407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none" lIns="91425" tIns="36000" rIns="91425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S Gothic"/>
              <a:buNone/>
            </a:pPr>
            <a:r>
              <a:rPr lang="ja-JP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問</a:t>
            </a:r>
            <a:r>
              <a:rPr lang="ja-JP" altLang="en-US" sz="2400" b="0" i="0" u="none" strike="noStrike" cap="none" dirty="0">
                <a:latin typeface="MS Gothic"/>
                <a:ea typeface="MS Gothic"/>
                <a:cs typeface="MS Gothic"/>
                <a:sym typeface="MS Gothic"/>
              </a:rPr>
              <a:t>１</a:t>
            </a:r>
            <a:endParaRPr sz="2400" b="0" i="0" u="none" strike="noStrike" cap="none" dirty="0">
              <a:latin typeface="MS Gothic"/>
              <a:ea typeface="MS Gothic"/>
              <a:cs typeface="MS Gothic"/>
              <a:sym typeface="MS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09723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F92B8-CF8D-7C35-282F-6F4C16D61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コンテンツ プレースホルダー 3">
                <a:extLst>
                  <a:ext uri="{FF2B5EF4-FFF2-40B4-BE49-F238E27FC236}">
                    <a16:creationId xmlns:a16="http://schemas.microsoft.com/office/drawing/2014/main" id="{40B852FA-BC34-CBB7-8D14-3CB0BEE10D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58888" y="900000"/>
                <a:ext cx="7318428" cy="5294214"/>
              </a:xfrm>
            </p:spPr>
            <p:txBody>
              <a:bodyPr/>
              <a:lstStyle/>
              <a:p>
                <a:r>
                  <a:rPr lang="en-US" altLang="ja-JP" dirty="0"/>
                  <a:t>(1)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altLang="ja-JP" dirty="0"/>
                  <a:t>	</a:t>
                </a:r>
              </a:p>
              <a:p>
                <a:endParaRPr lang="en-US" altLang="ja-JP" dirty="0"/>
              </a:p>
              <a:p>
                <a:r>
                  <a:rPr lang="en-US" altLang="ja-JP" dirty="0"/>
                  <a:t>(2)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r>
                  <a:rPr lang="en-US" altLang="ja-JP" dirty="0"/>
                  <a:t>		</a:t>
                </a:r>
              </a:p>
              <a:p>
                <a:r>
                  <a:rPr lang="en-US" altLang="ja-JP" dirty="0"/>
                  <a:t>(3)</a:t>
                </a:r>
                <a:r>
                  <a:rPr lang="ja-JP" altLang="en-US" dirty="0"/>
                  <a:t>　</a:t>
                </a:r>
                <a14:m>
                  <m:oMath xmlns:m="http://schemas.openxmlformats.org/officeDocument/2006/math">
                    <m:r>
                      <a:rPr lang="ja-JP" altLang="en-US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𝑏𝑐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>
                  <a:lnSpc>
                    <a:spcPct val="150000"/>
                  </a:lnSpc>
                </a:pPr>
                <a:endParaRPr lang="ja-JP" altLang="ja-JP" dirty="0"/>
              </a:p>
              <a:p>
                <a:endParaRPr kumimoji="1" lang="ja-JP" altLang="en-US" dirty="0"/>
              </a:p>
            </p:txBody>
          </p:sp>
        </mc:Choice>
        <mc:Fallback xmlns="">
          <p:sp>
            <p:nvSpPr>
              <p:cNvPr id="15" name="コンテンツ プレースホルダー 3">
                <a:extLst>
                  <a:ext uri="{FF2B5EF4-FFF2-40B4-BE49-F238E27FC236}">
                    <a16:creationId xmlns:a16="http://schemas.microsoft.com/office/drawing/2014/main" id="{40B852FA-BC34-CBB7-8D14-3CB0BEE10D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8888" y="900000"/>
                <a:ext cx="7318428" cy="5294214"/>
              </a:xfrm>
              <a:blipFill>
                <a:blip r:embed="rId2"/>
                <a:stretch>
                  <a:fillRect l="-2167" t="-138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5772CE4A-01E1-DFBC-4887-C1F5354320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 dirty="0"/>
              <a:t>１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コンテンツ プレースホルダー 2">
                <a:extLst>
                  <a:ext uri="{FF2B5EF4-FFF2-40B4-BE49-F238E27FC236}">
                    <a16:creationId xmlns:a16="http://schemas.microsoft.com/office/drawing/2014/main" id="{6633D707-07DF-7F98-312E-BCA9EAAC99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34594" y="900000"/>
                <a:ext cx="4989591" cy="8185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45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en-US" sz="3200" smtClean="0">
                          <a:solidFill>
                            <a:srgbClr val="FF0000"/>
                          </a:solidFill>
                        </a:rPr>
                        <m:t>次数は</m:t>
                      </m:r>
                      <m:r>
                        <a:rPr lang="ja-JP" altLang="ja-JP" sz="3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m:rPr>
                          <m:nor/>
                        </m:rPr>
                        <a:rPr lang="ja-JP" altLang="en-US" sz="3200">
                          <a:solidFill>
                            <a:srgbClr val="FF0000"/>
                          </a:solidFill>
                        </a:rPr>
                        <m:t>，係数は</m:t>
                      </m:r>
                      <m:r>
                        <a:rPr lang="ja-JP" altLang="ja-JP" sz="3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ja-JP" altLang="ja-JP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コンテンツ プレースホルダー 2">
                <a:extLst>
                  <a:ext uri="{FF2B5EF4-FFF2-40B4-BE49-F238E27FC236}">
                    <a16:creationId xmlns:a16="http://schemas.microsoft.com/office/drawing/2014/main" id="{6633D707-07DF-7F98-312E-BCA9EAAC99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4594" y="900000"/>
                <a:ext cx="4989591" cy="8185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テキスト プレースホルダー 6">
            <a:extLst>
              <a:ext uri="{FF2B5EF4-FFF2-40B4-BE49-F238E27FC236}">
                <a16:creationId xmlns:a16="http://schemas.microsoft.com/office/drawing/2014/main" id="{4F436EE0-47D2-969E-3219-9BD2612D130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22803" y="233150"/>
            <a:ext cx="1817151" cy="433388"/>
          </a:xfrm>
        </p:spPr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p.6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タイトル 1">
                <a:extLst>
                  <a:ext uri="{FF2B5EF4-FFF2-40B4-BE49-F238E27FC236}">
                    <a16:creationId xmlns:a16="http://schemas.microsoft.com/office/drawing/2014/main" id="{F23ADE42-85AB-0CA4-7AC3-871872799C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j-cs"/>
                  </a:defRPr>
                </a:lvl1pPr>
              </a:lstStyle>
              <a:p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ja-JP" altLang="en-US" i="1" dirty="0">
                        <a:latin typeface="Cambria Math" panose="02040503050406030204" pitchFamily="18" charset="0"/>
                      </a:rPr>
                      <m:t>単項式と</m:t>
                    </m:r>
                  </m:oMath>
                </a14:m>
                <a:r>
                  <a:rPr lang="ja-JP" altLang="en-US" dirty="0"/>
                  <a:t>多項式　</a:t>
                </a:r>
                <a:r>
                  <a:rPr lang="ja-JP" altLang="en-US" sz="2000" dirty="0">
                    <a:solidFill>
                      <a:schemeClr val="accent6"/>
                    </a:solidFill>
                  </a:rPr>
                  <a:t>単項式と多項式</a:t>
                </a:r>
                <a:endParaRPr lang="ja-JP" altLang="en-US" sz="2000" dirty="0"/>
              </a:p>
            </p:txBody>
          </p:sp>
        </mc:Choice>
        <mc:Fallback xmlns="">
          <p:sp>
            <p:nvSpPr>
              <p:cNvPr id="14" name="タイトル 1">
                <a:extLst>
                  <a:ext uri="{FF2B5EF4-FFF2-40B4-BE49-F238E27FC236}">
                    <a16:creationId xmlns:a16="http://schemas.microsoft.com/office/drawing/2014/main" id="{F23ADE42-85AB-0CA4-7AC3-871872799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89" y="180550"/>
                <a:ext cx="5463104" cy="538589"/>
              </a:xfrm>
              <a:prstGeom prst="rect">
                <a:avLst/>
              </a:prstGeom>
              <a:blipFill>
                <a:blip r:embed="rId4"/>
                <a:stretch>
                  <a:fillRect t="-17045" b="-2386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F83C78E7-34E8-3B54-9960-FA2AC5C3C0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43830" y="2047663"/>
                <a:ext cx="4989592" cy="8185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45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ja-JP" altLang="en-US" sz="3200" smtClean="0">
                          <a:solidFill>
                            <a:srgbClr val="FF0000"/>
                          </a:solidFill>
                        </a:rPr>
                        <m:t>次数は</m:t>
                      </m:r>
                      <m:r>
                        <a:rPr lang="ja-JP" altLang="ja-JP" sz="3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m:rPr>
                          <m:nor/>
                        </m:rPr>
                        <a:rPr lang="ja-JP" altLang="en-US" sz="3200">
                          <a:solidFill>
                            <a:srgbClr val="FF0000"/>
                          </a:solidFill>
                        </a:rPr>
                        <m:t>，係数は</m:t>
                      </m:r>
                      <m:r>
                        <m:rPr>
                          <m:nor/>
                        </m:rPr>
                        <a:rPr lang="en-US" altLang="ja-JP" sz="3200" b="0" i="0" smtClean="0">
                          <a:solidFill>
                            <a:srgbClr val="FF0000"/>
                          </a:solidFill>
                        </a:rPr>
                        <m:t> </m:t>
                      </m:r>
                      <m:r>
                        <a:rPr lang="en-US" altLang="ja-JP" sz="32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ja-JP" altLang="ja-JP" sz="3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コンテンツ プレースホルダー 2">
                <a:extLst>
                  <a:ext uri="{FF2B5EF4-FFF2-40B4-BE49-F238E27FC236}">
                    <a16:creationId xmlns:a16="http://schemas.microsoft.com/office/drawing/2014/main" id="{F83C78E7-34E8-3B54-9960-FA2AC5C3C0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830" y="2047663"/>
                <a:ext cx="4989592" cy="8185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96D7081D-DF0B-C8F1-264A-29C2C6AFCB5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43830" y="3195326"/>
                <a:ext cx="5017300" cy="81853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4500"/>
                  </a:lnSpc>
                </a:pPr>
                <a:r>
                  <a:rPr lang="ja-JP" altLang="ja-JP" sz="3200" dirty="0">
                    <a:solidFill>
                      <a:srgbClr val="FF0000"/>
                    </a:solidFill>
                  </a:rPr>
                  <a:t>次数は</a:t>
                </a:r>
                <a14:m>
                  <m:oMath xmlns:m="http://schemas.openxmlformats.org/officeDocument/2006/math">
                    <m:r>
                      <a:rPr lang="ja-JP" altLang="ja-JP" sz="3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ja-JP" altLang="ja-JP" sz="3200" dirty="0" err="1">
                    <a:solidFill>
                      <a:srgbClr val="FF0000"/>
                    </a:solidFill>
                  </a:rPr>
                  <a:t>，</a:t>
                </a:r>
                <a:r>
                  <a:rPr lang="ja-JP" altLang="ja-JP" sz="3200" dirty="0">
                    <a:solidFill>
                      <a:srgbClr val="FF0000"/>
                    </a:solidFill>
                  </a:rPr>
                  <a:t>係数は</a:t>
                </a:r>
                <a:r>
                  <a:rPr lang="en-US" altLang="ja-JP" sz="32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ja-JP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ja-JP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ja-JP" altLang="ja-JP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コンテンツ プレースホルダー 2">
                <a:extLst>
                  <a:ext uri="{FF2B5EF4-FFF2-40B4-BE49-F238E27FC236}">
                    <a16:creationId xmlns:a16="http://schemas.microsoft.com/office/drawing/2014/main" id="{96D7081D-DF0B-C8F1-264A-29C2C6AFCB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830" y="3195326"/>
                <a:ext cx="5017300" cy="818532"/>
              </a:xfrm>
              <a:prstGeom prst="rect">
                <a:avLst/>
              </a:prstGeom>
              <a:blipFill>
                <a:blip r:embed="rId6"/>
                <a:stretch>
                  <a:fillRect l="-3159" t="-1194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図 2">
            <a:hlinkClick r:id="rId7" action="ppaction://hlinksldjump"/>
            <a:extLst>
              <a:ext uri="{FF2B5EF4-FFF2-40B4-BE49-F238E27FC236}">
                <a16:creationId xmlns:a16="http://schemas.microsoft.com/office/drawing/2014/main" id="{46619B31-96EB-8DAE-DE43-CFAFA64D421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460000" y="6156000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8096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FF0000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312</Words>
  <Application>Microsoft Office PowerPoint</Application>
  <PresentationFormat>画面に合わせる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HGSｺﾞｼｯｸE</vt:lpstr>
      <vt:lpstr>ＭＳ Ｐゴシック</vt:lpstr>
      <vt:lpstr>MS Gothic</vt:lpstr>
      <vt:lpstr>游ゴシック</vt:lpstr>
      <vt:lpstr>Arial</vt:lpstr>
      <vt:lpstr>Cambria Math</vt:lpstr>
      <vt:lpstr>Office テーマ</vt:lpstr>
      <vt:lpstr>１章　数と式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>奏史 松並</cp:lastModifiedBy>
  <cp:revision>11</cp:revision>
  <dcterms:created xsi:type="dcterms:W3CDTF">2026-02-20T02:07:10Z</dcterms:created>
  <dcterms:modified xsi:type="dcterms:W3CDTF">2026-02-26T10:23:44Z</dcterms:modified>
</cp:coreProperties>
</file>