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768" r:id="rId2"/>
    <p:sldId id="772" r:id="rId3"/>
    <p:sldId id="773" r:id="rId4"/>
    <p:sldId id="774" r:id="rId5"/>
    <p:sldId id="769" r:id="rId6"/>
    <p:sldId id="7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4" autoAdjust="0"/>
    <p:restoredTop sz="95232" autoAdjust="0"/>
  </p:normalViewPr>
  <p:slideViewPr>
    <p:cSldViewPr snapToGrid="0">
      <p:cViewPr varScale="1">
        <p:scale>
          <a:sx n="115" d="100"/>
          <a:sy n="115" d="100"/>
        </p:scale>
        <p:origin x="18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7A256-0FA8-4E70-9D97-5784D13052B3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6002-647D-477A-AC51-8C394A77FD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47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6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9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3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4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9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新数学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章 </a:t>
            </a:r>
            <a:r>
              <a:rPr kumimoji="1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節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2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上の 2 つの角を丸める 6" hidden="1">
            <a:extLst>
              <a:ext uri="{FF2B5EF4-FFF2-40B4-BE49-F238E27FC236}">
                <a16:creationId xmlns:a16="http://schemas.microsoft.com/office/drawing/2014/main" id="{5D9EB891-AB2A-41B4-A9C3-C60A982843F4}"/>
              </a:ext>
            </a:extLst>
          </p:cNvPr>
          <p:cNvSpPr/>
          <p:nvPr userDrawn="1"/>
        </p:nvSpPr>
        <p:spPr>
          <a:xfrm flipV="1">
            <a:off x="0" y="0"/>
            <a:ext cx="9144000" cy="787073"/>
          </a:xfrm>
          <a:prstGeom prst="round2SameRect">
            <a:avLst/>
          </a:prstGeom>
          <a:solidFill>
            <a:srgbClr val="52C3F1"/>
          </a:solidFill>
          <a:ln>
            <a:solidFill>
              <a:srgbClr val="52C3F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タイトル 11" hidden="1">
            <a:extLst>
              <a:ext uri="{FF2B5EF4-FFF2-40B4-BE49-F238E27FC236}">
                <a16:creationId xmlns:a16="http://schemas.microsoft.com/office/drawing/2014/main" id="{0CCE93C8-40FE-4228-8788-63074B359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6" y="152400"/>
            <a:ext cx="7069600" cy="495782"/>
          </a:xfrm>
        </p:spPr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  <a:cs typeface="Rounded M+ 2p light" panose="020B0403020203020207" pitchFamily="50" charset="-128"/>
              </a:defRPr>
            </a:lvl1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文字を使った式</a:t>
            </a:r>
            <a:endParaRPr lang="ja-JP" altLang="en-US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プレースホルダー 15" hidden="1">
            <a:extLst>
              <a:ext uri="{FF2B5EF4-FFF2-40B4-BE49-F238E27FC236}">
                <a16:creationId xmlns:a16="http://schemas.microsoft.com/office/drawing/2014/main" id="{1A25F004-A1A6-46A7-9ECE-6F44D710E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311" y="328675"/>
            <a:ext cx="2451169" cy="312898"/>
          </a:xfrm>
        </p:spPr>
        <p:txBody>
          <a:bodyPr/>
          <a:lstStyle>
            <a:lvl1pPr marL="0" indent="0" algn="r">
              <a:buNone/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p.32)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3AF11EB-DF4C-4884-B598-18862D474D2F}"/>
              </a:ext>
            </a:extLst>
          </p:cNvPr>
          <p:cNvCxnSpPr>
            <a:cxnSpLocks/>
          </p:cNvCxnSpPr>
          <p:nvPr userDrawn="1"/>
        </p:nvCxnSpPr>
        <p:spPr>
          <a:xfrm>
            <a:off x="254348" y="769714"/>
            <a:ext cx="8635305" cy="0"/>
          </a:xfrm>
          <a:prstGeom prst="line">
            <a:avLst/>
          </a:prstGeom>
          <a:ln w="38100">
            <a:solidFill>
              <a:srgbClr val="52C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A55BF7-7B61-4C0D-829B-ED9783E95851}"/>
              </a:ext>
            </a:extLst>
          </p:cNvPr>
          <p:cNvSpPr/>
          <p:nvPr userDrawn="1"/>
        </p:nvSpPr>
        <p:spPr>
          <a:xfrm>
            <a:off x="145256" y="740470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70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>
                <a:solidFill>
                  <a:srgbClr val="464653"/>
                </a:solidFill>
              </a:rPr>
              <a:pPr>
                <a:defRPr/>
              </a:pPr>
              <a:t>2023/3/2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kern="1200">
          <a:solidFill>
            <a:schemeClr val="tx2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16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1600" kern="1200">
          <a:solidFill>
            <a:schemeClr val="tx2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16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78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p:pic>
        <p:nvPicPr>
          <p:cNvPr id="7" name="図 6" descr="テキスト, 手紙&#10;&#10;中程度の精度で自動的に生成された説明">
            <a:extLst>
              <a:ext uri="{FF2B5EF4-FFF2-40B4-BE49-F238E27FC236}">
                <a16:creationId xmlns:a16="http://schemas.microsoft.com/office/drawing/2014/main" id="{6AD7A6B2-542C-47D2-97AA-A407608EAC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43" y="1465587"/>
            <a:ext cx="3203780" cy="2336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0B315A2-5B85-4C9C-A4A1-71FAFC04C706}"/>
                  </a:ext>
                </a:extLst>
              </p:cNvPr>
              <p:cNvSpPr txBox="1"/>
              <p:nvPr/>
            </p:nvSpPr>
            <p:spPr>
              <a:xfrm>
                <a:off x="1248161" y="1412185"/>
                <a:ext cx="4376588" cy="2591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縦が</a:t>
                </a:r>
                <a14:m>
                  <m:oMath xmlns:m="http://schemas.openxmlformats.org/officeDocument/2006/math">
                    <m:r>
                      <a:rPr lang="ja-JP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 altLang="ja-JP" sz="28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，横が</a:t>
                </a:r>
                <a14:m>
                  <m:oMath xmlns:m="http://schemas.openxmlformats.org/officeDocument/2006/math">
                    <m:r>
                      <a:rPr lang="ja-JP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 sz="28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の長方形の面積を</a:t>
                </a:r>
                <a14:m>
                  <m:oMath xmlns:m="http://schemas.openxmlformats.org/officeDocument/2006/math">
                    <m:r>
                      <a:rPr lang="ja-JP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として，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+mn-ea"/>
                    <a:cs typeface="Times New Roman" panose="02020603050405020304" pitchFamily="18" charset="0"/>
                  </a:rPr>
                  <a:t>の式で表してみよう。</a:t>
                </a:r>
                <a:endParaRPr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0B315A2-5B85-4C9C-A4A1-71FAFC04C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61" y="1412185"/>
                <a:ext cx="4376588" cy="2591287"/>
              </a:xfrm>
              <a:prstGeom prst="rect">
                <a:avLst/>
              </a:prstGeom>
              <a:blipFill>
                <a:blip r:embed="rId4"/>
                <a:stretch>
                  <a:fillRect l="-2925" r="-139" b="-5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6">
            <a:extLst>
              <a:ext uri="{FF2B5EF4-FFF2-40B4-BE49-F238E27FC236}">
                <a16:creationId xmlns:a16="http://schemas.microsoft.com/office/drawing/2014/main" id="{6F4266A8-2659-4688-BADE-9F3B894B4412}"/>
              </a:ext>
            </a:extLst>
          </p:cNvPr>
          <p:cNvSpPr/>
          <p:nvPr/>
        </p:nvSpPr>
        <p:spPr>
          <a:xfrm>
            <a:off x="593658" y="860885"/>
            <a:ext cx="1511367" cy="423545"/>
          </a:xfrm>
          <a:custGeom>
            <a:avLst/>
            <a:gdLst/>
            <a:ahLst/>
            <a:cxnLst/>
            <a:rect l="l" t="t" r="r" b="b"/>
            <a:pathLst>
              <a:path w="4484370" h="423545">
                <a:moveTo>
                  <a:pt x="4483918" y="0"/>
                </a:moveTo>
                <a:lnTo>
                  <a:pt x="0" y="0"/>
                </a:lnTo>
                <a:lnTo>
                  <a:pt x="0" y="423009"/>
                </a:lnTo>
                <a:lnTo>
                  <a:pt x="4483918" y="423009"/>
                </a:lnTo>
                <a:lnTo>
                  <a:pt x="4483918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3" name="object 57">
            <a:extLst>
              <a:ext uri="{FF2B5EF4-FFF2-40B4-BE49-F238E27FC236}">
                <a16:creationId xmlns:a16="http://schemas.microsoft.com/office/drawing/2014/main" id="{A02D305C-1A2F-4D99-9E4B-AE8AA207A88A}"/>
              </a:ext>
            </a:extLst>
          </p:cNvPr>
          <p:cNvSpPr txBox="1"/>
          <p:nvPr/>
        </p:nvSpPr>
        <p:spPr>
          <a:xfrm>
            <a:off x="694802" y="849878"/>
            <a:ext cx="1410223" cy="42255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ja-JP" altLang="en-US" sz="2650" b="1" spc="10" dirty="0">
                <a:solidFill>
                  <a:srgbClr val="FFFFFF"/>
                </a:solidFill>
                <a:latin typeface="ヒラギノ角ゴ Std W8"/>
                <a:cs typeface="ヒラギノ角ゴ Std W8"/>
              </a:rPr>
              <a:t>２次関数</a:t>
            </a:r>
            <a:endParaRPr sz="2650" dirty="0">
              <a:latin typeface="ヒラギノ角ゴ Std W8"/>
              <a:cs typeface="ヒラギノ角ゴ Std W8"/>
            </a:endParaRPr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71D4C9DA-A58F-45A7-AFE7-BA813078180E}"/>
              </a:ext>
            </a:extLst>
          </p:cNvPr>
          <p:cNvSpPr/>
          <p:nvPr/>
        </p:nvSpPr>
        <p:spPr>
          <a:xfrm>
            <a:off x="297516" y="860885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5" h="423545">
                <a:moveTo>
                  <a:pt x="338426" y="0"/>
                </a:moveTo>
                <a:lnTo>
                  <a:pt x="211522" y="0"/>
                </a:lnTo>
                <a:lnTo>
                  <a:pt x="163024" y="5585"/>
                </a:lnTo>
                <a:lnTo>
                  <a:pt x="118502" y="21497"/>
                </a:lnTo>
                <a:lnTo>
                  <a:pt x="79228" y="46464"/>
                </a:lnTo>
                <a:lnTo>
                  <a:pt x="46470" y="79216"/>
                </a:lnTo>
                <a:lnTo>
                  <a:pt x="21500" y="118484"/>
                </a:lnTo>
                <a:lnTo>
                  <a:pt x="5586" y="162997"/>
                </a:lnTo>
                <a:lnTo>
                  <a:pt x="0" y="211487"/>
                </a:lnTo>
                <a:lnTo>
                  <a:pt x="5586" y="259985"/>
                </a:lnTo>
                <a:lnTo>
                  <a:pt x="21500" y="304505"/>
                </a:lnTo>
                <a:lnTo>
                  <a:pt x="46470" y="343777"/>
                </a:lnTo>
                <a:lnTo>
                  <a:pt x="79228" y="376531"/>
                </a:lnTo>
                <a:lnTo>
                  <a:pt x="118502" y="401500"/>
                </a:lnTo>
                <a:lnTo>
                  <a:pt x="163024" y="417411"/>
                </a:lnTo>
                <a:lnTo>
                  <a:pt x="211522" y="422997"/>
                </a:lnTo>
                <a:lnTo>
                  <a:pt x="338426" y="422997"/>
                </a:lnTo>
                <a:lnTo>
                  <a:pt x="338426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60">
            <a:extLst>
              <a:ext uri="{FF2B5EF4-FFF2-40B4-BE49-F238E27FC236}">
                <a16:creationId xmlns:a16="http://schemas.microsoft.com/office/drawing/2014/main" id="{80B741A8-0A02-46F9-AC11-C24B0C6E19D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985" y="962390"/>
            <a:ext cx="219939" cy="219975"/>
          </a:xfrm>
          <a:prstGeom prst="rect">
            <a:avLst/>
          </a:prstGeom>
        </p:spPr>
      </p:pic>
      <p:sp>
        <p:nvSpPr>
          <p:cNvPr id="16" name="object 61">
            <a:extLst>
              <a:ext uri="{FF2B5EF4-FFF2-40B4-BE49-F238E27FC236}">
                <a16:creationId xmlns:a16="http://schemas.microsoft.com/office/drawing/2014/main" id="{DC3A3DF9-F059-4CE4-B8C1-B07E80C24A92}"/>
              </a:ext>
            </a:extLst>
          </p:cNvPr>
          <p:cNvSpPr/>
          <p:nvPr/>
        </p:nvSpPr>
        <p:spPr>
          <a:xfrm>
            <a:off x="2105025" y="860861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4" h="423545">
                <a:moveTo>
                  <a:pt x="126904" y="0"/>
                </a:moveTo>
                <a:lnTo>
                  <a:pt x="0" y="0"/>
                </a:lnTo>
                <a:lnTo>
                  <a:pt x="0" y="423033"/>
                </a:lnTo>
                <a:lnTo>
                  <a:pt x="126904" y="423033"/>
                </a:lnTo>
                <a:lnTo>
                  <a:pt x="175402" y="417447"/>
                </a:lnTo>
                <a:lnTo>
                  <a:pt x="219924" y="401535"/>
                </a:lnTo>
                <a:lnTo>
                  <a:pt x="259198" y="376567"/>
                </a:lnTo>
                <a:lnTo>
                  <a:pt x="291956" y="343812"/>
                </a:lnTo>
                <a:lnTo>
                  <a:pt x="316926" y="304540"/>
                </a:lnTo>
                <a:lnTo>
                  <a:pt x="332840" y="260020"/>
                </a:lnTo>
                <a:lnTo>
                  <a:pt x="338426" y="211522"/>
                </a:lnTo>
                <a:lnTo>
                  <a:pt x="332840" y="163024"/>
                </a:lnTo>
                <a:lnTo>
                  <a:pt x="316926" y="118502"/>
                </a:lnTo>
                <a:lnTo>
                  <a:pt x="291956" y="79228"/>
                </a:lnTo>
                <a:lnTo>
                  <a:pt x="259198" y="46470"/>
                </a:lnTo>
                <a:lnTo>
                  <a:pt x="219924" y="21500"/>
                </a:lnTo>
                <a:lnTo>
                  <a:pt x="175402" y="5586"/>
                </a:lnTo>
                <a:lnTo>
                  <a:pt x="126904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A2921F8-6477-4F17-A7B2-48BCAB027970}"/>
              </a:ext>
            </a:extLst>
          </p:cNvPr>
          <p:cNvGrpSpPr/>
          <p:nvPr/>
        </p:nvGrpSpPr>
        <p:grpSpPr>
          <a:xfrm>
            <a:off x="415370" y="1342699"/>
            <a:ext cx="835207" cy="850392"/>
            <a:chOff x="1514873" y="2259805"/>
            <a:chExt cx="835207" cy="850392"/>
          </a:xfrm>
        </p:grpSpPr>
        <p:grpSp>
          <p:nvGrpSpPr>
            <p:cNvPr id="18" name="object 14">
              <a:extLst>
                <a:ext uri="{FF2B5EF4-FFF2-40B4-BE49-F238E27FC236}">
                  <a16:creationId xmlns:a16="http://schemas.microsoft.com/office/drawing/2014/main" id="{3B732C23-271D-4702-B044-FBAA1755DF7D}"/>
                </a:ext>
              </a:extLst>
            </p:cNvPr>
            <p:cNvGrpSpPr/>
            <p:nvPr/>
          </p:nvGrpSpPr>
          <p:grpSpPr>
            <a:xfrm>
              <a:off x="1604048" y="2475197"/>
              <a:ext cx="635000" cy="635000"/>
              <a:chOff x="848675" y="8740824"/>
              <a:chExt cx="635000" cy="635000"/>
            </a:xfrm>
          </p:grpSpPr>
          <p:sp>
            <p:nvSpPr>
              <p:cNvPr id="27" name="object 15">
                <a:extLst>
                  <a:ext uri="{FF2B5EF4-FFF2-40B4-BE49-F238E27FC236}">
                    <a16:creationId xmlns:a16="http://schemas.microsoft.com/office/drawing/2014/main" id="{052A26E8-DFBA-4926-8EBD-D6442530B2FD}"/>
                  </a:ext>
                </a:extLst>
              </p:cNvPr>
              <p:cNvSpPr/>
              <p:nvPr/>
            </p:nvSpPr>
            <p:spPr>
              <a:xfrm>
                <a:off x="880425" y="8772574"/>
                <a:ext cx="571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571500">
                    <a:moveTo>
                      <a:pt x="285540" y="0"/>
                    </a:moveTo>
                    <a:lnTo>
                      <a:pt x="239222" y="3736"/>
                    </a:lnTo>
                    <a:lnTo>
                      <a:pt x="195285" y="14555"/>
                    </a:lnTo>
                    <a:lnTo>
                      <a:pt x="154315" y="31867"/>
                    </a:lnTo>
                    <a:lnTo>
                      <a:pt x="116901" y="55086"/>
                    </a:lnTo>
                    <a:lnTo>
                      <a:pt x="83630" y="83624"/>
                    </a:lnTo>
                    <a:lnTo>
                      <a:pt x="55091" y="116893"/>
                    </a:lnTo>
                    <a:lnTo>
                      <a:pt x="31870" y="154306"/>
                    </a:lnTo>
                    <a:lnTo>
                      <a:pt x="14556" y="195274"/>
                    </a:lnTo>
                    <a:lnTo>
                      <a:pt x="3737" y="239211"/>
                    </a:lnTo>
                    <a:lnTo>
                      <a:pt x="0" y="285528"/>
                    </a:lnTo>
                    <a:lnTo>
                      <a:pt x="3737" y="331848"/>
                    </a:lnTo>
                    <a:lnTo>
                      <a:pt x="14556" y="375787"/>
                    </a:lnTo>
                    <a:lnTo>
                      <a:pt x="31870" y="416758"/>
                    </a:lnTo>
                    <a:lnTo>
                      <a:pt x="55091" y="454172"/>
                    </a:lnTo>
                    <a:lnTo>
                      <a:pt x="83630" y="487442"/>
                    </a:lnTo>
                    <a:lnTo>
                      <a:pt x="116901" y="515980"/>
                    </a:lnTo>
                    <a:lnTo>
                      <a:pt x="154315" y="539200"/>
                    </a:lnTo>
                    <a:lnTo>
                      <a:pt x="195285" y="556513"/>
                    </a:lnTo>
                    <a:lnTo>
                      <a:pt x="239222" y="567331"/>
                    </a:lnTo>
                    <a:lnTo>
                      <a:pt x="285540" y="571068"/>
                    </a:lnTo>
                    <a:lnTo>
                      <a:pt x="331857" y="567331"/>
                    </a:lnTo>
                    <a:lnTo>
                      <a:pt x="375793" y="556513"/>
                    </a:lnTo>
                    <a:lnTo>
                      <a:pt x="416762" y="539200"/>
                    </a:lnTo>
                    <a:lnTo>
                      <a:pt x="454174" y="515980"/>
                    </a:lnTo>
                    <a:lnTo>
                      <a:pt x="487443" y="487442"/>
                    </a:lnTo>
                    <a:lnTo>
                      <a:pt x="515981" y="454172"/>
                    </a:lnTo>
                    <a:lnTo>
                      <a:pt x="539200" y="416758"/>
                    </a:lnTo>
                    <a:lnTo>
                      <a:pt x="556513" y="375787"/>
                    </a:lnTo>
                    <a:lnTo>
                      <a:pt x="567331" y="331848"/>
                    </a:lnTo>
                    <a:lnTo>
                      <a:pt x="571068" y="285528"/>
                    </a:lnTo>
                    <a:lnTo>
                      <a:pt x="567331" y="239211"/>
                    </a:lnTo>
                    <a:lnTo>
                      <a:pt x="556513" y="195274"/>
                    </a:lnTo>
                    <a:lnTo>
                      <a:pt x="539200" y="154306"/>
                    </a:lnTo>
                    <a:lnTo>
                      <a:pt x="515981" y="116893"/>
                    </a:lnTo>
                    <a:lnTo>
                      <a:pt x="487443" y="83624"/>
                    </a:lnTo>
                    <a:lnTo>
                      <a:pt x="454174" y="55086"/>
                    </a:lnTo>
                    <a:lnTo>
                      <a:pt x="416762" y="31867"/>
                    </a:lnTo>
                    <a:lnTo>
                      <a:pt x="375793" y="14555"/>
                    </a:lnTo>
                    <a:lnTo>
                      <a:pt x="331857" y="3736"/>
                    </a:lnTo>
                    <a:lnTo>
                      <a:pt x="28554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866285D3-F5E7-4CA2-BA22-09AB059A73F9}"/>
                  </a:ext>
                </a:extLst>
              </p:cNvPr>
              <p:cNvSpPr/>
              <p:nvPr/>
            </p:nvSpPr>
            <p:spPr>
              <a:xfrm>
                <a:off x="880425" y="8772574"/>
                <a:ext cx="571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571500">
                    <a:moveTo>
                      <a:pt x="285540" y="571068"/>
                    </a:moveTo>
                    <a:lnTo>
                      <a:pt x="331857" y="567331"/>
                    </a:lnTo>
                    <a:lnTo>
                      <a:pt x="375793" y="556513"/>
                    </a:lnTo>
                    <a:lnTo>
                      <a:pt x="416762" y="539200"/>
                    </a:lnTo>
                    <a:lnTo>
                      <a:pt x="454174" y="515980"/>
                    </a:lnTo>
                    <a:lnTo>
                      <a:pt x="487443" y="487442"/>
                    </a:lnTo>
                    <a:lnTo>
                      <a:pt x="515981" y="454172"/>
                    </a:lnTo>
                    <a:lnTo>
                      <a:pt x="539200" y="416758"/>
                    </a:lnTo>
                    <a:lnTo>
                      <a:pt x="556513" y="375787"/>
                    </a:lnTo>
                    <a:lnTo>
                      <a:pt x="567331" y="331848"/>
                    </a:lnTo>
                    <a:lnTo>
                      <a:pt x="571068" y="285528"/>
                    </a:lnTo>
                    <a:lnTo>
                      <a:pt x="567331" y="239211"/>
                    </a:lnTo>
                    <a:lnTo>
                      <a:pt x="556513" y="195274"/>
                    </a:lnTo>
                    <a:lnTo>
                      <a:pt x="539200" y="154306"/>
                    </a:lnTo>
                    <a:lnTo>
                      <a:pt x="515981" y="116893"/>
                    </a:lnTo>
                    <a:lnTo>
                      <a:pt x="487443" y="83624"/>
                    </a:lnTo>
                    <a:lnTo>
                      <a:pt x="454174" y="55086"/>
                    </a:lnTo>
                    <a:lnTo>
                      <a:pt x="416762" y="31867"/>
                    </a:lnTo>
                    <a:lnTo>
                      <a:pt x="375793" y="14555"/>
                    </a:lnTo>
                    <a:lnTo>
                      <a:pt x="331857" y="3736"/>
                    </a:lnTo>
                    <a:lnTo>
                      <a:pt x="285540" y="0"/>
                    </a:lnTo>
                    <a:lnTo>
                      <a:pt x="239222" y="3736"/>
                    </a:lnTo>
                    <a:lnTo>
                      <a:pt x="195285" y="14555"/>
                    </a:lnTo>
                    <a:lnTo>
                      <a:pt x="154315" y="31867"/>
                    </a:lnTo>
                    <a:lnTo>
                      <a:pt x="116901" y="55086"/>
                    </a:lnTo>
                    <a:lnTo>
                      <a:pt x="83630" y="83624"/>
                    </a:lnTo>
                    <a:lnTo>
                      <a:pt x="55091" y="116893"/>
                    </a:lnTo>
                    <a:lnTo>
                      <a:pt x="31870" y="154306"/>
                    </a:lnTo>
                    <a:lnTo>
                      <a:pt x="14556" y="195274"/>
                    </a:lnTo>
                    <a:lnTo>
                      <a:pt x="3737" y="239211"/>
                    </a:lnTo>
                    <a:lnTo>
                      <a:pt x="0" y="285528"/>
                    </a:lnTo>
                    <a:lnTo>
                      <a:pt x="3737" y="331848"/>
                    </a:lnTo>
                    <a:lnTo>
                      <a:pt x="14556" y="375787"/>
                    </a:lnTo>
                    <a:lnTo>
                      <a:pt x="31870" y="416758"/>
                    </a:lnTo>
                    <a:lnTo>
                      <a:pt x="55091" y="454172"/>
                    </a:lnTo>
                    <a:lnTo>
                      <a:pt x="83630" y="487442"/>
                    </a:lnTo>
                    <a:lnTo>
                      <a:pt x="116901" y="515980"/>
                    </a:lnTo>
                    <a:lnTo>
                      <a:pt x="154315" y="539200"/>
                    </a:lnTo>
                    <a:lnTo>
                      <a:pt x="195285" y="556513"/>
                    </a:lnTo>
                    <a:lnTo>
                      <a:pt x="239222" y="567331"/>
                    </a:lnTo>
                    <a:lnTo>
                      <a:pt x="285540" y="571068"/>
                    </a:lnTo>
                    <a:close/>
                  </a:path>
                </a:pathLst>
              </a:custGeom>
              <a:ln w="63452">
                <a:solidFill>
                  <a:srgbClr val="44C8F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DEFB914-B1DB-44C1-85A7-8DEA553B5FA5}"/>
                </a:ext>
              </a:extLst>
            </p:cNvPr>
            <p:cNvSpPr txBox="1"/>
            <p:nvPr/>
          </p:nvSpPr>
          <p:spPr>
            <a:xfrm rot="18660000">
              <a:off x="1478900" y="2391002"/>
              <a:ext cx="240222" cy="1682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25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考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310E2D16-D882-4F31-8063-8B0662A498B4}"/>
                </a:ext>
              </a:extLst>
            </p:cNvPr>
            <p:cNvSpPr txBox="1"/>
            <p:nvPr/>
          </p:nvSpPr>
          <p:spPr>
            <a:xfrm rot="19860000">
              <a:off x="1608030" y="2298239"/>
              <a:ext cx="242936" cy="1689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え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C366C356-A235-4DB2-95CC-E9540281AFC1}"/>
                </a:ext>
              </a:extLst>
            </p:cNvPr>
            <p:cNvSpPr txBox="1"/>
            <p:nvPr/>
          </p:nvSpPr>
          <p:spPr>
            <a:xfrm rot="20880000">
              <a:off x="1736777" y="2259805"/>
              <a:ext cx="242936" cy="1689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て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7B4896A-26A8-4BC9-8D84-67F9C08B5ED3}"/>
                </a:ext>
              </a:extLst>
            </p:cNvPr>
            <p:cNvSpPr txBox="1"/>
            <p:nvPr/>
          </p:nvSpPr>
          <p:spPr>
            <a:xfrm rot="420000">
              <a:off x="1883865" y="2264075"/>
              <a:ext cx="240672" cy="167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み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5D0C0E68-F6F9-499D-9EBE-28683E54393C}"/>
                </a:ext>
              </a:extLst>
            </p:cNvPr>
            <p:cNvSpPr txBox="1"/>
            <p:nvPr/>
          </p:nvSpPr>
          <p:spPr>
            <a:xfrm rot="1620000">
              <a:off x="2040066" y="2323188"/>
              <a:ext cx="240222" cy="1682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25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よ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5C81F5C-1D79-47CF-899D-5C4BB1C8CF9F}"/>
                </a:ext>
              </a:extLst>
            </p:cNvPr>
            <p:cNvSpPr txBox="1"/>
            <p:nvPr/>
          </p:nvSpPr>
          <p:spPr>
            <a:xfrm rot="2760000">
              <a:off x="2145698" y="2416223"/>
              <a:ext cx="241123" cy="167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sz="1300" b="1" spc="30" dirty="0">
                  <a:solidFill>
                    <a:srgbClr val="231F20"/>
                  </a:solidFill>
                  <a:latin typeface="ヒラギノ角ゴ Std W8"/>
                  <a:cs typeface="ヒラギノ角ゴ Std W8"/>
                </a:rPr>
                <a:t>う</a:t>
              </a:r>
              <a:endParaRPr sz="1300">
                <a:latin typeface="ヒラギノ角ゴ Std W8"/>
                <a:cs typeface="ヒラギノ角ゴ Std W8"/>
              </a:endParaRPr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960A7A1F-E640-42E0-9F6F-82EAF85564FD}"/>
                </a:ext>
              </a:extLst>
            </p:cNvPr>
            <p:cNvSpPr/>
            <p:nvPr/>
          </p:nvSpPr>
          <p:spPr>
            <a:xfrm>
              <a:off x="1805024" y="2621077"/>
              <a:ext cx="233045" cy="362585"/>
            </a:xfrm>
            <a:custGeom>
              <a:avLst/>
              <a:gdLst/>
              <a:ahLst/>
              <a:cxnLst/>
              <a:rect l="l" t="t" r="r" b="b"/>
              <a:pathLst>
                <a:path w="233044" h="362584">
                  <a:moveTo>
                    <a:pt x="209652" y="32209"/>
                  </a:moveTo>
                  <a:lnTo>
                    <a:pt x="107504" y="32209"/>
                  </a:lnTo>
                  <a:lnTo>
                    <a:pt x="113628" y="33367"/>
                  </a:lnTo>
                  <a:lnTo>
                    <a:pt x="124755" y="38023"/>
                  </a:lnTo>
                  <a:lnTo>
                    <a:pt x="145684" y="76103"/>
                  </a:lnTo>
                  <a:lnTo>
                    <a:pt x="146397" y="94229"/>
                  </a:lnTo>
                  <a:lnTo>
                    <a:pt x="146261" y="99084"/>
                  </a:lnTo>
                  <a:lnTo>
                    <a:pt x="135098" y="140072"/>
                  </a:lnTo>
                  <a:lnTo>
                    <a:pt x="114189" y="171171"/>
                  </a:lnTo>
                  <a:lnTo>
                    <a:pt x="109772" y="178155"/>
                  </a:lnTo>
                  <a:lnTo>
                    <a:pt x="93675" y="221740"/>
                  </a:lnTo>
                  <a:lnTo>
                    <a:pt x="91431" y="260374"/>
                  </a:lnTo>
                  <a:lnTo>
                    <a:pt x="91602" y="265185"/>
                  </a:lnTo>
                  <a:lnTo>
                    <a:pt x="92103" y="272348"/>
                  </a:lnTo>
                  <a:lnTo>
                    <a:pt x="127298" y="272348"/>
                  </a:lnTo>
                  <a:lnTo>
                    <a:pt x="127142" y="270342"/>
                  </a:lnTo>
                  <a:lnTo>
                    <a:pt x="127122" y="258464"/>
                  </a:lnTo>
                  <a:lnTo>
                    <a:pt x="136795" y="216292"/>
                  </a:lnTo>
                  <a:lnTo>
                    <a:pt x="160522" y="184243"/>
                  </a:lnTo>
                  <a:lnTo>
                    <a:pt x="194434" y="154073"/>
                  </a:lnTo>
                  <a:lnTo>
                    <a:pt x="205517" y="144334"/>
                  </a:lnTo>
                  <a:lnTo>
                    <a:pt x="228152" y="111718"/>
                  </a:lnTo>
                  <a:lnTo>
                    <a:pt x="232582" y="85358"/>
                  </a:lnTo>
                  <a:lnTo>
                    <a:pt x="232093" y="76757"/>
                  </a:lnTo>
                  <a:lnTo>
                    <a:pt x="212964" y="35450"/>
                  </a:lnTo>
                  <a:lnTo>
                    <a:pt x="209652" y="32209"/>
                  </a:lnTo>
                  <a:close/>
                </a:path>
                <a:path w="233044" h="362584">
                  <a:moveTo>
                    <a:pt x="113569" y="0"/>
                  </a:moveTo>
                  <a:lnTo>
                    <a:pt x="74017" y="4476"/>
                  </a:lnTo>
                  <a:lnTo>
                    <a:pt x="37426" y="18838"/>
                  </a:lnTo>
                  <a:lnTo>
                    <a:pt x="5897" y="52516"/>
                  </a:lnTo>
                  <a:lnTo>
                    <a:pt x="0" y="82135"/>
                  </a:lnTo>
                  <a:lnTo>
                    <a:pt x="0" y="88462"/>
                  </a:lnTo>
                  <a:lnTo>
                    <a:pt x="1110" y="94229"/>
                  </a:lnTo>
                  <a:lnTo>
                    <a:pt x="3642" y="100102"/>
                  </a:lnTo>
                  <a:lnTo>
                    <a:pt x="5611" y="104734"/>
                  </a:lnTo>
                  <a:lnTo>
                    <a:pt x="37760" y="125328"/>
                  </a:lnTo>
                  <a:lnTo>
                    <a:pt x="49102" y="125328"/>
                  </a:lnTo>
                  <a:lnTo>
                    <a:pt x="80380" y="100102"/>
                  </a:lnTo>
                  <a:lnTo>
                    <a:pt x="80380" y="91781"/>
                  </a:lnTo>
                  <a:lnTo>
                    <a:pt x="69695" y="73599"/>
                  </a:lnTo>
                  <a:lnTo>
                    <a:pt x="67725" y="70650"/>
                  </a:lnTo>
                  <a:lnTo>
                    <a:pt x="65899" y="67630"/>
                  </a:lnTo>
                  <a:lnTo>
                    <a:pt x="64048" y="64645"/>
                  </a:lnTo>
                  <a:lnTo>
                    <a:pt x="63237" y="61561"/>
                  </a:lnTo>
                  <a:lnTo>
                    <a:pt x="63153" y="53758"/>
                  </a:lnTo>
                  <a:lnTo>
                    <a:pt x="64048" y="50379"/>
                  </a:lnTo>
                  <a:lnTo>
                    <a:pt x="65899" y="47311"/>
                  </a:lnTo>
                  <a:lnTo>
                    <a:pt x="67725" y="44231"/>
                  </a:lnTo>
                  <a:lnTo>
                    <a:pt x="95363" y="32209"/>
                  </a:lnTo>
                  <a:lnTo>
                    <a:pt x="209652" y="32209"/>
                  </a:lnTo>
                  <a:lnTo>
                    <a:pt x="206327" y="28954"/>
                  </a:lnTo>
                  <a:lnTo>
                    <a:pt x="171690" y="9303"/>
                  </a:lnTo>
                  <a:lnTo>
                    <a:pt x="126191" y="375"/>
                  </a:lnTo>
                  <a:lnTo>
                    <a:pt x="113569" y="0"/>
                  </a:lnTo>
                  <a:close/>
                </a:path>
                <a:path w="233044" h="362584">
                  <a:moveTo>
                    <a:pt x="115562" y="290315"/>
                  </a:moveTo>
                  <a:lnTo>
                    <a:pt x="104579" y="290315"/>
                  </a:lnTo>
                  <a:lnTo>
                    <a:pt x="99422" y="291270"/>
                  </a:lnTo>
                  <a:lnTo>
                    <a:pt x="89776" y="295114"/>
                  </a:lnTo>
                  <a:lnTo>
                    <a:pt x="85537" y="297681"/>
                  </a:lnTo>
                  <a:lnTo>
                    <a:pt x="81872" y="300940"/>
                  </a:lnTo>
                  <a:lnTo>
                    <a:pt x="78195" y="304164"/>
                  </a:lnTo>
                  <a:lnTo>
                    <a:pt x="75330" y="308008"/>
                  </a:lnTo>
                  <a:lnTo>
                    <a:pt x="73277" y="312425"/>
                  </a:lnTo>
                  <a:lnTo>
                    <a:pt x="71188" y="316818"/>
                  </a:lnTo>
                  <a:lnTo>
                    <a:pt x="70137" y="321534"/>
                  </a:lnTo>
                  <a:lnTo>
                    <a:pt x="70137" y="331502"/>
                  </a:lnTo>
                  <a:lnTo>
                    <a:pt x="99422" y="361551"/>
                  </a:lnTo>
                  <a:lnTo>
                    <a:pt x="104579" y="362482"/>
                  </a:lnTo>
                  <a:lnTo>
                    <a:pt x="115562" y="362482"/>
                  </a:lnTo>
                  <a:lnTo>
                    <a:pt x="148727" y="336218"/>
                  </a:lnTo>
                  <a:lnTo>
                    <a:pt x="149777" y="331502"/>
                  </a:lnTo>
                  <a:lnTo>
                    <a:pt x="149777" y="321534"/>
                  </a:lnTo>
                  <a:lnTo>
                    <a:pt x="148727" y="316818"/>
                  </a:lnTo>
                  <a:lnTo>
                    <a:pt x="144584" y="308008"/>
                  </a:lnTo>
                  <a:lnTo>
                    <a:pt x="141743" y="304164"/>
                  </a:lnTo>
                  <a:lnTo>
                    <a:pt x="138161" y="300940"/>
                  </a:lnTo>
                  <a:lnTo>
                    <a:pt x="134580" y="297681"/>
                  </a:lnTo>
                  <a:lnTo>
                    <a:pt x="130402" y="295114"/>
                  </a:lnTo>
                  <a:lnTo>
                    <a:pt x="120732" y="291270"/>
                  </a:lnTo>
                  <a:lnTo>
                    <a:pt x="115562" y="290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EB04DFA-7D47-4D3E-8831-5039826D64AE}"/>
                  </a:ext>
                </a:extLst>
              </p:cNvPr>
              <p:cNvSpPr txBox="1"/>
              <p:nvPr/>
            </p:nvSpPr>
            <p:spPr>
              <a:xfrm>
                <a:off x="1825793" y="4328325"/>
                <a:ext cx="3444039" cy="963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だから</a:t>
                </a:r>
              </a:p>
              <a:p>
                <a:pPr marL="5334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2800" b="1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1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ja-JP" sz="2800" b="1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ja-JP" altLang="ja-JP" sz="28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EB04DFA-7D47-4D3E-8831-5039826D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93" y="4328325"/>
                <a:ext cx="3444039" cy="963854"/>
              </a:xfrm>
              <a:prstGeom prst="rect">
                <a:avLst/>
              </a:prstGeom>
              <a:blipFill>
                <a:blip r:embed="rId6"/>
                <a:stretch>
                  <a:fillRect t="-7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メモ 10">
            <a:extLst>
              <a:ext uri="{FF2B5EF4-FFF2-40B4-BE49-F238E27FC236}">
                <a16:creationId xmlns:a16="http://schemas.microsoft.com/office/drawing/2014/main" id="{2733B58E-E1A5-48B3-A6AA-B0A30AF2DD6D}"/>
              </a:ext>
            </a:extLst>
          </p:cNvPr>
          <p:cNvSpPr>
            <a:spLocks/>
          </p:cNvSpPr>
          <p:nvPr/>
        </p:nvSpPr>
        <p:spPr>
          <a:xfrm>
            <a:off x="1836083" y="4382851"/>
            <a:ext cx="3260352" cy="909328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00A0D8DC-7226-4756-A631-1F5A04652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4" b="59476"/>
          <a:stretch/>
        </p:blipFill>
        <p:spPr>
          <a:xfrm>
            <a:off x="5919301" y="793940"/>
            <a:ext cx="3065629" cy="2190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0C0CF4E9-7D63-4108-BD8F-8EA611705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447" y="793940"/>
                <a:ext cx="6163092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自動車に乗っている人が，危険を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感じてブレーキを踏んだときに，ブ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レーキがきき始めてから自動車が</a:t>
                </a:r>
                <a:endParaRPr kumimoji="0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停止するまでに進む距離を</a:t>
                </a: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制動距</a:t>
                </a:r>
              </a:p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離といいます。</a:t>
                </a:r>
                <a:endPara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spcAft>
                    <a:spcPts val="0"/>
                  </a:spcAft>
                </a:pP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時速</a:t>
                </a:r>
                <a:r>
                  <a:rPr kumimoji="0" lang="ja-JP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km </a:t>
                </a: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で走っているときの制動距離を</a:t>
                </a:r>
                <a:r>
                  <a:rPr kumimoji="0" lang="ja-JP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m </a:t>
                </a: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とすると，</a:t>
                </a:r>
                <a:endPara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spcAft>
                    <a:spcPts val="0"/>
                  </a:spcAft>
                </a:pP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altLang="ja-JP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の関数で，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0.0056</m:t>
                        </m:r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と，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sz="2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２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次式で表されます。</a:t>
                </a: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0C0CF4E9-7D63-4108-BD8F-8EA6117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447" y="793940"/>
                <a:ext cx="6163092" cy="3416320"/>
              </a:xfrm>
              <a:prstGeom prst="rect">
                <a:avLst/>
              </a:prstGeom>
              <a:blipFill>
                <a:blip r:embed="rId4"/>
                <a:stretch>
                  <a:fillRect l="-1484" t="-891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FE4AB7F-A2AB-4258-A192-215126D3F9A5}"/>
                  </a:ext>
                </a:extLst>
              </p:cNvPr>
              <p:cNvSpPr txBox="1"/>
              <p:nvPr/>
            </p:nvSpPr>
            <p:spPr>
              <a:xfrm>
                <a:off x="1014642" y="4210260"/>
                <a:ext cx="9140008" cy="1889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1733550">
                  <a:lnSpc>
                    <a:spcPts val="3600"/>
                  </a:lnSpc>
                  <a:spcAft>
                    <a:spcPts val="0"/>
                  </a:spcAft>
                </a:pPr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いろいろな速さのときの制動距離を求めてみよう。</a:t>
                </a:r>
              </a:p>
              <a:p>
                <a:pPr marR="1733550">
                  <a:lnSpc>
                    <a:spcPts val="3600"/>
                  </a:lnSpc>
                  <a:spcAft>
                    <a:spcPts val="0"/>
                  </a:spcAft>
                </a:pPr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時速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40</m:t>
                    </m:r>
                    <m:r>
                      <m:rPr>
                        <m:sty m:val="p"/>
                      </m:rP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のときは</a:t>
                </a:r>
                <a14:m>
                  <m:oMath xmlns:m="http://schemas.openxmlformats.org/officeDocument/2006/math">
                    <m:r>
                      <a:rPr lang="ja-JP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=0.0056×40×40=8.96  </m:t>
                    </m:r>
                    <m:d>
                      <m:d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ja-JP" altLang="ja-JP" sz="24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3600"/>
                  </a:lnSpc>
                  <a:spcAft>
                    <a:spcPts val="0"/>
                  </a:spcAft>
                </a:pPr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時速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60</m:t>
                    </m:r>
                    <m:r>
                      <m:rPr>
                        <m:sty m:val="p"/>
                      </m:rP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のときは</a:t>
                </a:r>
                <a14:m>
                  <m:oMath xmlns:m="http://schemas.openxmlformats.org/officeDocument/2006/math">
                    <m:r>
                      <a:rPr lang="ja-JP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=0.0056×60×60=20.16</m:t>
                    </m:r>
                    <m:d>
                      <m:d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ja-JP" altLang="ja-JP" sz="24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3600"/>
                  </a:lnSpc>
                  <a:spcAft>
                    <a:spcPts val="0"/>
                  </a:spcAft>
                </a:pPr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時速</a:t>
                </a:r>
                <a14:m>
                  <m:oMath xmlns:m="http://schemas.openxmlformats.org/officeDocument/2006/math"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80</m:t>
                    </m:r>
                    <m:r>
                      <m:rPr>
                        <m:sty m:val="p"/>
                      </m:rP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altLang="ja-JP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のときは</a:t>
                </a:r>
                <a14:m>
                  <m:oMath xmlns:m="http://schemas.openxmlformats.org/officeDocument/2006/math">
                    <m:r>
                      <a:rPr lang="ja-JP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=0.0056×80×80=35.84</m:t>
                    </m:r>
                    <m:d>
                      <m:d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400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ja-JP" altLang="ja-JP" sz="24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FE4AB7F-A2AB-4258-A192-215126D3F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42" y="4210260"/>
                <a:ext cx="9140008" cy="1889043"/>
              </a:xfrm>
              <a:prstGeom prst="rect">
                <a:avLst/>
              </a:prstGeom>
              <a:blipFill>
                <a:blip r:embed="rId5"/>
                <a:stretch>
                  <a:fillRect l="-1000" t="-1290" b="-5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10">
            <a:extLst>
              <a:ext uri="{FF2B5EF4-FFF2-40B4-BE49-F238E27FC236}">
                <a16:creationId xmlns:a16="http://schemas.microsoft.com/office/drawing/2014/main" id="{3566AC93-12FC-44D9-AB56-11896F4DF233}"/>
              </a:ext>
            </a:extLst>
          </p:cNvPr>
          <p:cNvSpPr/>
          <p:nvPr/>
        </p:nvSpPr>
        <p:spPr>
          <a:xfrm>
            <a:off x="6957574" y="5711103"/>
            <a:ext cx="806929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メモ 10">
            <a:extLst>
              <a:ext uri="{FF2B5EF4-FFF2-40B4-BE49-F238E27FC236}">
                <a16:creationId xmlns:a16="http://schemas.microsoft.com/office/drawing/2014/main" id="{C07C5A2F-6A71-4D8C-B7D5-B6B5828F2A73}"/>
              </a:ext>
            </a:extLst>
          </p:cNvPr>
          <p:cNvSpPr/>
          <p:nvPr/>
        </p:nvSpPr>
        <p:spPr>
          <a:xfrm>
            <a:off x="6961086" y="4847479"/>
            <a:ext cx="629854" cy="298754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メモ 10">
            <a:extLst>
              <a:ext uri="{FF2B5EF4-FFF2-40B4-BE49-F238E27FC236}">
                <a16:creationId xmlns:a16="http://schemas.microsoft.com/office/drawing/2014/main" id="{8DD964C7-6003-48D1-95C6-4AEA8C9A38F3}"/>
              </a:ext>
            </a:extLst>
          </p:cNvPr>
          <p:cNvSpPr/>
          <p:nvPr/>
        </p:nvSpPr>
        <p:spPr>
          <a:xfrm>
            <a:off x="6976985" y="5298767"/>
            <a:ext cx="806929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AC5CD741-D099-4719-A184-943170921154}"/>
              </a:ext>
            </a:extLst>
          </p:cNvPr>
          <p:cNvSpPr/>
          <p:nvPr/>
        </p:nvSpPr>
        <p:spPr>
          <a:xfrm>
            <a:off x="6266078" y="5711103"/>
            <a:ext cx="396018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メモ 10">
            <a:extLst>
              <a:ext uri="{FF2B5EF4-FFF2-40B4-BE49-F238E27FC236}">
                <a16:creationId xmlns:a16="http://schemas.microsoft.com/office/drawing/2014/main" id="{9E83E766-AA73-44AD-9A4A-FDF15FDA6DB5}"/>
              </a:ext>
            </a:extLst>
          </p:cNvPr>
          <p:cNvSpPr/>
          <p:nvPr/>
        </p:nvSpPr>
        <p:spPr>
          <a:xfrm>
            <a:off x="6211195" y="5253686"/>
            <a:ext cx="399163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メモ 10">
            <a:extLst>
              <a:ext uri="{FF2B5EF4-FFF2-40B4-BE49-F238E27FC236}">
                <a16:creationId xmlns:a16="http://schemas.microsoft.com/office/drawing/2014/main" id="{4E6F774D-ECEC-4689-B6F1-695EC4C45FD6}"/>
              </a:ext>
            </a:extLst>
          </p:cNvPr>
          <p:cNvSpPr/>
          <p:nvPr/>
        </p:nvSpPr>
        <p:spPr>
          <a:xfrm>
            <a:off x="6288271" y="4811836"/>
            <a:ext cx="399163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メモ 10">
            <a:extLst>
              <a:ext uri="{FF2B5EF4-FFF2-40B4-BE49-F238E27FC236}">
                <a16:creationId xmlns:a16="http://schemas.microsoft.com/office/drawing/2014/main" id="{8FDA2791-9347-4E25-AF62-D0B3B0EDD430}"/>
              </a:ext>
            </a:extLst>
          </p:cNvPr>
          <p:cNvSpPr/>
          <p:nvPr/>
        </p:nvSpPr>
        <p:spPr>
          <a:xfrm>
            <a:off x="5602007" y="5763070"/>
            <a:ext cx="3491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メモ 10">
            <a:extLst>
              <a:ext uri="{FF2B5EF4-FFF2-40B4-BE49-F238E27FC236}">
                <a16:creationId xmlns:a16="http://schemas.microsoft.com/office/drawing/2014/main" id="{3866D447-F8B1-4793-ADCC-F7684BAA2096}"/>
              </a:ext>
            </a:extLst>
          </p:cNvPr>
          <p:cNvSpPr/>
          <p:nvPr/>
        </p:nvSpPr>
        <p:spPr>
          <a:xfrm>
            <a:off x="5584646" y="4772560"/>
            <a:ext cx="352897" cy="382222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メモ 10">
            <a:extLst>
              <a:ext uri="{FF2B5EF4-FFF2-40B4-BE49-F238E27FC236}">
                <a16:creationId xmlns:a16="http://schemas.microsoft.com/office/drawing/2014/main" id="{4A0E1F3B-E213-4DE1-87EB-0368BBD07444}"/>
              </a:ext>
            </a:extLst>
          </p:cNvPr>
          <p:cNvSpPr/>
          <p:nvPr/>
        </p:nvSpPr>
        <p:spPr>
          <a:xfrm>
            <a:off x="5558710" y="5275404"/>
            <a:ext cx="352897" cy="321054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F097F273-59E2-4875-9371-9A619F0F6DC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78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A09A580-EAA9-4FAC-80C4-7B612C35D731}"/>
              </a:ext>
            </a:extLst>
          </p:cNvPr>
          <p:cNvGrpSpPr/>
          <p:nvPr/>
        </p:nvGrpSpPr>
        <p:grpSpPr>
          <a:xfrm>
            <a:off x="283301" y="844234"/>
            <a:ext cx="690243" cy="849530"/>
            <a:chOff x="-2583175" y="562371"/>
            <a:chExt cx="690243" cy="84953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D14D58A-1A1A-4D07-A4F2-82443ED2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583175" y="562371"/>
              <a:ext cx="690243" cy="849530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E137886-ED0F-4849-B9D7-24A7E8159E0D}"/>
                </a:ext>
              </a:extLst>
            </p:cNvPr>
            <p:cNvSpPr txBox="1"/>
            <p:nvPr/>
          </p:nvSpPr>
          <p:spPr>
            <a:xfrm>
              <a:off x="-2508209" y="917012"/>
              <a:ext cx="50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02E114A3-1BD9-4EF2-B8B7-920BA3C4A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99" y="4261530"/>
            <a:ext cx="7429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F893553F-5F99-48A2-B634-E5ED69805D9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78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94D61FF-08AB-4D97-8A81-9F91BD5AD436}"/>
                  </a:ext>
                </a:extLst>
              </p:cNvPr>
              <p:cNvSpPr txBox="1"/>
              <p:nvPr/>
            </p:nvSpPr>
            <p:spPr>
              <a:xfrm>
                <a:off x="545114" y="792091"/>
                <a:ext cx="9675713" cy="3708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1733550">
                  <a:lnSpc>
                    <a:spcPts val="48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の関数</a:t>
                </a:r>
                <a14:m>
                  <m:oMath xmlns:m="http://schemas.openxmlformats.org/officeDocument/2006/math">
                    <m:r>
                      <a:rPr lang="ja-JP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次式で表されるとき，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4800"/>
                  </a:lnSpc>
                </a:pP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２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次関数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であるといいます。</a:t>
                </a:r>
                <a:endParaRPr lang="ja-JP" altLang="en-US" sz="28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4800"/>
                  </a:lnSpc>
                </a:pPr>
                <a:r>
                  <a:rPr lang="ja-JP" altLang="en-US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２</a:t>
                </a:r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次関数は</a:t>
                </a:r>
                <a:endParaRPr lang="ja-JP" altLang="en-US" sz="28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4800"/>
                  </a:lnSpc>
                </a:pPr>
                <a:r>
                  <a:rPr lang="ja-JP" altLang="en-US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ja-JP" altLang="ja-JP" sz="28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R="1733550">
                  <a:lnSpc>
                    <a:spcPts val="4800"/>
                  </a:lnSpc>
                </a:pPr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の形に表されます。</a:t>
                </a:r>
              </a:p>
              <a:p>
                <a:pPr marR="1733550">
                  <a:lnSpc>
                    <a:spcPts val="4800"/>
                  </a:lnSpc>
                </a:pPr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ただし，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は定数で，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ja-JP" altLang="ja-JP" sz="2800" kern="100" dirty="0">
                    <a:effectLst/>
                    <a:latin typeface="+mn-ea"/>
                    <a:cs typeface="Times New Roman" panose="02020603050405020304" pitchFamily="18" charset="0"/>
                  </a:rPr>
                  <a:t>とします。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94D61FF-08AB-4D97-8A81-9F91BD5A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4" y="792091"/>
                <a:ext cx="9675713" cy="3708131"/>
              </a:xfrm>
              <a:prstGeom prst="rect">
                <a:avLst/>
              </a:prstGeom>
              <a:blipFill>
                <a:blip r:embed="rId3"/>
                <a:stretch>
                  <a:fillRect l="-1259" b="-3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10">
            <a:extLst>
              <a:ext uri="{FF2B5EF4-FFF2-40B4-BE49-F238E27FC236}">
                <a16:creationId xmlns:a16="http://schemas.microsoft.com/office/drawing/2014/main" id="{7C0C276C-D22B-4D36-92CE-A00ECA716574}"/>
              </a:ext>
            </a:extLst>
          </p:cNvPr>
          <p:cNvSpPr/>
          <p:nvPr/>
        </p:nvSpPr>
        <p:spPr>
          <a:xfrm>
            <a:off x="545114" y="1559740"/>
            <a:ext cx="1438543" cy="488515"/>
          </a:xfrm>
          <a:prstGeom prst="foldedCorner">
            <a:avLst>
              <a:gd name="adj" fmla="val 36565"/>
            </a:avLst>
          </a:prstGeom>
          <a:solidFill>
            <a:srgbClr val="FBE5D6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38100" dist="25400" dir="4200000" sx="101000" sy="101000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メモ 10">
            <a:extLst>
              <a:ext uri="{FF2B5EF4-FFF2-40B4-BE49-F238E27FC236}">
                <a16:creationId xmlns:a16="http://schemas.microsoft.com/office/drawing/2014/main" id="{A8FA4FE0-4A89-4ACD-B10A-57A8E74EEA73}"/>
              </a:ext>
            </a:extLst>
          </p:cNvPr>
          <p:cNvSpPr/>
          <p:nvPr/>
        </p:nvSpPr>
        <p:spPr>
          <a:xfrm>
            <a:off x="1087936" y="2700904"/>
            <a:ext cx="2757923" cy="488515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5A20C84C-F33C-4F0F-84E0-6435E42B6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26572" r="13475" b="1395"/>
          <a:stretch/>
        </p:blipFill>
        <p:spPr>
          <a:xfrm>
            <a:off x="4489678" y="1844573"/>
            <a:ext cx="4472483" cy="4356613"/>
          </a:xfrm>
          <a:prstGeom prst="rect">
            <a:avLst/>
          </a:prstGeom>
        </p:spPr>
      </p:pic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D1A74EE0-8183-42B0-ADD4-8A38572B0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7" t="1" b="83370"/>
          <a:stretch/>
        </p:blipFill>
        <p:spPr>
          <a:xfrm>
            <a:off x="181839" y="4604165"/>
            <a:ext cx="4390161" cy="1582068"/>
          </a:xfrm>
          <a:prstGeom prst="rect">
            <a:avLst/>
          </a:prstGeom>
        </p:spPr>
      </p:pic>
      <p:sp>
        <p:nvSpPr>
          <p:cNvPr id="20" name="メモ 10">
            <a:extLst>
              <a:ext uri="{FF2B5EF4-FFF2-40B4-BE49-F238E27FC236}">
                <a16:creationId xmlns:a16="http://schemas.microsoft.com/office/drawing/2014/main" id="{8972D67C-1ED6-45ED-9CF6-0CA00BAC6032}"/>
              </a:ext>
            </a:extLst>
          </p:cNvPr>
          <p:cNvSpPr/>
          <p:nvPr/>
        </p:nvSpPr>
        <p:spPr>
          <a:xfrm>
            <a:off x="4757391" y="3799742"/>
            <a:ext cx="4135089" cy="2401444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AEF94C7-70EF-4B8D-AB8C-52420778895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79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p:sp>
        <p:nvSpPr>
          <p:cNvPr id="10" name="object 56">
            <a:extLst>
              <a:ext uri="{FF2B5EF4-FFF2-40B4-BE49-F238E27FC236}">
                <a16:creationId xmlns:a16="http://schemas.microsoft.com/office/drawing/2014/main" id="{33CE0B42-44A1-4D4D-BB81-3A42EA82C8C4}"/>
              </a:ext>
            </a:extLst>
          </p:cNvPr>
          <p:cNvSpPr/>
          <p:nvPr/>
        </p:nvSpPr>
        <p:spPr>
          <a:xfrm>
            <a:off x="593658" y="854867"/>
            <a:ext cx="2493671" cy="423545"/>
          </a:xfrm>
          <a:custGeom>
            <a:avLst/>
            <a:gdLst/>
            <a:ahLst/>
            <a:cxnLst/>
            <a:rect l="l" t="t" r="r" b="b"/>
            <a:pathLst>
              <a:path w="4484370" h="423545">
                <a:moveTo>
                  <a:pt x="4483918" y="0"/>
                </a:moveTo>
                <a:lnTo>
                  <a:pt x="0" y="0"/>
                </a:lnTo>
                <a:lnTo>
                  <a:pt x="0" y="423009"/>
                </a:lnTo>
                <a:lnTo>
                  <a:pt x="4483918" y="423009"/>
                </a:lnTo>
                <a:lnTo>
                  <a:pt x="4483918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1" name="object 57">
            <a:extLst>
              <a:ext uri="{FF2B5EF4-FFF2-40B4-BE49-F238E27FC236}">
                <a16:creationId xmlns:a16="http://schemas.microsoft.com/office/drawing/2014/main" id="{8FFFF3DA-666D-43C0-B187-A7CEBDD55B91}"/>
              </a:ext>
            </a:extLst>
          </p:cNvPr>
          <p:cNvSpPr txBox="1"/>
          <p:nvPr/>
        </p:nvSpPr>
        <p:spPr>
          <a:xfrm>
            <a:off x="694802" y="843860"/>
            <a:ext cx="2392527" cy="42255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altLang="ja-JP" sz="2650" b="1" spc="10" dirty="0">
                <a:solidFill>
                  <a:srgbClr val="FFFFFF"/>
                </a:solidFill>
                <a:latin typeface="ヒラギノ角ゴ Std W8"/>
                <a:cs typeface="ヒラギノ角ゴ Std W8"/>
              </a:rPr>
              <a:t> </a:t>
            </a:r>
            <a:r>
              <a:rPr lang="en-US" altLang="ja-JP" sz="2650" b="1" i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ja-JP" altLang="en-US" sz="265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en-US" altLang="ja-JP" sz="2650" b="1" i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650" b="1" spc="1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65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50" b="1" spc="10" dirty="0">
                <a:solidFill>
                  <a:srgbClr val="FFFFFF"/>
                </a:solidFill>
                <a:latin typeface="ヒラギノ角ゴ Std W8"/>
                <a:cs typeface="ヒラギノ角ゴ Std W8"/>
              </a:rPr>
              <a:t>のグラフ</a:t>
            </a:r>
            <a:endParaRPr sz="2650" dirty="0">
              <a:latin typeface="ヒラギノ角ゴ Std W8"/>
              <a:cs typeface="ヒラギノ角ゴ Std W8"/>
            </a:endParaRPr>
          </a:p>
        </p:txBody>
      </p:sp>
      <p:sp>
        <p:nvSpPr>
          <p:cNvPr id="12" name="object 59">
            <a:extLst>
              <a:ext uri="{FF2B5EF4-FFF2-40B4-BE49-F238E27FC236}">
                <a16:creationId xmlns:a16="http://schemas.microsoft.com/office/drawing/2014/main" id="{8BBB2789-AC76-4E26-A863-F58CA4AB54FF}"/>
              </a:ext>
            </a:extLst>
          </p:cNvPr>
          <p:cNvSpPr/>
          <p:nvPr/>
        </p:nvSpPr>
        <p:spPr>
          <a:xfrm>
            <a:off x="297516" y="854867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5" h="423545">
                <a:moveTo>
                  <a:pt x="338426" y="0"/>
                </a:moveTo>
                <a:lnTo>
                  <a:pt x="211522" y="0"/>
                </a:lnTo>
                <a:lnTo>
                  <a:pt x="163024" y="5585"/>
                </a:lnTo>
                <a:lnTo>
                  <a:pt x="118502" y="21497"/>
                </a:lnTo>
                <a:lnTo>
                  <a:pt x="79228" y="46464"/>
                </a:lnTo>
                <a:lnTo>
                  <a:pt x="46470" y="79216"/>
                </a:lnTo>
                <a:lnTo>
                  <a:pt x="21500" y="118484"/>
                </a:lnTo>
                <a:lnTo>
                  <a:pt x="5586" y="162997"/>
                </a:lnTo>
                <a:lnTo>
                  <a:pt x="0" y="211487"/>
                </a:lnTo>
                <a:lnTo>
                  <a:pt x="5586" y="259985"/>
                </a:lnTo>
                <a:lnTo>
                  <a:pt x="21500" y="304505"/>
                </a:lnTo>
                <a:lnTo>
                  <a:pt x="46470" y="343777"/>
                </a:lnTo>
                <a:lnTo>
                  <a:pt x="79228" y="376531"/>
                </a:lnTo>
                <a:lnTo>
                  <a:pt x="118502" y="401500"/>
                </a:lnTo>
                <a:lnTo>
                  <a:pt x="163024" y="417411"/>
                </a:lnTo>
                <a:lnTo>
                  <a:pt x="211522" y="422997"/>
                </a:lnTo>
                <a:lnTo>
                  <a:pt x="338426" y="422997"/>
                </a:lnTo>
                <a:lnTo>
                  <a:pt x="338426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60">
            <a:extLst>
              <a:ext uri="{FF2B5EF4-FFF2-40B4-BE49-F238E27FC236}">
                <a16:creationId xmlns:a16="http://schemas.microsoft.com/office/drawing/2014/main" id="{CD1CDB18-6C03-4A36-A7D8-89A35EB0FF7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985" y="956372"/>
            <a:ext cx="219939" cy="219975"/>
          </a:xfrm>
          <a:prstGeom prst="rect">
            <a:avLst/>
          </a:prstGeom>
        </p:spPr>
      </p:pic>
      <p:sp>
        <p:nvSpPr>
          <p:cNvPr id="14" name="object 61">
            <a:extLst>
              <a:ext uri="{FF2B5EF4-FFF2-40B4-BE49-F238E27FC236}">
                <a16:creationId xmlns:a16="http://schemas.microsoft.com/office/drawing/2014/main" id="{B61CC48C-F018-4117-87DF-8B977BEA4793}"/>
              </a:ext>
            </a:extLst>
          </p:cNvPr>
          <p:cNvSpPr/>
          <p:nvPr/>
        </p:nvSpPr>
        <p:spPr>
          <a:xfrm>
            <a:off x="3087329" y="854843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4" h="423545">
                <a:moveTo>
                  <a:pt x="126904" y="0"/>
                </a:moveTo>
                <a:lnTo>
                  <a:pt x="0" y="0"/>
                </a:lnTo>
                <a:lnTo>
                  <a:pt x="0" y="423033"/>
                </a:lnTo>
                <a:lnTo>
                  <a:pt x="126904" y="423033"/>
                </a:lnTo>
                <a:lnTo>
                  <a:pt x="175402" y="417447"/>
                </a:lnTo>
                <a:lnTo>
                  <a:pt x="219924" y="401535"/>
                </a:lnTo>
                <a:lnTo>
                  <a:pt x="259198" y="376567"/>
                </a:lnTo>
                <a:lnTo>
                  <a:pt x="291956" y="343812"/>
                </a:lnTo>
                <a:lnTo>
                  <a:pt x="316926" y="304540"/>
                </a:lnTo>
                <a:lnTo>
                  <a:pt x="332840" y="260020"/>
                </a:lnTo>
                <a:lnTo>
                  <a:pt x="338426" y="211522"/>
                </a:lnTo>
                <a:lnTo>
                  <a:pt x="332840" y="163024"/>
                </a:lnTo>
                <a:lnTo>
                  <a:pt x="316926" y="118502"/>
                </a:lnTo>
                <a:lnTo>
                  <a:pt x="291956" y="79228"/>
                </a:lnTo>
                <a:lnTo>
                  <a:pt x="259198" y="46470"/>
                </a:lnTo>
                <a:lnTo>
                  <a:pt x="219924" y="21500"/>
                </a:lnTo>
                <a:lnTo>
                  <a:pt x="175402" y="5586"/>
                </a:lnTo>
                <a:lnTo>
                  <a:pt x="126904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372475C-6E24-4456-B522-F89D1740983A}"/>
              </a:ext>
            </a:extLst>
          </p:cNvPr>
          <p:cNvGrpSpPr/>
          <p:nvPr/>
        </p:nvGrpSpPr>
        <p:grpSpPr>
          <a:xfrm>
            <a:off x="283301" y="1336020"/>
            <a:ext cx="690243" cy="849530"/>
            <a:chOff x="-2583175" y="562371"/>
            <a:chExt cx="690243" cy="84953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4A51632-110A-49E1-B2A9-ADC86897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83175" y="562371"/>
              <a:ext cx="690243" cy="84953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35911CE-A139-4578-99AF-FA1BCF108EC7}"/>
                </a:ext>
              </a:extLst>
            </p:cNvPr>
            <p:cNvSpPr txBox="1"/>
            <p:nvPr/>
          </p:nvSpPr>
          <p:spPr>
            <a:xfrm>
              <a:off x="-2508209" y="917012"/>
              <a:ext cx="50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359DE5A3-4093-4A56-B838-A87CFAC1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49" y="2567211"/>
            <a:ext cx="742950" cy="40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6690CD-B2E9-499C-B4D7-2C532DBC012B}"/>
                  </a:ext>
                </a:extLst>
              </p:cNvPr>
              <p:cNvSpPr txBox="1"/>
              <p:nvPr/>
            </p:nvSpPr>
            <p:spPr>
              <a:xfrm>
                <a:off x="1020570" y="1296930"/>
                <a:ext cx="3413064" cy="376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のグラフをかいてみよう。</a:t>
                </a:r>
                <a:endParaRPr lang="ja-JP" altLang="en-US" sz="24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ja-JP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の値に対応する</a:t>
                </a:r>
                <a14:m>
                  <m:oMath xmlns:m="http://schemas.openxmlformats.org/officeDocument/2006/math">
                    <m:r>
                      <a:rPr lang="ja-JP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kern="100" dirty="0">
                    <a:effectLst/>
                    <a:latin typeface="+mn-ea"/>
                    <a:cs typeface="Times New Roman" panose="02020603050405020304" pitchFamily="18" charset="0"/>
                  </a:rPr>
                  <a:t>の値を求めて表をつくり，グラフをかくと，下の図のような，曲線になります。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6690CD-B2E9-499C-B4D7-2C532DBC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70" y="1296930"/>
                <a:ext cx="3413064" cy="3760645"/>
              </a:xfrm>
              <a:prstGeom prst="rect">
                <a:avLst/>
              </a:prstGeom>
              <a:blipFill>
                <a:blip r:embed="rId7"/>
                <a:stretch>
                  <a:fillRect l="-2679" r="-2321" b="-27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1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58DADC87-33A3-41FA-A66A-77C1C400D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 r="4119"/>
          <a:stretch/>
        </p:blipFill>
        <p:spPr>
          <a:xfrm>
            <a:off x="710447" y="2432704"/>
            <a:ext cx="8275291" cy="165182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E55F371-B817-4013-8C53-0879CDCF69F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79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FFAE4C0-FF3D-4CC9-9D44-794778E969AF}"/>
                  </a:ext>
                </a:extLst>
              </p:cNvPr>
              <p:cNvSpPr txBox="1"/>
              <p:nvPr/>
            </p:nvSpPr>
            <p:spPr>
              <a:xfrm>
                <a:off x="1186608" y="803018"/>
                <a:ext cx="7612091" cy="1554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4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400" dirty="0">
                    <a:effectLst/>
                    <a:latin typeface="+mn-ea"/>
                    <a:cs typeface="Times New Roman" panose="02020603050405020304" pitchFamily="18" charset="0"/>
                  </a:rPr>
                  <a:t>のグラフについて，原点の近くを調べて表をつくると，次のようになります。上の図は対応する点をとったものです。点を結んで，グラフを完成させなさい。</a:t>
                </a:r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FFAE4C0-FF3D-4CC9-9D44-794778E96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608" y="803018"/>
                <a:ext cx="7612091" cy="1554913"/>
              </a:xfrm>
              <a:prstGeom prst="rect">
                <a:avLst/>
              </a:prstGeom>
              <a:blipFill>
                <a:blip r:embed="rId4"/>
                <a:stretch>
                  <a:fillRect l="-1282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0EFAFB-583D-497D-B208-43ADA9C8C305}"/>
              </a:ext>
            </a:extLst>
          </p:cNvPr>
          <p:cNvGrpSpPr/>
          <p:nvPr/>
        </p:nvGrpSpPr>
        <p:grpSpPr>
          <a:xfrm>
            <a:off x="345301" y="840559"/>
            <a:ext cx="741221" cy="461665"/>
            <a:chOff x="251520" y="927939"/>
            <a:chExt cx="817097" cy="461665"/>
          </a:xfrm>
        </p:grpSpPr>
        <p:sp>
          <p:nvSpPr>
            <p:cNvPr id="11" name="object 50">
              <a:extLst>
                <a:ext uri="{FF2B5EF4-FFF2-40B4-BE49-F238E27FC236}">
                  <a16:creationId xmlns:a16="http://schemas.microsoft.com/office/drawing/2014/main" id="{2D355458-CD01-4A32-B89C-5B4A2A42828A}"/>
                </a:ext>
              </a:extLst>
            </p:cNvPr>
            <p:cNvSpPr/>
            <p:nvPr/>
          </p:nvSpPr>
          <p:spPr>
            <a:xfrm>
              <a:off x="251520" y="969699"/>
              <a:ext cx="817097" cy="394681"/>
            </a:xfrm>
            <a:custGeom>
              <a:avLst/>
              <a:gdLst/>
              <a:ahLst/>
              <a:cxnLst/>
              <a:rect l="l" t="t" r="r" b="b"/>
              <a:pathLst>
                <a:path w="762000" h="355600">
                  <a:moveTo>
                    <a:pt x="84618" y="0"/>
                  </a:moveTo>
                  <a:lnTo>
                    <a:pt x="35698" y="1321"/>
                  </a:lnTo>
                  <a:lnTo>
                    <a:pt x="10577" y="10575"/>
                  </a:lnTo>
                  <a:lnTo>
                    <a:pt x="1322" y="35693"/>
                  </a:lnTo>
                  <a:lnTo>
                    <a:pt x="0" y="84606"/>
                  </a:lnTo>
                  <a:lnTo>
                    <a:pt x="0" y="270724"/>
                  </a:lnTo>
                  <a:lnTo>
                    <a:pt x="1322" y="319645"/>
                  </a:lnTo>
                  <a:lnTo>
                    <a:pt x="10577" y="344766"/>
                  </a:lnTo>
                  <a:lnTo>
                    <a:pt x="35698" y="354021"/>
                  </a:lnTo>
                  <a:lnTo>
                    <a:pt x="84618" y="355343"/>
                  </a:lnTo>
                  <a:lnTo>
                    <a:pt x="676853" y="355343"/>
                  </a:lnTo>
                  <a:lnTo>
                    <a:pt x="725746" y="354021"/>
                  </a:lnTo>
                  <a:lnTo>
                    <a:pt x="750853" y="344766"/>
                  </a:lnTo>
                  <a:lnTo>
                    <a:pt x="760103" y="319645"/>
                  </a:lnTo>
                  <a:lnTo>
                    <a:pt x="761424" y="270724"/>
                  </a:lnTo>
                  <a:lnTo>
                    <a:pt x="761424" y="84606"/>
                  </a:lnTo>
                  <a:lnTo>
                    <a:pt x="760103" y="35693"/>
                  </a:lnTo>
                  <a:lnTo>
                    <a:pt x="750853" y="10575"/>
                  </a:lnTo>
                  <a:lnTo>
                    <a:pt x="725746" y="1321"/>
                  </a:lnTo>
                  <a:lnTo>
                    <a:pt x="676853" y="0"/>
                  </a:lnTo>
                  <a:lnTo>
                    <a:pt x="84618" y="0"/>
                  </a:lnTo>
                  <a:close/>
                </a:path>
              </a:pathLst>
            </a:custGeom>
            <a:solidFill>
              <a:srgbClr val="FFFFCC"/>
            </a:solidFill>
            <a:ln w="25368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9DD6F7A-F26B-4283-A113-BDA3BE73B26F}"/>
                </a:ext>
              </a:extLst>
            </p:cNvPr>
            <p:cNvSpPr txBox="1"/>
            <p:nvPr/>
          </p:nvSpPr>
          <p:spPr>
            <a:xfrm>
              <a:off x="251520" y="927939"/>
              <a:ext cx="817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kern="0" spc="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問６</a:t>
              </a:r>
              <a:endParaRPr kumimoji="1" lang="en-US" altLang="ja-JP" sz="2400" kern="0" spc="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21D23BB6-0FF8-416B-ACE4-7EE04E26F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97" y="4375865"/>
            <a:ext cx="3621300" cy="1963543"/>
          </a:xfrm>
          <a:prstGeom prst="rect">
            <a:avLst/>
          </a:prstGeom>
        </p:spPr>
      </p:pic>
      <p:sp>
        <p:nvSpPr>
          <p:cNvPr id="7" name="メモ 10">
            <a:extLst>
              <a:ext uri="{FF2B5EF4-FFF2-40B4-BE49-F238E27FC236}">
                <a16:creationId xmlns:a16="http://schemas.microsoft.com/office/drawing/2014/main" id="{3A8DDBF7-D208-4C94-8FEB-D2108E2BFDDD}"/>
              </a:ext>
            </a:extLst>
          </p:cNvPr>
          <p:cNvSpPr/>
          <p:nvPr/>
        </p:nvSpPr>
        <p:spPr>
          <a:xfrm>
            <a:off x="3134226" y="4375864"/>
            <a:ext cx="3744857" cy="206103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E168F9AA-1442-4070-ABE7-A716C66C35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837"/>
            <a:ext cx="8900160" cy="406717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2AE5D0C-2EC7-48AB-B5E2-D18D022B6B78}"/>
              </a:ext>
            </a:extLst>
          </p:cNvPr>
          <p:cNvSpPr/>
          <p:nvPr/>
        </p:nvSpPr>
        <p:spPr>
          <a:xfrm>
            <a:off x="88490" y="1427837"/>
            <a:ext cx="6179893" cy="4142918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lt1"/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4A26141-E911-4D59-8E93-EC7FE3AD4AE8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❸ </a:t>
            </a:r>
            <a:r>
              <a:rPr lang="ja-JP" altLang="en-US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次関数とそのグラフ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　　　　　　　　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FB8CD">
                    <a:lumMod val="50000"/>
                  </a:srgbClr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j-cs"/>
              </a:rPr>
              <a:t>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教科書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p.80)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p:sp>
        <p:nvSpPr>
          <p:cNvPr id="17" name="object 56">
            <a:extLst>
              <a:ext uri="{FF2B5EF4-FFF2-40B4-BE49-F238E27FC236}">
                <a16:creationId xmlns:a16="http://schemas.microsoft.com/office/drawing/2014/main" id="{A46890A4-05C2-4DB0-AA2C-E57B901E953F}"/>
              </a:ext>
            </a:extLst>
          </p:cNvPr>
          <p:cNvSpPr/>
          <p:nvPr/>
        </p:nvSpPr>
        <p:spPr>
          <a:xfrm>
            <a:off x="593658" y="878933"/>
            <a:ext cx="2680484" cy="423545"/>
          </a:xfrm>
          <a:custGeom>
            <a:avLst/>
            <a:gdLst/>
            <a:ahLst/>
            <a:cxnLst/>
            <a:rect l="l" t="t" r="r" b="b"/>
            <a:pathLst>
              <a:path w="4484370" h="423545">
                <a:moveTo>
                  <a:pt x="4483918" y="0"/>
                </a:moveTo>
                <a:lnTo>
                  <a:pt x="0" y="0"/>
                </a:lnTo>
                <a:lnTo>
                  <a:pt x="0" y="423009"/>
                </a:lnTo>
                <a:lnTo>
                  <a:pt x="4483918" y="423009"/>
                </a:lnTo>
                <a:lnTo>
                  <a:pt x="4483918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8" name="object 57">
            <a:extLst>
              <a:ext uri="{FF2B5EF4-FFF2-40B4-BE49-F238E27FC236}">
                <a16:creationId xmlns:a16="http://schemas.microsoft.com/office/drawing/2014/main" id="{55EC02EB-F49A-4501-9BD5-8C3BC07DA8D6}"/>
              </a:ext>
            </a:extLst>
          </p:cNvPr>
          <p:cNvSpPr txBox="1"/>
          <p:nvPr/>
        </p:nvSpPr>
        <p:spPr>
          <a:xfrm>
            <a:off x="694802" y="867926"/>
            <a:ext cx="2579340" cy="42255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altLang="ja-JP" sz="2650" b="1" spc="10" dirty="0">
                <a:solidFill>
                  <a:srgbClr val="FFFFFF"/>
                </a:solidFill>
                <a:latin typeface="ヒラギノ角ゴ Std W8"/>
                <a:cs typeface="ヒラギノ角ゴ Std W8"/>
              </a:rPr>
              <a:t> </a:t>
            </a:r>
            <a:r>
              <a:rPr lang="en-US" altLang="ja-JP" sz="2650" b="1" i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ja-JP" altLang="en-US" sz="265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en-US" altLang="ja-JP" sz="2650" b="1" i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650" b="1" spc="1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65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50" b="1" spc="10" dirty="0">
                <a:solidFill>
                  <a:srgbClr val="FFFFFF"/>
                </a:solidFill>
                <a:latin typeface="ヒラギノ角ゴ Std W8"/>
                <a:cs typeface="ヒラギノ角ゴ Std W8"/>
              </a:rPr>
              <a:t>のグラフ</a:t>
            </a:r>
            <a:endParaRPr sz="2650" dirty="0">
              <a:latin typeface="ヒラギノ角ゴ Std W8"/>
              <a:cs typeface="ヒラギノ角ゴ Std W8"/>
            </a:endParaRPr>
          </a:p>
        </p:txBody>
      </p:sp>
      <p:sp>
        <p:nvSpPr>
          <p:cNvPr id="19" name="object 59">
            <a:extLst>
              <a:ext uri="{FF2B5EF4-FFF2-40B4-BE49-F238E27FC236}">
                <a16:creationId xmlns:a16="http://schemas.microsoft.com/office/drawing/2014/main" id="{5E3193A6-2B68-4250-8228-C03C9CA424C5}"/>
              </a:ext>
            </a:extLst>
          </p:cNvPr>
          <p:cNvSpPr/>
          <p:nvPr/>
        </p:nvSpPr>
        <p:spPr>
          <a:xfrm>
            <a:off x="297516" y="878933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5" h="423545">
                <a:moveTo>
                  <a:pt x="338426" y="0"/>
                </a:moveTo>
                <a:lnTo>
                  <a:pt x="211522" y="0"/>
                </a:lnTo>
                <a:lnTo>
                  <a:pt x="163024" y="5585"/>
                </a:lnTo>
                <a:lnTo>
                  <a:pt x="118502" y="21497"/>
                </a:lnTo>
                <a:lnTo>
                  <a:pt x="79228" y="46464"/>
                </a:lnTo>
                <a:lnTo>
                  <a:pt x="46470" y="79216"/>
                </a:lnTo>
                <a:lnTo>
                  <a:pt x="21500" y="118484"/>
                </a:lnTo>
                <a:lnTo>
                  <a:pt x="5586" y="162997"/>
                </a:lnTo>
                <a:lnTo>
                  <a:pt x="0" y="211487"/>
                </a:lnTo>
                <a:lnTo>
                  <a:pt x="5586" y="259985"/>
                </a:lnTo>
                <a:lnTo>
                  <a:pt x="21500" y="304505"/>
                </a:lnTo>
                <a:lnTo>
                  <a:pt x="46470" y="343777"/>
                </a:lnTo>
                <a:lnTo>
                  <a:pt x="79228" y="376531"/>
                </a:lnTo>
                <a:lnTo>
                  <a:pt x="118502" y="401500"/>
                </a:lnTo>
                <a:lnTo>
                  <a:pt x="163024" y="417411"/>
                </a:lnTo>
                <a:lnTo>
                  <a:pt x="211522" y="422997"/>
                </a:lnTo>
                <a:lnTo>
                  <a:pt x="338426" y="422997"/>
                </a:lnTo>
                <a:lnTo>
                  <a:pt x="338426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60">
            <a:extLst>
              <a:ext uri="{FF2B5EF4-FFF2-40B4-BE49-F238E27FC236}">
                <a16:creationId xmlns:a16="http://schemas.microsoft.com/office/drawing/2014/main" id="{AE73175A-6F53-49B8-82D6-12971ECAB5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985" y="980438"/>
            <a:ext cx="219939" cy="219975"/>
          </a:xfrm>
          <a:prstGeom prst="rect">
            <a:avLst/>
          </a:prstGeom>
        </p:spPr>
      </p:pic>
      <p:sp>
        <p:nvSpPr>
          <p:cNvPr id="22" name="object 61">
            <a:extLst>
              <a:ext uri="{FF2B5EF4-FFF2-40B4-BE49-F238E27FC236}">
                <a16:creationId xmlns:a16="http://schemas.microsoft.com/office/drawing/2014/main" id="{BC6CF61A-4B39-4F10-8C4D-7F749848B746}"/>
              </a:ext>
            </a:extLst>
          </p:cNvPr>
          <p:cNvSpPr/>
          <p:nvPr/>
        </p:nvSpPr>
        <p:spPr>
          <a:xfrm>
            <a:off x="3249381" y="878909"/>
            <a:ext cx="338455" cy="423545"/>
          </a:xfrm>
          <a:custGeom>
            <a:avLst/>
            <a:gdLst/>
            <a:ahLst/>
            <a:cxnLst/>
            <a:rect l="l" t="t" r="r" b="b"/>
            <a:pathLst>
              <a:path w="338454" h="423545">
                <a:moveTo>
                  <a:pt x="126904" y="0"/>
                </a:moveTo>
                <a:lnTo>
                  <a:pt x="0" y="0"/>
                </a:lnTo>
                <a:lnTo>
                  <a:pt x="0" y="423033"/>
                </a:lnTo>
                <a:lnTo>
                  <a:pt x="126904" y="423033"/>
                </a:lnTo>
                <a:lnTo>
                  <a:pt x="175402" y="417447"/>
                </a:lnTo>
                <a:lnTo>
                  <a:pt x="219924" y="401535"/>
                </a:lnTo>
                <a:lnTo>
                  <a:pt x="259198" y="376567"/>
                </a:lnTo>
                <a:lnTo>
                  <a:pt x="291956" y="343812"/>
                </a:lnTo>
                <a:lnTo>
                  <a:pt x="316926" y="304540"/>
                </a:lnTo>
                <a:lnTo>
                  <a:pt x="332840" y="260020"/>
                </a:lnTo>
                <a:lnTo>
                  <a:pt x="338426" y="211522"/>
                </a:lnTo>
                <a:lnTo>
                  <a:pt x="332840" y="163024"/>
                </a:lnTo>
                <a:lnTo>
                  <a:pt x="316926" y="118502"/>
                </a:lnTo>
                <a:lnTo>
                  <a:pt x="291956" y="79228"/>
                </a:lnTo>
                <a:lnTo>
                  <a:pt x="259198" y="46470"/>
                </a:lnTo>
                <a:lnTo>
                  <a:pt x="219924" y="21500"/>
                </a:lnTo>
                <a:lnTo>
                  <a:pt x="175402" y="5586"/>
                </a:lnTo>
                <a:lnTo>
                  <a:pt x="126904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8343BD2-EDE1-4B97-B81D-5FF4EB1AD7D8}"/>
              </a:ext>
            </a:extLst>
          </p:cNvPr>
          <p:cNvGrpSpPr/>
          <p:nvPr/>
        </p:nvGrpSpPr>
        <p:grpSpPr>
          <a:xfrm>
            <a:off x="297516" y="1363812"/>
            <a:ext cx="690243" cy="849530"/>
            <a:chOff x="-2583175" y="562371"/>
            <a:chExt cx="690243" cy="84953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CE535D27-2CC7-49F7-97AA-7B69F9371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83175" y="562371"/>
              <a:ext cx="690243" cy="849530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1010FE4-5C2E-44FB-8975-80E7BDF8ED0F}"/>
                </a:ext>
              </a:extLst>
            </p:cNvPr>
            <p:cNvSpPr txBox="1"/>
            <p:nvPr/>
          </p:nvSpPr>
          <p:spPr>
            <a:xfrm>
              <a:off x="-2508209" y="917012"/>
              <a:ext cx="50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64316B67-7468-4DB6-A970-DB7B54AFE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93" y="4313295"/>
            <a:ext cx="742950" cy="40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8171C3D-4AE6-486F-9A36-3D22FE779556}"/>
                  </a:ext>
                </a:extLst>
              </p:cNvPr>
              <p:cNvSpPr txBox="1"/>
              <p:nvPr/>
            </p:nvSpPr>
            <p:spPr>
              <a:xfrm>
                <a:off x="1062725" y="1544163"/>
                <a:ext cx="4896265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のグラフを比べてみよう。</a:t>
                </a:r>
                <a:endParaRPr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8171C3D-4AE6-486F-9A36-3D22FE779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25" y="1544163"/>
                <a:ext cx="4896265" cy="407099"/>
              </a:xfrm>
              <a:prstGeom prst="rect">
                <a:avLst/>
              </a:prstGeom>
              <a:blipFill>
                <a:blip r:embed="rId7"/>
                <a:stretch>
                  <a:fillRect t="-10448" r="-871" b="-20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B1A23EF-A8A9-49AC-803C-2E7D2A1F0AB2}"/>
                  </a:ext>
                </a:extLst>
              </p:cNvPr>
              <p:cNvSpPr txBox="1"/>
              <p:nvPr/>
            </p:nvSpPr>
            <p:spPr>
              <a:xfrm>
                <a:off x="1503222" y="1963359"/>
                <a:ext cx="4455768" cy="863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の値に対応する</a:t>
                </a:r>
                <a:r>
                  <a:rPr lang="en-US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の値は，次のようになります。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B1A23EF-A8A9-49AC-803C-2E7D2A1F0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22" y="1963359"/>
                <a:ext cx="4455768" cy="863698"/>
              </a:xfrm>
              <a:prstGeom prst="rect">
                <a:avLst/>
              </a:prstGeom>
              <a:blipFill>
                <a:blip r:embed="rId8"/>
                <a:stretch>
                  <a:fillRect l="-1505" r="-5062" b="-10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object 12">
            <a:extLst>
              <a:ext uri="{FF2B5EF4-FFF2-40B4-BE49-F238E27FC236}">
                <a16:creationId xmlns:a16="http://schemas.microsoft.com/office/drawing/2014/main" id="{B23165C7-8A59-4603-B39D-F00A49042CF2}"/>
              </a:ext>
            </a:extLst>
          </p:cNvPr>
          <p:cNvGrpSpPr/>
          <p:nvPr/>
        </p:nvGrpSpPr>
        <p:grpSpPr>
          <a:xfrm>
            <a:off x="1078335" y="2059800"/>
            <a:ext cx="425413" cy="421997"/>
            <a:chOff x="2350377" y="16535049"/>
            <a:chExt cx="296545" cy="296545"/>
          </a:xfrm>
        </p:grpSpPr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1231BB93-F04A-48F8-B770-69B3F9416720}"/>
                </a:ext>
              </a:extLst>
            </p:cNvPr>
            <p:cNvSpPr/>
            <p:nvPr/>
          </p:nvSpPr>
          <p:spPr>
            <a:xfrm>
              <a:off x="2350377" y="16535049"/>
              <a:ext cx="296545" cy="296545"/>
            </a:xfrm>
            <a:custGeom>
              <a:avLst/>
              <a:gdLst/>
              <a:ahLst/>
              <a:cxnLst/>
              <a:rect l="l" t="t" r="r" b="b"/>
              <a:pathLst>
                <a:path w="296544" h="296544">
                  <a:moveTo>
                    <a:pt x="148070" y="0"/>
                  </a:moveTo>
                  <a:lnTo>
                    <a:pt x="101268" y="7545"/>
                  </a:lnTo>
                  <a:lnTo>
                    <a:pt x="60622" y="28556"/>
                  </a:lnTo>
                  <a:lnTo>
                    <a:pt x="28569" y="60598"/>
                  </a:lnTo>
                  <a:lnTo>
                    <a:pt x="7548" y="101236"/>
                  </a:lnTo>
                  <a:lnTo>
                    <a:pt x="0" y="148034"/>
                  </a:lnTo>
                  <a:lnTo>
                    <a:pt x="7548" y="194833"/>
                  </a:lnTo>
                  <a:lnTo>
                    <a:pt x="28569" y="235471"/>
                  </a:lnTo>
                  <a:lnTo>
                    <a:pt x="60622" y="267513"/>
                  </a:lnTo>
                  <a:lnTo>
                    <a:pt x="101268" y="288524"/>
                  </a:lnTo>
                  <a:lnTo>
                    <a:pt x="148070" y="296069"/>
                  </a:lnTo>
                  <a:lnTo>
                    <a:pt x="194871" y="288524"/>
                  </a:lnTo>
                  <a:lnTo>
                    <a:pt x="235515" y="267513"/>
                  </a:lnTo>
                  <a:lnTo>
                    <a:pt x="267564" y="235471"/>
                  </a:lnTo>
                  <a:lnTo>
                    <a:pt x="288582" y="194833"/>
                  </a:lnTo>
                  <a:lnTo>
                    <a:pt x="296129" y="148034"/>
                  </a:lnTo>
                  <a:lnTo>
                    <a:pt x="288582" y="101236"/>
                  </a:lnTo>
                  <a:lnTo>
                    <a:pt x="267564" y="60598"/>
                  </a:lnTo>
                  <a:lnTo>
                    <a:pt x="235515" y="28556"/>
                  </a:lnTo>
                  <a:lnTo>
                    <a:pt x="194871" y="7545"/>
                  </a:lnTo>
                  <a:lnTo>
                    <a:pt x="148070" y="0"/>
                  </a:lnTo>
                  <a:close/>
                </a:path>
              </a:pathLst>
            </a:custGeom>
            <a:solidFill>
              <a:srgbClr val="44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23224682-521D-4CB6-B96C-BBABC8003BA9}"/>
                </a:ext>
              </a:extLst>
            </p:cNvPr>
            <p:cNvSpPr/>
            <p:nvPr/>
          </p:nvSpPr>
          <p:spPr>
            <a:xfrm>
              <a:off x="2469891" y="16562507"/>
              <a:ext cx="57150" cy="241300"/>
            </a:xfrm>
            <a:custGeom>
              <a:avLst/>
              <a:gdLst/>
              <a:ahLst/>
              <a:cxnLst/>
              <a:rect l="l" t="t" r="r" b="b"/>
              <a:pathLst>
                <a:path w="57150" h="241300">
                  <a:moveTo>
                    <a:pt x="32114" y="0"/>
                  </a:moveTo>
                  <a:lnTo>
                    <a:pt x="25010" y="0"/>
                  </a:lnTo>
                  <a:lnTo>
                    <a:pt x="21512" y="955"/>
                  </a:lnTo>
                  <a:lnTo>
                    <a:pt x="0" y="33427"/>
                  </a:lnTo>
                  <a:lnTo>
                    <a:pt x="0" y="46439"/>
                  </a:lnTo>
                  <a:lnTo>
                    <a:pt x="7342" y="94193"/>
                  </a:lnTo>
                  <a:lnTo>
                    <a:pt x="8679" y="100878"/>
                  </a:lnTo>
                  <a:lnTo>
                    <a:pt x="16017" y="144660"/>
                  </a:lnTo>
                  <a:lnTo>
                    <a:pt x="19757" y="174896"/>
                  </a:lnTo>
                  <a:lnTo>
                    <a:pt x="37510" y="174896"/>
                  </a:lnTo>
                  <a:lnTo>
                    <a:pt x="42500" y="136216"/>
                  </a:lnTo>
                  <a:lnTo>
                    <a:pt x="49925" y="94193"/>
                  </a:lnTo>
                  <a:lnTo>
                    <a:pt x="51155" y="88582"/>
                  </a:lnTo>
                  <a:lnTo>
                    <a:pt x="52349" y="82971"/>
                  </a:lnTo>
                  <a:lnTo>
                    <a:pt x="53423" y="77718"/>
                  </a:lnTo>
                  <a:lnTo>
                    <a:pt x="54283" y="72704"/>
                  </a:lnTo>
                  <a:lnTo>
                    <a:pt x="55178" y="67690"/>
                  </a:lnTo>
                  <a:lnTo>
                    <a:pt x="55871" y="62676"/>
                  </a:lnTo>
                  <a:lnTo>
                    <a:pt x="56886" y="52409"/>
                  </a:lnTo>
                  <a:lnTo>
                    <a:pt x="57124" y="46439"/>
                  </a:lnTo>
                  <a:lnTo>
                    <a:pt x="57124" y="33427"/>
                  </a:lnTo>
                  <a:lnTo>
                    <a:pt x="56289" y="27935"/>
                  </a:lnTo>
                  <a:lnTo>
                    <a:pt x="54617" y="23040"/>
                  </a:lnTo>
                  <a:lnTo>
                    <a:pt x="52970" y="18026"/>
                  </a:lnTo>
                  <a:lnTo>
                    <a:pt x="35576" y="955"/>
                  </a:lnTo>
                  <a:lnTo>
                    <a:pt x="32114" y="0"/>
                  </a:lnTo>
                  <a:close/>
                </a:path>
                <a:path w="57150" h="241300">
                  <a:moveTo>
                    <a:pt x="31875" y="193161"/>
                  </a:moveTo>
                  <a:lnTo>
                    <a:pt x="25249" y="193161"/>
                  </a:lnTo>
                  <a:lnTo>
                    <a:pt x="22109" y="193758"/>
                  </a:lnTo>
                  <a:lnTo>
                    <a:pt x="19184" y="195071"/>
                  </a:lnTo>
                  <a:lnTo>
                    <a:pt x="16236" y="196265"/>
                  </a:lnTo>
                  <a:lnTo>
                    <a:pt x="13693" y="198056"/>
                  </a:lnTo>
                  <a:lnTo>
                    <a:pt x="9371" y="202354"/>
                  </a:lnTo>
                  <a:lnTo>
                    <a:pt x="7700" y="204861"/>
                  </a:lnTo>
                  <a:lnTo>
                    <a:pt x="6470" y="207845"/>
                  </a:lnTo>
                  <a:lnTo>
                    <a:pt x="5252" y="210711"/>
                  </a:lnTo>
                  <a:lnTo>
                    <a:pt x="4655" y="213814"/>
                  </a:lnTo>
                  <a:lnTo>
                    <a:pt x="4655" y="220500"/>
                  </a:lnTo>
                  <a:lnTo>
                    <a:pt x="19184" y="239243"/>
                  </a:lnTo>
                  <a:lnTo>
                    <a:pt x="22109" y="240556"/>
                  </a:lnTo>
                  <a:lnTo>
                    <a:pt x="25249" y="241153"/>
                  </a:lnTo>
                  <a:lnTo>
                    <a:pt x="31875" y="241153"/>
                  </a:lnTo>
                  <a:lnTo>
                    <a:pt x="35038" y="240556"/>
                  </a:lnTo>
                  <a:lnTo>
                    <a:pt x="38023" y="239243"/>
                  </a:lnTo>
                  <a:lnTo>
                    <a:pt x="41008" y="238049"/>
                  </a:lnTo>
                  <a:lnTo>
                    <a:pt x="52791" y="220500"/>
                  </a:lnTo>
                  <a:lnTo>
                    <a:pt x="52791" y="213814"/>
                  </a:lnTo>
                  <a:lnTo>
                    <a:pt x="52170" y="210711"/>
                  </a:lnTo>
                  <a:lnTo>
                    <a:pt x="50881" y="207845"/>
                  </a:lnTo>
                  <a:lnTo>
                    <a:pt x="49627" y="204861"/>
                  </a:lnTo>
                  <a:lnTo>
                    <a:pt x="47896" y="202354"/>
                  </a:lnTo>
                  <a:lnTo>
                    <a:pt x="43574" y="198056"/>
                  </a:lnTo>
                  <a:lnTo>
                    <a:pt x="41008" y="196265"/>
                  </a:lnTo>
                  <a:lnTo>
                    <a:pt x="38023" y="195071"/>
                  </a:lnTo>
                  <a:lnTo>
                    <a:pt x="35038" y="193758"/>
                  </a:lnTo>
                  <a:lnTo>
                    <a:pt x="31875" y="193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95B6E5A9-C354-4F85-9F09-19629F8C14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6" y="3097754"/>
            <a:ext cx="4710084" cy="1060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6960C99-53E8-498A-9B28-61093A6F95D4}"/>
                  </a:ext>
                </a:extLst>
              </p:cNvPr>
              <p:cNvSpPr txBox="1"/>
              <p:nvPr/>
            </p:nvSpPr>
            <p:spPr>
              <a:xfrm>
                <a:off x="1078335" y="4281194"/>
                <a:ext cx="4987501" cy="1268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上の表から，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のグラフ上の各点について，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座標を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倍した点からなっている</a:t>
                </a:r>
                <a:r>
                  <a:rPr lang="en-US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000" kern="100" dirty="0">
                    <a:effectLst/>
                    <a:latin typeface="+mn-ea"/>
                    <a:cs typeface="Times New Roman" panose="02020603050405020304" pitchFamily="18" charset="0"/>
                  </a:rPr>
                  <a:t>ことがわかります。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6960C99-53E8-498A-9B28-61093A6F9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5" y="4281194"/>
                <a:ext cx="4987501" cy="1268745"/>
              </a:xfrm>
              <a:prstGeom prst="rect">
                <a:avLst/>
              </a:prstGeom>
              <a:blipFill>
                <a:blip r:embed="rId10"/>
                <a:stretch>
                  <a:fillRect l="-1345" b="-7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7F516E5-F2EA-4227-8FE8-C646D564655B}"/>
                  </a:ext>
                </a:extLst>
              </p:cNvPr>
              <p:cNvSpPr txBox="1"/>
              <p:nvPr/>
            </p:nvSpPr>
            <p:spPr>
              <a:xfrm>
                <a:off x="1169802" y="5762704"/>
                <a:ext cx="7732473" cy="455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のグラフを</a:t>
                </a:r>
                <a14:m>
                  <m:oMath xmlns:m="http://schemas.openxmlformats.org/officeDocument/2006/math">
                    <m:r>
                      <a:rPr lang="ja-JP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軸方向に</a:t>
                </a:r>
                <a14:m>
                  <m:oMath xmlns:m="http://schemas.openxmlformats.org/officeDocument/2006/math">
                    <m:r>
                      <a:rPr lang="ja-JP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000" dirty="0">
                    <a:effectLst/>
                    <a:latin typeface="+mn-ea"/>
                    <a:cs typeface="Times New Roman" panose="02020603050405020304" pitchFamily="18" charset="0"/>
                  </a:rPr>
                  <a:t>倍したものです。</a:t>
                </a:r>
                <a:endParaRPr lang="ja-JP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7F516E5-F2EA-4227-8FE8-C646D564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02" y="5762704"/>
                <a:ext cx="7732473" cy="455894"/>
              </a:xfrm>
              <a:prstGeom prst="rect">
                <a:avLst/>
              </a:prstGeom>
              <a:blipFill>
                <a:blip r:embed="rId11"/>
                <a:stretch>
                  <a:fillRect r="-23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10">
            <a:extLst>
              <a:ext uri="{FF2B5EF4-FFF2-40B4-BE49-F238E27FC236}">
                <a16:creationId xmlns:a16="http://schemas.microsoft.com/office/drawing/2014/main" id="{8C6CEADA-F21D-4973-8E69-222C669E228E}"/>
              </a:ext>
            </a:extLst>
          </p:cNvPr>
          <p:cNvSpPr/>
          <p:nvPr/>
        </p:nvSpPr>
        <p:spPr>
          <a:xfrm>
            <a:off x="1926294" y="3821321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メモ 10">
            <a:extLst>
              <a:ext uri="{FF2B5EF4-FFF2-40B4-BE49-F238E27FC236}">
                <a16:creationId xmlns:a16="http://schemas.microsoft.com/office/drawing/2014/main" id="{1E05D82C-F547-42AD-B682-5043CA8F8BB6}"/>
              </a:ext>
            </a:extLst>
          </p:cNvPr>
          <p:cNvSpPr/>
          <p:nvPr/>
        </p:nvSpPr>
        <p:spPr>
          <a:xfrm>
            <a:off x="2383187" y="3821320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メモ 10">
            <a:extLst>
              <a:ext uri="{FF2B5EF4-FFF2-40B4-BE49-F238E27FC236}">
                <a16:creationId xmlns:a16="http://schemas.microsoft.com/office/drawing/2014/main" id="{E31AA937-5425-4985-B12B-58412E853253}"/>
              </a:ext>
            </a:extLst>
          </p:cNvPr>
          <p:cNvSpPr/>
          <p:nvPr/>
        </p:nvSpPr>
        <p:spPr>
          <a:xfrm>
            <a:off x="2810584" y="3821320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メモ 10">
            <a:extLst>
              <a:ext uri="{FF2B5EF4-FFF2-40B4-BE49-F238E27FC236}">
                <a16:creationId xmlns:a16="http://schemas.microsoft.com/office/drawing/2014/main" id="{C69F71F2-F2B4-44E5-9CE6-553579DE0563}"/>
              </a:ext>
            </a:extLst>
          </p:cNvPr>
          <p:cNvSpPr/>
          <p:nvPr/>
        </p:nvSpPr>
        <p:spPr>
          <a:xfrm>
            <a:off x="3267477" y="3821319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9BE2FB62-861E-454A-AB32-5C8A304845C7}"/>
              </a:ext>
            </a:extLst>
          </p:cNvPr>
          <p:cNvSpPr/>
          <p:nvPr/>
        </p:nvSpPr>
        <p:spPr>
          <a:xfrm>
            <a:off x="3704706" y="3821319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メモ 10">
            <a:extLst>
              <a:ext uri="{FF2B5EF4-FFF2-40B4-BE49-F238E27FC236}">
                <a16:creationId xmlns:a16="http://schemas.microsoft.com/office/drawing/2014/main" id="{D0DD38FE-B57D-41DF-BE8C-61FB4638BFF5}"/>
              </a:ext>
            </a:extLst>
          </p:cNvPr>
          <p:cNvSpPr/>
          <p:nvPr/>
        </p:nvSpPr>
        <p:spPr>
          <a:xfrm>
            <a:off x="4145675" y="3821319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メモ 10">
            <a:extLst>
              <a:ext uri="{FF2B5EF4-FFF2-40B4-BE49-F238E27FC236}">
                <a16:creationId xmlns:a16="http://schemas.microsoft.com/office/drawing/2014/main" id="{3BF04DE9-FB93-4202-9E02-B6A2572DDF6C}"/>
              </a:ext>
            </a:extLst>
          </p:cNvPr>
          <p:cNvSpPr/>
          <p:nvPr/>
        </p:nvSpPr>
        <p:spPr>
          <a:xfrm>
            <a:off x="4583823" y="3821318"/>
            <a:ext cx="349982" cy="297691"/>
          </a:xfrm>
          <a:prstGeom prst="rect">
            <a:avLst/>
          </a:prstGeom>
          <a:solidFill>
            <a:schemeClr val="bg1"/>
          </a:solidFill>
          <a:ln w="25400" cap="rnd"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メモ 10">
            <a:extLst>
              <a:ext uri="{FF2B5EF4-FFF2-40B4-BE49-F238E27FC236}">
                <a16:creationId xmlns:a16="http://schemas.microsoft.com/office/drawing/2014/main" id="{20EB0647-9CB1-4988-A5B9-EA43E82B3E64}"/>
              </a:ext>
            </a:extLst>
          </p:cNvPr>
          <p:cNvSpPr/>
          <p:nvPr/>
        </p:nvSpPr>
        <p:spPr>
          <a:xfrm>
            <a:off x="3943836" y="4722870"/>
            <a:ext cx="1972948" cy="488515"/>
          </a:xfrm>
          <a:prstGeom prst="foldedCorner">
            <a:avLst>
              <a:gd name="adj" fmla="val 36565"/>
            </a:avLst>
          </a:prstGeom>
          <a:solidFill>
            <a:srgbClr val="FBE5D6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38100" dist="25400" dir="4200000" sx="101000" sy="101000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メモ 10">
            <a:extLst>
              <a:ext uri="{FF2B5EF4-FFF2-40B4-BE49-F238E27FC236}">
                <a16:creationId xmlns:a16="http://schemas.microsoft.com/office/drawing/2014/main" id="{87B840E4-D44B-400C-B83E-895CB7900D15}"/>
              </a:ext>
            </a:extLst>
          </p:cNvPr>
          <p:cNvSpPr/>
          <p:nvPr/>
        </p:nvSpPr>
        <p:spPr>
          <a:xfrm>
            <a:off x="1191144" y="5143540"/>
            <a:ext cx="1767209" cy="488515"/>
          </a:xfrm>
          <a:prstGeom prst="foldedCorner">
            <a:avLst>
              <a:gd name="adj" fmla="val 36565"/>
            </a:avLst>
          </a:prstGeom>
          <a:solidFill>
            <a:srgbClr val="FBE5D6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38100" dist="25400" dir="4200000" sx="101000" sy="101000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メモ 10">
            <a:extLst>
              <a:ext uri="{FF2B5EF4-FFF2-40B4-BE49-F238E27FC236}">
                <a16:creationId xmlns:a16="http://schemas.microsoft.com/office/drawing/2014/main" id="{E4FEF2AF-6947-4461-BF51-E81C957945B3}"/>
              </a:ext>
            </a:extLst>
          </p:cNvPr>
          <p:cNvSpPr/>
          <p:nvPr/>
        </p:nvSpPr>
        <p:spPr>
          <a:xfrm>
            <a:off x="5467836" y="5809308"/>
            <a:ext cx="491154" cy="488515"/>
          </a:xfrm>
          <a:prstGeom prst="foldedCorner">
            <a:avLst>
              <a:gd name="adj" fmla="val 36565"/>
            </a:avLst>
          </a:prstGeom>
          <a:solidFill>
            <a:srgbClr val="FBE5D6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38100" dist="25400" dir="4200000" sx="101000" sy="101000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8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3" grpId="0" animBg="1"/>
      <p:bldP spid="35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2_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rgbClr val="EF867E"/>
        </a:solidFill>
        <a:ln w="25400" cap="rnd">
          <a:solidFill>
            <a:schemeClr val="tx1">
              <a:lumMod val="65000"/>
              <a:lumOff val="35000"/>
            </a:schemeClr>
          </a:solidFill>
          <a:round/>
        </a:ln>
        <a:effectLst>
          <a:outerShdw blurRad="38100" dist="25400" dir="4200000" sx="101000" sy="101000" rotWithShape="0">
            <a:schemeClr val="tx1">
              <a:lumMod val="50000"/>
              <a:lumOff val="50000"/>
              <a:alpha val="50000"/>
            </a:schemeClr>
          </a:outerShdw>
        </a:effectLst>
      </a:spPr>
      <a:bodyPr rtlCol="0" anchor="ctr"/>
      <a:lstStyle>
        <a:defPPr algn="ctr">
          <a:defRPr dirty="0">
            <a:solidFill>
              <a:schemeClr val="lt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5673</TotalTime>
  <Words>596</Words>
  <Application>Microsoft Office PowerPoint</Application>
  <PresentationFormat>画面に合わせる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22" baseType="lpstr">
      <vt:lpstr>BIZ UDPゴシック</vt:lpstr>
      <vt:lpstr>HGPｺﾞｼｯｸE</vt:lpstr>
      <vt:lpstr>HG明朝E</vt:lpstr>
      <vt:lpstr>ＭＳ Ｐゴシック</vt:lpstr>
      <vt:lpstr>ＭＳ ゴシック</vt:lpstr>
      <vt:lpstr>Rounded M+ 2p light</vt:lpstr>
      <vt:lpstr>宋体</vt:lpstr>
      <vt:lpstr>ヒラギノ角ゴ Std W8</vt:lpstr>
      <vt:lpstr>游ゴシック</vt:lpstr>
      <vt:lpstr>Bookman Old Style</vt:lpstr>
      <vt:lpstr>Calibri</vt:lpstr>
      <vt:lpstr>Cambria Math</vt:lpstr>
      <vt:lpstr>Times New Roman</vt:lpstr>
      <vt:lpstr>Wingdings</vt:lpstr>
      <vt:lpstr>Wingdings 3</vt:lpstr>
      <vt:lpstr>2_アース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慶一朗 藤谷</dc:creator>
  <cp:lastModifiedBy>長 秀治</cp:lastModifiedBy>
  <cp:revision>70</cp:revision>
  <dcterms:created xsi:type="dcterms:W3CDTF">2021-11-14T04:39:04Z</dcterms:created>
  <dcterms:modified xsi:type="dcterms:W3CDTF">2023-03-02T10:32:34Z</dcterms:modified>
</cp:coreProperties>
</file>