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  <p:sldMasterId id="2147483723" r:id="rId2"/>
    <p:sldMasterId id="2147483732" r:id="rId3"/>
  </p:sldMasterIdLst>
  <p:notesMasterIdLst>
    <p:notesMasterId r:id="rId34"/>
  </p:notesMasterIdLst>
  <p:handoutMasterIdLst>
    <p:handoutMasterId r:id="rId35"/>
  </p:handoutMasterIdLst>
  <p:sldIdLst>
    <p:sldId id="375" r:id="rId4"/>
    <p:sldId id="376" r:id="rId5"/>
    <p:sldId id="440" r:id="rId6"/>
    <p:sldId id="366" r:id="rId7"/>
    <p:sldId id="446" r:id="rId8"/>
    <p:sldId id="417" r:id="rId9"/>
    <p:sldId id="453" r:id="rId10"/>
    <p:sldId id="436" r:id="rId11"/>
    <p:sldId id="442" r:id="rId12"/>
    <p:sldId id="452" r:id="rId13"/>
    <p:sldId id="405" r:id="rId14"/>
    <p:sldId id="454" r:id="rId15"/>
    <p:sldId id="394" r:id="rId16"/>
    <p:sldId id="385" r:id="rId17"/>
    <p:sldId id="382" r:id="rId18"/>
    <p:sldId id="437" r:id="rId19"/>
    <p:sldId id="444" r:id="rId20"/>
    <p:sldId id="455" r:id="rId21"/>
    <p:sldId id="435" r:id="rId22"/>
    <p:sldId id="445" r:id="rId23"/>
    <p:sldId id="443" r:id="rId24"/>
    <p:sldId id="386" r:id="rId25"/>
    <p:sldId id="397" r:id="rId26"/>
    <p:sldId id="401" r:id="rId27"/>
    <p:sldId id="448" r:id="rId28"/>
    <p:sldId id="450" r:id="rId29"/>
    <p:sldId id="451" r:id="rId30"/>
    <p:sldId id="429" r:id="rId31"/>
    <p:sldId id="449" r:id="rId32"/>
    <p:sldId id="431" r:id="rId33"/>
  </p:sldIdLst>
  <p:sldSz cx="12192000" cy="6858000"/>
  <p:notesSz cx="6735763" cy="9866313"/>
  <p:custShowLst>
    <p:custShow name="追加1" id="0">
      <p:sldLst/>
    </p:custShow>
    <p:custShow name="追加2" id="1">
      <p:sldLst/>
    </p:custShow>
    <p:custShow name="追加3" id="2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700"/>
    <a:srgbClr val="FE5600"/>
    <a:srgbClr val="BD486E"/>
    <a:srgbClr val="117EB8"/>
    <a:srgbClr val="967DBE"/>
    <a:srgbClr val="E1D2A5"/>
    <a:srgbClr val="7DC8B4"/>
    <a:srgbClr val="8BA7D9"/>
    <a:srgbClr val="E7EDF6"/>
    <a:srgbClr val="EA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343" autoAdjust="0"/>
  </p:normalViewPr>
  <p:slideViewPr>
    <p:cSldViewPr>
      <p:cViewPr varScale="1">
        <p:scale>
          <a:sx n="101" d="100"/>
          <a:sy n="101" d="100"/>
        </p:scale>
        <p:origin x="87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1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F454-FD64-424D-9F92-155B74F43160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43EB-9934-4A48-A08F-F5B10E262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6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5C96-00B8-40E6-B095-E8C46CF0A3A2}" type="datetimeFigureOut">
              <a:rPr kumimoji="1" lang="ja-JP" altLang="en-US" smtClean="0"/>
              <a:t>2026/1/22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D56C-18CE-48DD-80A6-76C8BE5DA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96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47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6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024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77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648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01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AB99A87-AF1B-32A8-13FD-EC67D98B0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7BE54910-8940-7A39-3F8A-70F5FBF651D2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DA91A9-B919-1777-28E9-F3DACD6059BC}"/>
              </a:ext>
            </a:extLst>
          </p:cNvPr>
          <p:cNvSpPr txBox="1"/>
          <p:nvPr userDrawn="1"/>
        </p:nvSpPr>
        <p:spPr>
          <a:xfrm>
            <a:off x="8904312" y="332656"/>
            <a:ext cx="2664296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>
              <a:lnSpc>
                <a:spcPts val="4300"/>
              </a:lnSpc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63300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F8172E-6AE8-95C9-EA7C-D629F7B42D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06259AC5-D212-F067-C5CE-0DCC909E8E72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AC70704-2F9F-96FD-BE00-365FED3C79A8}"/>
              </a:ext>
            </a:extLst>
          </p:cNvPr>
          <p:cNvGrpSpPr/>
          <p:nvPr userDrawn="1"/>
        </p:nvGrpSpPr>
        <p:grpSpPr>
          <a:xfrm>
            <a:off x="911424" y="1052736"/>
            <a:ext cx="1728193" cy="504056"/>
            <a:chOff x="658175" y="1087042"/>
            <a:chExt cx="1240036" cy="1152128"/>
          </a:xfrm>
          <a:solidFill>
            <a:schemeClr val="bg1"/>
          </a:solidFill>
        </p:grpSpPr>
        <p:sp>
          <p:nvSpPr>
            <p:cNvPr id="7" name="角丸四角形 11">
              <a:extLst>
                <a:ext uri="{FF2B5EF4-FFF2-40B4-BE49-F238E27FC236}">
                  <a16:creationId xmlns:a16="http://schemas.microsoft.com/office/drawing/2014/main" id="{80F783B8-F4FC-1633-F7CB-0987EA35F05A}"/>
                </a:ext>
              </a:extLst>
            </p:cNvPr>
            <p:cNvSpPr/>
            <p:nvPr userDrawn="1"/>
          </p:nvSpPr>
          <p:spPr>
            <a:xfrm>
              <a:off x="658175" y="1087042"/>
              <a:ext cx="1240036" cy="1152128"/>
            </a:xfrm>
            <a:prstGeom prst="roundRect">
              <a:avLst/>
            </a:prstGeom>
            <a:grpFill/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F349340D-1D71-6424-2928-640B1FCBECF4}"/>
                </a:ext>
              </a:extLst>
            </p:cNvPr>
            <p:cNvSpPr txBox="1">
              <a:spLocks/>
            </p:cNvSpPr>
            <p:nvPr/>
          </p:nvSpPr>
          <p:spPr>
            <a:xfrm>
              <a:off x="704534" y="1651956"/>
              <a:ext cx="1127406" cy="298581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rgbClr val="00B050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学習課題</a:t>
              </a:r>
              <a:endParaRPr lang="en-US" altLang="ja-JP" sz="2800" b="1" spc="-150" baseline="0" dirty="0">
                <a:solidFill>
                  <a:srgbClr val="00B0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BA10E6-8F32-42EC-8C02-E19DDCFF08E9}"/>
              </a:ext>
            </a:extLst>
          </p:cNvPr>
          <p:cNvSpPr txBox="1"/>
          <p:nvPr userDrawn="1"/>
        </p:nvSpPr>
        <p:spPr>
          <a:xfrm>
            <a:off x="8904312" y="332656"/>
            <a:ext cx="2664296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>
              <a:lnSpc>
                <a:spcPts val="4300"/>
              </a:lnSpc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51757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内容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313B15D-34F0-36A1-7304-50562F5BC7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AB666E2-24D3-F976-EEAC-B4C0838E812B}"/>
              </a:ext>
            </a:extLst>
          </p:cNvPr>
          <p:cNvGrpSpPr/>
          <p:nvPr userDrawn="1"/>
        </p:nvGrpSpPr>
        <p:grpSpPr>
          <a:xfrm>
            <a:off x="909439" y="1052736"/>
            <a:ext cx="1728000" cy="504056"/>
            <a:chOff x="909439" y="1527314"/>
            <a:chExt cx="1728000" cy="504056"/>
          </a:xfrm>
        </p:grpSpPr>
        <p:sp>
          <p:nvSpPr>
            <p:cNvPr id="8" name="角丸四角形 4">
              <a:extLst>
                <a:ext uri="{FF2B5EF4-FFF2-40B4-BE49-F238E27FC236}">
                  <a16:creationId xmlns:a16="http://schemas.microsoft.com/office/drawing/2014/main" id="{F1E81E92-DBF8-FB53-1C68-88341256D0B7}"/>
                </a:ext>
              </a:extLst>
            </p:cNvPr>
            <p:cNvSpPr/>
            <p:nvPr userDrawn="1"/>
          </p:nvSpPr>
          <p:spPr>
            <a:xfrm>
              <a:off x="909439" y="1527314"/>
              <a:ext cx="1728000" cy="504056"/>
            </a:xfrm>
            <a:prstGeom prst="roundRect">
              <a:avLst/>
            </a:prstGeom>
            <a:solidFill>
              <a:srgbClr val="EF6D1F"/>
            </a:solidFill>
            <a:ln w="60325">
              <a:solidFill>
                <a:srgbClr val="EF6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5352D04E-72B2-B03D-E546-F0F11003A5C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74041" y="1774464"/>
              <a:ext cx="1571049" cy="130629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chemeClr val="bg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学習内容</a:t>
              </a:r>
              <a:endParaRPr lang="en-US" altLang="ja-JP" sz="2800" b="1" spc="-150" baseline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4AEB50AA-F93D-952E-EC55-36E59E38CEBD}"/>
              </a:ext>
            </a:extLst>
          </p:cNvPr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11E1C6-4951-004C-C95F-21240CC527C1}"/>
              </a:ext>
            </a:extLst>
          </p:cNvPr>
          <p:cNvSpPr txBox="1"/>
          <p:nvPr userDrawn="1"/>
        </p:nvSpPr>
        <p:spPr>
          <a:xfrm>
            <a:off x="8904312" y="332656"/>
            <a:ext cx="2664296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>
              <a:lnSpc>
                <a:spcPts val="4300"/>
              </a:lnSpc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5255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本文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60C9BB2-4734-94B8-1CC1-D9CCCC7D9CB3}"/>
              </a:ext>
            </a:extLst>
          </p:cNvPr>
          <p:cNvSpPr txBox="1">
            <a:spLocks/>
          </p:cNvSpPr>
          <p:nvPr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22925F2-C81B-BE45-8B06-86B9F9B291D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A17BAAD-50A3-4C5F-CACB-DBD5CC9EF1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79300" cy="68580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9402092-F157-CCD1-92A0-84EEABA05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" y="0"/>
              <a:ext cx="12179300" cy="6858000"/>
            </a:xfrm>
            <a:prstGeom prst="rect">
              <a:avLst/>
            </a:prstGeom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B2BF92-A149-74F6-8D35-E555E78B9444}"/>
              </a:ext>
            </a:extLst>
          </p:cNvPr>
          <p:cNvSpPr txBox="1"/>
          <p:nvPr userDrawn="1"/>
        </p:nvSpPr>
        <p:spPr>
          <a:xfrm>
            <a:off x="8904312" y="332656"/>
            <a:ext cx="2664296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>
              <a:lnSpc>
                <a:spcPts val="4300"/>
              </a:lnSpc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76975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B75DB03-E624-E85A-2C92-E8D547BF0D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4B270EC-BBC8-A84A-2384-A18C39226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79300" cy="685800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4F1F8BA-4398-B4E3-63BD-04CFA0E90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" y="0"/>
              <a:ext cx="12179300" cy="6858000"/>
            </a:xfrm>
            <a:prstGeom prst="rect">
              <a:avLst/>
            </a:prstGeom>
          </p:spPr>
        </p:pic>
      </p:grpSp>
      <p:sp>
        <p:nvSpPr>
          <p:cNvPr id="6" name="スライド番号プレースホルダー 2">
            <a:extLst>
              <a:ext uri="{FF2B5EF4-FFF2-40B4-BE49-F238E27FC236}">
                <a16:creationId xmlns:a16="http://schemas.microsoft.com/office/drawing/2014/main" id="{C14AA733-4629-ED13-5E07-16B54959FE64}"/>
              </a:ext>
            </a:extLst>
          </p:cNvPr>
          <p:cNvSpPr txBox="1">
            <a:spLocks/>
          </p:cNvSpPr>
          <p:nvPr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2000" u="none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5D31CE-521E-4E7D-1FB7-F40034DF2D79}"/>
              </a:ext>
            </a:extLst>
          </p:cNvPr>
          <p:cNvSpPr txBox="1"/>
          <p:nvPr userDrawn="1"/>
        </p:nvSpPr>
        <p:spPr>
          <a:xfrm>
            <a:off x="8904312" y="332656"/>
            <a:ext cx="2664296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>
              <a:lnSpc>
                <a:spcPts val="4300"/>
              </a:lnSpc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41464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7CA33E4-D392-9CCC-464D-2CB90E077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723E66F8-3E38-6D90-E876-6B485F115B14}"/>
              </a:ext>
            </a:extLst>
          </p:cNvPr>
          <p:cNvSpPr txBox="1">
            <a:spLocks/>
          </p:cNvSpPr>
          <p:nvPr userDrawn="1"/>
        </p:nvSpPr>
        <p:spPr>
          <a:xfrm>
            <a:off x="10350567" y="6351992"/>
            <a:ext cx="156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F48610-93C4-935B-0A5A-E23BC7CFF3F2}"/>
              </a:ext>
            </a:extLst>
          </p:cNvPr>
          <p:cNvSpPr txBox="1"/>
          <p:nvPr userDrawn="1"/>
        </p:nvSpPr>
        <p:spPr>
          <a:xfrm>
            <a:off x="8904312" y="332656"/>
            <a:ext cx="2664296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>
              <a:lnSpc>
                <a:spcPts val="4300"/>
              </a:lnSpc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13908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13EE129-88E0-A47C-AE7B-D5A805A88A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58C0EDC3-0955-3A02-4757-0B8050FF5088}"/>
              </a:ext>
            </a:extLst>
          </p:cNvPr>
          <p:cNvSpPr txBox="1">
            <a:spLocks/>
          </p:cNvSpPr>
          <p:nvPr userDrawn="1"/>
        </p:nvSpPr>
        <p:spPr>
          <a:xfrm>
            <a:off x="10350567" y="6351992"/>
            <a:ext cx="156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F7FFF4-E41E-E0B1-D24A-A45A84B24561}"/>
              </a:ext>
            </a:extLst>
          </p:cNvPr>
          <p:cNvSpPr txBox="1"/>
          <p:nvPr userDrawn="1"/>
        </p:nvSpPr>
        <p:spPr>
          <a:xfrm>
            <a:off x="8904312" y="332656"/>
            <a:ext cx="2664296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>
              <a:lnSpc>
                <a:spcPts val="4300"/>
              </a:lnSpc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5281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見出し＋本文" preserve="1">
  <p:cSld name="見出し＋本文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/>
          <p:nvPr/>
        </p:nvSpPr>
        <p:spPr>
          <a:xfrm>
            <a:off x="9168341" y="630932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20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000" u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/>
          <p:nvPr/>
        </p:nvSpPr>
        <p:spPr>
          <a:xfrm>
            <a:off x="366227" y="293599"/>
            <a:ext cx="468000" cy="4680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4DE96C4-F76D-098A-67F3-2A70156BD1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C62283F-A423-4455-7633-9046B5CDF2CC}"/>
              </a:ext>
            </a:extLst>
          </p:cNvPr>
          <p:cNvSpPr txBox="1">
            <a:spLocks/>
          </p:cNvSpPr>
          <p:nvPr userDrawn="1"/>
        </p:nvSpPr>
        <p:spPr>
          <a:xfrm>
            <a:off x="10350567" y="6351992"/>
            <a:ext cx="156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B3FBB8-D4CE-A774-855C-0F24DC956A5B}"/>
              </a:ext>
            </a:extLst>
          </p:cNvPr>
          <p:cNvSpPr txBox="1"/>
          <p:nvPr userDrawn="1"/>
        </p:nvSpPr>
        <p:spPr>
          <a:xfrm>
            <a:off x="8904312" y="332656"/>
            <a:ext cx="2664296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>
              <a:lnSpc>
                <a:spcPts val="4300"/>
              </a:lnSpc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131819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文-黄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7CA33E4-D392-9CCC-464D-2CB90E077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723E66F8-3E38-6D90-E876-6B485F115B14}"/>
              </a:ext>
            </a:extLst>
          </p:cNvPr>
          <p:cNvSpPr txBox="1">
            <a:spLocks/>
          </p:cNvSpPr>
          <p:nvPr userDrawn="1"/>
        </p:nvSpPr>
        <p:spPr>
          <a:xfrm>
            <a:off x="10350567" y="6351992"/>
            <a:ext cx="156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00A9E8-CB20-205F-E850-E23EE2B6FDC7}"/>
              </a:ext>
            </a:extLst>
          </p:cNvPr>
          <p:cNvSpPr txBox="1"/>
          <p:nvPr userDrawn="1"/>
        </p:nvSpPr>
        <p:spPr>
          <a:xfrm>
            <a:off x="8904312" y="332656"/>
            <a:ext cx="2664296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>
              <a:lnSpc>
                <a:spcPts val="4300"/>
              </a:lnSpc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38498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466995-FC9F-BB46-E3E9-CEA83F7A2CC8}"/>
              </a:ext>
            </a:extLst>
          </p:cNvPr>
          <p:cNvSpPr txBox="1"/>
          <p:nvPr userDrawn="1"/>
        </p:nvSpPr>
        <p:spPr>
          <a:xfrm>
            <a:off x="8904312" y="332656"/>
            <a:ext cx="2664296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>
              <a:lnSpc>
                <a:spcPts val="4300"/>
              </a:lnSpc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40069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2" r:id="rId3"/>
    <p:sldLayoutId id="2147483738" r:id="rId4"/>
    <p:sldLayoutId id="214748373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FD436D-ADB4-B075-A506-CF207B517F5A}"/>
              </a:ext>
            </a:extLst>
          </p:cNvPr>
          <p:cNvSpPr txBox="1"/>
          <p:nvPr userDrawn="1"/>
        </p:nvSpPr>
        <p:spPr>
          <a:xfrm>
            <a:off x="8904312" y="332656"/>
            <a:ext cx="2664296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>
              <a:lnSpc>
                <a:spcPts val="4300"/>
              </a:lnSpc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26218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322E30-47A1-E69B-7128-B3D76625BB6B}"/>
              </a:ext>
            </a:extLst>
          </p:cNvPr>
          <p:cNvSpPr txBox="1"/>
          <p:nvPr userDrawn="1"/>
        </p:nvSpPr>
        <p:spPr>
          <a:xfrm>
            <a:off x="8904312" y="332656"/>
            <a:ext cx="2664296" cy="6480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>
              <a:lnSpc>
                <a:spcPts val="4300"/>
              </a:lnSpc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8629860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8.tsho.jp/08s/sk/02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 txBox="1">
            <a:spLocks/>
          </p:cNvSpPr>
          <p:nvPr/>
        </p:nvSpPr>
        <p:spPr>
          <a:xfrm>
            <a:off x="2340000" y="14304"/>
            <a:ext cx="9289032" cy="1449216"/>
          </a:xfrm>
          <a:prstGeom prst="rect">
            <a:avLst/>
          </a:prstGeom>
        </p:spPr>
        <p:txBody>
          <a:bodyPr vert="horz" wrap="square" lIns="36000" tIns="216000" rIns="36000" bIns="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現代日本の政治と経済</a:t>
            </a:r>
            <a:r>
              <a:rPr lang="ja-JP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現代日本の政治</a:t>
            </a:r>
            <a:endParaRPr lang="en-US" altLang="ja-JP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13238" y="1035277"/>
            <a:ext cx="1584176" cy="626701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0259DF9B-C0B0-394E-AA76-827A5E7FCBB2}"/>
              </a:ext>
            </a:extLst>
          </p:cNvPr>
          <p:cNvSpPr txBox="1">
            <a:spLocks/>
          </p:cNvSpPr>
          <p:nvPr/>
        </p:nvSpPr>
        <p:spPr>
          <a:xfrm>
            <a:off x="313238" y="543098"/>
            <a:ext cx="1584176" cy="503590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編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3">
            <a:extLst>
              <a:ext uri="{FF2B5EF4-FFF2-40B4-BE49-F238E27FC236}">
                <a16:creationId xmlns:a16="http://schemas.microsoft.com/office/drawing/2014/main" id="{98589347-CF84-25C4-64BA-94657FB5AFC3}"/>
              </a:ext>
            </a:extLst>
          </p:cNvPr>
          <p:cNvSpPr/>
          <p:nvPr/>
        </p:nvSpPr>
        <p:spPr>
          <a:xfrm>
            <a:off x="1055440" y="2852936"/>
            <a:ext cx="10080000" cy="2735984"/>
          </a:xfrm>
          <a:prstGeom prst="roundRect">
            <a:avLst/>
          </a:prstGeom>
          <a:noFill/>
          <a:ln w="76200">
            <a:solidFill>
              <a:srgbClr val="EE6D1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E416492-2043-5764-295A-1D1BC5CB87FE}"/>
              </a:ext>
            </a:extLst>
          </p:cNvPr>
          <p:cNvSpPr/>
          <p:nvPr/>
        </p:nvSpPr>
        <p:spPr>
          <a:xfrm>
            <a:off x="1992344" y="2909261"/>
            <a:ext cx="8207312" cy="804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en-US" altLang="ja-JP" sz="3500" b="1" dirty="0">
                <a:solidFill>
                  <a:prstClr val="black"/>
                </a:solidFill>
                <a:latin typeface="メイリオ"/>
                <a:ea typeface="メイリオ"/>
              </a:rPr>
              <a:t>3</a:t>
            </a:r>
            <a:r>
              <a:rPr lang="ja-JP" altLang="en-US" sz="3500" b="1" dirty="0">
                <a:solidFill>
                  <a:prstClr val="black"/>
                </a:solidFill>
                <a:latin typeface="メイリオ"/>
                <a:ea typeface="メイリオ"/>
              </a:rPr>
              <a:t>節　日本の政治機構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169F91C-A17F-ADC8-3937-301AC4AAE542}"/>
              </a:ext>
            </a:extLst>
          </p:cNvPr>
          <p:cNvSpPr/>
          <p:nvPr/>
        </p:nvSpPr>
        <p:spPr>
          <a:xfrm>
            <a:off x="1236000" y="3859700"/>
            <a:ext cx="9720000" cy="765200"/>
          </a:xfrm>
          <a:prstGeom prst="rect">
            <a:avLst/>
          </a:prstGeom>
          <a:ln>
            <a:noFill/>
          </a:ln>
        </p:spPr>
        <p:txBody>
          <a:bodyPr wrap="square" tIns="72000" bIns="0" anchor="ctr">
            <a:spAutoFit/>
          </a:bodyPr>
          <a:lstStyle/>
          <a:p>
            <a:pPr algn="ctr"/>
            <a:r>
              <a:rPr lang="en-US" altLang="ja-JP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 </a:t>
            </a: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内閣と行政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00D48F3-07D0-C98D-A16D-D950BF0722EC}"/>
              </a:ext>
            </a:extLst>
          </p:cNvPr>
          <p:cNvSpPr/>
          <p:nvPr/>
        </p:nvSpPr>
        <p:spPr>
          <a:xfrm>
            <a:off x="1236000" y="4881626"/>
            <a:ext cx="9720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（教科書 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p.56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59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17425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BAE54-BD23-1727-D5B5-626A1D536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CB7072-F863-D9D4-6BF9-E088845D3BB4}"/>
              </a:ext>
            </a:extLst>
          </p:cNvPr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●内閣と国会との関係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553AF56-855F-4F79-AFC3-FB6389AE2CE1}"/>
              </a:ext>
            </a:extLst>
          </p:cNvPr>
          <p:cNvSpPr txBox="1">
            <a:spLocks/>
          </p:cNvSpPr>
          <p:nvPr/>
        </p:nvSpPr>
        <p:spPr>
          <a:xfrm>
            <a:off x="720000" y="900000"/>
            <a:ext cx="11023509" cy="1408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l">
              <a:lnSpc>
                <a:spcPts val="45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衆議院の解散または総辞職について、内閣はどのようなことを考えて判断するのだろうか。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4E48394-66DE-7859-ED06-86208A71757B}"/>
              </a:ext>
            </a:extLst>
          </p:cNvPr>
          <p:cNvSpPr/>
          <p:nvPr/>
        </p:nvSpPr>
        <p:spPr>
          <a:xfrm>
            <a:off x="720000" y="900000"/>
            <a:ext cx="648000" cy="64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800"/>
              </a:lnSpc>
            </a:pPr>
            <a:r>
              <a:rPr lang="ja-JP" altLang="en-US" sz="4800" b="1" dirty="0">
                <a:latin typeface="+mj-ea"/>
                <a:ea typeface="+mj-ea"/>
              </a:rPr>
              <a:t>？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CCEB128-1CB1-F3E7-78C8-9C5F9D7DBAAC}"/>
              </a:ext>
            </a:extLst>
          </p:cNvPr>
          <p:cNvSpPr/>
          <p:nvPr/>
        </p:nvSpPr>
        <p:spPr>
          <a:xfrm>
            <a:off x="1132309" y="2308808"/>
            <a:ext cx="9927383" cy="32084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本データはサンプルです。</a:t>
            </a: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製品版では解答・解答例を示しています</a:t>
            </a:r>
            <a:r>
              <a:rPr kumimoji="1"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440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193326" cy="51146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内閣総理大臣の権限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・明治憲法下で内閣総理大臣は「同輩中の首席」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→日本国憲法では「内閣の首長」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66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項）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・内閣総理大臣は、他の国務大臣を任命・罷免できる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68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項）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・内閣の活動は、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閣議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の決定にもとづく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閣議の決定は全会一致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9B4A7F-520C-B70D-D3DB-630C407C864A}"/>
              </a:ext>
            </a:extLst>
          </p:cNvPr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●内閣総理大臣と大臣との関係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〔p.56〜57〕</a:t>
            </a:r>
          </a:p>
        </p:txBody>
      </p:sp>
    </p:spTree>
    <p:extLst>
      <p:ext uri="{BB962C8B-B14F-4D97-AF65-F5344CB8AC3E}">
        <p14:creationId xmlns:p14="http://schemas.microsoft.com/office/powerpoint/2010/main" val="15185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FD5CB-C375-07FB-3B6F-80FF0F676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AA541E-5038-718B-3479-9CD8AF9DD266}"/>
              </a:ext>
            </a:extLst>
          </p:cNvPr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●内閣総理大臣と大臣との関係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5377E7-AD75-F487-81B7-800952750F80}"/>
              </a:ext>
            </a:extLst>
          </p:cNvPr>
          <p:cNvSpPr txBox="1"/>
          <p:nvPr/>
        </p:nvSpPr>
        <p:spPr>
          <a:xfrm>
            <a:off x="1191600" y="946800"/>
            <a:ext cx="9865096" cy="62100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ts val="4700"/>
              </a:lnSpc>
              <a:defRPr/>
            </a:pPr>
            <a:r>
              <a:rPr kumimoji="0" lang="ja-JP" altLang="en-US" sz="35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閣議</a:t>
            </a:r>
            <a:endParaRPr kumimoji="0" lang="ja-JP" altLang="en-US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Google Shape;146;p6">
            <a:extLst>
              <a:ext uri="{FF2B5EF4-FFF2-40B4-BE49-F238E27FC236}">
                <a16:creationId xmlns:a16="http://schemas.microsoft.com/office/drawing/2014/main" id="{EFEC693B-4C67-37CA-1F92-4EE2A16583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704" y="970112"/>
            <a:ext cx="558593" cy="5716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3754AE8-515D-E348-8F71-6CAD66347B5F}"/>
              </a:ext>
            </a:extLst>
          </p:cNvPr>
          <p:cNvSpPr/>
          <p:nvPr/>
        </p:nvSpPr>
        <p:spPr>
          <a:xfrm>
            <a:off x="2095136" y="1700808"/>
            <a:ext cx="8001727" cy="43530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本データはサンプルです。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製品版では写真が入ります。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37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政務三役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内閣官房長官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・内閣の内部調整や国会との調整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159000" indent="-85725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・内閣の公式見解を発表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副大臣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大臣政務官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・内閣が任免し、国務大臣を補佐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159000" indent="-85725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・国会審議活性化法により、かつての政務次官に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かわって新設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●内閣総理大臣と大臣との関係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左大かっこ 3">
            <a:extLst>
              <a:ext uri="{FF2B5EF4-FFF2-40B4-BE49-F238E27FC236}">
                <a16:creationId xmlns:a16="http://schemas.microsoft.com/office/drawing/2014/main" id="{0BDC084C-E31C-ADBC-261B-6C1093702E17}"/>
              </a:ext>
            </a:extLst>
          </p:cNvPr>
          <p:cNvSpPr/>
          <p:nvPr/>
        </p:nvSpPr>
        <p:spPr>
          <a:xfrm>
            <a:off x="1919536" y="2193816"/>
            <a:ext cx="144016" cy="90000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左大かっこ 4">
            <a:extLst>
              <a:ext uri="{FF2B5EF4-FFF2-40B4-BE49-F238E27FC236}">
                <a16:creationId xmlns:a16="http://schemas.microsoft.com/office/drawing/2014/main" id="{A3F7F7F0-1845-0A94-DF34-FCF6BC9211B5}"/>
              </a:ext>
            </a:extLst>
          </p:cNvPr>
          <p:cNvSpPr/>
          <p:nvPr/>
        </p:nvSpPr>
        <p:spPr>
          <a:xfrm>
            <a:off x="1977689" y="3895224"/>
            <a:ext cx="144016" cy="1466943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6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1672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行政・立法面での内閣の機能</a:t>
            </a:r>
            <a:endParaRPr lang="en-US" altLang="ja-JP" sz="35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・行政権をもち、一般行政事務を担当する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・法律を実際に執行する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・予算を編成し、国会に提出する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・外交関係を処理する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・恩赦を決定する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・天皇の国事行為へ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助言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承認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を行う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条）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・国会に法律案を提出できる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・法律の範囲内で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政令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を定められる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73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2A8823-FBEF-A298-DF1D-7D21B123523A}"/>
              </a:ext>
            </a:extLst>
          </p:cNvPr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●内閣の機能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〔p.57〜58〕</a:t>
            </a:r>
          </a:p>
        </p:txBody>
      </p:sp>
    </p:spTree>
    <p:extLst>
      <p:ext uri="{BB962C8B-B14F-4D97-AF65-F5344CB8AC3E}">
        <p14:creationId xmlns:p14="http://schemas.microsoft.com/office/powerpoint/2010/main" val="10138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司法面での内閣の機能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・最高裁判所長官を指名する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・長官以外の最高裁判所の裁判官を任命する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・最高裁判所の提出する名簿に従って、下級裁判所の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裁判官を任命する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●内閣の機能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7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行政機構のしくみ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3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・内閣総理大臣は行政各部を指揮監督する権限をもつ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72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3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・行政機構：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府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省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庁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委員会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公務員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からなる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3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→中央省庁等改革基本法にもとづき、かつての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府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省庁を</a:t>
            </a: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府</a:t>
            </a: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省庁体制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に再編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2001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3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→行政活動を調整する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内閣府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や、内閣から独立した合議制の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行政委員会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なども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3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・内閣総理大臣は、重要政策について助言する内閣総理大臣補佐官（首相補佐官）を任命できる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●内閣の機能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82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●内閣の機能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E2F8C66F-9B20-2FFB-CAE1-1DAFE5EA4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6" y="1700808"/>
            <a:ext cx="11080408" cy="402806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BD1797-A66A-7895-219B-DCFF7EBDECC6}"/>
              </a:ext>
            </a:extLst>
          </p:cNvPr>
          <p:cNvSpPr txBox="1"/>
          <p:nvPr/>
        </p:nvSpPr>
        <p:spPr>
          <a:xfrm>
            <a:off x="1191600" y="946800"/>
            <a:ext cx="9865096" cy="62100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ts val="4700"/>
              </a:lnSpc>
              <a:defRPr/>
            </a:pPr>
            <a:r>
              <a:rPr kumimoji="0" lang="ja-JP" altLang="en-US" sz="35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日本の行政機構</a:t>
            </a:r>
            <a:endParaRPr kumimoji="0" lang="ja-JP" altLang="en-US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Google Shape;146;p6">
            <a:extLst>
              <a:ext uri="{FF2B5EF4-FFF2-40B4-BE49-F238E27FC236}">
                <a16:creationId xmlns:a16="http://schemas.microsoft.com/office/drawing/2014/main" id="{5F386586-2AFE-8D0B-0F3B-25B7F13AD6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704" y="970112"/>
            <a:ext cx="558593" cy="571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289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3008F-5A50-0473-C0C7-994E5DDB9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4C5429-A5E0-366F-AF9A-D1C6BC5B07DF}"/>
              </a:ext>
            </a:extLst>
          </p:cNvPr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●内閣総理大臣と大臣との関係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6DDDFE-296D-D425-F632-14751B6477A6}"/>
              </a:ext>
            </a:extLst>
          </p:cNvPr>
          <p:cNvSpPr txBox="1"/>
          <p:nvPr/>
        </p:nvSpPr>
        <p:spPr>
          <a:xfrm>
            <a:off x="1191600" y="946800"/>
            <a:ext cx="9865096" cy="62100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ts val="4700"/>
              </a:lnSpc>
              <a:defRPr/>
            </a:pPr>
            <a:r>
              <a:rPr kumimoji="0" lang="ja-JP" altLang="en-US" sz="35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中央官庁街</a:t>
            </a:r>
            <a:endParaRPr kumimoji="0" lang="ja-JP" altLang="en-US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Google Shape;146;p6">
            <a:extLst>
              <a:ext uri="{FF2B5EF4-FFF2-40B4-BE49-F238E27FC236}">
                <a16:creationId xmlns:a16="http://schemas.microsoft.com/office/drawing/2014/main" id="{001AF835-B8EF-CDE9-DDB2-5451E909371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704" y="970112"/>
            <a:ext cx="558593" cy="5716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2823AA5-BAE3-686B-5448-4695D4F7057C}"/>
              </a:ext>
            </a:extLst>
          </p:cNvPr>
          <p:cNvSpPr/>
          <p:nvPr/>
        </p:nvSpPr>
        <p:spPr>
          <a:xfrm>
            <a:off x="2095136" y="1700808"/>
            <a:ext cx="8001727" cy="43530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本データはサンプルです。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製品版では写真が入ります。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048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内閣の責務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・政策全体の方向づけ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・行政機構への民主的な統制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・国会への責任（首相は政治、行政双方を牽引）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●内閣の機能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8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F7C910E-16AC-F174-D987-CA513F078981}"/>
              </a:ext>
            </a:extLst>
          </p:cNvPr>
          <p:cNvSpPr txBox="1">
            <a:spLocks/>
          </p:cNvSpPr>
          <p:nvPr/>
        </p:nvSpPr>
        <p:spPr>
          <a:xfrm>
            <a:off x="720000" y="1800000"/>
            <a:ext cx="10920616" cy="38164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内閣はどのような権限をもっているだろうか。</a:t>
            </a:r>
          </a:p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内閣と国会はどのような関係にあるだろうか。</a:t>
            </a:r>
          </a:p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今日の日本の行政にはなぜ課題が生じていて、どのように解決を図るべきだろうか。</a:t>
            </a:r>
          </a:p>
          <a:p>
            <a:pPr marL="432000" indent="-432000" algn="l">
              <a:lnSpc>
                <a:spcPct val="150000"/>
              </a:lnSpc>
            </a:pP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政府立法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・重要法律案の多くは内閣提出法案による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政府立法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議員自らが中心となって法律案をつくる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議員立法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はあまり多くない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●内閣の機能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3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9B93053-DFD0-84D3-CE4B-381205AC5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879928"/>
            <a:ext cx="7282348" cy="447661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●内閣の機能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100BA6F-CDE2-EC8B-9336-22BCBDBB36E3}"/>
              </a:ext>
            </a:extLst>
          </p:cNvPr>
          <p:cNvSpPr txBox="1">
            <a:spLocks/>
          </p:cNvSpPr>
          <p:nvPr/>
        </p:nvSpPr>
        <p:spPr>
          <a:xfrm>
            <a:off x="720000" y="900000"/>
            <a:ext cx="11023509" cy="1996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l">
              <a:lnSpc>
                <a:spcPts val="45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日本の議員立法と政府立法にはどのような特徴があるだろうか。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BF90D9B-1F1F-8AFE-A2C7-DA78E783B4C9}"/>
              </a:ext>
            </a:extLst>
          </p:cNvPr>
          <p:cNvSpPr/>
          <p:nvPr/>
        </p:nvSpPr>
        <p:spPr>
          <a:xfrm>
            <a:off x="720000" y="900000"/>
            <a:ext cx="648000" cy="64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800"/>
              </a:lnSpc>
            </a:pPr>
            <a:r>
              <a:rPr lang="ja-JP" altLang="en-US" sz="4800" b="1" dirty="0">
                <a:latin typeface="+mj-ea"/>
                <a:ea typeface="+mj-ea"/>
              </a:rPr>
              <a:t>？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9467E49-64D5-CFC6-D49A-B3CF718C31B5}"/>
              </a:ext>
            </a:extLst>
          </p:cNvPr>
          <p:cNvSpPr txBox="1">
            <a:spLocks/>
          </p:cNvSpPr>
          <p:nvPr/>
        </p:nvSpPr>
        <p:spPr>
          <a:xfrm>
            <a:off x="1030661" y="5497880"/>
            <a:ext cx="3215831" cy="1149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▶議員立法と</a:t>
            </a:r>
            <a:br>
              <a:rPr lang="en-US" altLang="ja-JP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政府立法の推移</a:t>
            </a:r>
          </a:p>
        </p:txBody>
      </p:sp>
    </p:spTree>
    <p:extLst>
      <p:ext uri="{BB962C8B-B14F-4D97-AF65-F5344CB8AC3E}">
        <p14:creationId xmlns:p14="http://schemas.microsoft.com/office/powerpoint/2010/main" val="13646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098432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行政機構の肥大化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・政府の役割の変化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多様なサービスの提供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→政策の処理に必要な情報をもつ行政官（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官僚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）の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役割の拡大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・命令や規則（政令、省令など）の制定は、法律の委任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にもとづいて行政機関が行う（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委任立法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　・行政機構の役割が肥大した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行政国家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の登場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16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・政策決定の実権が議会から行政機関に移行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左大かっこ 1">
            <a:extLst>
              <a:ext uri="{FF2B5EF4-FFF2-40B4-BE49-F238E27FC236}">
                <a16:creationId xmlns:a16="http://schemas.microsoft.com/office/drawing/2014/main" id="{354BB2CE-94D5-E747-B3FD-5B846894108F}"/>
              </a:ext>
            </a:extLst>
          </p:cNvPr>
          <p:cNvSpPr/>
          <p:nvPr/>
        </p:nvSpPr>
        <p:spPr>
          <a:xfrm>
            <a:off x="2351584" y="4839786"/>
            <a:ext cx="144000" cy="90000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0A4C66-CDD8-9D67-87E5-8C8E891E00C8}"/>
              </a:ext>
            </a:extLst>
          </p:cNvPr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●行政国家化と官僚制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〔p.58〕</a:t>
            </a:r>
          </a:p>
        </p:txBody>
      </p:sp>
    </p:spTree>
    <p:extLst>
      <p:ext uri="{BB962C8B-B14F-4D97-AF65-F5344CB8AC3E}">
        <p14:creationId xmlns:p14="http://schemas.microsoft.com/office/powerpoint/2010/main" val="55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官僚制の成立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・行政国家化にともなう職務権限の細分化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→専門能力を基準に選抜された行政官（官僚）の集団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が必要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官僚制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（ビューロクラシー）の成立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●行政国家化と官僚制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69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098432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公務員の地位と行政国家化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公務員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は「全体の奉仕者」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項）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・国民の行動を官僚が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許認可権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で規制する行政国家化が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進行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→・諸省庁と業界団体との癒着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64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・退職官僚の業界団体等への「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天下り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」の常態化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64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・政治家（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族議員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）も関与した政・官・業の癒着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2369BF-D325-B518-0AE4-78982C798D9A}"/>
              </a:ext>
            </a:extLst>
          </p:cNvPr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●日本の行政の課題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〔p.58〜59〕</a:t>
            </a:r>
          </a:p>
        </p:txBody>
      </p:sp>
    </p:spTree>
    <p:extLst>
      <p:ext uri="{BB962C8B-B14F-4D97-AF65-F5344CB8AC3E}">
        <p14:creationId xmlns:p14="http://schemas.microsoft.com/office/powerpoint/2010/main" val="33121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CC5E4-F113-08C8-50B7-C61B4D8AA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710C3A-AFD5-A08E-6EB2-0EED8EDB5E99}"/>
              </a:ext>
            </a:extLst>
          </p:cNvPr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●日本の行政の課題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3A5313-DF92-9893-A9E7-AB8801F74109}"/>
              </a:ext>
            </a:extLst>
          </p:cNvPr>
          <p:cNvSpPr txBox="1"/>
          <p:nvPr/>
        </p:nvSpPr>
        <p:spPr>
          <a:xfrm>
            <a:off x="1191600" y="946800"/>
            <a:ext cx="9865096" cy="62100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ts val="4700"/>
              </a:lnSpc>
              <a:defRPr/>
            </a:pPr>
            <a:r>
              <a:rPr kumimoji="0" lang="ja-JP" altLang="en-US" sz="35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許認可件数の推移と</a:t>
            </a:r>
            <a:endParaRPr kumimoji="0" lang="en-US" altLang="ja-JP" sz="3500" b="1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4700"/>
              </a:lnSpc>
              <a:defRPr/>
            </a:pPr>
            <a:r>
              <a:rPr kumimoji="0" lang="ja-JP" altLang="en-US" sz="35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省庁別の割合</a:t>
            </a:r>
            <a:endParaRPr kumimoji="0" lang="ja-JP" altLang="en-US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Google Shape;146;p6">
            <a:extLst>
              <a:ext uri="{FF2B5EF4-FFF2-40B4-BE49-F238E27FC236}">
                <a16:creationId xmlns:a16="http://schemas.microsoft.com/office/drawing/2014/main" id="{08B0C9D4-0440-A722-E776-8CCF1E2F0CE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704" y="970112"/>
            <a:ext cx="558593" cy="57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グラフ, 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11B65469-0BC5-2559-C081-6C11953E3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52" y="1000636"/>
            <a:ext cx="3865720" cy="54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8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A7EA8-EC0D-2789-ED83-40AED37DE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5E87E4-7F6F-C81A-7070-C5A3CBF0D71C}"/>
              </a:ext>
            </a:extLst>
          </p:cNvPr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●日本の行政の課題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181573-70B0-A9EF-A7E7-DFFC2EF1250D}"/>
              </a:ext>
            </a:extLst>
          </p:cNvPr>
          <p:cNvSpPr txBox="1"/>
          <p:nvPr/>
        </p:nvSpPr>
        <p:spPr>
          <a:xfrm>
            <a:off x="1191600" y="946800"/>
            <a:ext cx="9865096" cy="62100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ts val="4700"/>
              </a:lnSpc>
              <a:defRPr/>
            </a:pPr>
            <a:r>
              <a:rPr kumimoji="0" lang="ja-JP" altLang="en-US" sz="35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日本の公務員数の推移</a:t>
            </a:r>
            <a:endParaRPr kumimoji="0" lang="ja-JP" altLang="en-US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Google Shape;146;p6">
            <a:extLst>
              <a:ext uri="{FF2B5EF4-FFF2-40B4-BE49-F238E27FC236}">
                <a16:creationId xmlns:a16="http://schemas.microsoft.com/office/drawing/2014/main" id="{0F39A41C-0B54-789C-2E9D-435898AAC1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704" y="970112"/>
            <a:ext cx="558593" cy="57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グラフ, 棒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A2C1A1FA-A1DE-C22E-DACD-7DC690B15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701310"/>
            <a:ext cx="8279344" cy="46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4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A4268-42F4-2576-895C-EB20635F2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B1600E-6ACE-3A54-D4FC-29AC39933637}"/>
              </a:ext>
            </a:extLst>
          </p:cNvPr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●日本の行政の課題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C84061-70CE-9065-1645-CFE9E15A61A8}"/>
              </a:ext>
            </a:extLst>
          </p:cNvPr>
          <p:cNvSpPr txBox="1"/>
          <p:nvPr/>
        </p:nvSpPr>
        <p:spPr>
          <a:xfrm>
            <a:off x="1191600" y="946800"/>
            <a:ext cx="9865096" cy="62100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ts val="4700"/>
              </a:lnSpc>
              <a:defRPr/>
            </a:pPr>
            <a:r>
              <a:rPr kumimoji="0" lang="ja-JP" altLang="en-US" sz="35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おもな国の</a:t>
            </a:r>
            <a:endParaRPr kumimoji="0" lang="en-US" altLang="ja-JP" sz="3500" b="1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4700"/>
              </a:lnSpc>
              <a:defRPr/>
            </a:pPr>
            <a:r>
              <a:rPr kumimoji="0" lang="ja-JP" altLang="en-US" sz="35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公務員数</a:t>
            </a:r>
            <a:endParaRPr kumimoji="0" lang="ja-JP" altLang="en-US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Google Shape;146;p6">
            <a:extLst>
              <a:ext uri="{FF2B5EF4-FFF2-40B4-BE49-F238E27FC236}">
                <a16:creationId xmlns:a16="http://schemas.microsoft.com/office/drawing/2014/main" id="{836AF359-F541-4199-9231-35DACB122F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704" y="970112"/>
            <a:ext cx="558593" cy="57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グラフ, 棒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ED8BFD89-FCF7-A97C-C82D-829ACD5A5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980728"/>
            <a:ext cx="7231380" cy="508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18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行政改革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の試みと課題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行政手続法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の制定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1993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情報公開法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の制定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1999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国家公務員倫理法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の制定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1999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独立行政法人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制度の導入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2001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地方分権化の推進、省庁間のセクショナリズムの解消、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縦割り行政などの見直しも大きな課題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●日本の行政の課題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9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A73AB-B0AE-8737-65A3-E7B169C71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09998E-B6A2-8B07-BE9F-5BDFF20F3777}"/>
              </a:ext>
            </a:extLst>
          </p:cNvPr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●日本の行政の課題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493BC7-4706-18D5-2931-15BF9FD084CD}"/>
              </a:ext>
            </a:extLst>
          </p:cNvPr>
          <p:cNvSpPr txBox="1"/>
          <p:nvPr/>
        </p:nvSpPr>
        <p:spPr>
          <a:xfrm>
            <a:off x="1191600" y="946800"/>
            <a:ext cx="9865096" cy="62100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ts val="4700"/>
              </a:lnSpc>
              <a:defRPr/>
            </a:pPr>
            <a:r>
              <a:rPr kumimoji="0" lang="ja-JP" altLang="en-US" sz="35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行政改革年表</a:t>
            </a:r>
            <a:endParaRPr kumimoji="0" lang="ja-JP" altLang="en-US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Google Shape;146;p6">
            <a:extLst>
              <a:ext uri="{FF2B5EF4-FFF2-40B4-BE49-F238E27FC236}">
                <a16:creationId xmlns:a16="http://schemas.microsoft.com/office/drawing/2014/main" id="{97E481A7-172A-9BF0-1F09-F20383BEAF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704" y="970112"/>
            <a:ext cx="558593" cy="57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F09BEA65-1631-2EF2-2A2F-9B4EBC47B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343472" y="1682750"/>
            <a:ext cx="4103704" cy="4621014"/>
          </a:xfrm>
          <a:prstGeom prst="rect">
            <a:avLst/>
          </a:prstGeom>
        </p:spPr>
      </p:pic>
      <p:pic>
        <p:nvPicPr>
          <p:cNvPr id="9" name="図 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8FC723CC-1A0C-A9DE-0800-DA42C405F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0"/>
          <a:stretch>
            <a:fillRect/>
          </a:stretch>
        </p:blipFill>
        <p:spPr>
          <a:xfrm>
            <a:off x="6096752" y="1699435"/>
            <a:ext cx="4103704" cy="46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9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812E2B65-3C5E-A47F-83D4-4B92A4ED50CA}"/>
              </a:ext>
            </a:extLst>
          </p:cNvPr>
          <p:cNvSpPr txBox="1">
            <a:spLocks/>
          </p:cNvSpPr>
          <p:nvPr/>
        </p:nvSpPr>
        <p:spPr>
          <a:xfrm>
            <a:off x="900000" y="1800000"/>
            <a:ext cx="10763280" cy="37892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内閣と国会との関係</a:t>
            </a:r>
          </a:p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内閣総理大臣と大臣との関係</a:t>
            </a:r>
          </a:p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内閣の機能</a:t>
            </a:r>
          </a:p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行政国家化と官僚制</a:t>
            </a:r>
          </a:p>
          <a:p>
            <a:pPr marL="432000" indent="-432000" algn="l">
              <a:lnSpc>
                <a:spcPct val="150000"/>
              </a:lnSpc>
            </a:pPr>
            <a:r>
              <a:rPr lang="ja-JP" altLang="en-US" sz="3200" b="1" dirty="0">
                <a:solidFill>
                  <a:srgbClr val="EF6D1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日本の行政の課題</a:t>
            </a:r>
          </a:p>
          <a:p>
            <a:pPr marL="432000" indent="-432000" algn="l">
              <a:lnSpc>
                <a:spcPct val="150000"/>
              </a:lnSpc>
            </a:pP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88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政治主導による官僚制の統制と問題点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35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1990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年代以来の政治改革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→政治家による民主的な官僚制の統制（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政治主導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196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・民主党政権下の政策決定過程で官僚外しの方針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196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内閣人事局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の新設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28000" indent="-432000" algn="l">
              <a:lnSpc>
                <a:spcPts val="4500"/>
              </a:lnSpc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内閣主導による幹部官僚の</a:t>
            </a: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人事の決定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06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→首相などが上から統制する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官邸主導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64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↓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政治家への「忖度」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行政の中立性が損なわれれる　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●日本の行政の課題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左大かっこ 3">
            <a:extLst>
              <a:ext uri="{FF2B5EF4-FFF2-40B4-BE49-F238E27FC236}">
                <a16:creationId xmlns:a16="http://schemas.microsoft.com/office/drawing/2014/main" id="{44BE54F5-E98D-89B5-BC1E-D3FCAE8F465A}"/>
              </a:ext>
            </a:extLst>
          </p:cNvPr>
          <p:cNvSpPr/>
          <p:nvPr/>
        </p:nvSpPr>
        <p:spPr>
          <a:xfrm>
            <a:off x="2351584" y="2703412"/>
            <a:ext cx="144016" cy="1008000"/>
          </a:xfrm>
          <a:prstGeom prst="lef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55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193326" cy="51146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内閣の役割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・国政において、法律にもとづき実際に政策を実施する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行政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内閣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を中心に行われる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9F10EB-997E-11C0-4F05-5C178EBF0F47}"/>
              </a:ext>
            </a:extLst>
          </p:cNvPr>
          <p:cNvSpPr txBox="1"/>
          <p:nvPr/>
        </p:nvSpPr>
        <p:spPr>
          <a:xfrm>
            <a:off x="180000" y="288000"/>
            <a:ext cx="10440000" cy="583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●内閣と国会との関係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〔p.56〕</a:t>
            </a:r>
          </a:p>
        </p:txBody>
      </p:sp>
      <p:grpSp>
        <p:nvGrpSpPr>
          <p:cNvPr id="3" name="Google Shape;192;p11">
            <a:extLst>
              <a:ext uri="{FF2B5EF4-FFF2-40B4-BE49-F238E27FC236}">
                <a16:creationId xmlns:a16="http://schemas.microsoft.com/office/drawing/2014/main" id="{9A588AF7-C063-A87A-44FD-26F28E521BBF}"/>
              </a:ext>
            </a:extLst>
          </p:cNvPr>
          <p:cNvGrpSpPr/>
          <p:nvPr/>
        </p:nvGrpSpPr>
        <p:grpSpPr>
          <a:xfrm>
            <a:off x="8184232" y="1196824"/>
            <a:ext cx="3384376" cy="648000"/>
            <a:chOff x="6118840" y="5754704"/>
            <a:chExt cx="3384376" cy="648000"/>
          </a:xfrm>
        </p:grpSpPr>
        <p:sp>
          <p:nvSpPr>
            <p:cNvPr id="4" name="Google Shape;193;p11">
              <a:extLst>
                <a:ext uri="{FF2B5EF4-FFF2-40B4-BE49-F238E27FC236}">
                  <a16:creationId xmlns:a16="http://schemas.microsoft.com/office/drawing/2014/main" id="{62477D83-BBC4-717E-0731-348FAB402EA8}"/>
                </a:ext>
              </a:extLst>
            </p:cNvPr>
            <p:cNvSpPr/>
            <p:nvPr/>
          </p:nvSpPr>
          <p:spPr>
            <a:xfrm>
              <a:off x="6118840" y="5754704"/>
              <a:ext cx="3263200" cy="648000"/>
            </a:xfrm>
            <a:prstGeom prst="roundRect">
              <a:avLst>
                <a:gd name="adj" fmla="val 11113"/>
              </a:avLst>
            </a:prstGeom>
            <a:solidFill>
              <a:srgbClr val="FDF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oogle Shape;194;p11">
              <a:extLst>
                <a:ext uri="{FF2B5EF4-FFF2-40B4-BE49-F238E27FC236}">
                  <a16:creationId xmlns:a16="http://schemas.microsoft.com/office/drawing/2014/main" id="{E7C9912E-4083-3863-2495-6716A62469B7}"/>
                </a:ext>
              </a:extLst>
            </p:cNvPr>
            <p:cNvGrpSpPr/>
            <p:nvPr/>
          </p:nvGrpSpPr>
          <p:grpSpPr>
            <a:xfrm>
              <a:off x="6246463" y="5853704"/>
              <a:ext cx="1671847" cy="463342"/>
              <a:chOff x="7918310" y="5446156"/>
              <a:chExt cx="1671847" cy="463342"/>
            </a:xfrm>
          </p:grpSpPr>
          <p:sp>
            <p:nvSpPr>
              <p:cNvPr id="8" name="Google Shape;195;p11">
                <a:extLst>
                  <a:ext uri="{FF2B5EF4-FFF2-40B4-BE49-F238E27FC236}">
                    <a16:creationId xmlns:a16="http://schemas.microsoft.com/office/drawing/2014/main" id="{39F42851-CB3A-195C-A6B0-967985E428DC}"/>
                  </a:ext>
                </a:extLst>
              </p:cNvPr>
              <p:cNvSpPr/>
              <p:nvPr/>
            </p:nvSpPr>
            <p:spPr>
              <a:xfrm>
                <a:off x="7918310" y="5446156"/>
                <a:ext cx="1440000" cy="450000"/>
              </a:xfrm>
              <a:prstGeom prst="roundRect">
                <a:avLst>
                  <a:gd name="adj" fmla="val 16002"/>
                </a:avLst>
              </a:prstGeom>
              <a:solidFill>
                <a:schemeClr val="accent4"/>
              </a:solidFill>
              <a:ln w="127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96;p11">
                <a:extLst>
                  <a:ext uri="{FF2B5EF4-FFF2-40B4-BE49-F238E27FC236}">
                    <a16:creationId xmlns:a16="http://schemas.microsoft.com/office/drawing/2014/main" id="{F4F448E2-C18C-E479-C4CE-7B78869DA8C3}"/>
                  </a:ext>
                </a:extLst>
              </p:cNvPr>
              <p:cNvSpPr txBox="1"/>
              <p:nvPr/>
            </p:nvSpPr>
            <p:spPr>
              <a:xfrm>
                <a:off x="7918310" y="5459498"/>
                <a:ext cx="1671847" cy="4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Meiryo"/>
                  <a:buNone/>
                </a:pPr>
                <a:r>
                  <a:rPr lang="ja-JP" sz="2800" b="1" dirty="0">
                    <a:solidFill>
                      <a:schemeClr val="lt1"/>
                    </a:solidFill>
                    <a:latin typeface="Meiryo"/>
                    <a:ea typeface="Meiryo"/>
                    <a:cs typeface="Meiryo"/>
                    <a:sym typeface="Meiryo"/>
                  </a:rPr>
                  <a:t>QR映像</a:t>
                </a:r>
                <a:endParaRPr sz="2800" b="1" dirty="0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</p:grpSp>
        <p:sp>
          <p:nvSpPr>
            <p:cNvPr id="7" name="Google Shape;197;p11">
              <a:hlinkClick r:id="rId3"/>
              <a:extLst>
                <a:ext uri="{FF2B5EF4-FFF2-40B4-BE49-F238E27FC236}">
                  <a16:creationId xmlns:a16="http://schemas.microsoft.com/office/drawing/2014/main" id="{F846118A-AB17-C752-D8C5-4B95714FF9DA}"/>
                </a:ext>
              </a:extLst>
            </p:cNvPr>
            <p:cNvSpPr txBox="1"/>
            <p:nvPr/>
          </p:nvSpPr>
          <p:spPr>
            <a:xfrm>
              <a:off x="7686463" y="5862704"/>
              <a:ext cx="1816753" cy="43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144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eiryo"/>
                <a:buNone/>
              </a:pPr>
              <a:r>
                <a:rPr lang="ja-JP" altLang="en-US" sz="2800" dirty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内閣とは</a:t>
              </a:r>
              <a:endParaRPr sz="28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2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8B821-3823-9821-ADE8-E5F715E46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285A0-D217-3831-C6BB-3EB3DAC7FD74}"/>
              </a:ext>
            </a:extLst>
          </p:cNvPr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憲法の定める内閣と国会との関係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内閣総理大臣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首相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）は国会議員のなかから国会が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指名する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67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項）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・国務大臣の過半数は国会議員でなければならない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b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68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項） 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・内閣総理大臣および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国務大臣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は文民でなければならな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66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項）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＝シビリアン・コントロール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・国務大臣の人数は原則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人以内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（内閣法）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・内閣は国会に対し連帯して責任を負う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66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項）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41EE9-F9D7-A996-F4C9-55A060B650D4}"/>
              </a:ext>
            </a:extLst>
          </p:cNvPr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●内閣と国会との関係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20000" y="900000"/>
            <a:ext cx="11023509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0000" indent="-432000" algn="l">
              <a:lnSpc>
                <a:spcPts val="42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・衆議院が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内閣不信任決議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案を可決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2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→内閣は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日以内に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衆議院の解散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をしないかぎり、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総辞職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しなければならない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69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条）</a:t>
            </a:r>
            <a:b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首相の意思で内閣が決定して行う解散は、憲法第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条が根拠とされる＝</a:t>
            </a: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条解散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2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・衆議院の解散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332000" indent="-432000" algn="l">
              <a:lnSpc>
                <a:spcPts val="42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日以内に衆議院議員総選挙が行われ、選挙から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日以内に特別会を召集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54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項）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64000" indent="-432000" algn="l">
              <a:lnSpc>
                <a:spcPts val="42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→内閣は総辞職し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70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条）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、特別会で新しい内閣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総理大臣が指名される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●内閣と国会との関係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41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5011D-AB7F-0991-9C4F-E3B23440F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87009C-8CE8-1D1C-526B-43D7787C38CA}"/>
              </a:ext>
            </a:extLst>
          </p:cNvPr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●内閣と国会との関係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E178FD-0D4A-629A-9E51-8114DDA5B7E8}"/>
              </a:ext>
            </a:extLst>
          </p:cNvPr>
          <p:cNvSpPr txBox="1"/>
          <p:nvPr/>
        </p:nvSpPr>
        <p:spPr>
          <a:xfrm>
            <a:off x="1191600" y="946800"/>
            <a:ext cx="9865096" cy="62100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ts val="4700"/>
              </a:lnSpc>
              <a:defRPr/>
            </a:pPr>
            <a:r>
              <a:rPr kumimoji="0" lang="ja-JP" altLang="en-US" sz="35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首相官邸</a:t>
            </a:r>
            <a:endParaRPr kumimoji="0" lang="ja-JP" altLang="en-US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Google Shape;146;p6">
            <a:extLst>
              <a:ext uri="{FF2B5EF4-FFF2-40B4-BE49-F238E27FC236}">
                <a16:creationId xmlns:a16="http://schemas.microsoft.com/office/drawing/2014/main" id="{9CBEDFBA-3629-40F6-9F2B-DA2461796F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704" y="970112"/>
            <a:ext cx="558593" cy="5716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37944AE-0ED2-FD78-9CE8-D4D51A15C13B}"/>
              </a:ext>
            </a:extLst>
          </p:cNvPr>
          <p:cNvSpPr/>
          <p:nvPr/>
        </p:nvSpPr>
        <p:spPr>
          <a:xfrm>
            <a:off x="2095136" y="1700808"/>
            <a:ext cx="8001727" cy="43530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本データはサンプルです。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製品版では写真が入ります。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735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●内閣と国会との関係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671CF0-58F1-2B7E-BFBF-7A22C0C05306}"/>
              </a:ext>
            </a:extLst>
          </p:cNvPr>
          <p:cNvSpPr txBox="1"/>
          <p:nvPr/>
        </p:nvSpPr>
        <p:spPr>
          <a:xfrm>
            <a:off x="1191600" y="946800"/>
            <a:ext cx="9865096" cy="62100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ts val="4700"/>
              </a:lnSpc>
              <a:defRPr/>
            </a:pPr>
            <a:r>
              <a:rPr kumimoji="0" lang="ja-JP" altLang="en-US" sz="35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内閣の権限と国会・裁判所との関係</a:t>
            </a:r>
            <a:endParaRPr kumimoji="0" lang="ja-JP" altLang="en-US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Google Shape;146;p6">
            <a:extLst>
              <a:ext uri="{FF2B5EF4-FFF2-40B4-BE49-F238E27FC236}">
                <a16:creationId xmlns:a16="http://schemas.microsoft.com/office/drawing/2014/main" id="{1F2BB618-9E4D-4788-0D36-582924FC298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704" y="970112"/>
            <a:ext cx="558593" cy="57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テキスト, ホワイトボ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C53FE202-8C94-EA00-14A1-3D647EA94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2" y="1700808"/>
            <a:ext cx="5967052" cy="45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1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●内閣と国会との関係</a:t>
            </a: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1D3D8F4-F69D-5550-AFB4-F4E09E8FA983}"/>
              </a:ext>
            </a:extLst>
          </p:cNvPr>
          <p:cNvSpPr txBox="1">
            <a:spLocks/>
          </p:cNvSpPr>
          <p:nvPr/>
        </p:nvSpPr>
        <p:spPr>
          <a:xfrm>
            <a:off x="3719736" y="5972706"/>
            <a:ext cx="4752528" cy="616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▲衆議院解散後の流れ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F6EE904-4651-512D-21CF-6BE70ED5AD7A}"/>
              </a:ext>
            </a:extLst>
          </p:cNvPr>
          <p:cNvSpPr txBox="1">
            <a:spLocks/>
          </p:cNvSpPr>
          <p:nvPr/>
        </p:nvSpPr>
        <p:spPr>
          <a:xfrm>
            <a:off x="720000" y="900000"/>
            <a:ext cx="11023509" cy="1408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0000" algn="l">
              <a:lnSpc>
                <a:spcPts val="45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衆議院の解散または総辞職について、内閣はどのようなことを考えて判断するのだろうか。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92DF458-F59F-A59E-6C7A-8A417A740D6D}"/>
              </a:ext>
            </a:extLst>
          </p:cNvPr>
          <p:cNvSpPr/>
          <p:nvPr/>
        </p:nvSpPr>
        <p:spPr>
          <a:xfrm>
            <a:off x="720000" y="900000"/>
            <a:ext cx="648000" cy="64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800"/>
              </a:lnSpc>
            </a:pPr>
            <a:r>
              <a:rPr lang="ja-JP" altLang="en-US" sz="4800" b="1" dirty="0">
                <a:latin typeface="+mj-ea"/>
                <a:ea typeface="+mj-ea"/>
              </a:rPr>
              <a:t>？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D00FA87-EE46-81D2-ADC8-D8559AC1F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22" y="2185696"/>
            <a:ext cx="5350356" cy="36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9" grpId="0" animBg="1"/>
    </p:bldLst>
  </p:timing>
</p:sld>
</file>

<file path=ppt/theme/theme1.xml><?xml version="1.0" encoding="utf-8"?>
<a:theme xmlns:a="http://schemas.openxmlformats.org/drawingml/2006/main" name="2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本文ページ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1519</Words>
  <Application>Microsoft Office PowerPoint</Application>
  <PresentationFormat>ワイド画面</PresentationFormat>
  <Paragraphs>160</Paragraphs>
  <Slides>30</Slides>
  <Notes>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30</vt:i4>
      </vt:variant>
      <vt:variant>
        <vt:lpstr>目的別スライド ショー</vt:lpstr>
      </vt:variant>
      <vt:variant>
        <vt:i4>3</vt:i4>
      </vt:variant>
    </vt:vector>
  </HeadingPairs>
  <TitlesOfParts>
    <vt:vector size="40" baseType="lpstr">
      <vt:lpstr>Meiryo</vt:lpstr>
      <vt:lpstr>Meiryo</vt:lpstr>
      <vt:lpstr>Arial</vt:lpstr>
      <vt:lpstr>Calibri</vt:lpstr>
      <vt:lpstr>2_通常版</vt:lpstr>
      <vt:lpstr>3_通常版</vt:lpstr>
      <vt:lpstr>本文ページ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追加1</vt:lpstr>
      <vt:lpstr>追加2</vt:lpstr>
      <vt:lpstr>追加3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2021-07-19T12:27:11Z</dcterms:created>
  <dcterms:modified xsi:type="dcterms:W3CDTF">2026-01-22T01:46:40Z</dcterms:modified>
</cp:coreProperties>
</file>