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7" r:id="rId1"/>
    <p:sldMasterId id="2147483723" r:id="rId2"/>
    <p:sldMasterId id="2147483732" r:id="rId3"/>
  </p:sldMasterIdLst>
  <p:notesMasterIdLst>
    <p:notesMasterId r:id="rId22"/>
  </p:notesMasterIdLst>
  <p:handoutMasterIdLst>
    <p:handoutMasterId r:id="rId23"/>
  </p:handoutMasterIdLst>
  <p:sldIdLst>
    <p:sldId id="375" r:id="rId4"/>
    <p:sldId id="376" r:id="rId5"/>
    <p:sldId id="440" r:id="rId6"/>
    <p:sldId id="366" r:id="rId7"/>
    <p:sldId id="446" r:id="rId8"/>
    <p:sldId id="417" r:id="rId9"/>
    <p:sldId id="405" r:id="rId10"/>
    <p:sldId id="394" r:id="rId11"/>
    <p:sldId id="385" r:id="rId12"/>
    <p:sldId id="382" r:id="rId13"/>
    <p:sldId id="437" r:id="rId14"/>
    <p:sldId id="435" r:id="rId15"/>
    <p:sldId id="445" r:id="rId16"/>
    <p:sldId id="386" r:id="rId17"/>
    <p:sldId id="397" r:id="rId18"/>
    <p:sldId id="401" r:id="rId19"/>
    <p:sldId id="429" r:id="rId20"/>
    <p:sldId id="431" r:id="rId21"/>
  </p:sldIdLst>
  <p:sldSz cx="12192000" cy="6858000"/>
  <p:notesSz cx="6735763" cy="9866313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5700"/>
    <a:srgbClr val="FE5600"/>
    <a:srgbClr val="BD486E"/>
    <a:srgbClr val="117EB8"/>
    <a:srgbClr val="967DBE"/>
    <a:srgbClr val="E1D2A5"/>
    <a:srgbClr val="7DC8B4"/>
    <a:srgbClr val="8BA7D9"/>
    <a:srgbClr val="E7EDF6"/>
    <a:srgbClr val="EAF5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5343" autoAdjust="0"/>
  </p:normalViewPr>
  <p:slideViewPr>
    <p:cSldViewPr>
      <p:cViewPr varScale="1">
        <p:scale>
          <a:sx n="101" d="100"/>
          <a:sy n="101" d="100"/>
        </p:scale>
        <p:origin x="87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11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743EB-9934-4A48-A08F-F5B10E2620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2026/1/20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966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473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63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024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48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01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1AB99A87-AF1B-32A8-13FD-EC67D98B09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4" name="スライド番号プレースホルダー 2">
            <a:extLst>
              <a:ext uri="{FF2B5EF4-FFF2-40B4-BE49-F238E27FC236}">
                <a16:creationId xmlns:a16="http://schemas.microsoft.com/office/drawing/2014/main" id="{7BE54910-8940-7A39-3F8A-70F5FBF651D2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80FB12-17EA-BD02-EE2B-884FA442AE66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163300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課題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7AF8172E-6AE8-95C9-EA7C-D629F7B42D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4" name="スライド番号プレースホルダー 2">
            <a:extLst>
              <a:ext uri="{FF2B5EF4-FFF2-40B4-BE49-F238E27FC236}">
                <a16:creationId xmlns:a16="http://schemas.microsoft.com/office/drawing/2014/main" id="{06259AC5-D212-F067-C5CE-0DCC909E8E72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8AC70704-2F9F-96FD-BE00-365FED3C79A8}"/>
              </a:ext>
            </a:extLst>
          </p:cNvPr>
          <p:cNvGrpSpPr/>
          <p:nvPr userDrawn="1"/>
        </p:nvGrpSpPr>
        <p:grpSpPr>
          <a:xfrm>
            <a:off x="911424" y="1052736"/>
            <a:ext cx="1728193" cy="504056"/>
            <a:chOff x="658175" y="1087042"/>
            <a:chExt cx="1240036" cy="1152128"/>
          </a:xfrm>
          <a:solidFill>
            <a:schemeClr val="bg1"/>
          </a:solidFill>
        </p:grpSpPr>
        <p:sp>
          <p:nvSpPr>
            <p:cNvPr id="7" name="角丸四角形 11">
              <a:extLst>
                <a:ext uri="{FF2B5EF4-FFF2-40B4-BE49-F238E27FC236}">
                  <a16:creationId xmlns:a16="http://schemas.microsoft.com/office/drawing/2014/main" id="{80F783B8-F4FC-1633-F7CB-0987EA35F05A}"/>
                </a:ext>
              </a:extLst>
            </p:cNvPr>
            <p:cNvSpPr/>
            <p:nvPr userDrawn="1"/>
          </p:nvSpPr>
          <p:spPr>
            <a:xfrm>
              <a:off x="658175" y="1087042"/>
              <a:ext cx="1240036" cy="1152128"/>
            </a:xfrm>
            <a:prstGeom prst="roundRect">
              <a:avLst/>
            </a:prstGeom>
            <a:grpFill/>
            <a:ln w="603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762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" name="タイトル 1">
              <a:extLst>
                <a:ext uri="{FF2B5EF4-FFF2-40B4-BE49-F238E27FC236}">
                  <a16:creationId xmlns:a16="http://schemas.microsoft.com/office/drawing/2014/main" id="{F349340D-1D71-6424-2928-640B1FCBECF4}"/>
                </a:ext>
              </a:extLst>
            </p:cNvPr>
            <p:cNvSpPr txBox="1">
              <a:spLocks/>
            </p:cNvSpPr>
            <p:nvPr/>
          </p:nvSpPr>
          <p:spPr>
            <a:xfrm>
              <a:off x="704534" y="1651956"/>
              <a:ext cx="1127406" cy="298581"/>
            </a:xfrm>
            <a:prstGeom prst="rect">
              <a:avLst/>
            </a:prstGeom>
            <a:grpFill/>
            <a:ln>
              <a:noFill/>
            </a:ln>
          </p:spPr>
          <p:txBody>
            <a:bodyPr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ja-JP" altLang="en-US" sz="2800" b="1" spc="-150" baseline="0" dirty="0">
                  <a:solidFill>
                    <a:srgbClr val="00B050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学習課題</a:t>
              </a:r>
              <a:endParaRPr lang="en-US" altLang="ja-JP" sz="2800" b="1" spc="-150" baseline="0" dirty="0">
                <a:solidFill>
                  <a:srgbClr val="00B05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041375D-4123-432E-AD47-218D32853DA8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351757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内容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313B15D-34F0-36A1-7304-50562F5BC7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AB666E2-24D3-F976-EEAC-B4C0838E812B}"/>
              </a:ext>
            </a:extLst>
          </p:cNvPr>
          <p:cNvGrpSpPr/>
          <p:nvPr userDrawn="1"/>
        </p:nvGrpSpPr>
        <p:grpSpPr>
          <a:xfrm>
            <a:off x="909439" y="1052736"/>
            <a:ext cx="1728000" cy="504056"/>
            <a:chOff x="909439" y="1527314"/>
            <a:chExt cx="1728000" cy="504056"/>
          </a:xfrm>
        </p:grpSpPr>
        <p:sp>
          <p:nvSpPr>
            <p:cNvPr id="8" name="角丸四角形 4">
              <a:extLst>
                <a:ext uri="{FF2B5EF4-FFF2-40B4-BE49-F238E27FC236}">
                  <a16:creationId xmlns:a16="http://schemas.microsoft.com/office/drawing/2014/main" id="{F1E81E92-DBF8-FB53-1C68-88341256D0B7}"/>
                </a:ext>
              </a:extLst>
            </p:cNvPr>
            <p:cNvSpPr/>
            <p:nvPr userDrawn="1"/>
          </p:nvSpPr>
          <p:spPr>
            <a:xfrm>
              <a:off x="909439" y="1527314"/>
              <a:ext cx="1728000" cy="504056"/>
            </a:xfrm>
            <a:prstGeom prst="roundRect">
              <a:avLst/>
            </a:prstGeom>
            <a:solidFill>
              <a:srgbClr val="EF6D1F"/>
            </a:solidFill>
            <a:ln w="60325">
              <a:solidFill>
                <a:srgbClr val="EF6D1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762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9" name="タイトル 1">
              <a:extLst>
                <a:ext uri="{FF2B5EF4-FFF2-40B4-BE49-F238E27FC236}">
                  <a16:creationId xmlns:a16="http://schemas.microsoft.com/office/drawing/2014/main" id="{5352D04E-72B2-B03D-E546-F0F11003A5C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74041" y="1774464"/>
              <a:ext cx="1571049" cy="130629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8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ja-JP" altLang="en-US" sz="2800" b="1" spc="-150" baseline="0" dirty="0">
                  <a:solidFill>
                    <a:schemeClr val="bg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学習内容</a:t>
              </a:r>
              <a:endParaRPr lang="en-US" altLang="ja-JP" sz="2800" b="1" spc="-150" baseline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0" name="スライド番号プレースホルダー 2">
            <a:extLst>
              <a:ext uri="{FF2B5EF4-FFF2-40B4-BE49-F238E27FC236}">
                <a16:creationId xmlns:a16="http://schemas.microsoft.com/office/drawing/2014/main" id="{4AEB50AA-F93D-952E-EC55-36E59E38CEBD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EB02585-57C2-4267-EB04-9C151850C64D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15255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本文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60C9BB2-4734-94B8-1CC1-D9CCCC7D9CB3}"/>
              </a:ext>
            </a:extLst>
          </p:cNvPr>
          <p:cNvSpPr txBox="1">
            <a:spLocks/>
          </p:cNvSpPr>
          <p:nvPr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22925F2-C81B-BE45-8B06-86B9F9B291DA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6A17BAAD-50A3-4C5F-CACB-DBD5CC9EF1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79300" cy="6858000"/>
            </a:xfrm>
            <a:prstGeom prst="rect">
              <a:avLst/>
            </a:prstGeom>
          </p:spPr>
        </p:pic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C9402092-F157-CCD1-92A0-84EEABA0582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00" y="0"/>
              <a:ext cx="12179300" cy="6858000"/>
            </a:xfrm>
            <a:prstGeom prst="rect">
              <a:avLst/>
            </a:prstGeom>
          </p:spPr>
        </p:pic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20374C3-24CF-55BE-4AA7-884676598DB7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76975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75DB03-E624-E85A-2C92-E8D547BF0DD8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54B270EC-BBC8-A84A-2384-A18C39226D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79300" cy="6858000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14F1F8BA-4398-B4E3-63BD-04CFA0E90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00" y="0"/>
              <a:ext cx="12179300" cy="6858000"/>
            </a:xfrm>
            <a:prstGeom prst="rect">
              <a:avLst/>
            </a:prstGeom>
          </p:spPr>
        </p:pic>
      </p:grpSp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C14AA733-4629-ED13-5E07-16B54959FE64}"/>
              </a:ext>
            </a:extLst>
          </p:cNvPr>
          <p:cNvSpPr txBox="1">
            <a:spLocks/>
          </p:cNvSpPr>
          <p:nvPr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8E72980-0326-41C6-8A22-531FC38A89B9}" type="slidenum">
              <a:rPr lang="ja-JP" altLang="en-US" sz="2000" u="none" smtClean="0">
                <a:latin typeface="メイリオ" panose="020B0604030504040204" pitchFamily="50" charset="-128"/>
                <a:ea typeface="メイリオ" panose="020B0604030504040204" pitchFamily="50" charset="-128"/>
              </a:rPr>
              <a:pPr/>
              <a:t>‹#›</a:t>
            </a:fld>
            <a:endParaRPr lang="ja-JP" altLang="en-US" sz="2000" u="none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0B3E7D-1DD5-2297-33CB-E1CB38ACCFEC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141464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87CA33E4-D392-9CCC-464D-2CB90E077B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スライド番号プレースホルダー 2">
            <a:extLst>
              <a:ext uri="{FF2B5EF4-FFF2-40B4-BE49-F238E27FC236}">
                <a16:creationId xmlns:a16="http://schemas.microsoft.com/office/drawing/2014/main" id="{723E66F8-3E38-6D90-E876-6B485F115B14}"/>
              </a:ext>
            </a:extLst>
          </p:cNvPr>
          <p:cNvSpPr txBox="1">
            <a:spLocks/>
          </p:cNvSpPr>
          <p:nvPr userDrawn="1"/>
        </p:nvSpPr>
        <p:spPr>
          <a:xfrm>
            <a:off x="10350567" y="6351992"/>
            <a:ext cx="15670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A650816-7556-60AA-179A-93530BD8B7F9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3908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＋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013EE129-88E0-A47C-AE7B-D5A805A88A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スライド番号プレースホルダー 2">
            <a:extLst>
              <a:ext uri="{FF2B5EF4-FFF2-40B4-BE49-F238E27FC236}">
                <a16:creationId xmlns:a16="http://schemas.microsoft.com/office/drawing/2014/main" id="{58C0EDC3-0955-3A02-4757-0B8050FF5088}"/>
              </a:ext>
            </a:extLst>
          </p:cNvPr>
          <p:cNvSpPr txBox="1">
            <a:spLocks/>
          </p:cNvSpPr>
          <p:nvPr userDrawn="1"/>
        </p:nvSpPr>
        <p:spPr>
          <a:xfrm>
            <a:off x="10350567" y="6351992"/>
            <a:ext cx="15670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74CBE7-B5B3-D16D-F110-AD366E705069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35281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見出し＋本文" preserve="1">
  <p:cSld name="見出し＋本文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27"/>
          <p:cNvSpPr txBox="1"/>
          <p:nvPr/>
        </p:nvSpPr>
        <p:spPr>
          <a:xfrm>
            <a:off x="9168341" y="630932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20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2000" u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7"/>
          <p:cNvSpPr/>
          <p:nvPr/>
        </p:nvSpPr>
        <p:spPr>
          <a:xfrm>
            <a:off x="366227" y="293599"/>
            <a:ext cx="468000" cy="468000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4DE96C4-F76D-098A-67F3-2A70156BD1D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C62283F-A423-4455-7633-9046B5CDF2CC}"/>
              </a:ext>
            </a:extLst>
          </p:cNvPr>
          <p:cNvSpPr txBox="1">
            <a:spLocks/>
          </p:cNvSpPr>
          <p:nvPr userDrawn="1"/>
        </p:nvSpPr>
        <p:spPr>
          <a:xfrm>
            <a:off x="10350567" y="6351992"/>
            <a:ext cx="15670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37ABC65-0538-977C-E7D9-CB4538215868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1131819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本文-黄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87CA33E4-D392-9CCC-464D-2CB90E077B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スライド番号プレースホルダー 2">
            <a:extLst>
              <a:ext uri="{FF2B5EF4-FFF2-40B4-BE49-F238E27FC236}">
                <a16:creationId xmlns:a16="http://schemas.microsoft.com/office/drawing/2014/main" id="{723E66F8-3E38-6D90-E876-6B485F115B14}"/>
              </a:ext>
            </a:extLst>
          </p:cNvPr>
          <p:cNvSpPr txBox="1">
            <a:spLocks/>
          </p:cNvSpPr>
          <p:nvPr userDrawn="1"/>
        </p:nvSpPr>
        <p:spPr>
          <a:xfrm>
            <a:off x="10350567" y="6351992"/>
            <a:ext cx="15670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C43378B-B8F6-9899-6448-7A72854E7A37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384983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69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2" r:id="rId3"/>
    <p:sldLayoutId id="2147483738" r:id="rId4"/>
    <p:sldLayoutId id="2147483739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D2930B-39DC-1B7F-B799-CBA44FF61E10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326218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8B1151-7964-97AA-E432-CD01759A1BD1}"/>
              </a:ext>
            </a:extLst>
          </p:cNvPr>
          <p:cNvSpPr txBox="1"/>
          <p:nvPr userDrawn="1"/>
        </p:nvSpPr>
        <p:spPr>
          <a:xfrm>
            <a:off x="8904312" y="332656"/>
            <a:ext cx="2664296" cy="64807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r">
              <a:lnSpc>
                <a:spcPts val="4300"/>
              </a:lnSpc>
            </a:pPr>
            <a:r>
              <a:rPr kumimoji="1" lang="ja-JP" altLang="en-US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386298607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35" r:id="rId1"/>
    <p:sldLayoutId id="2147483737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kumimoji="1"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8.tsho.jp/08s/sk/026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/>
          <p:cNvSpPr txBox="1">
            <a:spLocks/>
          </p:cNvSpPr>
          <p:nvPr/>
        </p:nvSpPr>
        <p:spPr>
          <a:xfrm>
            <a:off x="2340000" y="14304"/>
            <a:ext cx="9289032" cy="1449216"/>
          </a:xfrm>
          <a:prstGeom prst="rect">
            <a:avLst/>
          </a:prstGeom>
        </p:spPr>
        <p:txBody>
          <a:bodyPr vert="horz" wrap="square" lIns="36000" tIns="216000" rIns="36000" bIns="0" rtlCol="0" anchor="b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tabLst>
                <a:tab pos="1257300" algn="l"/>
                <a:tab pos="7448550" algn="l"/>
              </a:tabLst>
            </a:pPr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現代日本の政治と経済</a:t>
            </a:r>
            <a:r>
              <a:rPr lang="ja-JP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現代日本の政治</a:t>
            </a:r>
            <a:endParaRPr lang="en-US" altLang="ja-JP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313238" y="1035277"/>
            <a:ext cx="1584176" cy="626701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章</a:t>
            </a:r>
            <a:endParaRPr lang="en-US" altLang="ja-JP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0259DF9B-C0B0-394E-AA76-827A5E7FCBB2}"/>
              </a:ext>
            </a:extLst>
          </p:cNvPr>
          <p:cNvSpPr txBox="1">
            <a:spLocks/>
          </p:cNvSpPr>
          <p:nvPr/>
        </p:nvSpPr>
        <p:spPr>
          <a:xfrm>
            <a:off x="313238" y="543098"/>
            <a:ext cx="1584176" cy="503590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編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3">
            <a:extLst>
              <a:ext uri="{FF2B5EF4-FFF2-40B4-BE49-F238E27FC236}">
                <a16:creationId xmlns:a16="http://schemas.microsoft.com/office/drawing/2014/main" id="{98589347-CF84-25C4-64BA-94657FB5AFC3}"/>
              </a:ext>
            </a:extLst>
          </p:cNvPr>
          <p:cNvSpPr/>
          <p:nvPr/>
        </p:nvSpPr>
        <p:spPr>
          <a:xfrm>
            <a:off x="1055440" y="2852936"/>
            <a:ext cx="10080000" cy="2735984"/>
          </a:xfrm>
          <a:prstGeom prst="roundRect">
            <a:avLst/>
          </a:prstGeom>
          <a:noFill/>
          <a:ln w="76200">
            <a:solidFill>
              <a:srgbClr val="EE6D1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E416492-2043-5764-295A-1D1BC5CB87FE}"/>
              </a:ext>
            </a:extLst>
          </p:cNvPr>
          <p:cNvSpPr/>
          <p:nvPr/>
        </p:nvSpPr>
        <p:spPr>
          <a:xfrm>
            <a:off x="1992344" y="2909261"/>
            <a:ext cx="8207312" cy="80406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>
              <a:lnSpc>
                <a:spcPts val="6000"/>
              </a:lnSpc>
            </a:pPr>
            <a:r>
              <a:rPr lang="en-US" altLang="ja-JP" sz="3500" b="1" dirty="0">
                <a:solidFill>
                  <a:prstClr val="black"/>
                </a:solidFill>
                <a:latin typeface="メイリオ"/>
                <a:ea typeface="メイリオ"/>
              </a:rPr>
              <a:t>3</a:t>
            </a:r>
            <a:r>
              <a:rPr lang="ja-JP" altLang="en-US" sz="3500" b="1" dirty="0">
                <a:solidFill>
                  <a:prstClr val="black"/>
                </a:solidFill>
                <a:latin typeface="メイリオ"/>
                <a:ea typeface="メイリオ"/>
              </a:rPr>
              <a:t>節　日本の政治機構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69F91C-A17F-ADC8-3937-301AC4AAE542}"/>
              </a:ext>
            </a:extLst>
          </p:cNvPr>
          <p:cNvSpPr/>
          <p:nvPr/>
        </p:nvSpPr>
        <p:spPr>
          <a:xfrm>
            <a:off x="1236000" y="3859700"/>
            <a:ext cx="9720000" cy="765200"/>
          </a:xfrm>
          <a:prstGeom prst="rect">
            <a:avLst/>
          </a:prstGeom>
          <a:ln>
            <a:noFill/>
          </a:ln>
        </p:spPr>
        <p:txBody>
          <a:bodyPr wrap="square" tIns="72000" bIns="0" anchor="ctr">
            <a:spAutoFit/>
          </a:bodyPr>
          <a:lstStyle/>
          <a:p>
            <a:pPr algn="ctr"/>
            <a:r>
              <a:rPr lang="en-US" altLang="ja-JP" sz="4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</a:t>
            </a:r>
            <a:r>
              <a:rPr lang="ja-JP" altLang="en-US" sz="4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内閣と行政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00D48F3-07D0-C98D-A16D-D950BF0722EC}"/>
              </a:ext>
            </a:extLst>
          </p:cNvPr>
          <p:cNvSpPr/>
          <p:nvPr/>
        </p:nvSpPr>
        <p:spPr>
          <a:xfrm>
            <a:off x="1236000" y="4881626"/>
            <a:ext cx="9720000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（教科書 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p.56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59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174251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司法面での内閣の機能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・最高裁判所長官を指名する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・長官以外の最高裁判所の裁判官を任命する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・最高裁判所の提出する名簿に従って、下級裁判所の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裁判官を任命する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●内閣の機能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277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行政機構のしくみ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・内閣総理大臣は行政各部を指揮監督する権限をもつ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・行政機構：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府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省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庁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委員会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など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公務員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からなる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→中央省庁等改革基本法にもとづき、かつての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府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省庁を</a:t>
            </a:r>
            <a:r>
              <a:rPr lang="en-US" altLang="ja-JP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府</a:t>
            </a:r>
            <a:r>
              <a:rPr lang="en-US" altLang="ja-JP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省庁体制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に再編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2001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→行政活動を調整する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内閣府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や、内閣から独立した合議制の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行政委員会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なども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3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・内閣総理大臣は、重要政策について助言する内閣総理大臣補佐官（首相補佐官）を任命できる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●内閣の機能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6823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内閣の責務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・政策全体の方向づけ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・行政機構への民主的な統制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・国会への責任（首相は政治、行政双方を牽引）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●内閣の機能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980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政府立法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・重要法律案の多くは内閣提出法案による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政府立法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議員自らが中心となって法律案をつくる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議員立法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はあまり多くない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●内閣の機能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638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720000" y="1260000"/>
            <a:ext cx="1098432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行政機構の肥大化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・政府の役割の変化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多様なサービスの提供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→政策の処理に必要な情報をもつ行政官（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官僚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）の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役割の拡大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・命令や規則（政令、省令など）の制定は、法律の委任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にもとづいて行政機関が行う（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委任立法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　・行政機構の役割が肥大した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行政国家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の登場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16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・政策決定の実権が議会から行政機関に移行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左大かっこ 1">
            <a:extLst>
              <a:ext uri="{FF2B5EF4-FFF2-40B4-BE49-F238E27FC236}">
                <a16:creationId xmlns:a16="http://schemas.microsoft.com/office/drawing/2014/main" id="{354BB2CE-94D5-E747-B3FD-5B846894108F}"/>
              </a:ext>
            </a:extLst>
          </p:cNvPr>
          <p:cNvSpPr/>
          <p:nvPr/>
        </p:nvSpPr>
        <p:spPr>
          <a:xfrm>
            <a:off x="2351584" y="4839786"/>
            <a:ext cx="144000" cy="900000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F0A4C66-CDD8-9D67-87E5-8C8E891E00C8}"/>
              </a:ext>
            </a:extLst>
          </p:cNvPr>
          <p:cNvSpPr txBox="1"/>
          <p:nvPr/>
        </p:nvSpPr>
        <p:spPr>
          <a:xfrm>
            <a:off x="180000" y="288000"/>
            <a:ext cx="10440000" cy="5832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●行政国家化と官僚制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〔p.58〕</a:t>
            </a:r>
          </a:p>
        </p:txBody>
      </p:sp>
    </p:spTree>
    <p:extLst>
      <p:ext uri="{BB962C8B-B14F-4D97-AF65-F5344CB8AC3E}">
        <p14:creationId xmlns:p14="http://schemas.microsoft.com/office/powerpoint/2010/main" val="5581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官僚制の成立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・行政国家化にともなう職務権限の細分化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→専門能力を基準に選抜された行政官（官僚）の集団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が必要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官僚制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（ビューロクラシー）の成立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●行政国家化と官僚制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769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720000" y="1260000"/>
            <a:ext cx="1098432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公務員の地位と行政国家化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公務員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は「全体の奉仕者」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・国民の行動を官僚が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許認可権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で規制する行政国家化が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進行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→・諸省庁と業界団体との癒着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・退職官僚の業界団体等への「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天下り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」の常態化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・政治家（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族議員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）も関与した政・官・業の癒着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E2369BF-D325-B518-0AE4-78982C798D9A}"/>
              </a:ext>
            </a:extLst>
          </p:cNvPr>
          <p:cNvSpPr txBox="1"/>
          <p:nvPr/>
        </p:nvSpPr>
        <p:spPr>
          <a:xfrm>
            <a:off x="180000" y="288000"/>
            <a:ext cx="10440000" cy="5832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●日本の行政の課題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〔p.58〜59〕</a:t>
            </a:r>
          </a:p>
        </p:txBody>
      </p:sp>
    </p:spTree>
    <p:extLst>
      <p:ext uri="{BB962C8B-B14F-4D97-AF65-F5344CB8AC3E}">
        <p14:creationId xmlns:p14="http://schemas.microsoft.com/office/powerpoint/2010/main" val="331213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行政改革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の試みと課題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行政手続法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の制定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1993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情報公開法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の制定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1999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国家公務員倫理法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の制定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1999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独立行政法人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制度の導入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2001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地方分権化の推進、省庁間のセクショナリズムの解消、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縦割り行政などの見直しも大きな課題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●日本の行政の課題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090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政治主導による官僚制の統制と問題点</a:t>
            </a: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35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1990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年代以来の政治改革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→政治家による民主的な官僚制の統制（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政治主導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196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・民主党政権下の政策決定過程で官僚外しの方針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196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内閣人事局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の新設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2014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28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内閣主導による幹部官僚の</a:t>
            </a:r>
            <a:r>
              <a:rPr lang="ja-JP" altLang="en-US" sz="3200">
                <a:latin typeface="メイリオ" panose="020B0604030504040204" pitchFamily="50" charset="-128"/>
                <a:ea typeface="メイリオ" panose="020B0604030504040204" pitchFamily="50" charset="-128"/>
              </a:rPr>
              <a:t>人事の決定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306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→首相などが上から統制する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官邸主導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↓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政治家への「忖度」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行政の中立性が損なわれれる　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●日本の行政の課題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左大かっこ 3">
            <a:extLst>
              <a:ext uri="{FF2B5EF4-FFF2-40B4-BE49-F238E27FC236}">
                <a16:creationId xmlns:a16="http://schemas.microsoft.com/office/drawing/2014/main" id="{44BE54F5-E98D-89B5-BC1E-D3FCAE8F465A}"/>
              </a:ext>
            </a:extLst>
          </p:cNvPr>
          <p:cNvSpPr/>
          <p:nvPr/>
        </p:nvSpPr>
        <p:spPr>
          <a:xfrm>
            <a:off x="2351584" y="2703412"/>
            <a:ext cx="144016" cy="1008000"/>
          </a:xfrm>
          <a:prstGeom prst="leftBracket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55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9F7C910E-16AC-F174-D987-CA513F078981}"/>
              </a:ext>
            </a:extLst>
          </p:cNvPr>
          <p:cNvSpPr txBox="1">
            <a:spLocks/>
          </p:cNvSpPr>
          <p:nvPr/>
        </p:nvSpPr>
        <p:spPr>
          <a:xfrm>
            <a:off x="720000" y="1800000"/>
            <a:ext cx="10920616" cy="38164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内閣はどのような権限をもっているだろうか。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内閣と国会はどのような関係にあるだろうか。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今日の日本の行政にはなぜ課題が生じていて、どのように解決を図るべきだろうか。</a:t>
            </a:r>
          </a:p>
          <a:p>
            <a:pPr marL="432000" indent="-432000" algn="l">
              <a:lnSpc>
                <a:spcPct val="150000"/>
              </a:lnSpc>
            </a:pP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96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812E2B65-3C5E-A47F-83D4-4B92A4ED50CA}"/>
              </a:ext>
            </a:extLst>
          </p:cNvPr>
          <p:cNvSpPr txBox="1">
            <a:spLocks/>
          </p:cNvSpPr>
          <p:nvPr/>
        </p:nvSpPr>
        <p:spPr>
          <a:xfrm>
            <a:off x="900000" y="1800000"/>
            <a:ext cx="10763280" cy="378924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内閣と国会との関係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内閣総理大臣と大臣との関係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内閣の機能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行政国家化と官僚制</a:t>
            </a:r>
          </a:p>
          <a:p>
            <a:pPr marL="432000" indent="-432000" algn="l">
              <a:lnSpc>
                <a:spcPct val="150000"/>
              </a:lnSpc>
            </a:pPr>
            <a:r>
              <a:rPr lang="ja-JP" altLang="en-US" sz="3200" b="1" dirty="0">
                <a:solidFill>
                  <a:srgbClr val="EF6D1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日本の行政の課題</a:t>
            </a:r>
          </a:p>
          <a:p>
            <a:pPr marL="432000" indent="-432000" algn="l">
              <a:lnSpc>
                <a:spcPct val="150000"/>
              </a:lnSpc>
            </a:pPr>
            <a:endParaRPr lang="en-US" altLang="ja-JP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889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720000" y="1260000"/>
            <a:ext cx="11193326" cy="51146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内閣の役割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・国政において、法律にもとづき実際に政策を実施する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行政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内閣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を中心に行われる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9F10EB-997E-11C0-4F05-5C178EBF0F47}"/>
              </a:ext>
            </a:extLst>
          </p:cNvPr>
          <p:cNvSpPr txBox="1"/>
          <p:nvPr/>
        </p:nvSpPr>
        <p:spPr>
          <a:xfrm>
            <a:off x="180000" y="288000"/>
            <a:ext cx="10440000" cy="5832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●内閣と国会との関係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〔p.56〕</a:t>
            </a:r>
          </a:p>
        </p:txBody>
      </p:sp>
      <p:grpSp>
        <p:nvGrpSpPr>
          <p:cNvPr id="3" name="Google Shape;192;p11">
            <a:extLst>
              <a:ext uri="{FF2B5EF4-FFF2-40B4-BE49-F238E27FC236}">
                <a16:creationId xmlns:a16="http://schemas.microsoft.com/office/drawing/2014/main" id="{9A588AF7-C063-A87A-44FD-26F28E521BBF}"/>
              </a:ext>
            </a:extLst>
          </p:cNvPr>
          <p:cNvGrpSpPr/>
          <p:nvPr/>
        </p:nvGrpSpPr>
        <p:grpSpPr>
          <a:xfrm>
            <a:off x="8184232" y="1196824"/>
            <a:ext cx="3384376" cy="648000"/>
            <a:chOff x="6118840" y="5754704"/>
            <a:chExt cx="3384376" cy="648000"/>
          </a:xfrm>
        </p:grpSpPr>
        <p:sp>
          <p:nvSpPr>
            <p:cNvPr id="4" name="Google Shape;193;p11">
              <a:extLst>
                <a:ext uri="{FF2B5EF4-FFF2-40B4-BE49-F238E27FC236}">
                  <a16:creationId xmlns:a16="http://schemas.microsoft.com/office/drawing/2014/main" id="{62477D83-BBC4-717E-0731-348FAB402EA8}"/>
                </a:ext>
              </a:extLst>
            </p:cNvPr>
            <p:cNvSpPr/>
            <p:nvPr/>
          </p:nvSpPr>
          <p:spPr>
            <a:xfrm>
              <a:off x="6118840" y="5754704"/>
              <a:ext cx="3263200" cy="648000"/>
            </a:xfrm>
            <a:prstGeom prst="roundRect">
              <a:avLst>
                <a:gd name="adj" fmla="val 11113"/>
              </a:avLst>
            </a:prstGeom>
            <a:solidFill>
              <a:srgbClr val="FDF19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" name="Google Shape;194;p11">
              <a:extLst>
                <a:ext uri="{FF2B5EF4-FFF2-40B4-BE49-F238E27FC236}">
                  <a16:creationId xmlns:a16="http://schemas.microsoft.com/office/drawing/2014/main" id="{E7C9912E-4083-3863-2495-6716A62469B7}"/>
                </a:ext>
              </a:extLst>
            </p:cNvPr>
            <p:cNvGrpSpPr/>
            <p:nvPr/>
          </p:nvGrpSpPr>
          <p:grpSpPr>
            <a:xfrm>
              <a:off x="6246463" y="5853704"/>
              <a:ext cx="1671847" cy="463342"/>
              <a:chOff x="7918310" y="5446156"/>
              <a:chExt cx="1671847" cy="463342"/>
            </a:xfrm>
          </p:grpSpPr>
          <p:sp>
            <p:nvSpPr>
              <p:cNvPr id="8" name="Google Shape;195;p11">
                <a:extLst>
                  <a:ext uri="{FF2B5EF4-FFF2-40B4-BE49-F238E27FC236}">
                    <a16:creationId xmlns:a16="http://schemas.microsoft.com/office/drawing/2014/main" id="{39F42851-CB3A-195C-A6B0-967985E428DC}"/>
                  </a:ext>
                </a:extLst>
              </p:cNvPr>
              <p:cNvSpPr/>
              <p:nvPr/>
            </p:nvSpPr>
            <p:spPr>
              <a:xfrm>
                <a:off x="7918310" y="5446156"/>
                <a:ext cx="1440000" cy="450000"/>
              </a:xfrm>
              <a:prstGeom prst="roundRect">
                <a:avLst>
                  <a:gd name="adj" fmla="val 16002"/>
                </a:avLst>
              </a:prstGeom>
              <a:solidFill>
                <a:schemeClr val="accent4"/>
              </a:solidFill>
              <a:ln w="12700" cap="flat" cmpd="sng">
                <a:solidFill>
                  <a:schemeClr val="accent4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Google Shape;196;p11">
                <a:extLst>
                  <a:ext uri="{FF2B5EF4-FFF2-40B4-BE49-F238E27FC236}">
                    <a16:creationId xmlns:a16="http://schemas.microsoft.com/office/drawing/2014/main" id="{F4F448E2-C18C-E479-C4CE-7B78869DA8C3}"/>
                  </a:ext>
                </a:extLst>
              </p:cNvPr>
              <p:cNvSpPr txBox="1"/>
              <p:nvPr/>
            </p:nvSpPr>
            <p:spPr>
              <a:xfrm>
                <a:off x="7918310" y="5459498"/>
                <a:ext cx="1671847" cy="45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2800"/>
                  <a:buFont typeface="Meiryo"/>
                  <a:buNone/>
                </a:pPr>
                <a:r>
                  <a:rPr lang="ja-JP" sz="2800" b="1" dirty="0">
                    <a:solidFill>
                      <a:schemeClr val="lt1"/>
                    </a:solidFill>
                    <a:latin typeface="Meiryo"/>
                    <a:ea typeface="Meiryo"/>
                    <a:cs typeface="Meiryo"/>
                    <a:sym typeface="Meiryo"/>
                  </a:rPr>
                  <a:t>QR映像</a:t>
                </a:r>
                <a:endParaRPr sz="2800" b="1" dirty="0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endParaRPr>
              </a:p>
            </p:txBody>
          </p:sp>
        </p:grpSp>
        <p:sp>
          <p:nvSpPr>
            <p:cNvPr id="7" name="Google Shape;197;p11">
              <a:hlinkClick r:id="rId3"/>
              <a:extLst>
                <a:ext uri="{FF2B5EF4-FFF2-40B4-BE49-F238E27FC236}">
                  <a16:creationId xmlns:a16="http://schemas.microsoft.com/office/drawing/2014/main" id="{F846118A-AB17-C752-D8C5-4B95714FF9DA}"/>
                </a:ext>
              </a:extLst>
            </p:cNvPr>
            <p:cNvSpPr txBox="1"/>
            <p:nvPr/>
          </p:nvSpPr>
          <p:spPr>
            <a:xfrm>
              <a:off x="7686463" y="5862704"/>
              <a:ext cx="1816753" cy="432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144000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Meiryo"/>
                <a:buNone/>
              </a:pPr>
              <a:r>
                <a:rPr lang="ja-JP" altLang="en-US" sz="2800" dirty="0">
                  <a:solidFill>
                    <a:schemeClr val="dk1"/>
                  </a:solidFill>
                  <a:latin typeface="Meiryo"/>
                  <a:ea typeface="Meiryo"/>
                  <a:cs typeface="Meiryo"/>
                  <a:sym typeface="Meiryo"/>
                </a:rPr>
                <a:t>内閣とは</a:t>
              </a:r>
              <a:endParaRPr sz="28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420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8B821-3823-9821-ADE8-E5F715E46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E285A0-D217-3831-C6BB-3EB3DAC7FD74}"/>
              </a:ext>
            </a:extLst>
          </p:cNvPr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憲法の定める内閣と国会との関係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内閣総理大臣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首相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）は国会議員のなかから国会が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指名する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67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・国務大臣の過半数は国会議員でなければならない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b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68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 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・内閣総理大臣および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国務大臣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は文民でなければならな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66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＝シビリアン・コントロール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・国務大臣の人数は原則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人以内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（内閣法）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・内閣は国会に対し連帯して責任を負う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66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541EE9-F9D7-A996-F4C9-55A060B650D4}"/>
              </a:ext>
            </a:extLst>
          </p:cNvPr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●内閣と国会との関係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42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00000" indent="-432000" algn="l">
              <a:lnSpc>
                <a:spcPts val="42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・衆議院が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内閣不信任決議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案を可決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2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→内閣は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日以内に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衆議院の解散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をしないかぎり、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総辞職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しなければならない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69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条）</a:t>
            </a:r>
            <a:b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首相の意思で内閣が決定して行う解散は、憲法第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条が根拠とされる＝</a:t>
            </a:r>
            <a:r>
              <a:rPr lang="en-US" altLang="ja-JP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条解散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2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・衆議院の解散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2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日以内に衆議院議員総選挙が行われ、選挙から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日以内に特別会を召集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4000" indent="-432000" algn="l">
              <a:lnSpc>
                <a:spcPts val="42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→内閣は総辞職し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、特別会で新しい内閣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総理大臣が指名される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●内閣と国会との関係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041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720000" y="1260000"/>
            <a:ext cx="11193326" cy="511467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内閣総理大臣の権限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・明治憲法下で内閣総理大臣は「同輩中の首席」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→日本国憲法では「内閣の首長」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66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・内閣総理大臣は、他の国務大臣を任命・罷免できる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68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endParaRPr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・内閣の活動は、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閣議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の決定にもとづく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閣議の決定は全会一致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9B4A7F-520C-B70D-D3DB-630C407C864A}"/>
              </a:ext>
            </a:extLst>
          </p:cNvPr>
          <p:cNvSpPr txBox="1"/>
          <p:nvPr/>
        </p:nvSpPr>
        <p:spPr>
          <a:xfrm>
            <a:off x="180000" y="288000"/>
            <a:ext cx="10440000" cy="5832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●内閣総理大臣と大臣との関係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〔p.56〜57〕</a:t>
            </a:r>
          </a:p>
        </p:txBody>
      </p:sp>
    </p:spTree>
    <p:extLst>
      <p:ext uri="{BB962C8B-B14F-4D97-AF65-F5344CB8AC3E}">
        <p14:creationId xmlns:p14="http://schemas.microsoft.com/office/powerpoint/2010/main" val="151852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720000" y="900000"/>
            <a:ext cx="11023509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政務三役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内閣官房長官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・内閣の内部調整や国会との調整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159000" indent="-85725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・内閣の公式見解を発表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副大臣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大臣政務官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332000" indent="-43200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・内閣が任免し、国務大臣を補佐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159000" indent="-857250" algn="l">
              <a:lnSpc>
                <a:spcPts val="45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・国会審議活性化法により、かつての政務次官に</a:t>
            </a:r>
            <a:b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かわって新設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●内閣総理大臣と大臣との関係</a:t>
            </a:r>
            <a:endParaRPr lang="ja-JP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左大かっこ 3">
            <a:extLst>
              <a:ext uri="{FF2B5EF4-FFF2-40B4-BE49-F238E27FC236}">
                <a16:creationId xmlns:a16="http://schemas.microsoft.com/office/drawing/2014/main" id="{0BDC084C-E31C-ADBC-261B-6C1093702E17}"/>
              </a:ext>
            </a:extLst>
          </p:cNvPr>
          <p:cNvSpPr/>
          <p:nvPr/>
        </p:nvSpPr>
        <p:spPr>
          <a:xfrm>
            <a:off x="1919536" y="2193816"/>
            <a:ext cx="144016" cy="900000"/>
          </a:xfrm>
          <a:prstGeom prst="leftBracket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左大かっこ 4">
            <a:extLst>
              <a:ext uri="{FF2B5EF4-FFF2-40B4-BE49-F238E27FC236}">
                <a16:creationId xmlns:a16="http://schemas.microsoft.com/office/drawing/2014/main" id="{A3F7F7F0-1845-0A94-DF34-FCF6BC9211B5}"/>
              </a:ext>
            </a:extLst>
          </p:cNvPr>
          <p:cNvSpPr/>
          <p:nvPr/>
        </p:nvSpPr>
        <p:spPr>
          <a:xfrm>
            <a:off x="1977689" y="3895224"/>
            <a:ext cx="144016" cy="1466943"/>
          </a:xfrm>
          <a:prstGeom prst="leftBracket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60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 txBox="1">
            <a:spLocks/>
          </p:cNvSpPr>
          <p:nvPr/>
        </p:nvSpPr>
        <p:spPr>
          <a:xfrm>
            <a:off x="720000" y="1260000"/>
            <a:ext cx="111672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行政・立法面での内閣の機能</a:t>
            </a:r>
            <a:endParaRPr lang="en-US" altLang="ja-JP" sz="35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・行政権をもち、一般行政事務を担当する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・法律を実際に執行する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・予算を編成し、国会に提出する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・外交関係を処理する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・恩赦を決定する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・天皇の国事行為へ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助言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承認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を行う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・国会に法律案を提出できる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400"/>
              </a:lnSpc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・法律の範囲内で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政令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を定められる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lang="en-US" altLang="ja-JP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73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2A8823-FBEF-A298-DF1D-7D21B123523A}"/>
              </a:ext>
            </a:extLst>
          </p:cNvPr>
          <p:cNvSpPr txBox="1"/>
          <p:nvPr/>
        </p:nvSpPr>
        <p:spPr>
          <a:xfrm>
            <a:off x="180000" y="288000"/>
            <a:ext cx="10440000" cy="5832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r>
              <a:rPr lang="ja-JP" altLang="en-US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●内閣の機能</a:t>
            </a:r>
            <a:r>
              <a:rPr lang="en-US" altLang="ja-JP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〔p.57〜58〕</a:t>
            </a:r>
          </a:p>
        </p:txBody>
      </p:sp>
    </p:spTree>
    <p:extLst>
      <p:ext uri="{BB962C8B-B14F-4D97-AF65-F5344CB8AC3E}">
        <p14:creationId xmlns:p14="http://schemas.microsoft.com/office/powerpoint/2010/main" val="101389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2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本文ページ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1264</Words>
  <Application>Microsoft Office PowerPoint</Application>
  <PresentationFormat>ワイド画面</PresentationFormat>
  <Paragraphs>120</Paragraphs>
  <Slides>18</Slides>
  <Notes>6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18</vt:i4>
      </vt:variant>
      <vt:variant>
        <vt:lpstr>目的別スライド ショー</vt:lpstr>
      </vt:variant>
      <vt:variant>
        <vt:i4>3</vt:i4>
      </vt:variant>
    </vt:vector>
  </HeadingPairs>
  <TitlesOfParts>
    <vt:vector size="28" baseType="lpstr">
      <vt:lpstr>Meiryo</vt:lpstr>
      <vt:lpstr>Meiryo</vt:lpstr>
      <vt:lpstr>Arial</vt:lpstr>
      <vt:lpstr>Calibri</vt:lpstr>
      <vt:lpstr>2_通常版</vt:lpstr>
      <vt:lpstr>3_通常版</vt:lpstr>
      <vt:lpstr>本文ページ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2021-07-19T12:27:11Z</dcterms:created>
  <dcterms:modified xsi:type="dcterms:W3CDTF">2026-01-20T07:29:27Z</dcterms:modified>
</cp:coreProperties>
</file>