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3" r:id="rId1"/>
  </p:sldMasterIdLst>
  <p:notesMasterIdLst>
    <p:notesMasterId r:id="rId12"/>
  </p:notesMasterIdLst>
  <p:handoutMasterIdLst>
    <p:handoutMasterId r:id="rId13"/>
  </p:handoutMasterIdLst>
  <p:sldIdLst>
    <p:sldId id="368" r:id="rId2"/>
    <p:sldId id="475" r:id="rId3"/>
    <p:sldId id="370" r:id="rId4"/>
    <p:sldId id="390" r:id="rId5"/>
    <p:sldId id="383" r:id="rId6"/>
    <p:sldId id="380" r:id="rId7"/>
    <p:sldId id="396" r:id="rId8"/>
    <p:sldId id="402" r:id="rId9"/>
    <p:sldId id="398" r:id="rId10"/>
    <p:sldId id="399" r:id="rId11"/>
  </p:sldIdLst>
  <p:sldSz cx="12192000" cy="6858000"/>
  <p:notesSz cx="6807200" cy="9939338"/>
  <p:custShowLst>
    <p:custShow name="追加1" id="0">
      <p:sldLst/>
    </p:custShow>
    <p:custShow name="追加2" id="1">
      <p:sldLst/>
    </p:custShow>
    <p:custShow name="追加3" id="2">
      <p:sldLst/>
    </p:custShow>
  </p:custShow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4FB"/>
    <a:srgbClr val="967DBE"/>
    <a:srgbClr val="E1D2A5"/>
    <a:srgbClr val="7DC8B4"/>
    <a:srgbClr val="8BA7D9"/>
    <a:srgbClr val="E7EDF6"/>
    <a:srgbClr val="EAF5F6"/>
    <a:srgbClr val="82CBD1"/>
    <a:srgbClr val="88A3D4"/>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63" autoAdjust="0"/>
    <p:restoredTop sz="96391" autoAdjust="0"/>
  </p:normalViewPr>
  <p:slideViewPr>
    <p:cSldViewPr>
      <p:cViewPr varScale="1">
        <p:scale>
          <a:sx n="84" d="100"/>
          <a:sy n="84" d="100"/>
        </p:scale>
        <p:origin x="211" y="6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7080"/>
    </p:cViewPr>
  </p:sorterViewPr>
  <p:notesViewPr>
    <p:cSldViewPr>
      <p:cViewPr varScale="1">
        <p:scale>
          <a:sx n="77" d="100"/>
          <a:sy n="77" d="100"/>
        </p:scale>
        <p:origin x="115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2236" tIns="46118" rIns="92236" bIns="46118" rtlCol="0"/>
          <a:lstStyle>
            <a:lvl1pPr algn="r">
              <a:defRPr sz="1200"/>
            </a:lvl1pPr>
          </a:lstStyle>
          <a:p>
            <a:fld id="{8CC2F454-FD64-424D-9F92-155B74F43160}"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2236" tIns="46118" rIns="92236" bIns="46118" rtlCol="0" anchor="b"/>
          <a:lstStyle>
            <a:lvl1pPr algn="r">
              <a:defRPr sz="1200"/>
            </a:lvl1pPr>
          </a:lstStyle>
          <a:p>
            <a:fld id="{C4A743EB-9934-4A48-A08F-F5B10E262010}" type="slidenum">
              <a:rPr kumimoji="1" lang="ja-JP" altLang="en-US" smtClean="0"/>
              <a:t>‹#›</a:t>
            </a:fld>
            <a:endParaRPr kumimoji="1" lang="ja-JP" altLang="en-US"/>
          </a:p>
        </p:txBody>
      </p:sp>
    </p:spTree>
    <p:extLst>
      <p:ext uri="{BB962C8B-B14F-4D97-AF65-F5344CB8AC3E}">
        <p14:creationId xmlns:p14="http://schemas.microsoft.com/office/powerpoint/2010/main" val="3939260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91B95C96-00B8-40E6-B095-E8C46CF0A3A2}"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E32ED56C-18CE-48DD-80A6-76C8BE5DAFDD}" type="slidenum">
              <a:rPr kumimoji="1" lang="ja-JP" altLang="en-US" smtClean="0"/>
              <a:t>‹#›</a:t>
            </a:fld>
            <a:endParaRPr kumimoji="1" lang="ja-JP" altLang="en-US"/>
          </a:p>
        </p:txBody>
      </p:sp>
    </p:spTree>
    <p:extLst>
      <p:ext uri="{BB962C8B-B14F-4D97-AF65-F5344CB8AC3E}">
        <p14:creationId xmlns:p14="http://schemas.microsoft.com/office/powerpoint/2010/main" val="6027896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sz="2000" dirty="0">
              <a:latin typeface="メイリオ" panose="020B0604030504040204" pitchFamily="50" charset="-128"/>
              <a:ea typeface="ふみゴシック" panose="03000509000000000000" pitchFamily="65" charset="-128"/>
            </a:endParaRPr>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1</a:t>
            </a:fld>
            <a:endParaRPr kumimoji="1" lang="ja-JP" altLang="en-US"/>
          </a:p>
        </p:txBody>
      </p:sp>
    </p:spTree>
    <p:extLst>
      <p:ext uri="{BB962C8B-B14F-4D97-AF65-F5344CB8AC3E}">
        <p14:creationId xmlns:p14="http://schemas.microsoft.com/office/powerpoint/2010/main" val="377103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3</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4</a:t>
            </a:fld>
            <a:endParaRPr kumimoji="1" lang="ja-JP" altLang="en-US"/>
          </a:p>
        </p:txBody>
      </p:sp>
    </p:spTree>
    <p:extLst>
      <p:ext uri="{BB962C8B-B14F-4D97-AF65-F5344CB8AC3E}">
        <p14:creationId xmlns:p14="http://schemas.microsoft.com/office/powerpoint/2010/main" val="3026407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5</a:t>
            </a:fld>
            <a:endParaRPr kumimoji="1" lang="ja-JP" altLang="en-US"/>
          </a:p>
        </p:txBody>
      </p:sp>
    </p:spTree>
    <p:extLst>
      <p:ext uri="{BB962C8B-B14F-4D97-AF65-F5344CB8AC3E}">
        <p14:creationId xmlns:p14="http://schemas.microsoft.com/office/powerpoint/2010/main" val="85252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6</a:t>
            </a:fld>
            <a:endParaRPr kumimoji="1" lang="ja-JP" altLang="en-US"/>
          </a:p>
        </p:txBody>
      </p:sp>
    </p:spTree>
    <p:extLst>
      <p:ext uri="{BB962C8B-B14F-4D97-AF65-F5344CB8AC3E}">
        <p14:creationId xmlns:p14="http://schemas.microsoft.com/office/powerpoint/2010/main" val="1510592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7</a:t>
            </a:fld>
            <a:endParaRPr kumimoji="1" lang="ja-JP" altLang="en-US"/>
          </a:p>
        </p:txBody>
      </p:sp>
    </p:spTree>
    <p:extLst>
      <p:ext uri="{BB962C8B-B14F-4D97-AF65-F5344CB8AC3E}">
        <p14:creationId xmlns:p14="http://schemas.microsoft.com/office/powerpoint/2010/main" val="3579421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9</a:t>
            </a:fld>
            <a:endParaRPr kumimoji="1" lang="ja-JP" altLang="en-US"/>
          </a:p>
        </p:txBody>
      </p:sp>
    </p:spTree>
    <p:extLst>
      <p:ext uri="{BB962C8B-B14F-4D97-AF65-F5344CB8AC3E}">
        <p14:creationId xmlns:p14="http://schemas.microsoft.com/office/powerpoint/2010/main" val="3311293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10</a:t>
            </a:fld>
            <a:endParaRPr kumimoji="1" lang="ja-JP" altLang="en-US"/>
          </a:p>
        </p:txBody>
      </p:sp>
    </p:spTree>
    <p:extLst>
      <p:ext uri="{BB962C8B-B14F-4D97-AF65-F5344CB8AC3E}">
        <p14:creationId xmlns:p14="http://schemas.microsoft.com/office/powerpoint/2010/main" val="36257793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１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スライド番号プレースホルダー 2">
            <a:extLst>
              <a:ext uri="{FF2B5EF4-FFF2-40B4-BE49-F238E27FC236}">
                <a16:creationId xmlns:a16="http://schemas.microsoft.com/office/drawing/2014/main" id="{C65BABFA-3339-84EC-EFEB-4453D04F0CBC}"/>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4" name="テキスト ボックス 3">
            <a:extLst>
              <a:ext uri="{FF2B5EF4-FFF2-40B4-BE49-F238E27FC236}">
                <a16:creationId xmlns:a16="http://schemas.microsoft.com/office/drawing/2014/main" id="{AB9F3927-833D-3686-3D38-619E01F6F79D}"/>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8470186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3" name="図 2">
            <a:extLst>
              <a:ext uri="{FF2B5EF4-FFF2-40B4-BE49-F238E27FC236}">
                <a16:creationId xmlns:a16="http://schemas.microsoft.com/office/drawing/2014/main" id="{3E3CC2C0-AEA3-2174-E8DF-16BC9679D122}"/>
              </a:ext>
            </a:extLst>
          </p:cNvPr>
          <p:cNvPicPr>
            <a:picLocks noChangeAspect="1"/>
          </p:cNvPicPr>
          <p:nvPr userDrawn="1"/>
        </p:nvPicPr>
        <p:blipFill>
          <a:blip r:embed="rId3"/>
          <a:stretch>
            <a:fillRect/>
          </a:stretch>
        </p:blipFill>
        <p:spPr>
          <a:xfrm>
            <a:off x="342000" y="396000"/>
            <a:ext cx="3155567" cy="756000"/>
          </a:xfrm>
          <a:prstGeom prst="rect">
            <a:avLst/>
          </a:prstGeom>
        </p:spPr>
      </p:pic>
      <p:sp>
        <p:nvSpPr>
          <p:cNvPr id="2" name="テキスト ボックス 1">
            <a:extLst>
              <a:ext uri="{FF2B5EF4-FFF2-40B4-BE49-F238E27FC236}">
                <a16:creationId xmlns:a16="http://schemas.microsoft.com/office/drawing/2014/main" id="{FF04D6E5-0424-0E96-7B55-F99137716D39}"/>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5050830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スライド番号プレースホルダー 2">
            <a:extLst>
              <a:ext uri="{FF2B5EF4-FFF2-40B4-BE49-F238E27FC236}">
                <a16:creationId xmlns:a16="http://schemas.microsoft.com/office/drawing/2014/main" id="{7BF38303-7414-B376-8418-C4FE824DE93A}"/>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4" name="テキスト ボックス 3">
            <a:extLst>
              <a:ext uri="{FF2B5EF4-FFF2-40B4-BE49-F238E27FC236}">
                <a16:creationId xmlns:a16="http://schemas.microsoft.com/office/drawing/2014/main" id="{890D54D5-6A9A-C899-191F-CF1D8CEF4649}"/>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897883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見出し＋本文-1章">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271C0DC3-37D0-70F9-67E4-3A7F1C7FB7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5" name="スライド番号プレースホルダー 2">
            <a:extLst>
              <a:ext uri="{FF2B5EF4-FFF2-40B4-BE49-F238E27FC236}">
                <a16:creationId xmlns:a16="http://schemas.microsoft.com/office/drawing/2014/main" id="{7585BA27-B72A-AF32-7988-9A13EEC3CBC0}"/>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50C0F69C-029D-9B2C-FD1A-9AD5D7A41C09}"/>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5879061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本文-1章">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83C75AC-60FC-DED0-5A41-786C152A0F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5" name="スライド番号プレースホルダー 2">
            <a:extLst>
              <a:ext uri="{FF2B5EF4-FFF2-40B4-BE49-F238E27FC236}">
                <a16:creationId xmlns:a16="http://schemas.microsoft.com/office/drawing/2014/main" id="{B5AEF509-FA58-77B1-A70A-27DDC7A0974D}"/>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BC0C9621-8690-87E6-BC6C-CD4F515C1906}"/>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9696709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9" name="図 8">
            <a:extLst>
              <a:ext uri="{FF2B5EF4-FFF2-40B4-BE49-F238E27FC236}">
                <a16:creationId xmlns:a16="http://schemas.microsoft.com/office/drawing/2014/main" id="{F5FCB62C-B5AA-257A-A9FB-D728DEAAFA5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000" y="396000"/>
            <a:ext cx="756000" cy="756000"/>
          </a:xfrm>
          <a:prstGeom prst="rect">
            <a:avLst/>
          </a:prstGeom>
        </p:spPr>
      </p:pic>
      <p:sp>
        <p:nvSpPr>
          <p:cNvPr id="2" name="テキスト ボックス 1">
            <a:extLst>
              <a:ext uri="{FF2B5EF4-FFF2-40B4-BE49-F238E27FC236}">
                <a16:creationId xmlns:a16="http://schemas.microsoft.com/office/drawing/2014/main" id="{CCF7ED5D-08CA-5D69-6493-BD51C13CAB59}"/>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3632365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4" name="図 3">
            <a:extLst>
              <a:ext uri="{FF2B5EF4-FFF2-40B4-BE49-F238E27FC236}">
                <a16:creationId xmlns:a16="http://schemas.microsoft.com/office/drawing/2014/main" id="{82252A0E-0F50-5528-6C9A-EC082BE7615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000" y="396000"/>
            <a:ext cx="757013" cy="756000"/>
          </a:xfrm>
          <a:prstGeom prst="rect">
            <a:avLst/>
          </a:prstGeom>
        </p:spPr>
      </p:pic>
      <p:sp>
        <p:nvSpPr>
          <p:cNvPr id="2" name="テキスト ボックス 1">
            <a:extLst>
              <a:ext uri="{FF2B5EF4-FFF2-40B4-BE49-F238E27FC236}">
                <a16:creationId xmlns:a16="http://schemas.microsoft.com/office/drawing/2014/main" id="{DBFCFD8E-7760-4B4A-1740-D8C4034813A6}"/>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3087099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1FD9934D-0E0A-A162-65F0-FCAE273658E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000" y="396000"/>
            <a:ext cx="756000" cy="756000"/>
          </a:xfrm>
          <a:prstGeom prst="rect">
            <a:avLst/>
          </a:prstGeom>
        </p:spPr>
      </p:pic>
      <p:sp>
        <p:nvSpPr>
          <p:cNvPr id="3" name="テキスト ボックス 2">
            <a:extLst>
              <a:ext uri="{FF2B5EF4-FFF2-40B4-BE49-F238E27FC236}">
                <a16:creationId xmlns:a16="http://schemas.microsoft.com/office/drawing/2014/main" id="{9B254CEA-4BF6-C429-9247-C43D27F27D67}"/>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8801221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3" name="図 2">
            <a:extLst>
              <a:ext uri="{FF2B5EF4-FFF2-40B4-BE49-F238E27FC236}">
                <a16:creationId xmlns:a16="http://schemas.microsoft.com/office/drawing/2014/main" id="{F203596E-DA9A-9CA6-B478-18E7EF0177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000" y="396000"/>
            <a:ext cx="756000" cy="756000"/>
          </a:xfrm>
          <a:prstGeom prst="rect">
            <a:avLst/>
          </a:prstGeom>
        </p:spPr>
      </p:pic>
      <p:sp>
        <p:nvSpPr>
          <p:cNvPr id="2" name="テキスト ボックス 1">
            <a:extLst>
              <a:ext uri="{FF2B5EF4-FFF2-40B4-BE49-F238E27FC236}">
                <a16:creationId xmlns:a16="http://schemas.microsoft.com/office/drawing/2014/main" id="{A653A943-0D47-1D51-C7BE-F6D721AD3D4A}"/>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3659943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ノート">
    <p:bg>
      <p:bgPr>
        <a:solidFill>
          <a:schemeClr val="bg1"/>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3A3E986-2590-22EA-7999-E23E05727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7143"/>
          </a:xfrm>
          <a:prstGeom prst="rect">
            <a:avLst/>
          </a:prstGeom>
        </p:spPr>
      </p:pic>
      <p:sp>
        <p:nvSpPr>
          <p:cNvPr id="6" name="スライド番号プレースホルダー 2">
            <a:extLst>
              <a:ext uri="{FF2B5EF4-FFF2-40B4-BE49-F238E27FC236}">
                <a16:creationId xmlns:a16="http://schemas.microsoft.com/office/drawing/2014/main" id="{D206E50C-A18E-2BBF-8E2A-76E358C9CAB6}"/>
              </a:ext>
            </a:extLst>
          </p:cNvPr>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27D59EFF-0F56-5DF1-5A84-CED1A20C2F55}"/>
              </a:ext>
            </a:extLst>
          </p:cNvPr>
          <p:cNvPicPr>
            <a:picLocks noChangeAspect="1"/>
          </p:cNvPicPr>
          <p:nvPr userDrawn="1"/>
        </p:nvPicPr>
        <p:blipFill>
          <a:blip r:embed="rId3"/>
          <a:stretch>
            <a:fillRect/>
          </a:stretch>
        </p:blipFill>
        <p:spPr>
          <a:xfrm>
            <a:off x="823012" y="620688"/>
            <a:ext cx="594000" cy="594000"/>
          </a:xfrm>
          <a:prstGeom prst="rect">
            <a:avLst/>
          </a:prstGeom>
        </p:spPr>
      </p:pic>
      <p:sp>
        <p:nvSpPr>
          <p:cNvPr id="3" name="テキスト ボックス 2">
            <a:extLst>
              <a:ext uri="{FF2B5EF4-FFF2-40B4-BE49-F238E27FC236}">
                <a16:creationId xmlns:a16="http://schemas.microsoft.com/office/drawing/2014/main" id="{29AD5FF9-0AE5-B386-A2F5-8004D8F9CB48}"/>
              </a:ext>
            </a:extLst>
          </p:cNvPr>
          <p:cNvSpPr txBox="1"/>
          <p:nvPr userDrawn="1"/>
        </p:nvSpPr>
        <p:spPr>
          <a:xfrm>
            <a:off x="9912423" y="476672"/>
            <a:ext cx="1999117" cy="648072"/>
          </a:xfrm>
          <a:prstGeom prst="rect">
            <a:avLst/>
          </a:prstGeom>
        </p:spPr>
        <p:txBody>
          <a:bodyPr vert="horz" wrap="square" lIns="91440" tIns="45720" rIns="91440" bIns="45720" rtlCol="0" anchor="t">
            <a:noAutofit/>
          </a:bodyPr>
          <a:lstStyle/>
          <a:p>
            <a:pPr algn="l">
              <a:lnSpc>
                <a:spcPts val="4300"/>
              </a:lnSpc>
            </a:pPr>
            <a:r>
              <a:rPr kumimoji="1" lang="ja-JP" altLang="en-US" sz="28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5437100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6419983"/>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hi.tsho.jp/08s/r/r9-r-pdf/r_p100_genten_21.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A1BD51D-3D8D-EA4B-AA2C-79D959332E0A}"/>
              </a:ext>
            </a:extLst>
          </p:cNvPr>
          <p:cNvSpPr/>
          <p:nvPr/>
        </p:nvSpPr>
        <p:spPr>
          <a:xfrm>
            <a:off x="1119665" y="2079907"/>
            <a:ext cx="9810000" cy="1751762"/>
          </a:xfrm>
          <a:prstGeom prst="rect">
            <a:avLst/>
          </a:prstGeom>
        </p:spPr>
        <p:txBody>
          <a:bodyPr wrap="square">
            <a:spAutoFit/>
          </a:bodyPr>
          <a:lstStyle/>
          <a:p>
            <a:pPr lvl="0" algn="ctr">
              <a:lnSpc>
                <a:spcPts val="4400"/>
              </a:lnSpc>
            </a:pPr>
            <a:r>
              <a:rPr lang="en-US" altLang="ja-JP" sz="3600" b="1" dirty="0">
                <a:solidFill>
                  <a:prstClr val="black"/>
                </a:solidFill>
                <a:latin typeface="メイリオ"/>
                <a:ea typeface="メイリオ"/>
              </a:rPr>
              <a:t>3</a:t>
            </a:r>
            <a:r>
              <a:rPr lang="ja-JP" altLang="en-US" sz="3600" b="1" dirty="0">
                <a:solidFill>
                  <a:prstClr val="black"/>
                </a:solidFill>
                <a:latin typeface="メイリオ"/>
                <a:ea typeface="メイリオ"/>
              </a:rPr>
              <a:t>節　人格の尊厳と人倫の思想</a:t>
            </a:r>
            <a:endParaRPr lang="en-US" altLang="ja-JP" sz="3600" b="1" dirty="0">
              <a:solidFill>
                <a:prstClr val="black"/>
              </a:solidFill>
              <a:latin typeface="メイリオ"/>
              <a:ea typeface="メイリオ"/>
            </a:endParaRPr>
          </a:p>
          <a:p>
            <a:pPr lvl="0" algn="ctr">
              <a:lnSpc>
                <a:spcPts val="4400"/>
              </a:lnSpc>
            </a:pPr>
            <a:r>
              <a:rPr lang="ja-JP" altLang="en-US" sz="2800" dirty="0">
                <a:solidFill>
                  <a:prstClr val="black"/>
                </a:solidFill>
                <a:latin typeface="メイリオ"/>
                <a:ea typeface="メイリオ"/>
              </a:rPr>
              <a:t>カントとヘーゲルの思考には、近代における</a:t>
            </a:r>
            <a:endParaRPr lang="en-US" altLang="ja-JP" sz="2800" dirty="0">
              <a:solidFill>
                <a:prstClr val="black"/>
              </a:solidFill>
              <a:latin typeface="メイリオ"/>
              <a:ea typeface="メイリオ"/>
            </a:endParaRPr>
          </a:p>
          <a:p>
            <a:pPr lvl="0" algn="ctr">
              <a:lnSpc>
                <a:spcPts val="4400"/>
              </a:lnSpc>
            </a:pPr>
            <a:r>
              <a:rPr lang="ja-JP" altLang="en-US" sz="2800" dirty="0">
                <a:solidFill>
                  <a:prstClr val="black"/>
                </a:solidFill>
                <a:latin typeface="メイリオ"/>
                <a:ea typeface="メイリオ"/>
              </a:rPr>
              <a:t>人間と近代社会のあり方がどのようにあらわれているか</a:t>
            </a:r>
            <a:endParaRPr lang="en-US" altLang="ja-JP" sz="2800" dirty="0">
              <a:solidFill>
                <a:prstClr val="black"/>
              </a:solidFill>
              <a:latin typeface="メイリオ"/>
              <a:ea typeface="メイリオ"/>
            </a:endParaRPr>
          </a:p>
        </p:txBody>
      </p:sp>
      <p:sp>
        <p:nvSpPr>
          <p:cNvPr id="3" name="正方形/長方形 2">
            <a:extLst>
              <a:ext uri="{FF2B5EF4-FFF2-40B4-BE49-F238E27FC236}">
                <a16:creationId xmlns:a16="http://schemas.microsoft.com/office/drawing/2014/main" id="{BA10672F-ACB0-5742-AFD2-326040609B8E}"/>
              </a:ext>
            </a:extLst>
          </p:cNvPr>
          <p:cNvSpPr/>
          <p:nvPr/>
        </p:nvSpPr>
        <p:spPr>
          <a:xfrm>
            <a:off x="1119665" y="4175041"/>
            <a:ext cx="9720000" cy="765200"/>
          </a:xfrm>
          <a:prstGeom prst="rect">
            <a:avLst/>
          </a:prstGeom>
        </p:spPr>
        <p:txBody>
          <a:bodyPr wrap="square" tIns="72000" bIns="0" anchor="ctr">
            <a:spAutoFit/>
          </a:bodyPr>
          <a:lstStyle/>
          <a:p>
            <a:pPr algn="ctr"/>
            <a:r>
              <a:rPr lang="en-US" altLang="ja-JP" sz="4500" b="1" dirty="0">
                <a:latin typeface="Meiryo" panose="020B0604030504040204" pitchFamily="34" charset="-128"/>
                <a:ea typeface="Meiryo" panose="020B0604030504040204" pitchFamily="34" charset="-128"/>
              </a:rPr>
              <a:t>1</a:t>
            </a:r>
            <a:r>
              <a:rPr lang="ja-JP" altLang="en-US" sz="4500" b="1" dirty="0">
                <a:latin typeface="Meiryo" panose="020B0604030504040204" pitchFamily="34" charset="-128"/>
                <a:ea typeface="Meiryo" panose="020B0604030504040204" pitchFamily="34" charset="-128"/>
              </a:rPr>
              <a:t>　カント</a:t>
            </a:r>
            <a:r>
              <a:rPr lang="en-US" altLang="ja-JP" sz="4500" b="1" dirty="0">
                <a:latin typeface="Meiryo" panose="020B0604030504040204" pitchFamily="34" charset="-128"/>
                <a:ea typeface="Meiryo" panose="020B0604030504040204" pitchFamily="34" charset="-128"/>
              </a:rPr>
              <a:t>―</a:t>
            </a:r>
            <a:r>
              <a:rPr lang="ja-JP" altLang="en-US" sz="4500" b="1" dirty="0">
                <a:latin typeface="Meiryo" panose="020B0604030504040204" pitchFamily="34" charset="-128"/>
                <a:ea typeface="Meiryo" panose="020B0604030504040204" pitchFamily="34" charset="-128"/>
              </a:rPr>
              <a:t>人格の尊厳</a:t>
            </a:r>
            <a:endParaRPr lang="ja-JP" altLang="en-US" sz="4500" dirty="0">
              <a:latin typeface="Meiryo" panose="020B0604030504040204" pitchFamily="34" charset="-128"/>
              <a:ea typeface="Meiryo" panose="020B0604030504040204" pitchFamily="34" charset="-128"/>
            </a:endParaRPr>
          </a:p>
        </p:txBody>
      </p:sp>
      <p:sp>
        <p:nvSpPr>
          <p:cNvPr id="4" name="角丸四角形 3">
            <a:extLst>
              <a:ext uri="{FF2B5EF4-FFF2-40B4-BE49-F238E27FC236}">
                <a16:creationId xmlns:a16="http://schemas.microsoft.com/office/drawing/2014/main" id="{9FC97C9B-00C1-024F-9DE4-77C3A8C60C1E}"/>
              </a:ext>
            </a:extLst>
          </p:cNvPr>
          <p:cNvSpPr/>
          <p:nvPr/>
        </p:nvSpPr>
        <p:spPr>
          <a:xfrm>
            <a:off x="1119665" y="3933056"/>
            <a:ext cx="9810000" cy="1986996"/>
          </a:xfrm>
          <a:prstGeom prst="roundRect">
            <a:avLst/>
          </a:prstGeom>
          <a:noFill/>
          <a:ln w="76200">
            <a:solidFill>
              <a:srgbClr val="E1D2A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6000"/>
              </a:lnSpc>
            </a:pPr>
            <a:endParaRPr lang="en-US" altLang="ja-JP" dirty="0"/>
          </a:p>
        </p:txBody>
      </p:sp>
      <p:sp>
        <p:nvSpPr>
          <p:cNvPr id="5" name="サブタイトル 2"/>
          <p:cNvSpPr txBox="1">
            <a:spLocks/>
          </p:cNvSpPr>
          <p:nvPr/>
        </p:nvSpPr>
        <p:spPr>
          <a:xfrm>
            <a:off x="2351584" y="0"/>
            <a:ext cx="9289032" cy="1756992"/>
          </a:xfrm>
          <a:prstGeom prst="rect">
            <a:avLst/>
          </a:prstGeom>
        </p:spPr>
        <p:txBody>
          <a:bodyPr vert="horz" wrap="square" lIns="36000" tIns="216000" rIns="36000" bIns="0" rtlCol="0" anchor="ctr" anchorCtr="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a:lnSpc>
                <a:spcPct val="100000"/>
              </a:lnSpc>
              <a:spcBef>
                <a:spcPts val="0"/>
              </a:spcBef>
              <a:tabLst>
                <a:tab pos="1257300" algn="l"/>
                <a:tab pos="7448550" algn="l"/>
              </a:tabLst>
            </a:pPr>
            <a:r>
              <a:rPr lang="ja-JP" altLang="en-US" sz="5000" b="1" dirty="0">
                <a:solidFill>
                  <a:prstClr val="white"/>
                </a:solidFill>
                <a:effectLst>
                  <a:outerShdw blurRad="38100" dist="38100" dir="2700000" algn="tl">
                    <a:srgbClr val="000000">
                      <a:alpha val="43137"/>
                    </a:srgbClr>
                  </a:outerShdw>
                </a:effectLst>
                <a:latin typeface="メイリオ"/>
                <a:ea typeface="メイリオ"/>
              </a:rPr>
              <a:t>さまざまな人生観・</a:t>
            </a:r>
            <a:endParaRPr lang="en-US" altLang="ja-JP" sz="5000" b="1" dirty="0">
              <a:solidFill>
                <a:prstClr val="white"/>
              </a:solidFill>
              <a:effectLst>
                <a:outerShdw blurRad="38100" dist="38100" dir="2700000" algn="tl">
                  <a:srgbClr val="000000">
                    <a:alpha val="43137"/>
                  </a:srgbClr>
                </a:outerShdw>
              </a:effectLst>
              <a:latin typeface="メイリオ"/>
              <a:ea typeface="メイリオ"/>
            </a:endParaRPr>
          </a:p>
          <a:p>
            <a:pPr lvl="0" algn="l">
              <a:lnSpc>
                <a:spcPct val="100000"/>
              </a:lnSpc>
              <a:spcBef>
                <a:spcPts val="0"/>
              </a:spcBef>
              <a:tabLst>
                <a:tab pos="1257300" algn="l"/>
                <a:tab pos="7448550" algn="l"/>
              </a:tabLst>
            </a:pPr>
            <a:r>
              <a:rPr lang="ja-JP" altLang="en-US" sz="5000" b="1" dirty="0">
                <a:solidFill>
                  <a:prstClr val="white"/>
                </a:solidFill>
                <a:effectLst>
                  <a:outerShdw blurRad="38100" dist="38100" dir="2700000" algn="tl">
                    <a:srgbClr val="000000">
                      <a:alpha val="43137"/>
                    </a:srgbClr>
                  </a:outerShdw>
                </a:effectLst>
                <a:latin typeface="メイリオ"/>
                <a:ea typeface="メイリオ"/>
              </a:rPr>
              <a:t>倫理観・世界観</a:t>
            </a:r>
            <a:r>
              <a:rPr lang="en-US" altLang="ja-JP" sz="5000" b="1" dirty="0">
                <a:solidFill>
                  <a:prstClr val="white"/>
                </a:solidFill>
                <a:effectLst>
                  <a:outerShdw blurRad="38100" dist="38100" dir="2700000" algn="tl">
                    <a:srgbClr val="000000">
                      <a:alpha val="43137"/>
                    </a:srgbClr>
                  </a:outerShdw>
                </a:effectLst>
                <a:latin typeface="メイリオ"/>
                <a:ea typeface="メイリオ"/>
              </a:rPr>
              <a:t>Ⅱ</a:t>
            </a:r>
            <a:endParaRPr lang="en-US" altLang="ja-JP" sz="5000" b="1" dirty="0">
              <a:solidFill>
                <a:prstClr val="white"/>
              </a:solidFill>
              <a:effectLst>
                <a:outerShdw blurRad="38100" dist="38100" dir="2700000" algn="tl">
                  <a:srgbClr val="000000">
                    <a:alpha val="43137"/>
                  </a:srgbClr>
                </a:outerShdw>
              </a:effectLst>
              <a:latin typeface="メイリオ"/>
              <a:ea typeface="メイリオ"/>
              <a:cs typeface="メイリオ" panose="020B0604030504040204" pitchFamily="50" charset="-128"/>
            </a:endParaRPr>
          </a:p>
        </p:txBody>
      </p:sp>
      <p:sp>
        <p:nvSpPr>
          <p:cNvPr id="6" name="サブタイトル 2"/>
          <p:cNvSpPr txBox="1">
            <a:spLocks/>
          </p:cNvSpPr>
          <p:nvPr/>
        </p:nvSpPr>
        <p:spPr>
          <a:xfrm>
            <a:off x="260936" y="968258"/>
            <a:ext cx="1584176" cy="626701"/>
          </a:xfrm>
          <a:prstGeom prst="rect">
            <a:avLst/>
          </a:prstGeom>
        </p:spPr>
        <p:txBody>
          <a:bodyPr vert="horz" wrap="square" lIns="36000" tIns="72000" rIns="36000" bIns="0" rtlCol="0" anchor="ctr" anchorCtr="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tabLst>
                <a:tab pos="7448550" algn="l"/>
              </a:tabLst>
            </a:pPr>
            <a:r>
              <a:rPr lang="ja-JP" altLang="en-US" sz="3600" b="1" dirty="0">
                <a:effectLst>
                  <a:outerShdw blurRad="38100" dist="38100" dir="2700000" algn="tl">
                    <a:srgbClr val="000000">
                      <a:alpha val="43137"/>
                    </a:srgbClr>
                  </a:outerShdw>
                </a:effectLst>
                <a:latin typeface="+mn-ea"/>
              </a:rPr>
              <a:t>第</a:t>
            </a:r>
            <a:r>
              <a:rPr lang="en-US" altLang="ja-JP" sz="3600" b="1" dirty="0">
                <a:effectLst>
                  <a:outerShdw blurRad="38100" dist="38100" dir="2700000" algn="tl">
                    <a:srgbClr val="000000">
                      <a:alpha val="43137"/>
                    </a:srgbClr>
                  </a:outerShdw>
                </a:effectLst>
                <a:latin typeface="+mn-ea"/>
              </a:rPr>
              <a:t>3</a:t>
            </a:r>
            <a:r>
              <a:rPr lang="ja-JP" altLang="en-US" sz="3600" b="1" dirty="0">
                <a:effectLst>
                  <a:outerShdw blurRad="38100" dist="38100" dir="2700000" algn="tl">
                    <a:srgbClr val="000000">
                      <a:alpha val="43137"/>
                    </a:srgbClr>
                  </a:outerShdw>
                </a:effectLst>
                <a:latin typeface="+mn-ea"/>
              </a:rPr>
              <a:t>章</a:t>
            </a:r>
            <a:endParaRPr lang="en-US" altLang="ja-JP" sz="3600" b="1" dirty="0">
              <a:effectLst>
                <a:outerShdw blurRad="38100" dist="38100" dir="2700000" algn="tl">
                  <a:srgbClr val="000000">
                    <a:alpha val="43137"/>
                  </a:srgbClr>
                </a:outerShdw>
              </a:effectLst>
              <a:latin typeface="+mn-ea"/>
              <a:cs typeface="メイリオ" panose="020B0604030504040204" pitchFamily="50" charset="-128"/>
            </a:endParaRPr>
          </a:p>
        </p:txBody>
      </p:sp>
      <p:sp>
        <p:nvSpPr>
          <p:cNvPr id="7" name="正方形/長方形 6">
            <a:extLst>
              <a:ext uri="{FF2B5EF4-FFF2-40B4-BE49-F238E27FC236}">
                <a16:creationId xmlns:a16="http://schemas.microsoft.com/office/drawing/2014/main" id="{091F5650-7813-4C90-99FB-E0875CE7F2BD}"/>
              </a:ext>
            </a:extLst>
          </p:cNvPr>
          <p:cNvSpPr/>
          <p:nvPr/>
        </p:nvSpPr>
        <p:spPr>
          <a:xfrm>
            <a:off x="1209665" y="5089118"/>
            <a:ext cx="9720000" cy="584775"/>
          </a:xfrm>
          <a:prstGeom prst="rect">
            <a:avLst/>
          </a:prstGeom>
        </p:spPr>
        <p:txBody>
          <a:bodyPr wrap="square">
            <a:spAutoFit/>
          </a:bodyPr>
          <a:lstStyle/>
          <a:p>
            <a:pPr algn="ctr"/>
            <a:r>
              <a:rPr lang="en-US" altLang="ja-JP"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 </a:t>
            </a: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（教科書 </a:t>
            </a:r>
            <a:r>
              <a:rPr lang="en-US" altLang="ja-JP"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p.100</a:t>
            </a: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a:t>
            </a:r>
            <a:r>
              <a:rPr lang="en-US" altLang="ja-JP"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103</a:t>
            </a: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a:t>
            </a:r>
            <a:endParaRPr lang="ja-JP" altLang="en-US" sz="3200" dirty="0">
              <a:latin typeface="Meiryo" panose="020B0604030504040204" pitchFamily="34" charset="-128"/>
              <a:ea typeface="Meiryo" panose="020B0604030504040204" pitchFamily="34" charset="-128"/>
            </a:endParaRPr>
          </a:p>
        </p:txBody>
      </p:sp>
      <p:sp>
        <p:nvSpPr>
          <p:cNvPr id="8" name="サブタイトル 2">
            <a:extLst>
              <a:ext uri="{FF2B5EF4-FFF2-40B4-BE49-F238E27FC236}">
                <a16:creationId xmlns:a16="http://schemas.microsoft.com/office/drawing/2014/main" id="{F101A5C1-C498-5443-977A-9D49D0824546}"/>
              </a:ext>
            </a:extLst>
          </p:cNvPr>
          <p:cNvSpPr txBox="1">
            <a:spLocks/>
          </p:cNvSpPr>
          <p:nvPr/>
        </p:nvSpPr>
        <p:spPr>
          <a:xfrm>
            <a:off x="260936" y="563496"/>
            <a:ext cx="1584176" cy="503590"/>
          </a:xfrm>
          <a:prstGeom prst="rect">
            <a:avLst/>
          </a:prstGeom>
        </p:spPr>
        <p:txBody>
          <a:bodyPr vert="horz" wrap="square" lIns="36000" tIns="72000" rIns="36000" bIns="0" rtlCol="0" anchor="ctr" anchorCtr="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tabLst>
                <a:tab pos="7448550" algn="l"/>
              </a:tabLst>
            </a:pPr>
            <a:r>
              <a:rPr lang="ja-JP" altLang="en-US" sz="2800" b="1"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第</a:t>
            </a:r>
            <a:r>
              <a:rPr lang="en-US" altLang="ja-JP" sz="2800" b="1"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1</a:t>
            </a:r>
            <a:r>
              <a:rPr lang="ja-JP" altLang="en-US" sz="2800" b="1"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編</a:t>
            </a:r>
            <a:endParaRPr lang="en-US" altLang="ja-JP" sz="2800" b="1"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cs typeface="メイリオ" panose="020B0604030504040204" pitchFamily="50" charset="-128"/>
            </a:endParaRPr>
          </a:p>
        </p:txBody>
      </p:sp>
    </p:spTree>
    <p:extLst>
      <p:ext uri="{BB962C8B-B14F-4D97-AF65-F5344CB8AC3E}">
        <p14:creationId xmlns:p14="http://schemas.microsoft.com/office/powerpoint/2010/main" val="873630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●人格の尊厳</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〔p.103〕</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67408" y="126876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500" b="1" dirty="0">
                <a:solidFill>
                  <a:prstClr val="black"/>
                </a:solidFill>
                <a:latin typeface="メイリオ" panose="020B0604030504040204" pitchFamily="50" charset="-128"/>
                <a:ea typeface="メイリオ" panose="020B0604030504040204" pitchFamily="50" charset="-128"/>
                <a:cs typeface="+mn-cs"/>
              </a:rPr>
              <a:t>目的の国</a:t>
            </a:r>
            <a:endParaRPr lang="en-US" altLang="ja-JP" sz="3500" b="1" dirty="0">
              <a:solidFill>
                <a:prstClr val="black"/>
              </a:solidFill>
              <a:latin typeface="メイリオ" panose="020B0604030504040204" pitchFamily="50" charset="-128"/>
              <a:ea typeface="メイリオ" panose="020B0604030504040204" pitchFamily="50" charset="-128"/>
              <a:cs typeface="+mn-cs"/>
            </a:endParaRPr>
          </a:p>
          <a:p>
            <a:pPr marL="844550" lvl="0" indent="-4143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・人格は、単なる手段となることのない</a:t>
            </a:r>
            <a:r>
              <a:rPr lang="ja-JP" altLang="en-US" sz="3200" dirty="0">
                <a:solidFill>
                  <a:srgbClr val="FF0000"/>
                </a:solidFill>
                <a:latin typeface="メイリオ" panose="020B0604030504040204" pitchFamily="50" charset="-128"/>
                <a:ea typeface="メイリオ" panose="020B0604030504040204" pitchFamily="50" charset="-128"/>
                <a:cs typeface="+mn-cs"/>
              </a:rPr>
              <a:t>目的そのもの</a:t>
            </a:r>
            <a:endParaRPr lang="en-US" altLang="ja-JP" sz="3200" dirty="0">
              <a:latin typeface="メイリオ" panose="020B0604030504040204" pitchFamily="50" charset="-128"/>
              <a:ea typeface="メイリオ" panose="020B0604030504040204" pitchFamily="50" charset="-128"/>
              <a:cs typeface="+mn-cs"/>
            </a:endParaRPr>
          </a:p>
          <a:p>
            <a:pPr marL="1212850" lvl="0" indent="-3762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→人間は人格として絶対的価値をもつから尊い</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09625" lvl="0" indent="-38576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・各人がたがいの人格を目的として尊重しあうことで</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結びつく、</a:t>
            </a:r>
            <a:r>
              <a:rPr lang="ja-JP" altLang="en-US" sz="3200" dirty="0">
                <a:solidFill>
                  <a:prstClr val="black"/>
                </a:solidFill>
                <a:latin typeface="メイリオ" panose="020B0604030504040204" pitchFamily="50" charset="-128"/>
                <a:ea typeface="メイリオ" panose="020B0604030504040204" pitchFamily="50" charset="-128"/>
              </a:rPr>
              <a:t>人類究極の理想の</a:t>
            </a:r>
            <a:r>
              <a:rPr lang="ja-JP" altLang="en-US" sz="3200" dirty="0">
                <a:solidFill>
                  <a:prstClr val="black"/>
                </a:solidFill>
                <a:latin typeface="メイリオ" panose="020B0604030504040204" pitchFamily="50" charset="-128"/>
                <a:ea typeface="メイリオ" panose="020B0604030504040204" pitchFamily="50" charset="-128"/>
                <a:cs typeface="+mn-cs"/>
              </a:rPr>
              <a:t>社会＝</a:t>
            </a:r>
            <a:r>
              <a:rPr lang="ja-JP" altLang="en-US" sz="3200" dirty="0">
                <a:solidFill>
                  <a:srgbClr val="FF0000"/>
                </a:solidFill>
                <a:latin typeface="メイリオ" panose="020B0604030504040204" pitchFamily="50" charset="-128"/>
                <a:ea typeface="メイリオ" panose="020B0604030504040204" pitchFamily="50" charset="-128"/>
                <a:cs typeface="+mn-cs"/>
              </a:rPr>
              <a:t>目的の国</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22375" lvl="0" indent="-38576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→戦争のない</a:t>
            </a:r>
            <a:r>
              <a:rPr lang="ja-JP" altLang="en-US" sz="3200" dirty="0">
                <a:solidFill>
                  <a:srgbClr val="FF0000"/>
                </a:solidFill>
                <a:latin typeface="メイリオ" panose="020B0604030504040204" pitchFamily="50" charset="-128"/>
                <a:ea typeface="メイリオ" panose="020B0604030504040204" pitchFamily="50" charset="-128"/>
                <a:cs typeface="+mn-cs"/>
              </a:rPr>
              <a:t>永遠平和</a:t>
            </a:r>
            <a:r>
              <a:rPr lang="ja-JP" altLang="en-US" sz="3200" dirty="0">
                <a:solidFill>
                  <a:prstClr val="black"/>
                </a:solidFill>
                <a:latin typeface="メイリオ" panose="020B0604030504040204" pitchFamily="50" charset="-128"/>
                <a:ea typeface="メイリオ" panose="020B0604030504040204" pitchFamily="50" charset="-128"/>
                <a:cs typeface="+mn-cs"/>
              </a:rPr>
              <a:t>の世界</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635125" lvl="0" indent="-385763" algn="l">
              <a:lnSpc>
                <a:spcPts val="4500"/>
              </a:lnSpc>
              <a:spcBef>
                <a:spcPts val="0"/>
              </a:spcBef>
            </a:pPr>
            <a:r>
              <a:rPr lang="en-US" altLang="ja-JP" sz="3200" dirty="0">
                <a:solidFill>
                  <a:prstClr val="black"/>
                </a:solidFill>
                <a:latin typeface="メイリオ" panose="020B0604030504040204" pitchFamily="50" charset="-128"/>
                <a:ea typeface="メイリオ" panose="020B0604030504040204" pitchFamily="50" charset="-128"/>
              </a:rPr>
              <a:t>…20</a:t>
            </a:r>
            <a:r>
              <a:rPr lang="ja-JP" altLang="en-US" sz="3200" dirty="0">
                <a:solidFill>
                  <a:prstClr val="black"/>
                </a:solidFill>
                <a:latin typeface="メイリオ" panose="020B0604030504040204" pitchFamily="50" charset="-128"/>
                <a:ea typeface="メイリオ" panose="020B0604030504040204" pitchFamily="50" charset="-128"/>
              </a:rPr>
              <a:t>世紀の国際連盟や国際連合の先がけとなる構想</a:t>
            </a:r>
            <a:endParaRPr lang="en-US" altLang="ja-JP" sz="3200" dirty="0">
              <a:latin typeface="メイリオ" panose="020B0604030504040204" pitchFamily="50" charset="-128"/>
              <a:ea typeface="メイリオ" panose="020B0604030504040204" pitchFamily="50" charset="-128"/>
            </a:endParaRPr>
          </a:p>
        </p:txBody>
      </p:sp>
      <p:grpSp>
        <p:nvGrpSpPr>
          <p:cNvPr id="56" name="Google Shape;166;p11">
            <a:extLst>
              <a:ext uri="{FF2B5EF4-FFF2-40B4-BE49-F238E27FC236}">
                <a16:creationId xmlns:a16="http://schemas.microsoft.com/office/drawing/2014/main" id="{010687E7-9D00-CBD0-CA8C-64CF47065263}"/>
              </a:ext>
            </a:extLst>
          </p:cNvPr>
          <p:cNvGrpSpPr/>
          <p:nvPr/>
        </p:nvGrpSpPr>
        <p:grpSpPr>
          <a:xfrm>
            <a:off x="6240016" y="5373216"/>
            <a:ext cx="5274802" cy="659288"/>
            <a:chOff x="6149790" y="5671856"/>
            <a:chExt cx="5274802" cy="659288"/>
          </a:xfrm>
        </p:grpSpPr>
        <p:sp>
          <p:nvSpPr>
            <p:cNvPr id="57" name="Google Shape;167;p11">
              <a:extLst>
                <a:ext uri="{FF2B5EF4-FFF2-40B4-BE49-F238E27FC236}">
                  <a16:creationId xmlns:a16="http://schemas.microsoft.com/office/drawing/2014/main" id="{8A5E4E34-F402-AF3D-1E11-62E1CE04BE6B}"/>
                </a:ext>
              </a:extLst>
            </p:cNvPr>
            <p:cNvSpPr/>
            <p:nvPr/>
          </p:nvSpPr>
          <p:spPr>
            <a:xfrm>
              <a:off x="6149790" y="5772634"/>
              <a:ext cx="5274802" cy="540000"/>
            </a:xfrm>
            <a:prstGeom prst="roundRect">
              <a:avLst>
                <a:gd name="adj" fmla="val 16667"/>
              </a:avLst>
            </a:prstGeom>
            <a:solidFill>
              <a:srgbClr val="FDF19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58" name="Google Shape;168;p11">
              <a:extLst>
                <a:ext uri="{FF2B5EF4-FFF2-40B4-BE49-F238E27FC236}">
                  <a16:creationId xmlns:a16="http://schemas.microsoft.com/office/drawing/2014/main" id="{3DD2469A-AE8C-F6AE-5F0D-2C8D0EA495CC}"/>
                </a:ext>
              </a:extLst>
            </p:cNvPr>
            <p:cNvGrpSpPr/>
            <p:nvPr/>
          </p:nvGrpSpPr>
          <p:grpSpPr>
            <a:xfrm>
              <a:off x="6246463" y="5671856"/>
              <a:ext cx="1361705" cy="586904"/>
              <a:chOff x="7918310" y="5264308"/>
              <a:chExt cx="1361705" cy="586904"/>
            </a:xfrm>
          </p:grpSpPr>
          <p:sp>
            <p:nvSpPr>
              <p:cNvPr id="60" name="Google Shape;169;p11">
                <a:extLst>
                  <a:ext uri="{FF2B5EF4-FFF2-40B4-BE49-F238E27FC236}">
                    <a16:creationId xmlns:a16="http://schemas.microsoft.com/office/drawing/2014/main" id="{E1BD99D8-97DC-AA70-269E-28BE72351EB3}"/>
                  </a:ext>
                </a:extLst>
              </p:cNvPr>
              <p:cNvSpPr/>
              <p:nvPr/>
            </p:nvSpPr>
            <p:spPr>
              <a:xfrm>
                <a:off x="7918310" y="5455568"/>
                <a:ext cx="1260000" cy="360000"/>
              </a:xfrm>
              <a:prstGeom prst="roundRect">
                <a:avLst>
                  <a:gd name="adj" fmla="val 16667"/>
                </a:avLst>
              </a:prstGeom>
              <a:solidFill>
                <a:schemeClr val="accent4"/>
              </a:solidFill>
              <a:ln w="127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1" name="Google Shape;170;p11">
                <a:extLst>
                  <a:ext uri="{FF2B5EF4-FFF2-40B4-BE49-F238E27FC236}">
                    <a16:creationId xmlns:a16="http://schemas.microsoft.com/office/drawing/2014/main" id="{9BF35073-999F-D2A4-E331-24FCBE9AFC93}"/>
                  </a:ext>
                </a:extLst>
              </p:cNvPr>
              <p:cNvSpPr txBox="1"/>
              <p:nvPr/>
            </p:nvSpPr>
            <p:spPr>
              <a:xfrm>
                <a:off x="7918310" y="5264308"/>
                <a:ext cx="1361705" cy="586904"/>
              </a:xfrm>
              <a:prstGeom prst="rect">
                <a:avLst/>
              </a:prstGeom>
              <a:noFill/>
              <a:ln>
                <a:noFill/>
              </a:ln>
            </p:spPr>
            <p:txBody>
              <a:bodyPr spcFirstLastPara="1" wrap="square" lIns="91425" tIns="45700" rIns="91425" bIns="45700" anchor="t" anchorCtr="0">
                <a:noAutofit/>
              </a:bodyPr>
              <a:lstStyle/>
              <a:p>
                <a:pPr marL="0" marR="0" lvl="0" indent="0" algn="l" rtl="0">
                  <a:lnSpc>
                    <a:spcPct val="160714"/>
                  </a:lnSpc>
                  <a:spcBef>
                    <a:spcPts val="0"/>
                  </a:spcBef>
                  <a:spcAft>
                    <a:spcPts val="0"/>
                  </a:spcAft>
                  <a:buClr>
                    <a:schemeClr val="lt1"/>
                  </a:buClr>
                  <a:buSzPts val="2800"/>
                  <a:buFont typeface="Meiryo"/>
                  <a:buNone/>
                </a:pPr>
                <a:r>
                  <a:rPr lang="ja-JP" sz="2400" b="1" dirty="0">
                    <a:solidFill>
                      <a:schemeClr val="lt1"/>
                    </a:solidFill>
                    <a:latin typeface="Meiryo"/>
                    <a:ea typeface="Meiryo"/>
                    <a:cs typeface="Meiryo"/>
                    <a:sym typeface="Meiryo"/>
                  </a:rPr>
                  <a:t>QR</a:t>
                </a:r>
                <a:r>
                  <a:rPr lang="ja-JP" altLang="en-US" sz="2400" b="1" dirty="0">
                    <a:solidFill>
                      <a:schemeClr val="lt1"/>
                    </a:solidFill>
                    <a:latin typeface="Meiryo"/>
                    <a:ea typeface="Meiryo"/>
                    <a:cs typeface="Meiryo"/>
                    <a:sym typeface="Meiryo"/>
                  </a:rPr>
                  <a:t>原典</a:t>
                </a:r>
                <a:endParaRPr sz="2400" b="1" dirty="0">
                  <a:solidFill>
                    <a:schemeClr val="lt1"/>
                  </a:solidFill>
                  <a:latin typeface="Meiryo"/>
                  <a:ea typeface="Meiryo"/>
                  <a:cs typeface="Meiryo"/>
                  <a:sym typeface="Meiryo"/>
                </a:endParaRPr>
              </a:p>
            </p:txBody>
          </p:sp>
        </p:grpSp>
        <p:sp>
          <p:nvSpPr>
            <p:cNvPr id="59" name="Google Shape;171;p11">
              <a:extLst>
                <a:ext uri="{FF2B5EF4-FFF2-40B4-BE49-F238E27FC236}">
                  <a16:creationId xmlns:a16="http://schemas.microsoft.com/office/drawing/2014/main" id="{F6EF23F8-A3F3-23D2-6448-54CB97C18933}"/>
                </a:ext>
              </a:extLst>
            </p:cNvPr>
            <p:cNvSpPr txBox="1"/>
            <p:nvPr/>
          </p:nvSpPr>
          <p:spPr>
            <a:xfrm>
              <a:off x="7536160" y="5682696"/>
              <a:ext cx="3888432" cy="648448"/>
            </a:xfrm>
            <a:prstGeom prst="rect">
              <a:avLst/>
            </a:prstGeom>
            <a:noFill/>
            <a:ln>
              <a:noFill/>
            </a:ln>
          </p:spPr>
          <p:txBody>
            <a:bodyPr spcFirstLastPara="1" wrap="square" lIns="91425" tIns="45700" rIns="91425" bIns="45700" anchor="t" anchorCtr="0">
              <a:noAutofit/>
            </a:bodyPr>
            <a:lstStyle/>
            <a:p>
              <a:pPr marL="0" marR="0" lvl="0" indent="0" algn="l" rtl="0">
                <a:lnSpc>
                  <a:spcPct val="160714"/>
                </a:lnSpc>
                <a:spcBef>
                  <a:spcPts val="0"/>
                </a:spcBef>
                <a:spcAft>
                  <a:spcPts val="0"/>
                </a:spcAft>
                <a:buClr>
                  <a:schemeClr val="dk1"/>
                </a:buClr>
                <a:buSzPts val="2800"/>
                <a:buFont typeface="Meiryo"/>
                <a:buNone/>
              </a:pPr>
              <a:r>
                <a:rPr lang="ja-JP" altLang="en-US" sz="2400" u="sng" dirty="0">
                  <a:solidFill>
                    <a:schemeClr val="dk1"/>
                  </a:solidFill>
                  <a:latin typeface="Meiryo"/>
                  <a:ea typeface="Meiryo"/>
                  <a:cs typeface="Meiryo"/>
                  <a:sym typeface="Meiryo"/>
                  <a:hlinkClick r:id="rId3"/>
                </a:rPr>
                <a:t>永遠平和のための予備条項</a:t>
              </a:r>
              <a:endParaRPr sz="2400" dirty="0">
                <a:solidFill>
                  <a:schemeClr val="dk1"/>
                </a:solidFill>
                <a:latin typeface="Meiryo"/>
                <a:ea typeface="Meiryo"/>
                <a:cs typeface="Meiryo"/>
                <a:sym typeface="Meiryo"/>
              </a:endParaRPr>
            </a:p>
          </p:txBody>
        </p:sp>
      </p:grpSp>
    </p:spTree>
    <p:extLst>
      <p:ext uri="{BB962C8B-B14F-4D97-AF65-F5344CB8AC3E}">
        <p14:creationId xmlns:p14="http://schemas.microsoft.com/office/powerpoint/2010/main" val="416846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41604B1D-D11A-E496-7404-0523519329F5}"/>
              </a:ext>
            </a:extLst>
          </p:cNvPr>
          <p:cNvGrpSpPr/>
          <p:nvPr/>
        </p:nvGrpSpPr>
        <p:grpSpPr>
          <a:xfrm>
            <a:off x="911424" y="1052736"/>
            <a:ext cx="1728193" cy="504056"/>
            <a:chOff x="658175" y="1087042"/>
            <a:chExt cx="1240036" cy="1152128"/>
          </a:xfrm>
          <a:solidFill>
            <a:schemeClr val="bg1"/>
          </a:solidFill>
        </p:grpSpPr>
        <p:sp>
          <p:nvSpPr>
            <p:cNvPr id="3" name="角丸四角形 11">
              <a:extLst>
                <a:ext uri="{FF2B5EF4-FFF2-40B4-BE49-F238E27FC236}">
                  <a16:creationId xmlns:a16="http://schemas.microsoft.com/office/drawing/2014/main" id="{B5C334AC-0B7B-85B8-4971-8947CCE2B0A8}"/>
                </a:ext>
              </a:extLst>
            </p:cNvPr>
            <p:cNvSpPr/>
            <p:nvPr userDrawn="1"/>
          </p:nvSpPr>
          <p:spPr>
            <a:xfrm>
              <a:off x="658175" y="1087042"/>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endParaRPr>
            </a:p>
          </p:txBody>
        </p:sp>
        <p:sp>
          <p:nvSpPr>
            <p:cNvPr id="4" name="タイトル 1">
              <a:extLst>
                <a:ext uri="{FF2B5EF4-FFF2-40B4-BE49-F238E27FC236}">
                  <a16:creationId xmlns:a16="http://schemas.microsoft.com/office/drawing/2014/main" id="{CB9DFE74-32B4-BECE-07F1-4FC002622EF5}"/>
                </a:ext>
              </a:extLst>
            </p:cNvPr>
            <p:cNvSpPr txBox="1">
              <a:spLocks/>
            </p:cNvSpPr>
            <p:nvPr/>
          </p:nvSpPr>
          <p:spPr>
            <a:xfrm>
              <a:off x="704534" y="1651956"/>
              <a:ext cx="1127406" cy="298581"/>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dirty="0">
                  <a:solidFill>
                    <a:srgbClr val="00B050"/>
                  </a:solidFill>
                  <a:effectLst/>
                  <a:latin typeface="メイリオ" panose="020B0604030504040204" pitchFamily="50" charset="-128"/>
                  <a:ea typeface="メイリオ" panose="020B0604030504040204" pitchFamily="50" charset="-128"/>
                </a:rPr>
                <a:t>学習課題</a:t>
              </a:r>
              <a:endParaRPr lang="en-US" altLang="ja-JP" sz="2800" b="1" spc="-150" baseline="0" dirty="0">
                <a:solidFill>
                  <a:srgbClr val="00B050"/>
                </a:solidFill>
                <a:effectLst/>
                <a:latin typeface="メイリオ" panose="020B0604030504040204" pitchFamily="50" charset="-128"/>
                <a:ea typeface="メイリオ" panose="020B0604030504040204" pitchFamily="50" charset="-128"/>
              </a:endParaRPr>
            </a:p>
          </p:txBody>
        </p:sp>
      </p:grpSp>
      <p:sp>
        <p:nvSpPr>
          <p:cNvPr id="5" name="タイトル 1">
            <a:extLst>
              <a:ext uri="{FF2B5EF4-FFF2-40B4-BE49-F238E27FC236}">
                <a16:creationId xmlns:a16="http://schemas.microsoft.com/office/drawing/2014/main" id="{E75E1053-3DCF-5342-F7A2-D566B36DE317}"/>
              </a:ext>
            </a:extLst>
          </p:cNvPr>
          <p:cNvSpPr txBox="1">
            <a:spLocks/>
          </p:cNvSpPr>
          <p:nvPr/>
        </p:nvSpPr>
        <p:spPr>
          <a:xfrm>
            <a:off x="720000" y="1800000"/>
            <a:ext cx="10763280" cy="2650602"/>
          </a:xfrm>
          <a:prstGeom prst="rect">
            <a:avLst/>
          </a:prstGeom>
        </p:spPr>
        <p:txBody>
          <a:bodyPr wrap="none" anchor="ctr" anchorCtr="0">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marL="9525" indent="-107950" algn="l">
              <a:lnSpc>
                <a:spcPct val="150000"/>
              </a:lnSpc>
            </a:pPr>
            <a:endParaRPr lang="en-US" altLang="ja-JP" sz="4000" b="1"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C43AB570-4DA5-9339-5EE3-290717081676}"/>
              </a:ext>
            </a:extLst>
          </p:cNvPr>
          <p:cNvSpPr txBox="1"/>
          <p:nvPr/>
        </p:nvSpPr>
        <p:spPr>
          <a:xfrm>
            <a:off x="911424" y="2420888"/>
            <a:ext cx="10368424" cy="2029714"/>
          </a:xfrm>
          <a:prstGeom prst="rect">
            <a:avLst/>
          </a:prstGeom>
        </p:spPr>
        <p:txBody>
          <a:bodyPr vert="horz" wrap="square" lIns="91440" tIns="45720" rIns="91440" bIns="45720" rtlCol="0" anchor="t">
            <a:noAutofit/>
          </a:bodyPr>
          <a:lstStyle/>
          <a:p>
            <a:pPr marL="9525" indent="-107950" algn="l">
              <a:lnSpc>
                <a:spcPts val="5100"/>
              </a:lnSpc>
            </a:pPr>
            <a:r>
              <a:rPr lang="ja-JP" altLang="en-US" sz="4000" b="1" dirty="0">
                <a:latin typeface="メイリオ" panose="020B0604030504040204" pitchFamily="50" charset="-128"/>
                <a:ea typeface="メイリオ" panose="020B0604030504040204" pitchFamily="50" charset="-128"/>
              </a:rPr>
              <a:t>カントは道徳的な行為と人間のあり方をどのようにとらえたのだろうか。</a:t>
            </a:r>
            <a:endParaRPr lang="en-US" altLang="ja-JP" sz="4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07133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●批判哲学</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〔p.100〕</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96784"/>
            <a:ext cx="11100640" cy="5069947"/>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500" b="1" dirty="0">
                <a:solidFill>
                  <a:srgbClr val="FF0000"/>
                </a:solidFill>
                <a:latin typeface="メイリオ" panose="020B0604030504040204" pitchFamily="50" charset="-128"/>
                <a:ea typeface="メイリオ" panose="020B0604030504040204" pitchFamily="50" charset="-128"/>
                <a:cs typeface="+mn-cs"/>
              </a:rPr>
              <a:t>カント</a:t>
            </a:r>
            <a:r>
              <a:rPr lang="ja-JP" altLang="en-US" sz="3500" b="1" dirty="0">
                <a:solidFill>
                  <a:prstClr val="black"/>
                </a:solidFill>
                <a:latin typeface="メイリオ" panose="020B0604030504040204" pitchFamily="50" charset="-128"/>
                <a:ea typeface="メイリオ" panose="020B0604030504040204" pitchFamily="50" charset="-128"/>
                <a:cs typeface="+mn-cs"/>
              </a:rPr>
              <a:t>の批判的思考</a:t>
            </a:r>
            <a:endParaRPr lang="en-US" altLang="ja-JP" sz="3500" b="1" dirty="0">
              <a:solidFill>
                <a:prstClr val="black"/>
              </a:solidFill>
              <a:latin typeface="メイリオ" panose="020B0604030504040204" pitchFamily="50" charset="-128"/>
              <a:ea typeface="メイリオ" panose="020B0604030504040204" pitchFamily="50" charset="-128"/>
              <a:cs typeface="+mn-cs"/>
            </a:endParaRPr>
          </a:p>
          <a:p>
            <a:pPr marL="4016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rPr>
              <a:t>・合理論と経験論の対立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06500" lvl="0" indent="-41751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→経験的な事実を無視すると合理論は独断論におちいり、経験論に固執するとどのような真理にも到達できない懐疑論に行きつく</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04863" lvl="0" indent="-39370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・真理、義務、美について判断するときの心の働き</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（認識能力）とその限界を明らかにしようと試みる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192213" lvl="0" indent="-39370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→その試みを「</a:t>
            </a:r>
            <a:r>
              <a:rPr lang="ja-JP" altLang="en-US" sz="3200" dirty="0">
                <a:solidFill>
                  <a:srgbClr val="FF0000"/>
                </a:solidFill>
                <a:latin typeface="メイリオ" panose="020B0604030504040204" pitchFamily="50" charset="-128"/>
                <a:ea typeface="メイリオ" panose="020B0604030504040204" pitchFamily="50" charset="-128"/>
                <a:cs typeface="+mn-cs"/>
              </a:rPr>
              <a:t>批判</a:t>
            </a:r>
            <a:r>
              <a:rPr lang="ja-JP" altLang="en-US" sz="3200" dirty="0">
                <a:solidFill>
                  <a:prstClr val="black"/>
                </a:solidFill>
                <a:latin typeface="メイリオ" panose="020B0604030504040204" pitchFamily="50" charset="-128"/>
                <a:ea typeface="メイリオ" panose="020B0604030504040204" pitchFamily="50" charset="-128"/>
                <a:cs typeface="+mn-cs"/>
              </a:rPr>
              <a:t>」とよび、自身の哲学を構築</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srgbClr val="FF0000"/>
                </a:solidFill>
                <a:latin typeface="メイリオ" panose="020B0604030504040204" pitchFamily="50" charset="-128"/>
                <a:ea typeface="メイリオ" panose="020B0604030504040204" pitchFamily="50" charset="-128"/>
                <a:cs typeface="+mn-cs"/>
              </a:rPr>
              <a:t>批判哲学</a:t>
            </a:r>
            <a:endParaRPr lang="en-US" altLang="ja-JP" sz="32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1456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科学的認識の基礎づけ</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〔p.100</a:t>
            </a:r>
            <a:r>
              <a:rPr lang="ja-JP" altLang="en-US"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101〕</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67408" y="1268760"/>
            <a:ext cx="11089232"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500" b="1" dirty="0">
                <a:solidFill>
                  <a:prstClr val="black"/>
                </a:solidFill>
                <a:latin typeface="メイリオ" panose="020B0604030504040204" pitchFamily="50" charset="-128"/>
                <a:ea typeface="メイリオ" panose="020B0604030504040204" pitchFamily="50" charset="-128"/>
                <a:cs typeface="+mn-cs"/>
              </a:rPr>
              <a:t>認識のコペルニクス的転回</a:t>
            </a:r>
            <a:endParaRPr lang="en-US" altLang="ja-JP" sz="3500" dirty="0">
              <a:solidFill>
                <a:prstClr val="black"/>
              </a:solidFill>
              <a:latin typeface="メイリオ" panose="020B0604030504040204" pitchFamily="50" charset="-128"/>
              <a:ea typeface="メイリオ" panose="020B0604030504040204" pitchFamily="50" charset="-128"/>
              <a:cs typeface="+mn-cs"/>
            </a:endParaRPr>
          </a:p>
          <a:p>
            <a:pPr marL="833438" lvl="0" indent="-38576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・外界についての認識は、理性がアプリオリに（経験に</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先立って）もっている形式によっておこなわれる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42963" lvl="0" indent="-39528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・認識は、外界の対象を感性が時間・空間という形式にしたがって受け取り、それを悟性（知性）が因果性などの形式にしたがって把握することで成り立つ</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36663" lvl="0" indent="-3762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→認識した対象を</a:t>
            </a:r>
            <a:r>
              <a:rPr lang="ja-JP" altLang="en-US" sz="3200" dirty="0">
                <a:solidFill>
                  <a:srgbClr val="FF0000"/>
                </a:solidFill>
                <a:latin typeface="メイリオ" panose="020B0604030504040204" pitchFamily="50" charset="-128"/>
                <a:ea typeface="メイリオ" panose="020B0604030504040204" pitchFamily="50" charset="-128"/>
                <a:cs typeface="+mn-cs"/>
              </a:rPr>
              <a:t>現象</a:t>
            </a:r>
            <a:r>
              <a:rPr lang="ja-JP" altLang="en-US" sz="3200" dirty="0">
                <a:solidFill>
                  <a:prstClr val="black"/>
                </a:solidFill>
                <a:latin typeface="メイリオ" panose="020B0604030504040204" pitchFamily="50" charset="-128"/>
                <a:ea typeface="メイリオ" panose="020B0604030504040204" pitchFamily="50" charset="-128"/>
                <a:cs typeface="+mn-cs"/>
              </a:rPr>
              <a:t>という</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36663" lvl="0" indent="-3762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→ただし、感性に与えられる素材の背後にある</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物そのもの（</a:t>
            </a:r>
            <a:r>
              <a:rPr lang="ja-JP" altLang="en-US" sz="3200" dirty="0">
                <a:solidFill>
                  <a:srgbClr val="FF0000"/>
                </a:solidFill>
                <a:latin typeface="メイリオ" panose="020B0604030504040204" pitchFamily="50" charset="-128"/>
                <a:ea typeface="メイリオ" panose="020B0604030504040204" pitchFamily="50" charset="-128"/>
                <a:cs typeface="+mn-cs"/>
              </a:rPr>
              <a:t>物自体</a:t>
            </a:r>
            <a:r>
              <a:rPr lang="ja-JP" altLang="en-US" sz="3200" dirty="0">
                <a:solidFill>
                  <a:prstClr val="black"/>
                </a:solidFill>
                <a:latin typeface="メイリオ" panose="020B0604030504040204" pitchFamily="50" charset="-128"/>
                <a:ea typeface="メイリオ" panose="020B0604030504040204" pitchFamily="50" charset="-128"/>
                <a:cs typeface="+mn-cs"/>
              </a:rPr>
              <a:t>）を知ることはできない</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61569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●科学的認識の基礎づけ</a:t>
            </a:r>
            <a:endParaRPr lang="ja-JP" altLang="en-US" sz="2800" dirty="0">
              <a:effectLst>
                <a:outerShdw blurRad="38100" dist="38100" dir="2700000" algn="tl">
                  <a:srgbClr val="000000">
                    <a:alpha val="43137"/>
                  </a:srgbClr>
                </a:outerShdw>
              </a:effectLst>
            </a:endParaRPr>
          </a:p>
        </p:txBody>
      </p:sp>
      <p:sp>
        <p:nvSpPr>
          <p:cNvPr id="3" name="タイトル 1"/>
          <p:cNvSpPr txBox="1">
            <a:spLocks/>
          </p:cNvSpPr>
          <p:nvPr/>
        </p:nvSpPr>
        <p:spPr>
          <a:xfrm>
            <a:off x="756000" y="900000"/>
            <a:ext cx="11100640" cy="540932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817563" indent="-40481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rPr>
              <a:t>・私たちは、物自体をあるがままに認識しているのではなく、</a:t>
            </a:r>
            <a:r>
              <a:rPr lang="ja-JP" altLang="en-US" sz="3200" dirty="0">
                <a:solidFill>
                  <a:prstClr val="black"/>
                </a:solidFill>
                <a:latin typeface="メイリオ" panose="020B0604030504040204" pitchFamily="50" charset="-128"/>
                <a:ea typeface="メイリオ" panose="020B0604030504040204" pitchFamily="50" charset="-128"/>
                <a:cs typeface="+mn-cs"/>
              </a:rPr>
              <a:t>認識に先立つ心の働きかけが、対象を現象として把握している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12850" indent="-3873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→「認識が対象にしたがう」から「対象が認識にしたがう」という考え方に転回</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22375" indent="-3873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srgbClr val="FF0000"/>
                </a:solidFill>
                <a:latin typeface="メイリオ" panose="020B0604030504040204" pitchFamily="50" charset="-128"/>
                <a:ea typeface="メイリオ" panose="020B0604030504040204" pitchFamily="50" charset="-128"/>
                <a:cs typeface="+mn-cs"/>
              </a:rPr>
              <a:t>コペルニクス的転回</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29582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●道徳法則</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〔p.101</a:t>
            </a:r>
            <a:r>
              <a:rPr lang="ja-JP" altLang="en-US"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102〕</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67408" y="1268760"/>
            <a:ext cx="11233248"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500" b="1" dirty="0">
                <a:solidFill>
                  <a:prstClr val="black"/>
                </a:solidFill>
                <a:latin typeface="メイリオ" panose="020B0604030504040204" pitchFamily="50" charset="-128"/>
                <a:ea typeface="メイリオ" panose="020B0604030504040204" pitchFamily="50" charset="-128"/>
                <a:cs typeface="+mn-cs"/>
              </a:rPr>
              <a:t>理性と道徳法則</a:t>
            </a:r>
            <a:endParaRPr lang="en-US" altLang="ja-JP" sz="3500" b="1" dirty="0">
              <a:solidFill>
                <a:prstClr val="black"/>
              </a:solidFill>
              <a:latin typeface="メイリオ" panose="020B0604030504040204" pitchFamily="50" charset="-128"/>
              <a:ea typeface="メイリオ" panose="020B0604030504040204" pitchFamily="50" charset="-128"/>
              <a:cs typeface="+mn-cs"/>
            </a:endParaRPr>
          </a:p>
          <a:p>
            <a:pPr marL="809625" lvl="0" indent="-396875"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・自然界に</a:t>
            </a:r>
            <a:r>
              <a:rPr lang="ja-JP" altLang="en-US" sz="3200" dirty="0">
                <a:latin typeface="メイリオ" panose="020B0604030504040204" pitchFamily="50" charset="-128"/>
                <a:ea typeface="メイリオ" panose="020B0604030504040204" pitchFamily="50" charset="-128"/>
                <a:cs typeface="+mn-cs"/>
              </a:rPr>
              <a:t>自然法則が</a:t>
            </a:r>
            <a:r>
              <a:rPr lang="ja-JP" altLang="en-US" sz="3200" dirty="0">
                <a:solidFill>
                  <a:prstClr val="black"/>
                </a:solidFill>
                <a:latin typeface="メイリオ" panose="020B0604030504040204" pitchFamily="50" charset="-128"/>
                <a:ea typeface="メイリオ" panose="020B0604030504040204" pitchFamily="50" charset="-128"/>
                <a:cs typeface="+mn-cs"/>
              </a:rPr>
              <a:t>存在しているように、</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人間にはしたがうべき</a:t>
            </a:r>
            <a:r>
              <a:rPr lang="ja-JP" altLang="en-US" sz="3200" dirty="0">
                <a:solidFill>
                  <a:srgbClr val="FF0000"/>
                </a:solidFill>
                <a:latin typeface="メイリオ" panose="020B0604030504040204" pitchFamily="50" charset="-128"/>
                <a:ea typeface="メイリオ" panose="020B0604030504040204" pitchFamily="50" charset="-128"/>
                <a:cs typeface="+mn-cs"/>
              </a:rPr>
              <a:t>道徳法則</a:t>
            </a:r>
            <a:r>
              <a:rPr lang="ja-JP" altLang="en-US" sz="3200" dirty="0">
                <a:solidFill>
                  <a:prstClr val="black"/>
                </a:solidFill>
                <a:latin typeface="メイリオ" panose="020B0604030504040204" pitchFamily="50" charset="-128"/>
                <a:ea typeface="メイリオ" panose="020B0604030504040204" pitchFamily="50" charset="-128"/>
                <a:cs typeface="+mn-cs"/>
              </a:rPr>
              <a:t>が存在している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09625" lvl="0" indent="-396875"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rPr>
              <a:t>・人類共通の普遍</a:t>
            </a:r>
            <a:r>
              <a:rPr lang="ja-JP" altLang="en-US" sz="3200" dirty="0">
                <a:solidFill>
                  <a:prstClr val="black"/>
                </a:solidFill>
                <a:latin typeface="メイリオ" panose="020B0604030504040204" pitchFamily="50" charset="-128"/>
                <a:ea typeface="メイリオ" panose="020B0604030504040204" pitchFamily="50" charset="-128"/>
                <a:cs typeface="+mn-cs"/>
              </a:rPr>
              <a:t>的な理性が下す「人間ならばだれでも</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当然こうすべきである」という命令＝道徳法則</a:t>
            </a:r>
            <a:endParaRPr lang="en-US" altLang="ja-JP" sz="3200" dirty="0">
              <a:latin typeface="メイリオ" panose="020B0604030504040204" pitchFamily="50" charset="-128"/>
              <a:ea typeface="メイリオ" panose="020B0604030504040204" pitchFamily="50" charset="-128"/>
            </a:endParaRPr>
          </a:p>
          <a:p>
            <a:pPr marL="1204913" lvl="0" indent="-396875"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ja-JP" altLang="en-US" sz="3200" dirty="0">
                <a:solidFill>
                  <a:prstClr val="black"/>
                </a:solidFill>
                <a:latin typeface="メイリオ" panose="020B0604030504040204" pitchFamily="50" charset="-128"/>
                <a:ea typeface="メイリオ" panose="020B0604030504040204" pitchFamily="50" charset="-128"/>
              </a:rPr>
              <a:t> 「それ自身が同時に普遍的法則になりうるような</a:t>
            </a:r>
            <a:br>
              <a:rPr lang="en-US" altLang="ja-JP" sz="3200" dirty="0">
                <a:solidFill>
                  <a:prstClr val="black"/>
                </a:solidFill>
                <a:latin typeface="メイリオ" panose="020B0604030504040204" pitchFamily="50" charset="-128"/>
                <a:ea typeface="メイリオ" panose="020B0604030504040204" pitchFamily="50" charset="-128"/>
              </a:rPr>
            </a:br>
            <a:r>
              <a:rPr lang="ja-JP" altLang="en-US" sz="3200" dirty="0">
                <a:solidFill>
                  <a:srgbClr val="FF0000"/>
                </a:solidFill>
                <a:latin typeface="メイリオ" panose="020B0604030504040204" pitchFamily="50" charset="-128"/>
                <a:ea typeface="メイリオ" panose="020B0604030504040204" pitchFamily="50" charset="-128"/>
              </a:rPr>
              <a:t>格率</a:t>
            </a:r>
            <a:r>
              <a:rPr lang="ja-JP" altLang="en-US" sz="3200" dirty="0">
                <a:solidFill>
                  <a:prstClr val="black"/>
                </a:solidFill>
                <a:latin typeface="メイリオ" panose="020B0604030504040204" pitchFamily="50" charset="-128"/>
                <a:ea typeface="メイリオ" panose="020B0604030504040204" pitchFamily="50" charset="-128"/>
              </a:rPr>
              <a:t>（行動方針）にしたがって行為せよ」</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7529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●定言命法と仮言命法</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〔p.102</a:t>
            </a:r>
            <a:r>
              <a:rPr lang="ja-JP" altLang="en-US"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103〕</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67408" y="1268760"/>
            <a:ext cx="11424592"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500" b="1" dirty="0">
                <a:solidFill>
                  <a:prstClr val="black"/>
                </a:solidFill>
                <a:latin typeface="メイリオ" panose="020B0604030504040204" pitchFamily="50" charset="-128"/>
                <a:ea typeface="メイリオ" panose="020B0604030504040204" pitchFamily="50" charset="-128"/>
                <a:cs typeface="+mn-cs"/>
              </a:rPr>
              <a:t>道徳法則の命令　</a:t>
            </a:r>
            <a:endParaRPr lang="en-US" altLang="ja-JP" sz="3500" b="1" dirty="0">
              <a:solidFill>
                <a:prstClr val="black"/>
              </a:solidFill>
              <a:latin typeface="メイリオ" panose="020B0604030504040204" pitchFamily="50" charset="-128"/>
              <a:ea typeface="メイリオ" panose="020B0604030504040204" pitchFamily="50" charset="-128"/>
              <a:cs typeface="+mn-cs"/>
            </a:endParaRPr>
          </a:p>
          <a:p>
            <a:pPr marL="809625" lvl="0" indent="-4143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srgbClr val="FF0000"/>
                </a:solidFill>
                <a:latin typeface="メイリオ" panose="020B0604030504040204" pitchFamily="50" charset="-128"/>
                <a:ea typeface="メイリオ" panose="020B0604030504040204" pitchFamily="50" charset="-128"/>
                <a:cs typeface="+mn-cs"/>
              </a:rPr>
              <a:t>仮言命法</a:t>
            </a:r>
            <a:r>
              <a:rPr lang="ja-JP" altLang="en-US" sz="3200" dirty="0">
                <a:solidFill>
                  <a:prstClr val="black"/>
                </a:solidFill>
                <a:latin typeface="メイリオ" panose="020B0604030504040204" pitchFamily="50" charset="-128"/>
                <a:ea typeface="メイリオ" panose="020B0604030504040204" pitchFamily="50" charset="-128"/>
                <a:cs typeface="+mn-cs"/>
              </a:rPr>
              <a:t>（「もし</a:t>
            </a:r>
            <a:r>
              <a:rPr lang="en-US" altLang="ja-JP" sz="3200" dirty="0">
                <a:solidFill>
                  <a:prstClr val="black"/>
                </a:solidFill>
                <a:latin typeface="メイリオ" panose="020B0604030504040204" pitchFamily="50" charset="-128"/>
                <a:ea typeface="メイリオ" panose="020B0604030504040204" pitchFamily="50" charset="-128"/>
                <a:cs typeface="+mn-cs"/>
              </a:rPr>
              <a:t>X</a:t>
            </a:r>
            <a:r>
              <a:rPr lang="ja-JP" altLang="en-US" sz="3200" dirty="0">
                <a:solidFill>
                  <a:prstClr val="black"/>
                </a:solidFill>
                <a:latin typeface="メイリオ" panose="020B0604030504040204" pitchFamily="50" charset="-128"/>
                <a:ea typeface="メイリオ" panose="020B0604030504040204" pitchFamily="50" charset="-128"/>
                <a:cs typeface="+mn-cs"/>
              </a:rPr>
              <a:t>を得たければ</a:t>
            </a:r>
            <a:r>
              <a:rPr lang="en-US" altLang="ja-JP" sz="3200" dirty="0">
                <a:solidFill>
                  <a:prstClr val="black"/>
                </a:solidFill>
                <a:latin typeface="メイリオ" panose="020B0604030504040204" pitchFamily="50" charset="-128"/>
                <a:ea typeface="メイリオ" panose="020B0604030504040204" pitchFamily="50" charset="-128"/>
                <a:cs typeface="+mn-cs"/>
              </a:rPr>
              <a:t>Y</a:t>
            </a:r>
            <a:r>
              <a:rPr lang="ja-JP" altLang="en-US" sz="3200" dirty="0">
                <a:solidFill>
                  <a:prstClr val="black"/>
                </a:solidFill>
                <a:latin typeface="メイリオ" panose="020B0604030504040204" pitchFamily="50" charset="-128"/>
                <a:ea typeface="メイリオ" panose="020B0604030504040204" pitchFamily="50" charset="-128"/>
                <a:cs typeface="+mn-cs"/>
              </a:rPr>
              <a:t>をせよ」）</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04913" lvl="0" indent="-414338" algn="l">
              <a:lnSpc>
                <a:spcPts val="4500"/>
              </a:lnSpc>
              <a:spcBef>
                <a:spcPts val="0"/>
              </a:spcBef>
            </a:pPr>
            <a:r>
              <a:rPr lang="en-US" altLang="ja-JP"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prstClr val="black"/>
                </a:solidFill>
                <a:latin typeface="メイリオ" panose="020B0604030504040204" pitchFamily="50" charset="-128"/>
                <a:ea typeface="メイリオ" panose="020B0604030504040204" pitchFamily="50" charset="-128"/>
              </a:rPr>
              <a:t>条件つきの命令であり、条件（</a:t>
            </a:r>
            <a:r>
              <a:rPr lang="en-US" altLang="ja-JP" sz="3200" dirty="0">
                <a:solidFill>
                  <a:prstClr val="black"/>
                </a:solidFill>
                <a:latin typeface="メイリオ" panose="020B0604030504040204" pitchFamily="50" charset="-128"/>
                <a:ea typeface="メイリオ" panose="020B0604030504040204" pitchFamily="50" charset="-128"/>
              </a:rPr>
              <a:t>X</a:t>
            </a:r>
            <a:r>
              <a:rPr lang="ja-JP" altLang="en-US" sz="3200" dirty="0">
                <a:solidFill>
                  <a:prstClr val="black"/>
                </a:solidFill>
                <a:latin typeface="メイリオ" panose="020B0604030504040204" pitchFamily="50" charset="-128"/>
                <a:ea typeface="メイリオ" panose="020B0604030504040204" pitchFamily="50" charset="-128"/>
              </a:rPr>
              <a:t>）がなくなれば</a:t>
            </a:r>
            <a:br>
              <a:rPr lang="en-US" altLang="ja-JP" sz="3200" dirty="0">
                <a:solidFill>
                  <a:prstClr val="black"/>
                </a:solidFill>
                <a:latin typeface="メイリオ" panose="020B0604030504040204" pitchFamily="50" charset="-128"/>
                <a:ea typeface="メイリオ" panose="020B0604030504040204" pitchFamily="50" charset="-128"/>
              </a:rPr>
            </a:br>
            <a:r>
              <a:rPr lang="ja-JP" altLang="en-US" sz="3200" dirty="0">
                <a:solidFill>
                  <a:prstClr val="black"/>
                </a:solidFill>
                <a:latin typeface="メイリオ" panose="020B0604030504040204" pitchFamily="50" charset="-128"/>
                <a:ea typeface="メイリオ" panose="020B0604030504040204" pitchFamily="50" charset="-128"/>
              </a:rPr>
              <a:t>意味を失う</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09625" lvl="0" indent="-414338"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srgbClr val="FF0000"/>
                </a:solidFill>
                <a:latin typeface="メイリオ" panose="020B0604030504040204" pitchFamily="50" charset="-128"/>
                <a:ea typeface="メイリオ" panose="020B0604030504040204" pitchFamily="50" charset="-128"/>
                <a:cs typeface="+mn-cs"/>
              </a:rPr>
              <a:t>定言命法</a:t>
            </a: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en-US" altLang="ja-JP" sz="3200" dirty="0">
                <a:solidFill>
                  <a:prstClr val="black"/>
                </a:solidFill>
                <a:latin typeface="メイリオ" panose="020B0604030504040204" pitchFamily="50" charset="-128"/>
                <a:ea typeface="メイリオ" panose="020B0604030504040204" pitchFamily="50" charset="-128"/>
              </a:rPr>
              <a:t>Y</a:t>
            </a:r>
            <a:r>
              <a:rPr lang="ja-JP" altLang="en-US" sz="3200" dirty="0">
                <a:solidFill>
                  <a:prstClr val="black"/>
                </a:solidFill>
                <a:latin typeface="メイリオ" panose="020B0604030504040204" pitchFamily="50" charset="-128"/>
                <a:ea typeface="メイリオ" panose="020B0604030504040204" pitchFamily="50" charset="-128"/>
              </a:rPr>
              <a:t>をせよ」</a:t>
            </a:r>
            <a:r>
              <a:rPr lang="ja-JP" altLang="en-US" sz="3200" dirty="0">
                <a:solidFill>
                  <a:prstClr val="black"/>
                </a:solidFill>
                <a:latin typeface="メイリオ" panose="020B0604030504040204" pitchFamily="50" charset="-128"/>
                <a:ea typeface="メイリオ" panose="020B0604030504040204" pitchFamily="50" charset="-128"/>
                <a:cs typeface="+mn-cs"/>
              </a:rPr>
              <a:t>）</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12850" lvl="0" indent="-414338" algn="l">
              <a:lnSpc>
                <a:spcPts val="4500"/>
              </a:lnSpc>
              <a:spcBef>
                <a:spcPts val="0"/>
              </a:spcBef>
            </a:pPr>
            <a:r>
              <a:rPr lang="en-US" altLang="ja-JP"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prstClr val="black"/>
                </a:solidFill>
                <a:latin typeface="メイリオ" panose="020B0604030504040204" pitchFamily="50" charset="-128"/>
                <a:ea typeface="メイリオ" panose="020B0604030504040204" pitchFamily="50" charset="-128"/>
                <a:cs typeface="+mn-cs"/>
              </a:rPr>
              <a:t>いかなる場合も成り立つ命</a:t>
            </a:r>
            <a:r>
              <a:rPr lang="ja-JP" altLang="en-US" sz="3200" dirty="0">
                <a:solidFill>
                  <a:prstClr val="black"/>
                </a:solidFill>
                <a:latin typeface="メイリオ" panose="020B0604030504040204" pitchFamily="50" charset="-128"/>
                <a:ea typeface="メイリオ" panose="020B0604030504040204" pitchFamily="50" charset="-128"/>
              </a:rPr>
              <a:t>令＝道徳法則</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205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800" b="1">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●定言命法と仮言命法</a:t>
            </a:r>
            <a:endParaRPr lang="ja-JP" altLang="en-US" sz="2800" dirty="0">
              <a:effectLst>
                <a:outerShdw blurRad="38100" dist="38100" dir="2700000" algn="tl">
                  <a:srgbClr val="000000">
                    <a:alpha val="43137"/>
                  </a:srgbClr>
                </a:outerShdw>
              </a:effectLst>
            </a:endParaRPr>
          </a:p>
        </p:txBody>
      </p:sp>
      <p:sp>
        <p:nvSpPr>
          <p:cNvPr id="4" name="タイトル 1">
            <a:extLst>
              <a:ext uri="{FF2B5EF4-FFF2-40B4-BE49-F238E27FC236}">
                <a16:creationId xmlns:a16="http://schemas.microsoft.com/office/drawing/2014/main" id="{0FE5F82C-1CD8-A743-90A5-B5A23A5FD91A}"/>
              </a:ext>
            </a:extLst>
          </p:cNvPr>
          <p:cNvSpPr txBox="1">
            <a:spLocks/>
          </p:cNvSpPr>
          <p:nvPr/>
        </p:nvSpPr>
        <p:spPr>
          <a:xfrm>
            <a:off x="773349" y="900000"/>
            <a:ext cx="11011283"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224000" lvl="0" indent="-1224000" algn="l">
              <a:lnSpc>
                <a:spcPts val="4500"/>
              </a:lnSpc>
              <a:spcBef>
                <a:spcPts val="0"/>
              </a:spcBef>
            </a:pPr>
            <a:r>
              <a:rPr lang="ja-JP" altLang="en-US" sz="3500" b="1" dirty="0">
                <a:solidFill>
                  <a:prstClr val="black"/>
                </a:solidFill>
                <a:latin typeface="メイリオ" panose="020B0604030504040204" pitchFamily="50" charset="-128"/>
                <a:ea typeface="メイリオ" panose="020B0604030504040204" pitchFamily="50" charset="-128"/>
                <a:cs typeface="+mn-cs"/>
              </a:rPr>
              <a:t>動機の重要性</a:t>
            </a:r>
            <a:endParaRPr lang="en-US" altLang="ja-JP" sz="3500" b="1" dirty="0">
              <a:solidFill>
                <a:prstClr val="black"/>
              </a:solidFill>
              <a:latin typeface="メイリオ" panose="020B0604030504040204" pitchFamily="50" charset="-128"/>
              <a:ea typeface="メイリオ" panose="020B0604030504040204" pitchFamily="50" charset="-128"/>
              <a:cs typeface="+mn-cs"/>
            </a:endParaRPr>
          </a:p>
          <a:p>
            <a:pPr marL="844550" lvl="0" indent="-40481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・ある行為が道徳的か否かは、義務の念からなされたか否かにかかわる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66825" lvl="0" indent="-40481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→行為の目に見える外面（結果）ではなく、目に見えない内面（動機）にかかわる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66825" lvl="0" indent="-404813"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a:t>
            </a:r>
            <a:r>
              <a:rPr lang="ja-JP" altLang="en-US" sz="3200" dirty="0">
                <a:solidFill>
                  <a:prstClr val="black"/>
                </a:solidFill>
                <a:latin typeface="メイリオ" panose="020B0604030504040204" pitchFamily="50" charset="-128"/>
                <a:ea typeface="メイリオ" panose="020B0604030504040204" pitchFamily="50" charset="-128"/>
              </a:rPr>
              <a:t>動機のよさ（</a:t>
            </a:r>
            <a:r>
              <a:rPr lang="ja-JP" altLang="en-US" sz="3200" dirty="0">
                <a:solidFill>
                  <a:srgbClr val="FF0000"/>
                </a:solidFill>
                <a:latin typeface="メイリオ" panose="020B0604030504040204" pitchFamily="50" charset="-128"/>
                <a:ea typeface="メイリオ" panose="020B0604030504040204" pitchFamily="50" charset="-128"/>
              </a:rPr>
              <a:t>善意志</a:t>
            </a:r>
            <a:r>
              <a:rPr lang="ja-JP" altLang="en-US" sz="3200" dirty="0">
                <a:solidFill>
                  <a:prstClr val="black"/>
                </a:solidFill>
                <a:latin typeface="メイリオ" panose="020B0604030504040204" pitchFamily="50" charset="-128"/>
                <a:ea typeface="メイリオ" panose="020B0604030504040204" pitchFamily="50" charset="-128"/>
              </a:rPr>
              <a:t>）だけを無条件に善いものと</a:t>
            </a:r>
            <a:br>
              <a:rPr lang="en-US" altLang="ja-JP" sz="3200" dirty="0">
                <a:solidFill>
                  <a:prstClr val="black"/>
                </a:solidFill>
                <a:latin typeface="メイリオ" panose="020B0604030504040204" pitchFamily="50" charset="-128"/>
                <a:ea typeface="メイリオ" panose="020B0604030504040204" pitchFamily="50" charset="-128"/>
              </a:rPr>
            </a:br>
            <a:r>
              <a:rPr lang="ja-JP" altLang="en-US" sz="3200" dirty="0">
                <a:solidFill>
                  <a:prstClr val="black"/>
                </a:solidFill>
                <a:latin typeface="メイリオ" panose="020B0604030504040204" pitchFamily="50" charset="-128"/>
                <a:ea typeface="メイリオ" panose="020B0604030504040204" pitchFamily="50" charset="-128"/>
              </a:rPr>
              <a:t>考える＝</a:t>
            </a:r>
            <a:r>
              <a:rPr lang="ja-JP" altLang="en-US" sz="3200" dirty="0">
                <a:solidFill>
                  <a:srgbClr val="FF0000"/>
                </a:solidFill>
                <a:latin typeface="メイリオ" panose="020B0604030504040204" pitchFamily="50" charset="-128"/>
                <a:ea typeface="メイリオ" panose="020B0604030504040204" pitchFamily="50" charset="-128"/>
                <a:cs typeface="+mn-cs"/>
              </a:rPr>
              <a:t>動機主義</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79077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●自律としての自由</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〔p.103〕</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67408" y="126876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lnSpc>
                <a:spcPts val="4500"/>
              </a:lnSpc>
              <a:spcBef>
                <a:spcPts val="0"/>
              </a:spcBef>
            </a:pPr>
            <a:r>
              <a:rPr lang="ja-JP" altLang="en-US" sz="3200" b="1" dirty="0">
                <a:solidFill>
                  <a:prstClr val="black"/>
                </a:solidFill>
                <a:latin typeface="メイリオ" panose="020B0604030504040204" pitchFamily="50" charset="-128"/>
                <a:ea typeface="メイリオ" panose="020B0604030504040204" pitchFamily="50" charset="-128"/>
                <a:cs typeface="+mn-cs"/>
              </a:rPr>
              <a:t>カントの「自由」</a:t>
            </a:r>
            <a:endParaRPr lang="en-US" altLang="ja-JP" sz="3200" b="1" dirty="0">
              <a:solidFill>
                <a:prstClr val="black"/>
              </a:solidFill>
              <a:latin typeface="メイリオ" panose="020B0604030504040204" pitchFamily="50" charset="-128"/>
              <a:ea typeface="メイリオ" panose="020B0604030504040204" pitchFamily="50" charset="-128"/>
              <a:cs typeface="+mn-cs"/>
            </a:endParaRPr>
          </a:p>
          <a:p>
            <a:pPr marL="817563" lvl="0" indent="-4127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・自分の理性の立てた法則にしたがう（道徳法則にしたがう）ことを、</a:t>
            </a:r>
            <a:r>
              <a:rPr lang="ja-JP" altLang="en-US" sz="3200" dirty="0">
                <a:solidFill>
                  <a:srgbClr val="FF0000"/>
                </a:solidFill>
                <a:latin typeface="メイリオ" panose="020B0604030504040204" pitchFamily="50" charset="-128"/>
                <a:ea typeface="メイリオ" panose="020B0604030504040204" pitchFamily="50" charset="-128"/>
                <a:cs typeface="+mn-cs"/>
              </a:rPr>
              <a:t>自律</a:t>
            </a:r>
            <a:r>
              <a:rPr lang="ja-JP" altLang="en-US" sz="3200" dirty="0">
                <a:solidFill>
                  <a:prstClr val="black"/>
                </a:solidFill>
                <a:latin typeface="メイリオ" panose="020B0604030504040204" pitchFamily="50" charset="-128"/>
                <a:ea typeface="メイリオ" panose="020B0604030504040204" pitchFamily="50" charset="-128"/>
                <a:cs typeface="+mn-cs"/>
              </a:rPr>
              <a:t>（意志の自律）とよぶ（⇔他律）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17563" lvl="0" indent="-4127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・自律にこそ人間の真の</a:t>
            </a:r>
            <a:r>
              <a:rPr lang="ja-JP" altLang="en-US" sz="3200" dirty="0">
                <a:solidFill>
                  <a:srgbClr val="FF0000"/>
                </a:solidFill>
                <a:latin typeface="メイリオ" panose="020B0604030504040204" pitchFamily="50" charset="-128"/>
                <a:ea typeface="メイリオ" panose="020B0604030504040204" pitchFamily="50" charset="-128"/>
                <a:cs typeface="+mn-cs"/>
              </a:rPr>
              <a:t>自由</a:t>
            </a:r>
            <a:r>
              <a:rPr lang="ja-JP" altLang="en-US" sz="3200" dirty="0">
                <a:solidFill>
                  <a:prstClr val="black"/>
                </a:solidFill>
                <a:latin typeface="メイリオ" panose="020B0604030504040204" pitchFamily="50" charset="-128"/>
                <a:ea typeface="メイリオ" panose="020B0604030504040204" pitchFamily="50" charset="-128"/>
                <a:cs typeface="+mn-cs"/>
              </a:rPr>
              <a:t>がある</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817563" lvl="0" indent="-4127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・道徳的であること＝自律的であること</a:t>
            </a:r>
            <a:br>
              <a:rPr lang="en-US" altLang="ja-JP" sz="3200" dirty="0">
                <a:solidFill>
                  <a:prstClr val="black"/>
                </a:solidFill>
                <a:latin typeface="メイリオ" panose="020B0604030504040204" pitchFamily="50" charset="-128"/>
                <a:ea typeface="メイリオ" panose="020B0604030504040204" pitchFamily="50" charset="-128"/>
                <a:cs typeface="+mn-cs"/>
              </a:rPr>
            </a:br>
            <a:r>
              <a:rPr lang="ja-JP" altLang="en-US" sz="3200" dirty="0">
                <a:solidFill>
                  <a:prstClr val="black"/>
                </a:solidFill>
                <a:latin typeface="メイリオ" panose="020B0604030504040204" pitchFamily="50" charset="-128"/>
                <a:ea typeface="メイリオ" panose="020B0604030504040204" pitchFamily="50" charset="-128"/>
                <a:cs typeface="+mn-cs"/>
              </a:rPr>
              <a:t>＝自由であること</a:t>
            </a:r>
            <a:endParaRPr lang="en-US" altLang="ja-JP" sz="3200" dirty="0">
              <a:solidFill>
                <a:prstClr val="black"/>
              </a:solidFill>
              <a:latin typeface="メイリオ" panose="020B0604030504040204" pitchFamily="50" charset="-128"/>
              <a:ea typeface="メイリオ" panose="020B0604030504040204" pitchFamily="50" charset="-128"/>
              <a:cs typeface="+mn-cs"/>
            </a:endParaRPr>
          </a:p>
          <a:p>
            <a:pPr marL="1257300" lvl="0" indent="-412750" algn="l">
              <a:lnSpc>
                <a:spcPts val="4500"/>
              </a:lnSpc>
              <a:spcBef>
                <a:spcPts val="0"/>
              </a:spcBef>
            </a:pPr>
            <a:r>
              <a:rPr lang="ja-JP" altLang="en-US" sz="3200" dirty="0">
                <a:solidFill>
                  <a:prstClr val="black"/>
                </a:solidFill>
                <a:latin typeface="メイリオ" panose="020B0604030504040204" pitchFamily="50" charset="-128"/>
                <a:ea typeface="メイリオ" panose="020B0604030504040204" pitchFamily="50" charset="-128"/>
                <a:cs typeface="+mn-cs"/>
              </a:rPr>
              <a:t>→自律の能力をもつ、理性ある存在＝</a:t>
            </a:r>
            <a:r>
              <a:rPr lang="ja-JP" altLang="en-US" sz="3200" dirty="0">
                <a:solidFill>
                  <a:srgbClr val="FF0000"/>
                </a:solidFill>
                <a:latin typeface="メイリオ" panose="020B0604030504040204" pitchFamily="50" charset="-128"/>
                <a:ea typeface="メイリオ" panose="020B0604030504040204" pitchFamily="50" charset="-128"/>
                <a:cs typeface="+mn-cs"/>
              </a:rPr>
              <a:t>人格</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4871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2_通常版">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t">
        <a:noAutofit/>
      </a:bodyPr>
      <a:lstStyle>
        <a:defPPr algn="l">
          <a:lnSpc>
            <a:spcPts val="4300"/>
          </a:lnSpc>
          <a:defRPr sz="2800" b="1"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771</Words>
  <Application>Microsoft Office PowerPoint</Application>
  <PresentationFormat>ワイド画面</PresentationFormat>
  <Paragraphs>66</Paragraphs>
  <Slides>10</Slides>
  <Notes>8</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ariant>
        <vt:lpstr>目的別スライド ショー</vt:lpstr>
      </vt:variant>
      <vt:variant>
        <vt:i4>3</vt:i4>
      </vt:variant>
    </vt:vector>
  </HeadingPairs>
  <TitlesOfParts>
    <vt:vector size="18" baseType="lpstr">
      <vt:lpstr>メイリオ</vt:lpstr>
      <vt:lpstr>メイリオ</vt:lpstr>
      <vt:lpstr>Arial</vt:lpstr>
      <vt:lpstr>Calibri</vt:lpstr>
      <vt:lpstr>2_通常版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追加1</vt:lpstr>
      <vt:lpstr>追加2</vt:lpstr>
      <vt:lpstr>追加3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東京書籍(株)</dc:creator>
  <cp:keywords/>
  <dc:description/>
  <cp:lastModifiedBy/>
  <cp:lastPrinted>2021-08-24T08:56:35Z</cp:lastPrinted>
  <dcterms:created xsi:type="dcterms:W3CDTF">2021-07-19T12:27:11Z</dcterms:created>
  <dcterms:modified xsi:type="dcterms:W3CDTF">2026-01-15T08:10:49Z</dcterms:modified>
  <cp:category/>
</cp:coreProperties>
</file>