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7" r:id="rId1"/>
    <p:sldMasterId id="2147483722" r:id="rId2"/>
  </p:sldMasterIdLst>
  <p:notesMasterIdLst>
    <p:notesMasterId r:id="rId13"/>
  </p:notesMasterIdLst>
  <p:handoutMasterIdLst>
    <p:handoutMasterId r:id="rId14"/>
  </p:handoutMasterIdLst>
  <p:sldIdLst>
    <p:sldId id="368" r:id="rId3"/>
    <p:sldId id="369" r:id="rId4"/>
    <p:sldId id="381" r:id="rId5"/>
    <p:sldId id="376" r:id="rId6"/>
    <p:sldId id="391" r:id="rId7"/>
    <p:sldId id="382" r:id="rId8"/>
    <p:sldId id="388" r:id="rId9"/>
    <p:sldId id="390" r:id="rId10"/>
    <p:sldId id="383" r:id="rId11"/>
    <p:sldId id="389" r:id="rId12"/>
  </p:sldIdLst>
  <p:sldSz cx="12192000" cy="6858000"/>
  <p:notesSz cx="9866313" cy="6735763"/>
  <p:custShowLst>
    <p:custShow name="追加1" id="0">
      <p:sldLst/>
    </p:custShow>
    <p:custShow name="追加2" id="1">
      <p:sldLst/>
    </p:custShow>
    <p:custShow name="追加3" id="2">
      <p:sldLst/>
    </p:custShow>
  </p:custShow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83A3"/>
    <a:srgbClr val="CA4C7A"/>
    <a:srgbClr val="F86B7B"/>
    <a:srgbClr val="BD486E"/>
    <a:srgbClr val="117EB8"/>
    <a:srgbClr val="967DBE"/>
    <a:srgbClr val="E1D2A5"/>
    <a:srgbClr val="7DC8B4"/>
    <a:srgbClr val="8BA7D9"/>
    <a:srgbClr val="E7ED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60" autoAdjust="0"/>
    <p:restoredTop sz="95883" autoAdjust="0"/>
  </p:normalViewPr>
  <p:slideViewPr>
    <p:cSldViewPr>
      <p:cViewPr varScale="1">
        <p:scale>
          <a:sx n="87" d="100"/>
          <a:sy n="87" d="100"/>
        </p:scale>
        <p:origin x="355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115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588627" y="0"/>
            <a:ext cx="4275403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2F454-FD64-424D-9F92-155B74F43160}" type="datetimeFigureOut">
              <a:rPr kumimoji="1" lang="ja-JP" altLang="en-US" smtClean="0"/>
              <a:t>2026/3/11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6397807"/>
            <a:ext cx="4275403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588627" y="6397807"/>
            <a:ext cx="4275403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743EB-9934-4A48-A08F-F5B10E2620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92608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88627" y="0"/>
            <a:ext cx="4275403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95C96-00B8-40E6-B095-E8C46CF0A3A2}" type="datetimeFigureOut">
              <a:rPr kumimoji="1" lang="ja-JP" altLang="en-US" smtClean="0"/>
              <a:t>2026/3/11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13063" y="841375"/>
            <a:ext cx="4040187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6632" y="3241586"/>
            <a:ext cx="7893050" cy="26522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6397807"/>
            <a:ext cx="4275403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88627" y="6397807"/>
            <a:ext cx="4275403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2ED56C-18CE-48DD-80A6-76C8BE5DAF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2789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ED56C-18CE-48DD-80A6-76C8BE5DAFD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6619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ED56C-18CE-48DD-80A6-76C8BE5DAFDD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7580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ED56C-18CE-48DD-80A6-76C8BE5DAFDD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0598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ED56C-18CE-48DD-80A6-76C8BE5DAFDD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2687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-3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8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E72980-0326-41C6-8A22-531FC38A89B9}" type="slidenum">
              <a:rPr lang="ja-JP" altLang="en-US" sz="2000" u="none" smtClean="0">
                <a:latin typeface="メイリオ" panose="020B0604030504040204" pitchFamily="50" charset="-128"/>
                <a:ea typeface="メイリオ" panose="020B0604030504040204" pitchFamily="50" charset="-128"/>
              </a:rPr>
              <a:pPr/>
              <a:t>‹#›</a:t>
            </a:fld>
            <a:endParaRPr lang="ja-JP" altLang="en-US" sz="2000" u="none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7451C61-8C48-20C5-0CE7-AAEE1235B957}"/>
              </a:ext>
            </a:extLst>
          </p:cNvPr>
          <p:cNvSpPr txBox="1"/>
          <p:nvPr userDrawn="1"/>
        </p:nvSpPr>
        <p:spPr>
          <a:xfrm>
            <a:off x="10200456" y="404664"/>
            <a:ext cx="2016224" cy="72008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>
              <a:lnSpc>
                <a:spcPts val="4300"/>
              </a:lnSpc>
            </a:pPr>
            <a:r>
              <a:rPr kumimoji="1"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</a:p>
        </p:txBody>
      </p:sp>
    </p:spTree>
    <p:extLst>
      <p:ext uri="{BB962C8B-B14F-4D97-AF65-F5344CB8AC3E}">
        <p14:creationId xmlns:p14="http://schemas.microsoft.com/office/powerpoint/2010/main" val="1633005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用語解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5200E31B-E577-7614-DF8A-2EEC3A693D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C1B2C487-33F1-3EE6-AA0D-F9B2F0DEC8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00" y="396000"/>
            <a:ext cx="756000" cy="756000"/>
          </a:xfrm>
          <a:prstGeom prst="rect">
            <a:avLst/>
          </a:prstGeom>
        </p:spPr>
      </p:pic>
      <p:sp>
        <p:nvSpPr>
          <p:cNvPr id="4" name="スライド番号プレースホルダー 2">
            <a:extLst>
              <a:ext uri="{FF2B5EF4-FFF2-40B4-BE49-F238E27FC236}">
                <a16:creationId xmlns:a16="http://schemas.microsoft.com/office/drawing/2014/main" id="{92B68D6F-A520-4ECE-2085-DE5D79E1DEB0}"/>
              </a:ext>
            </a:extLst>
          </p:cNvPr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72980-0326-41C6-8A22-531FC38A89B9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DB54AA4-ACD8-1A0E-8AE6-982FF2225607}"/>
              </a:ext>
            </a:extLst>
          </p:cNvPr>
          <p:cNvSpPr txBox="1"/>
          <p:nvPr userDrawn="1"/>
        </p:nvSpPr>
        <p:spPr>
          <a:xfrm>
            <a:off x="10200456" y="404664"/>
            <a:ext cx="2016224" cy="72008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>
              <a:lnSpc>
                <a:spcPts val="4300"/>
              </a:lnSpc>
            </a:pPr>
            <a:r>
              <a:rPr kumimoji="1"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</a:p>
        </p:txBody>
      </p:sp>
    </p:spTree>
    <p:extLst>
      <p:ext uri="{BB962C8B-B14F-4D97-AF65-F5344CB8AC3E}">
        <p14:creationId xmlns:p14="http://schemas.microsoft.com/office/powerpoint/2010/main" val="3209341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本文-3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5200E31B-E577-7614-DF8A-2EEC3A693D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7C328384-776A-E841-6593-325C183EFA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00" y="396000"/>
            <a:ext cx="756000" cy="756000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DAA5139-A0CA-6382-7F4F-15D8F729326A}"/>
              </a:ext>
            </a:extLst>
          </p:cNvPr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72980-0326-41C6-8A22-531FC38A89B9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31858D8-B8CC-390F-6E4D-1791F509DE41}"/>
              </a:ext>
            </a:extLst>
          </p:cNvPr>
          <p:cNvSpPr txBox="1"/>
          <p:nvPr userDrawn="1"/>
        </p:nvSpPr>
        <p:spPr>
          <a:xfrm>
            <a:off x="10200456" y="404664"/>
            <a:ext cx="2016224" cy="72008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>
              <a:lnSpc>
                <a:spcPts val="4300"/>
              </a:lnSpc>
            </a:pPr>
            <a:r>
              <a:rPr kumimoji="1"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</a:p>
        </p:txBody>
      </p:sp>
    </p:spTree>
    <p:extLst>
      <p:ext uri="{BB962C8B-B14F-4D97-AF65-F5344CB8AC3E}">
        <p14:creationId xmlns:p14="http://schemas.microsoft.com/office/powerpoint/2010/main" val="3711721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問いか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3C573B32-62FB-4288-7D85-9F2ADF48FB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  <p:sp>
        <p:nvSpPr>
          <p:cNvPr id="7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72980-0326-41C6-8A22-531FC38A89B9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E23EAD6-9A7F-B9DC-542E-CC701F30FD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3012" y="620688"/>
            <a:ext cx="594000" cy="594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3C5F9CE-315E-E469-5641-C4940D0CD179}"/>
              </a:ext>
            </a:extLst>
          </p:cNvPr>
          <p:cNvSpPr txBox="1"/>
          <p:nvPr userDrawn="1"/>
        </p:nvSpPr>
        <p:spPr>
          <a:xfrm>
            <a:off x="10200456" y="404664"/>
            <a:ext cx="2016224" cy="72008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>
              <a:lnSpc>
                <a:spcPts val="4300"/>
              </a:lnSpc>
            </a:pPr>
            <a:r>
              <a:rPr kumimoji="1"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</a:p>
        </p:txBody>
      </p:sp>
    </p:spTree>
    <p:extLst>
      <p:ext uri="{BB962C8B-B14F-4D97-AF65-F5344CB8AC3E}">
        <p14:creationId xmlns:p14="http://schemas.microsoft.com/office/powerpoint/2010/main" val="1427542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読み取ろ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8A9DE57-50B1-5370-7B9D-1AF48F14F0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633BAC17-7014-A900-E67A-EE90C55BDA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2000" y="396000"/>
            <a:ext cx="3155567" cy="756000"/>
          </a:xfrm>
          <a:prstGeom prst="rect">
            <a:avLst/>
          </a:prstGeom>
        </p:spPr>
      </p:pic>
      <p:sp>
        <p:nvSpPr>
          <p:cNvPr id="4" name="スライド番号プレースホルダー 2">
            <a:extLst>
              <a:ext uri="{FF2B5EF4-FFF2-40B4-BE49-F238E27FC236}">
                <a16:creationId xmlns:a16="http://schemas.microsoft.com/office/drawing/2014/main" id="{1B06D6F7-5DB4-3E8C-7C8B-79959970B844}"/>
              </a:ext>
            </a:extLst>
          </p:cNvPr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72980-0326-41C6-8A22-531FC38A89B9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80E5A6C-E725-BE06-A3FA-22E6B0C3CEA6}"/>
              </a:ext>
            </a:extLst>
          </p:cNvPr>
          <p:cNvSpPr txBox="1"/>
          <p:nvPr userDrawn="1"/>
        </p:nvSpPr>
        <p:spPr>
          <a:xfrm>
            <a:off x="10200456" y="-27384"/>
            <a:ext cx="2016224" cy="72008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>
              <a:lnSpc>
                <a:spcPts val="4300"/>
              </a:lnSpc>
            </a:pPr>
            <a:r>
              <a:rPr kumimoji="1"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</a:p>
        </p:txBody>
      </p:sp>
    </p:spTree>
    <p:extLst>
      <p:ext uri="{BB962C8B-B14F-4D97-AF65-F5344CB8AC3E}">
        <p14:creationId xmlns:p14="http://schemas.microsoft.com/office/powerpoint/2010/main" val="725549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学習課題-3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6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E72980-0326-41C6-8A22-531FC38A89B9}" type="slidenum">
              <a:rPr lang="ja-JP" altLang="en-US" sz="2000" u="none" smtClean="0">
                <a:latin typeface="メイリオ" panose="020B0604030504040204" pitchFamily="50" charset="-128"/>
                <a:ea typeface="メイリオ" panose="020B0604030504040204" pitchFamily="50" charset="-128"/>
              </a:rPr>
              <a:pPr/>
              <a:t>‹#›</a:t>
            </a:fld>
            <a:endParaRPr lang="ja-JP" altLang="en-US" sz="2000" u="none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7E3B9579-421C-7C46-B7DA-C794C0B1FA2C}"/>
              </a:ext>
            </a:extLst>
          </p:cNvPr>
          <p:cNvGrpSpPr/>
          <p:nvPr userDrawn="1"/>
        </p:nvGrpSpPr>
        <p:grpSpPr>
          <a:xfrm>
            <a:off x="911423" y="1527314"/>
            <a:ext cx="1728193" cy="504056"/>
            <a:chOff x="656680" y="1109975"/>
            <a:chExt cx="1240036" cy="1152128"/>
          </a:xfrm>
          <a:solidFill>
            <a:schemeClr val="bg1"/>
          </a:solidFill>
        </p:grpSpPr>
        <p:sp>
          <p:nvSpPr>
            <p:cNvPr id="9" name="角丸四角形 8">
              <a:extLst>
                <a:ext uri="{FF2B5EF4-FFF2-40B4-BE49-F238E27FC236}">
                  <a16:creationId xmlns:a16="http://schemas.microsoft.com/office/drawing/2014/main" id="{C4395E9C-6DDF-BD48-A04F-A56ABFFAA4AE}"/>
                </a:ext>
              </a:extLst>
            </p:cNvPr>
            <p:cNvSpPr/>
            <p:nvPr userDrawn="1"/>
          </p:nvSpPr>
          <p:spPr>
            <a:xfrm>
              <a:off x="656680" y="1109975"/>
              <a:ext cx="1240036" cy="1152128"/>
            </a:xfrm>
            <a:prstGeom prst="roundRect">
              <a:avLst/>
            </a:prstGeom>
            <a:grpFill/>
            <a:ln w="603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 w="762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" name="タイトル 1">
              <a:extLst>
                <a:ext uri="{FF2B5EF4-FFF2-40B4-BE49-F238E27FC236}">
                  <a16:creationId xmlns:a16="http://schemas.microsoft.com/office/drawing/2014/main" id="{C6DC4A7F-9A99-AA4B-8DE5-3E64BA9984B2}"/>
                </a:ext>
              </a:extLst>
            </p:cNvPr>
            <p:cNvSpPr txBox="1">
              <a:spLocks/>
            </p:cNvSpPr>
            <p:nvPr/>
          </p:nvSpPr>
          <p:spPr>
            <a:xfrm>
              <a:off x="703039" y="1465484"/>
              <a:ext cx="1152128" cy="631989"/>
            </a:xfrm>
            <a:prstGeom prst="rect">
              <a:avLst/>
            </a:prstGeom>
            <a:grpFill/>
            <a:ln>
              <a:noFill/>
            </a:ln>
          </p:spPr>
          <p:txBody>
            <a:bodyPr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2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ja-JP" altLang="en-US" sz="2800" b="1" spc="-150" baseline="0" dirty="0">
                  <a:solidFill>
                    <a:srgbClr val="00B050"/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</a:rPr>
                <a:t>節の課題</a:t>
              </a:r>
              <a:endParaRPr lang="en-US" altLang="ja-JP" sz="2800" b="1" spc="-150" baseline="0" dirty="0">
                <a:solidFill>
                  <a:srgbClr val="00B05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EC5EB10-5E8E-FC4D-4A64-37BBA7D14F7A}"/>
              </a:ext>
            </a:extLst>
          </p:cNvPr>
          <p:cNvSpPr txBox="1"/>
          <p:nvPr userDrawn="1"/>
        </p:nvSpPr>
        <p:spPr>
          <a:xfrm>
            <a:off x="10200456" y="404664"/>
            <a:ext cx="2016224" cy="72008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>
              <a:lnSpc>
                <a:spcPts val="4300"/>
              </a:lnSpc>
            </a:pPr>
            <a:r>
              <a:rPr kumimoji="1"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</a:p>
        </p:txBody>
      </p:sp>
    </p:spTree>
    <p:extLst>
      <p:ext uri="{BB962C8B-B14F-4D97-AF65-F5344CB8AC3E}">
        <p14:creationId xmlns:p14="http://schemas.microsoft.com/office/powerpoint/2010/main" val="3517571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見出し＋本文-3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7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E72980-0326-41C6-8A22-531FC38A89B9}" type="slidenum">
              <a:rPr lang="ja-JP" altLang="en-US" sz="2000" u="none" smtClean="0">
                <a:latin typeface="メイリオ" panose="020B0604030504040204" pitchFamily="50" charset="-128"/>
                <a:ea typeface="メイリオ" panose="020B0604030504040204" pitchFamily="50" charset="-128"/>
              </a:rPr>
              <a:pPr/>
              <a:t>‹#›</a:t>
            </a:fld>
            <a:endParaRPr lang="ja-JP" altLang="en-US" sz="2000" u="none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1699DE2-58C0-28A3-F6D8-D11C5425B4B8}"/>
              </a:ext>
            </a:extLst>
          </p:cNvPr>
          <p:cNvSpPr txBox="1"/>
          <p:nvPr userDrawn="1"/>
        </p:nvSpPr>
        <p:spPr>
          <a:xfrm>
            <a:off x="10200456" y="404664"/>
            <a:ext cx="2016224" cy="72008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>
              <a:lnSpc>
                <a:spcPts val="4300"/>
              </a:lnSpc>
            </a:pPr>
            <a:r>
              <a:rPr kumimoji="1"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</a:p>
        </p:txBody>
      </p:sp>
    </p:spTree>
    <p:extLst>
      <p:ext uri="{BB962C8B-B14F-4D97-AF65-F5344CB8AC3E}">
        <p14:creationId xmlns:p14="http://schemas.microsoft.com/office/powerpoint/2010/main" val="1272214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本文-3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7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E72980-0326-41C6-8A22-531FC38A89B9}" type="slidenum">
              <a:rPr lang="ja-JP" altLang="en-US" sz="2000" u="none" smtClean="0">
                <a:latin typeface="メイリオ" panose="020B0604030504040204" pitchFamily="50" charset="-128"/>
                <a:ea typeface="メイリオ" panose="020B0604030504040204" pitchFamily="50" charset="-128"/>
              </a:rPr>
              <a:pPr/>
              <a:t>‹#›</a:t>
            </a:fld>
            <a:endParaRPr lang="ja-JP" altLang="en-US" sz="2000" u="none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3A2B07-A4EC-19D3-88BB-909717004369}"/>
              </a:ext>
            </a:extLst>
          </p:cNvPr>
          <p:cNvSpPr txBox="1"/>
          <p:nvPr userDrawn="1"/>
        </p:nvSpPr>
        <p:spPr>
          <a:xfrm>
            <a:off x="10200456" y="404664"/>
            <a:ext cx="2016224" cy="72008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>
              <a:lnSpc>
                <a:spcPts val="4300"/>
              </a:lnSpc>
            </a:pPr>
            <a:r>
              <a:rPr kumimoji="1"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</a:p>
        </p:txBody>
      </p:sp>
    </p:spTree>
    <p:extLst>
      <p:ext uri="{BB962C8B-B14F-4D97-AF65-F5344CB8AC3E}">
        <p14:creationId xmlns:p14="http://schemas.microsoft.com/office/powerpoint/2010/main" val="3205052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見出し＋本文-3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E6AA57AD-09A7-C426-DE60-629325106D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  <p:sp>
        <p:nvSpPr>
          <p:cNvPr id="2" name="スライド番号プレースホルダー 2">
            <a:extLst>
              <a:ext uri="{FF2B5EF4-FFF2-40B4-BE49-F238E27FC236}">
                <a16:creationId xmlns:a16="http://schemas.microsoft.com/office/drawing/2014/main" id="{C4C9D307-9ED6-4039-5D6C-0505BB7FFD90}"/>
              </a:ext>
            </a:extLst>
          </p:cNvPr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72980-0326-41C6-8A22-531FC38A89B9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A2343D6-ADA8-6F5B-07E6-23CB67E52C7E}"/>
              </a:ext>
            </a:extLst>
          </p:cNvPr>
          <p:cNvSpPr txBox="1"/>
          <p:nvPr userDrawn="1"/>
        </p:nvSpPr>
        <p:spPr>
          <a:xfrm>
            <a:off x="10200456" y="404664"/>
            <a:ext cx="2016224" cy="72008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>
              <a:lnSpc>
                <a:spcPts val="4300"/>
              </a:lnSpc>
            </a:pPr>
            <a:r>
              <a:rPr kumimoji="1"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</a:p>
        </p:txBody>
      </p:sp>
    </p:spTree>
    <p:extLst>
      <p:ext uri="{BB962C8B-B14F-4D97-AF65-F5344CB8AC3E}">
        <p14:creationId xmlns:p14="http://schemas.microsoft.com/office/powerpoint/2010/main" val="4163184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本文-3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1E9F4E3-F5B4-44F0-268F-FD74FFA8FC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  <p:sp>
        <p:nvSpPr>
          <p:cNvPr id="2" name="スライド番号プレースホルダー 2">
            <a:extLst>
              <a:ext uri="{FF2B5EF4-FFF2-40B4-BE49-F238E27FC236}">
                <a16:creationId xmlns:a16="http://schemas.microsoft.com/office/drawing/2014/main" id="{8C6E023B-3EC9-2D26-2471-0055EBD0824B}"/>
              </a:ext>
            </a:extLst>
          </p:cNvPr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72980-0326-41C6-8A22-531FC38A89B9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CD996A0-FF0D-4339-8DA4-5B5D0808F0F0}"/>
              </a:ext>
            </a:extLst>
          </p:cNvPr>
          <p:cNvSpPr txBox="1"/>
          <p:nvPr userDrawn="1"/>
        </p:nvSpPr>
        <p:spPr>
          <a:xfrm>
            <a:off x="10200456" y="404664"/>
            <a:ext cx="2016224" cy="72008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>
              <a:lnSpc>
                <a:spcPts val="4300"/>
              </a:lnSpc>
            </a:pPr>
            <a:r>
              <a:rPr kumimoji="1"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</a:p>
        </p:txBody>
      </p:sp>
    </p:spTree>
    <p:extLst>
      <p:ext uri="{BB962C8B-B14F-4D97-AF65-F5344CB8AC3E}">
        <p14:creationId xmlns:p14="http://schemas.microsoft.com/office/powerpoint/2010/main" val="1077642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本文-3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3C573B32-62FB-4288-7D85-9F2ADF48FB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  <p:sp>
        <p:nvSpPr>
          <p:cNvPr id="7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72980-0326-41C6-8A22-531FC38A89B9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2B785BC-DCAE-ED82-7CE2-F8F6CD387CBE}"/>
              </a:ext>
            </a:extLst>
          </p:cNvPr>
          <p:cNvSpPr txBox="1"/>
          <p:nvPr userDrawn="1"/>
        </p:nvSpPr>
        <p:spPr>
          <a:xfrm>
            <a:off x="10200456" y="404664"/>
            <a:ext cx="2016224" cy="72008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>
              <a:lnSpc>
                <a:spcPts val="4300"/>
              </a:lnSpc>
            </a:pPr>
            <a:r>
              <a:rPr kumimoji="1"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</a:p>
        </p:txBody>
      </p:sp>
    </p:spTree>
    <p:extLst>
      <p:ext uri="{BB962C8B-B14F-4D97-AF65-F5344CB8AC3E}">
        <p14:creationId xmlns:p14="http://schemas.microsoft.com/office/powerpoint/2010/main" val="4108383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資料解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71C5E661-78B6-D062-243B-329027FF60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422F4D08-861F-3A16-4360-5D897EFCFB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00" y="396000"/>
            <a:ext cx="756000" cy="756000"/>
          </a:xfrm>
          <a:prstGeom prst="rect">
            <a:avLst/>
          </a:prstGeom>
        </p:spPr>
      </p:pic>
      <p:sp>
        <p:nvSpPr>
          <p:cNvPr id="4" name="スライド番号プレースホルダー 2">
            <a:extLst>
              <a:ext uri="{FF2B5EF4-FFF2-40B4-BE49-F238E27FC236}">
                <a16:creationId xmlns:a16="http://schemas.microsoft.com/office/drawing/2014/main" id="{89F97252-0FDC-D827-33A1-667BD16926D2}"/>
              </a:ext>
            </a:extLst>
          </p:cNvPr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72980-0326-41C6-8A22-531FC38A89B9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9B71D2F-26D6-CE48-FD6A-FA2A94731A23}"/>
              </a:ext>
            </a:extLst>
          </p:cNvPr>
          <p:cNvSpPr txBox="1"/>
          <p:nvPr userDrawn="1"/>
        </p:nvSpPr>
        <p:spPr>
          <a:xfrm>
            <a:off x="10200456" y="404664"/>
            <a:ext cx="2016224" cy="72008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>
              <a:lnSpc>
                <a:spcPts val="4300"/>
              </a:lnSpc>
            </a:pPr>
            <a:r>
              <a:rPr kumimoji="1"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</a:p>
        </p:txBody>
      </p:sp>
    </p:spTree>
    <p:extLst>
      <p:ext uri="{BB962C8B-B14F-4D97-AF65-F5344CB8AC3E}">
        <p14:creationId xmlns:p14="http://schemas.microsoft.com/office/powerpoint/2010/main" val="547021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本文-3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0629DB55-3B0F-2467-B541-2945D79722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2CC1365-88A4-5CE0-B0F7-AE02CD7FD5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00" y="396000"/>
            <a:ext cx="757013" cy="756000"/>
          </a:xfrm>
          <a:prstGeom prst="rect">
            <a:avLst/>
          </a:prstGeom>
        </p:spPr>
      </p:pic>
      <p:sp>
        <p:nvSpPr>
          <p:cNvPr id="2" name="スライド番号プレースホルダー 2">
            <a:extLst>
              <a:ext uri="{FF2B5EF4-FFF2-40B4-BE49-F238E27FC236}">
                <a16:creationId xmlns:a16="http://schemas.microsoft.com/office/drawing/2014/main" id="{A0591AC6-6D90-9601-1A41-2F72916BBFA5}"/>
              </a:ext>
            </a:extLst>
          </p:cNvPr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72980-0326-41C6-8A22-531FC38A89B9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57F212E-9FCA-0656-C069-16D24A73BE5A}"/>
              </a:ext>
            </a:extLst>
          </p:cNvPr>
          <p:cNvSpPr txBox="1"/>
          <p:nvPr userDrawn="1"/>
        </p:nvSpPr>
        <p:spPr>
          <a:xfrm>
            <a:off x="10200456" y="404664"/>
            <a:ext cx="2016224" cy="72008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>
              <a:lnSpc>
                <a:spcPts val="4300"/>
              </a:lnSpc>
            </a:pPr>
            <a:r>
              <a:rPr kumimoji="1"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</a:p>
        </p:txBody>
      </p:sp>
    </p:spTree>
    <p:extLst>
      <p:ext uri="{BB962C8B-B14F-4D97-AF65-F5344CB8AC3E}">
        <p14:creationId xmlns:p14="http://schemas.microsoft.com/office/powerpoint/2010/main" val="3921860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217BFB6-0938-4DD1-056B-61173AB9D4E1}"/>
              </a:ext>
            </a:extLst>
          </p:cNvPr>
          <p:cNvSpPr txBox="1"/>
          <p:nvPr userDrawn="1"/>
        </p:nvSpPr>
        <p:spPr>
          <a:xfrm>
            <a:off x="10200456" y="404664"/>
            <a:ext cx="2016224" cy="72008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>
              <a:lnSpc>
                <a:spcPts val="4300"/>
              </a:lnSpc>
            </a:pPr>
            <a:r>
              <a:rPr kumimoji="1"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</a:p>
        </p:txBody>
      </p:sp>
    </p:spTree>
    <p:extLst>
      <p:ext uri="{BB962C8B-B14F-4D97-AF65-F5344CB8AC3E}">
        <p14:creationId xmlns:p14="http://schemas.microsoft.com/office/powerpoint/2010/main" val="400690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F26DD8D-1C10-DE25-B0DB-C55E49AB0697}"/>
              </a:ext>
            </a:extLst>
          </p:cNvPr>
          <p:cNvSpPr txBox="1"/>
          <p:nvPr userDrawn="1"/>
        </p:nvSpPr>
        <p:spPr>
          <a:xfrm>
            <a:off x="10200456" y="404664"/>
            <a:ext cx="2016224" cy="72008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>
              <a:lnSpc>
                <a:spcPts val="4300"/>
              </a:lnSpc>
            </a:pPr>
            <a:r>
              <a:rPr kumimoji="1"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</a:p>
        </p:txBody>
      </p:sp>
    </p:spTree>
    <p:extLst>
      <p:ext uri="{BB962C8B-B14F-4D97-AF65-F5344CB8AC3E}">
        <p14:creationId xmlns:p14="http://schemas.microsoft.com/office/powerpoint/2010/main" val="3602260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A10672F-ACB0-5742-AFD2-326040609B8E}"/>
              </a:ext>
            </a:extLst>
          </p:cNvPr>
          <p:cNvSpPr/>
          <p:nvPr/>
        </p:nvSpPr>
        <p:spPr>
          <a:xfrm>
            <a:off x="1154343" y="3356992"/>
            <a:ext cx="9900000" cy="765200"/>
          </a:xfrm>
          <a:prstGeom prst="rect">
            <a:avLst/>
          </a:prstGeom>
        </p:spPr>
        <p:txBody>
          <a:bodyPr wrap="square" tIns="72000" bIns="0" anchor="ctr">
            <a:spAutoFit/>
          </a:bodyPr>
          <a:lstStyle/>
          <a:p>
            <a:pPr algn="ctr"/>
            <a:r>
              <a:rPr lang="ja-JP" altLang="en-US" sz="4500" b="1" dirty="0">
                <a:latin typeface="Meiryo" panose="020B0604030504040204" pitchFamily="34" charset="-128"/>
                <a:ea typeface="Meiryo" panose="020B0604030504040204" pitchFamily="34" charset="-128"/>
              </a:rPr>
              <a:t>４　啓蒙専制国家の発展</a:t>
            </a:r>
            <a:endParaRPr lang="en-US" altLang="ja-JP" sz="45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4" name="角丸四角形 3">
            <a:extLst>
              <a:ext uri="{FF2B5EF4-FFF2-40B4-BE49-F238E27FC236}">
                <a16:creationId xmlns:a16="http://schemas.microsoft.com/office/drawing/2014/main" id="{9FC97C9B-00C1-024F-9DE4-77C3A8C60C1E}"/>
              </a:ext>
            </a:extLst>
          </p:cNvPr>
          <p:cNvSpPr/>
          <p:nvPr/>
        </p:nvSpPr>
        <p:spPr>
          <a:xfrm>
            <a:off x="1056000" y="2852936"/>
            <a:ext cx="10080000" cy="2735984"/>
          </a:xfrm>
          <a:prstGeom prst="roundRect">
            <a:avLst/>
          </a:prstGeom>
          <a:noFill/>
          <a:ln w="76200">
            <a:solidFill>
              <a:srgbClr val="DD83A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6000"/>
              </a:lnSpc>
            </a:pPr>
            <a:endParaRPr lang="en-US" altLang="ja-JP" dirty="0"/>
          </a:p>
        </p:txBody>
      </p:sp>
      <p:sp>
        <p:nvSpPr>
          <p:cNvPr id="5" name="サブタイトル 2"/>
          <p:cNvSpPr txBox="1">
            <a:spLocks/>
          </p:cNvSpPr>
          <p:nvPr/>
        </p:nvSpPr>
        <p:spPr>
          <a:xfrm>
            <a:off x="1056000" y="25431"/>
            <a:ext cx="10512608" cy="1756992"/>
          </a:xfrm>
          <a:prstGeom prst="rect">
            <a:avLst/>
          </a:prstGeom>
        </p:spPr>
        <p:txBody>
          <a:bodyPr vert="horz" wrap="square" lIns="36000" tIns="216000" rIns="36000" bIns="0" rtlCol="0" anchor="ctr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03425" lvl="0" indent="-2003425" algn="l">
              <a:lnSpc>
                <a:spcPts val="6000"/>
              </a:lnSpc>
              <a:spcBef>
                <a:spcPts val="0"/>
              </a:spcBef>
              <a:tabLst>
                <a:tab pos="1257300" algn="l"/>
                <a:tab pos="2667000" algn="l"/>
                <a:tab pos="7448550" algn="l"/>
              </a:tabLst>
            </a:pPr>
            <a:r>
              <a:rPr lang="ja-JP" alt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/>
                <a:ea typeface="メイリオ"/>
              </a:rPr>
              <a:t>第</a:t>
            </a:r>
            <a:r>
              <a:rPr lang="en-US" altLang="ja-JP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/>
                <a:ea typeface="メイリオ"/>
              </a:rPr>
              <a:t>12</a:t>
            </a:r>
            <a:r>
              <a:rPr lang="ja-JP" alt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/>
                <a:ea typeface="メイリオ"/>
              </a:rPr>
              <a:t>章</a:t>
            </a:r>
            <a:r>
              <a:rPr lang="en-US" altLang="ja-JP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/>
                <a:ea typeface="メイリオ"/>
              </a:rPr>
              <a:t>	</a:t>
            </a:r>
            <a:r>
              <a:rPr lang="ja-JP" alt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/>
                <a:ea typeface="メイリオ"/>
              </a:rPr>
              <a:t>主権国家体制の形成と</a:t>
            </a:r>
            <a:endParaRPr lang="en-US" altLang="ja-JP" sz="5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/>
              <a:ea typeface="メイリオ"/>
            </a:endParaRPr>
          </a:p>
          <a:p>
            <a:pPr marL="2003425" lvl="0" indent="676275" algn="l">
              <a:lnSpc>
                <a:spcPts val="6000"/>
              </a:lnSpc>
              <a:spcBef>
                <a:spcPts val="0"/>
              </a:spcBef>
              <a:tabLst>
                <a:tab pos="1257300" algn="l"/>
                <a:tab pos="2667000" algn="l"/>
                <a:tab pos="7448550" algn="l"/>
              </a:tabLst>
            </a:pPr>
            <a:r>
              <a:rPr lang="ja-JP" alt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/>
                <a:ea typeface="メイリオ"/>
              </a:rPr>
              <a:t>地球規模での交易の拡大</a:t>
            </a:r>
            <a:endParaRPr lang="en-US" altLang="ja-JP" sz="5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/>
              <a:ea typeface="メイリオ"/>
              <a:cs typeface="メイリオ" panose="020B060403050404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91F5650-7813-4C90-99FB-E0875CE7F2BD}"/>
              </a:ext>
            </a:extLst>
          </p:cNvPr>
          <p:cNvSpPr/>
          <p:nvPr/>
        </p:nvSpPr>
        <p:spPr>
          <a:xfrm>
            <a:off x="1236000" y="4506227"/>
            <a:ext cx="97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</a:rPr>
              <a:t>（教科書 </a:t>
            </a:r>
            <a:r>
              <a:rPr lang="en-US" altLang="ja-JP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</a:rPr>
              <a:t>p. 209〜211</a:t>
            </a:r>
            <a:r>
              <a:rPr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</a:rPr>
              <a:t>）</a:t>
            </a:r>
            <a:endParaRPr lang="ja-JP" altLang="en-US" sz="32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63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129" y="1816578"/>
            <a:ext cx="7864918" cy="417837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D51B64A-E30A-4F51-B07F-8235E09D1505}"/>
              </a:ext>
            </a:extLst>
          </p:cNvPr>
          <p:cNvSpPr/>
          <p:nvPr/>
        </p:nvSpPr>
        <p:spPr>
          <a:xfrm>
            <a:off x="3791744" y="459249"/>
            <a:ext cx="82089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ポーランド分割の結果、プロイセン領はどうなったか、地図を見て考えてみよう。</a:t>
            </a:r>
            <a:endParaRPr kumimoji="1" lang="en-US" altLang="ja-JP" sz="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919536" y="6165304"/>
            <a:ext cx="7864916" cy="33855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18</a:t>
            </a:r>
            <a:r>
              <a:rPr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世紀半ばのヨーロッパとポーランド分割</a:t>
            </a:r>
          </a:p>
        </p:txBody>
      </p:sp>
    </p:spTree>
    <p:extLst>
      <p:ext uri="{BB962C8B-B14F-4D97-AF65-F5344CB8AC3E}">
        <p14:creationId xmlns:p14="http://schemas.microsoft.com/office/powerpoint/2010/main" val="1749811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984592" y="2204864"/>
            <a:ext cx="10440000" cy="3132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 indent="-107950" algn="l">
              <a:lnSpc>
                <a:spcPct val="150000"/>
              </a:lnSpc>
            </a:pPr>
            <a:r>
              <a:rPr lang="en-US" altLang="ja-JP" sz="4200" b="1" dirty="0">
                <a:latin typeface="Meiryo" panose="020B0604030504040204" pitchFamily="34" charset="-128"/>
                <a:ea typeface="Meiryo" panose="020B0604030504040204" pitchFamily="34" charset="-128"/>
              </a:rPr>
              <a:t>18</a:t>
            </a:r>
            <a:r>
              <a:rPr lang="ja-JP" altLang="en-US" sz="4200" b="1" dirty="0">
                <a:latin typeface="Meiryo" panose="020B0604030504040204" pitchFamily="34" charset="-128"/>
                <a:ea typeface="Meiryo" panose="020B0604030504040204" pitchFamily="34" charset="-128"/>
              </a:rPr>
              <a:t>世紀にヨーロッパ東方の</a:t>
            </a:r>
            <a:r>
              <a:rPr lang="en-US" altLang="ja-JP" sz="4200" b="1" dirty="0">
                <a:latin typeface="Meiryo" panose="020B0604030504040204" pitchFamily="34" charset="-128"/>
                <a:ea typeface="Meiryo" panose="020B0604030504040204" pitchFamily="34" charset="-128"/>
              </a:rPr>
              <a:t>3</a:t>
            </a:r>
            <a:r>
              <a:rPr lang="ja-JP" altLang="en-US" sz="4200" b="1" dirty="0">
                <a:latin typeface="Meiryo" panose="020B0604030504040204" pitchFamily="34" charset="-128"/>
                <a:ea typeface="Meiryo" panose="020B0604030504040204" pitchFamily="34" charset="-128"/>
              </a:rPr>
              <a:t>国は、どのような改革によって台頭してきたのだろうか。</a:t>
            </a:r>
            <a:endParaRPr lang="en-US" altLang="ja-JP" sz="42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44E501A-CC21-1746-A7A5-229E152376D0}"/>
              </a:ext>
            </a:extLst>
          </p:cNvPr>
          <p:cNvSpPr txBox="1"/>
          <p:nvPr/>
        </p:nvSpPr>
        <p:spPr>
          <a:xfrm>
            <a:off x="1771650" y="177165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>
              <a:lnSpc>
                <a:spcPts val="4300"/>
              </a:lnSpc>
            </a:pPr>
            <a:endParaRPr kumimoji="1" lang="ja-JP" altLang="en-US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154E887-8049-894E-9B97-209E026A540F}"/>
              </a:ext>
            </a:extLst>
          </p:cNvPr>
          <p:cNvSpPr txBox="1"/>
          <p:nvPr/>
        </p:nvSpPr>
        <p:spPr>
          <a:xfrm>
            <a:off x="1650124" y="2774731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>
              <a:lnSpc>
                <a:spcPts val="4300"/>
              </a:lnSpc>
            </a:pPr>
            <a:endParaRPr kumimoji="1" lang="ja-JP" altLang="en-US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3325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80000" y="270000"/>
            <a:ext cx="10440000" cy="5819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 anchor="ctr">
            <a:noAutofit/>
          </a:bodyPr>
          <a:lstStyle/>
          <a:p>
            <a:pPr lvl="0"/>
            <a:r>
              <a:rPr lang="ja-JP" altLang="en-US" sz="3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プロイセンとオーストリアの近代化</a:t>
            </a:r>
            <a:r>
              <a:rPr lang="en-US" altLang="ja-JP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〔p.209-210〕</a:t>
            </a:r>
            <a:endParaRPr lang="en-US" altLang="ja-JP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756000" y="1260000"/>
            <a:ext cx="11316664" cy="51067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新興国</a:t>
            </a:r>
            <a:endParaRPr lang="en-US" altLang="ja-JP" sz="3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・プロイセン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ホーエンツォレルン家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のブランデンブルク選帝侯がプロイセン公国を併合して、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1618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年にできた領邦→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フリードリヒ・ヴィルヘルム１世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のもとで軍隊や官僚制を整える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1740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年、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フリードリヒ２世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（大王）が即位した年、オーストリアで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マリア・テレジア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が即位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898525" indent="-26988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→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オーストリア継承戦争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がはじまる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→シュレジエンをめぐり、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七年戦争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がおこる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0460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80000" y="180000"/>
            <a:ext cx="5400000" cy="40206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ja-JP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プロイセンとオーストリアの近代化</a:t>
            </a:r>
            <a:endParaRPr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756000" y="900000"/>
            <a:ext cx="11160000" cy="56253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プロイセン</a:t>
            </a:r>
            <a:endParaRPr lang="en-US" altLang="ja-JP" sz="3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・一躍ヨーロッパの強国となる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・地主貴族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ユンカー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による農場領主制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・フリードリヒ２世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「君主は国家第一の下僕」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→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啓蒙専制君主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の典型とされる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5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オーストリア</a:t>
            </a:r>
            <a:endParaRPr lang="en-US" altLang="ja-JP" sz="35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900000" lvl="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ヨーゼフ２世</a:t>
            </a:r>
            <a:endParaRPr lang="en-US" altLang="ja-JP" sz="32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900000" lvl="0" indent="-432000" algn="l">
              <a:lnSpc>
                <a:spcPts val="4500"/>
              </a:lnSpc>
              <a:spcBef>
                <a:spcPts val="0"/>
              </a:spcBef>
            </a:pPr>
            <a:r>
              <a:rPr lang="en-US" altLang="ja-JP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	</a:t>
            </a:r>
            <a:r>
              <a:rPr lang="en-US" altLang="ja-JP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…</a:t>
            </a: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啓蒙専制君主として中央集権化に努める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6060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36EB907-17B2-4945-BF28-7189BF8BD873}"/>
              </a:ext>
            </a:extLst>
          </p:cNvPr>
          <p:cNvSpPr/>
          <p:nvPr/>
        </p:nvSpPr>
        <p:spPr>
          <a:xfrm>
            <a:off x="1559496" y="620688"/>
            <a:ext cx="936104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「君主は国家第一の下僕」とはどのような</a:t>
            </a:r>
            <a:endParaRPr kumimoji="1" lang="en-US" altLang="ja-JP" sz="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意味だろうか。</a:t>
            </a:r>
            <a:endParaRPr kumimoji="1" lang="en-US" altLang="ja-JP" sz="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36EB907-17B2-4945-BF28-7189BF8BD873}"/>
              </a:ext>
            </a:extLst>
          </p:cNvPr>
          <p:cNvSpPr/>
          <p:nvPr/>
        </p:nvSpPr>
        <p:spPr>
          <a:xfrm>
            <a:off x="1559496" y="2127600"/>
            <a:ext cx="10081120" cy="2298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5763" lvl="0" indent="-385763">
              <a:lnSpc>
                <a:spcPts val="4300"/>
              </a:lnSpc>
              <a:defRPr/>
            </a:pPr>
            <a:endParaRPr lang="en-US" altLang="ja-JP" sz="32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85763" lvl="0" indent="-385763">
              <a:lnSpc>
                <a:spcPts val="4300"/>
              </a:lnSpc>
              <a:defRPr/>
            </a:pPr>
            <a:endParaRPr lang="en-US" altLang="ja-JP" sz="32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85763" lvl="0" indent="-385763">
              <a:lnSpc>
                <a:spcPts val="4300"/>
              </a:lnSpc>
              <a:defRPr/>
            </a:pP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r>
              <a:rPr lang="en-US" altLang="ja-JP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本データはサンプルです。</a:t>
            </a:r>
            <a:endParaRPr lang="en-US" altLang="ja-JP" sz="32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85763" lvl="0" indent="-385763">
              <a:lnSpc>
                <a:spcPts val="4300"/>
              </a:lnSpc>
              <a:defRPr/>
            </a:pP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製品版では解答例が表示されます。</a:t>
            </a:r>
          </a:p>
        </p:txBody>
      </p:sp>
    </p:spTree>
    <p:extLst>
      <p:ext uri="{BB962C8B-B14F-4D97-AF65-F5344CB8AC3E}">
        <p14:creationId xmlns:p14="http://schemas.microsoft.com/office/powerpoint/2010/main" val="123646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80000" y="270000"/>
            <a:ext cx="10440000" cy="5819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 anchor="ctr">
            <a:noAutofit/>
          </a:bodyPr>
          <a:lstStyle/>
          <a:p>
            <a:pPr lvl="0"/>
            <a:r>
              <a:rPr lang="ja-JP" altLang="en-US" sz="3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ロシアの台頭と東方進出</a:t>
            </a:r>
            <a:r>
              <a:rPr lang="en-US" altLang="ja-JP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〔p.210-211〕</a:t>
            </a:r>
            <a:endParaRPr lang="en-US" altLang="ja-JP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756000" y="1260000"/>
            <a:ext cx="11316664" cy="51067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ロシア帝国</a:t>
            </a:r>
            <a:endParaRPr lang="en-US" altLang="ja-JP" sz="3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イヴァン４世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（雷帝）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	…16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世紀、中央集権化をすすめ、農奴制を強化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344613" indent="-877888" algn="l">
              <a:lnSpc>
                <a:spcPts val="4500"/>
              </a:lnSpc>
              <a:spcBef>
                <a:spcPts val="0"/>
              </a:spcBef>
            </a:pPr>
            <a:r>
              <a:rPr lang="en-US" altLang="ja-JP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ツァーリ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の称号を用いる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344613" indent="-877888" algn="l">
              <a:lnSpc>
                <a:spcPts val="4500"/>
              </a:lnSpc>
              <a:spcBef>
                <a:spcPts val="0"/>
              </a:spcBef>
            </a:pPr>
            <a:r>
              <a:rPr lang="en-US" altLang="ja-JP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コサック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の隊長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イェルマーク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の協力でシベリアに進出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1613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年、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ロマノフ朝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を開く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0335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80000" y="180000"/>
            <a:ext cx="5400000" cy="40206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ja-JP" altLang="en-US" sz="2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ロシアの台頭と東方進出</a:t>
            </a:r>
            <a:endParaRPr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756000" y="900000"/>
            <a:ext cx="11160000" cy="54093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5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ロシアの領土拡大</a:t>
            </a:r>
            <a:endParaRPr lang="en-US" altLang="ja-JP" sz="35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900000" lvl="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ピョートル１世</a:t>
            </a: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（大帝）の西欧化政策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900000" lvl="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→不凍港を求めてスウェーデンと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北方戦争</a:t>
            </a: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をおこす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900000" lvl="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→バルト海に進出、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ペテルブルク</a:t>
            </a: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に首都を移す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900000" lvl="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→</a:t>
            </a:r>
            <a:r>
              <a:rPr lang="en-US" altLang="ja-JP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1689</a:t>
            </a: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年、清とネルチンスク条約</a:t>
            </a:r>
            <a:r>
              <a:rPr lang="en-US" altLang="ja-JP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…</a:t>
            </a: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清との通商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900000" lvl="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</a:t>
            </a:r>
            <a:r>
              <a:rPr lang="en-US" altLang="ja-JP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18</a:t>
            </a: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世紀後半、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エカチェリーナ２世</a:t>
            </a: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（啓蒙専制君主）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900000" lvl="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</a:t>
            </a:r>
            <a:r>
              <a:rPr lang="en-US" altLang="ja-JP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…1773</a:t>
            </a: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年からおこった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プガチョフの農民反乱</a:t>
            </a:r>
            <a:endParaRPr lang="en-US" altLang="ja-JP" sz="32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900000" lvl="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　→農奴制を強化（再版農奴制）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900000" lvl="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</a:t>
            </a:r>
            <a:r>
              <a:rPr lang="en-US" altLang="ja-JP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…</a:t>
            </a: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日本にラクスマンを派遣して通商を求める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4355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7197687-AB89-4E42-ABA6-C07A2F9BE0EC}"/>
              </a:ext>
            </a:extLst>
          </p:cNvPr>
          <p:cNvSpPr/>
          <p:nvPr/>
        </p:nvSpPr>
        <p:spPr>
          <a:xfrm>
            <a:off x="1260000" y="540000"/>
            <a:ext cx="9721080" cy="643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クリミア半島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7197687-AB89-4E42-ABA6-C07A2F9BE0EC}"/>
              </a:ext>
            </a:extLst>
          </p:cNvPr>
          <p:cNvSpPr/>
          <p:nvPr/>
        </p:nvSpPr>
        <p:spPr>
          <a:xfrm>
            <a:off x="360000" y="1612800"/>
            <a:ext cx="11280616" cy="2849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4300"/>
              </a:lnSpc>
              <a:defRPr/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エカチェリーナ２世は、ロシア゠トルコ戦争に勝利すると、</a:t>
            </a:r>
            <a:r>
              <a:rPr lang="en-US" altLang="ja-JP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1774</a:t>
            </a: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年にキュチュク・カイナルジャ条約を締結。これによりオスマン帝国のクリム・ハン国（クリミア半島のムスリム国家）への宗主権を放棄させ、</a:t>
            </a:r>
            <a:r>
              <a:rPr lang="en-US" altLang="ja-JP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1783</a:t>
            </a: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年にはクリム・ハン国を滅ぼして、クリミア半島はロシア領となった。</a:t>
            </a:r>
          </a:p>
        </p:txBody>
      </p:sp>
    </p:spTree>
    <p:extLst>
      <p:ext uri="{BB962C8B-B14F-4D97-AF65-F5344CB8AC3E}">
        <p14:creationId xmlns:p14="http://schemas.microsoft.com/office/powerpoint/2010/main" val="48529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80000" y="270000"/>
            <a:ext cx="10440000" cy="5819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 anchor="ctr">
            <a:noAutofit/>
          </a:bodyPr>
          <a:lstStyle/>
          <a:p>
            <a:pPr lvl="0"/>
            <a:r>
              <a:rPr lang="ja-JP" altLang="en-US" sz="3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ポーランド分割</a:t>
            </a:r>
            <a:r>
              <a:rPr lang="en-US" altLang="ja-JP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〔p.211〕</a:t>
            </a:r>
            <a:endParaRPr lang="en-US" altLang="ja-JP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756000" y="1260000"/>
            <a:ext cx="11232000" cy="51067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16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世紀後半、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ヤゲウォ朝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がとだえる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285200" indent="-8208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→貴族間の争いで政治が混乱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285875" indent="-81915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→ロシア・プロイセン・オーストリアは、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1772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年、ポーランドの国土を奪う（第１回分割）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1793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年、プロイセン・ロシアは第２回の分割を行う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→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1795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コシューシコ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らの抵抗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→残った領土も３国によって分割（第３回分割）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→ポーランドの消滅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944538"/>
      </p:ext>
    </p:extLst>
  </p:cSld>
  <p:clrMapOvr>
    <a:masterClrMapping/>
  </p:clrMapOvr>
</p:sld>
</file>

<file path=ppt/theme/theme1.xml><?xml version="1.0" encoding="utf-8"?>
<a:theme xmlns:a="http://schemas.openxmlformats.org/drawingml/2006/main" name="2_通常版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Autofit/>
      </a:bodyPr>
      <a:lstStyle>
        <a:defPPr algn="l">
          <a:lnSpc>
            <a:spcPts val="4300"/>
          </a:lnSpc>
          <a:defRPr sz="2800" b="1" dirty="0">
            <a:latin typeface="メイリオ" panose="020B0604030504040204" pitchFamily="50" charset="-128"/>
            <a:ea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世界史探求 総合版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Autofit/>
      </a:bodyPr>
      <a:lstStyle>
        <a:defPPr algn="l">
          <a:lnSpc>
            <a:spcPts val="4300"/>
          </a:lnSpc>
          <a:defRPr sz="2800" b="1" dirty="0">
            <a:latin typeface="メイリオ" panose="020B0604030504040204" pitchFamily="50" charset="-128"/>
            <a:ea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572</Words>
  <PresentationFormat>ワイド画面</PresentationFormat>
  <Paragraphs>59</Paragraphs>
  <Slides>10</Slides>
  <Notes>4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10</vt:i4>
      </vt:variant>
      <vt:variant>
        <vt:lpstr>目的別スライド ショー</vt:lpstr>
      </vt:variant>
      <vt:variant>
        <vt:i4>3</vt:i4>
      </vt:variant>
    </vt:vector>
  </HeadingPairs>
  <TitlesOfParts>
    <vt:vector size="19" baseType="lpstr">
      <vt:lpstr>メイリオ</vt:lpstr>
      <vt:lpstr>メイリオ</vt:lpstr>
      <vt:lpstr>Arial</vt:lpstr>
      <vt:lpstr>Calibri</vt:lpstr>
      <vt:lpstr>2_通常版</vt:lpstr>
      <vt:lpstr>世界史探求 総合版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追加1</vt:lpstr>
      <vt:lpstr>追加2</vt:lpstr>
      <vt:lpstr>追加3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2021-07-19T12:27:11Z</dcterms:created>
  <dcterms:modified xsi:type="dcterms:W3CDTF">2026-03-11T07:13:43Z</dcterms:modified>
</cp:coreProperties>
</file>