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7" r:id="rId1"/>
  </p:sldMasterIdLst>
  <p:notesMasterIdLst>
    <p:notesMasterId r:id="rId9"/>
  </p:notesMasterIdLst>
  <p:handoutMasterIdLst>
    <p:handoutMasterId r:id="rId10"/>
  </p:handoutMasterIdLst>
  <p:sldIdLst>
    <p:sldId id="368" r:id="rId2"/>
    <p:sldId id="369" r:id="rId3"/>
    <p:sldId id="381" r:id="rId4"/>
    <p:sldId id="376" r:id="rId5"/>
    <p:sldId id="382" r:id="rId6"/>
    <p:sldId id="388" r:id="rId7"/>
    <p:sldId id="383" r:id="rId8"/>
  </p:sldIdLst>
  <p:sldSz cx="12192000" cy="6858000"/>
  <p:notesSz cx="9866313" cy="6735763"/>
  <p:custShowLst>
    <p:custShow name="追加1" id="0">
      <p:sldLst/>
    </p:custShow>
    <p:custShow name="追加2" id="1">
      <p:sldLst/>
    </p:custShow>
    <p:custShow name="追加3" id="2">
      <p:sldLst/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83A3"/>
    <a:srgbClr val="CA4C7A"/>
    <a:srgbClr val="F86B7B"/>
    <a:srgbClr val="BD486E"/>
    <a:srgbClr val="117EB8"/>
    <a:srgbClr val="967DBE"/>
    <a:srgbClr val="E1D2A5"/>
    <a:srgbClr val="7DC8B4"/>
    <a:srgbClr val="8BA7D9"/>
    <a:srgbClr val="E7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80" autoAdjust="0"/>
    <p:restoredTop sz="95883" autoAdjust="0"/>
  </p:normalViewPr>
  <p:slideViewPr>
    <p:cSldViewPr>
      <p:cViewPr varScale="1">
        <p:scale>
          <a:sx n="87" d="100"/>
          <a:sy n="87" d="100"/>
        </p:scale>
        <p:origin x="168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1762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2F454-FD64-424D-9F92-155B74F43160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26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95C96-00B8-40E6-B095-E8C46CF0A3A2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13063" y="841375"/>
            <a:ext cx="404018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6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7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ED56C-18CE-48DD-80A6-76C8BE5DA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78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619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580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598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687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-3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10257007" y="404664"/>
            <a:ext cx="1959673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1633005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習課題-3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E3B9579-421C-7C46-B7DA-C794C0B1FA2C}"/>
              </a:ext>
            </a:extLst>
          </p:cNvPr>
          <p:cNvGrpSpPr/>
          <p:nvPr userDrawn="1"/>
        </p:nvGrpSpPr>
        <p:grpSpPr>
          <a:xfrm>
            <a:off x="911423" y="1527314"/>
            <a:ext cx="1728193" cy="504056"/>
            <a:chOff x="656680" y="1109975"/>
            <a:chExt cx="1240036" cy="1152128"/>
          </a:xfrm>
          <a:solidFill>
            <a:schemeClr val="bg1"/>
          </a:solidFill>
        </p:grpSpPr>
        <p:sp>
          <p:nvSpPr>
            <p:cNvPr id="5" name="角丸四角形 4">
              <a:extLst>
                <a:ext uri="{FF2B5EF4-FFF2-40B4-BE49-F238E27FC236}">
                  <a16:creationId xmlns:a16="http://schemas.microsoft.com/office/drawing/2014/main" id="{C4395E9C-6DDF-BD48-A04F-A56ABFFAA4AE}"/>
                </a:ext>
              </a:extLst>
            </p:cNvPr>
            <p:cNvSpPr/>
            <p:nvPr userDrawn="1"/>
          </p:nvSpPr>
          <p:spPr>
            <a:xfrm>
              <a:off x="656680" y="1109975"/>
              <a:ext cx="1240036" cy="1152128"/>
            </a:xfrm>
            <a:prstGeom prst="roundRect">
              <a:avLst/>
            </a:prstGeom>
            <a:grpFill/>
            <a:ln w="603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762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7" name="タイトル 1">
              <a:extLst>
                <a:ext uri="{FF2B5EF4-FFF2-40B4-BE49-F238E27FC236}">
                  <a16:creationId xmlns:a16="http://schemas.microsoft.com/office/drawing/2014/main" id="{C6DC4A7F-9A99-AA4B-8DE5-3E64BA9984B2}"/>
                </a:ext>
              </a:extLst>
            </p:cNvPr>
            <p:cNvSpPr txBox="1">
              <a:spLocks/>
            </p:cNvSpPr>
            <p:nvPr/>
          </p:nvSpPr>
          <p:spPr>
            <a:xfrm>
              <a:off x="703039" y="1368313"/>
              <a:ext cx="1152128" cy="631989"/>
            </a:xfrm>
            <a:prstGeom prst="rect">
              <a:avLst/>
            </a:prstGeom>
            <a:grpFill/>
            <a:ln>
              <a:noFill/>
            </a:ln>
          </p:spPr>
          <p:txBody>
            <a:bodyPr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ja-JP" altLang="en-US" sz="2800" b="1" spc="-150" baseline="0">
                  <a:solidFill>
                    <a:srgbClr val="00B050"/>
                  </a:solidFill>
                  <a:effectLst/>
                </a:rPr>
                <a:t>節の課題</a:t>
              </a:r>
              <a:endParaRPr lang="en-US" altLang="ja-JP" sz="2800" b="1" spc="-150" baseline="0" dirty="0">
                <a:solidFill>
                  <a:srgbClr val="00B050"/>
                </a:solidFill>
                <a:effectLst/>
              </a:endParaRPr>
            </a:p>
          </p:txBody>
        </p:sp>
      </p:grpSp>
      <p:sp>
        <p:nvSpPr>
          <p:cNvPr id="8" name="テキスト ボックス 7"/>
          <p:cNvSpPr txBox="1"/>
          <p:nvPr userDrawn="1"/>
        </p:nvSpPr>
        <p:spPr>
          <a:xfrm>
            <a:off x="10200456" y="404664"/>
            <a:ext cx="2016224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351757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見出し＋本文-3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10200456" y="404664"/>
            <a:ext cx="2016224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1272214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-3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10200456" y="404664"/>
            <a:ext cx="2016224" cy="72008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320505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6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10672F-ACB0-5742-AFD2-326040609B8E}"/>
              </a:ext>
            </a:extLst>
          </p:cNvPr>
          <p:cNvSpPr/>
          <p:nvPr/>
        </p:nvSpPr>
        <p:spPr>
          <a:xfrm>
            <a:off x="1236000" y="3356992"/>
            <a:ext cx="9900000" cy="765200"/>
          </a:xfrm>
          <a:prstGeom prst="rect">
            <a:avLst/>
          </a:prstGeom>
        </p:spPr>
        <p:txBody>
          <a:bodyPr wrap="square" tIns="72000" bIns="0" anchor="ctr">
            <a:spAutoFit/>
          </a:bodyPr>
          <a:lstStyle/>
          <a:p>
            <a:pPr algn="ctr"/>
            <a:r>
              <a:rPr lang="ja-JP" altLang="en-US" sz="4500" b="1">
                <a:latin typeface="Meiryo" panose="020B0604030504040204" pitchFamily="34" charset="-128"/>
                <a:ea typeface="Meiryo" panose="020B0604030504040204" pitchFamily="34" charset="-128"/>
              </a:rPr>
              <a:t>４　啓蒙専制国家の発展</a:t>
            </a:r>
            <a:endParaRPr lang="en-US" altLang="ja-JP" sz="45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9FC97C9B-00C1-024F-9DE4-77C3A8C60C1E}"/>
              </a:ext>
            </a:extLst>
          </p:cNvPr>
          <p:cNvSpPr/>
          <p:nvPr/>
        </p:nvSpPr>
        <p:spPr>
          <a:xfrm>
            <a:off x="1056000" y="2852936"/>
            <a:ext cx="10080000" cy="2735984"/>
          </a:xfrm>
          <a:prstGeom prst="roundRect">
            <a:avLst/>
          </a:prstGeom>
          <a:noFill/>
          <a:ln w="76200">
            <a:solidFill>
              <a:srgbClr val="DD83A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endParaRPr lang="en-US" altLang="ja-JP" dirty="0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56000" y="25431"/>
            <a:ext cx="10512608" cy="1756992"/>
          </a:xfrm>
          <a:prstGeom prst="rect">
            <a:avLst/>
          </a:prstGeom>
        </p:spPr>
        <p:txBody>
          <a:bodyPr vert="horz" wrap="square" lIns="36000" tIns="216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3425" lvl="0" indent="-2003425" algn="l">
              <a:lnSpc>
                <a:spcPts val="6000"/>
              </a:lnSpc>
              <a:spcBef>
                <a:spcPts val="0"/>
              </a:spcBef>
              <a:tabLst>
                <a:tab pos="1257300" algn="l"/>
                <a:tab pos="2667000" algn="l"/>
                <a:tab pos="7448550" algn="l"/>
              </a:tabLst>
            </a:pP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第</a:t>
            </a:r>
            <a:r>
              <a:rPr lang="en-US" altLang="ja-JP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12</a:t>
            </a: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章</a:t>
            </a:r>
            <a:r>
              <a:rPr lang="en-US" altLang="ja-JP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	</a:t>
            </a: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主権国家体制の形成と</a:t>
            </a:r>
            <a:endParaRPr lang="en-US" altLang="ja-JP" sz="5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/>
              <a:ea typeface="メイリオ"/>
            </a:endParaRPr>
          </a:p>
          <a:p>
            <a:pPr marL="2003425" lvl="0" indent="676275" algn="l">
              <a:lnSpc>
                <a:spcPts val="6000"/>
              </a:lnSpc>
              <a:spcBef>
                <a:spcPts val="0"/>
              </a:spcBef>
              <a:tabLst>
                <a:tab pos="1257300" algn="l"/>
                <a:tab pos="2667000" algn="l"/>
                <a:tab pos="7448550" algn="l"/>
              </a:tabLst>
            </a:pPr>
            <a:r>
              <a:rPr lang="ja-JP" alt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地球規模での交易の拡大</a:t>
            </a:r>
            <a:endParaRPr lang="en-US" altLang="ja-JP" sz="5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/>
              <a:ea typeface="メイリオ"/>
              <a:cs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91F5650-7813-4C90-99FB-E0875CE7F2BD}"/>
              </a:ext>
            </a:extLst>
          </p:cNvPr>
          <p:cNvSpPr/>
          <p:nvPr/>
        </p:nvSpPr>
        <p:spPr>
          <a:xfrm>
            <a:off x="1236000" y="4506227"/>
            <a:ext cx="97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（教科書 </a:t>
            </a:r>
            <a:r>
              <a:rPr lang="en-US" altLang="ja-JP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p. 209〜211</a:t>
            </a:r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）</a:t>
            </a:r>
            <a:endParaRPr lang="ja-JP" altLang="en-US" sz="32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6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44E501A-CC21-1746-A7A5-229E152376D0}"/>
              </a:ext>
            </a:extLst>
          </p:cNvPr>
          <p:cNvSpPr txBox="1"/>
          <p:nvPr/>
        </p:nvSpPr>
        <p:spPr>
          <a:xfrm>
            <a:off x="1771650" y="1771650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54E887-8049-894E-9B97-209E026A540F}"/>
              </a:ext>
            </a:extLst>
          </p:cNvPr>
          <p:cNvSpPr txBox="1"/>
          <p:nvPr/>
        </p:nvSpPr>
        <p:spPr>
          <a:xfrm>
            <a:off x="1650124" y="2774731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6A08E5B2-CEFA-FD35-0F62-0FF9AB9B5270}"/>
              </a:ext>
            </a:extLst>
          </p:cNvPr>
          <p:cNvSpPr txBox="1">
            <a:spLocks/>
          </p:cNvSpPr>
          <p:nvPr/>
        </p:nvSpPr>
        <p:spPr>
          <a:xfrm>
            <a:off x="984592" y="2204864"/>
            <a:ext cx="10440000" cy="3132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 indent="-107950" algn="l">
              <a:lnSpc>
                <a:spcPct val="150000"/>
              </a:lnSpc>
            </a:pPr>
            <a:r>
              <a:rPr lang="en-US" altLang="ja-JP" sz="4200" b="1" dirty="0">
                <a:latin typeface="Meiryo" panose="020B0604030504040204" pitchFamily="34" charset="-128"/>
                <a:ea typeface="Meiryo" panose="020B0604030504040204" pitchFamily="34" charset="-128"/>
              </a:rPr>
              <a:t>18</a:t>
            </a:r>
            <a:r>
              <a:rPr lang="ja-JP" altLang="en-US" sz="4200" b="1" dirty="0">
                <a:latin typeface="Meiryo" panose="020B0604030504040204" pitchFamily="34" charset="-128"/>
                <a:ea typeface="Meiryo" panose="020B0604030504040204" pitchFamily="34" charset="-128"/>
              </a:rPr>
              <a:t>世紀にヨーロッパ東方の</a:t>
            </a:r>
            <a:r>
              <a:rPr lang="en-US" altLang="ja-JP" sz="4200" b="1" dirty="0"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r>
              <a:rPr lang="ja-JP" altLang="en-US" sz="4200" b="1" dirty="0">
                <a:latin typeface="Meiryo" panose="020B0604030504040204" pitchFamily="34" charset="-128"/>
                <a:ea typeface="Meiryo" panose="020B0604030504040204" pitchFamily="34" charset="-128"/>
              </a:rPr>
              <a:t>国は、どのような改革によって台頭してきたのだろうか。</a:t>
            </a:r>
            <a:endParaRPr lang="en-US" altLang="ja-JP" sz="42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3325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プロイセンとオーストリアの近代化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〔p.209-210〕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316664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新興国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・プロイセン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ホーエンツォレルン家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のブランデンブルク選帝侯がプロイセン公国を併合して、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1618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年にできた領邦→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フリードリヒ・ヴィルヘルム１世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のもとで軍隊や官僚制を整える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1740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年、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フリードリヒ２世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（大王）が即位した年、オーストリアで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マリア・テレジア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が即位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898525" indent="-26988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オーストリア継承戦争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がはじまる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→シュレジエンをめぐり、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七年戦争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がおこる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046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プロイセンとオーストリアの近代化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6253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プロイセン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・一躍ヨーロッパの強国となる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・地主貴族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ユンカー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による農場領主制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・フリードリヒ２世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「君主は国家第一の下僕」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啓蒙専制君主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の典型とされる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オーストリア</a:t>
            </a:r>
            <a:endParaRPr lang="en-US" altLang="ja-JP" sz="35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ヨーゼフ２世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	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…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啓蒙専制君主として中央集権化に努める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606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ロシアの台頭と東方進出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〔p.210-211〕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316664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ロシア帝国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イヴァン４世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（雷帝）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…16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世紀、中央集権化をすすめ、農奴制を強化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44613" indent="-877888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ツァーリ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の称号を用いる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44613" indent="-877888" algn="l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コサック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の隊長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イェルマーク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の協力でシベリアに進出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1613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年、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ロマノフ朝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を開く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033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ロシアの台頭と東方進出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ロシアの領土拡大</a:t>
            </a:r>
            <a:endParaRPr lang="en-US" altLang="ja-JP" sz="35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ピョートル１世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（大帝）の西欧化政策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→不凍港を求めてスウェーデンと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北方戦争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をおこす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→バルト海に進出、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ペテルブルク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に首都を移す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→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1689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年、清とネルチンスク条約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…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清との通商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18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世紀後半、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エカチェリーナ２世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（啓蒙専制君主）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…1773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年からおこった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プガチョフの農民反乱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→農奴制を強化（再版農奴制）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…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日本にラクスマンを派遣して通商を求める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435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ポーランド分割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〔p.211〕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232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世紀後半、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ヤゲウォ朝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がとだえる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285200" indent="-8208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→貴族間の争いで政治が混乱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285875" indent="-81915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→ロシア・プロイセン・オーストリアは、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1772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年、ポーランドの国土を奪う（第１回分割）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1793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年、プロイセン・ロシアは第２回の分割を行う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1795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コシューシコ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らの抵抗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→残った領土も３国によって分割（第３回分割）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→ポーランドの消滅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94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2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445</Words>
  <PresentationFormat>ワイド画面</PresentationFormat>
  <Paragraphs>49</Paragraphs>
  <Slides>7</Slides>
  <Notes>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  <vt:variant>
        <vt:lpstr>目的別スライド ショー</vt:lpstr>
      </vt:variant>
      <vt:variant>
        <vt:i4>3</vt:i4>
      </vt:variant>
    </vt:vector>
  </HeadingPairs>
  <TitlesOfParts>
    <vt:vector size="15" baseType="lpstr">
      <vt:lpstr>メイリオ</vt:lpstr>
      <vt:lpstr>メイリオ</vt:lpstr>
      <vt:lpstr>Arial</vt:lpstr>
      <vt:lpstr>Calibri</vt:lpstr>
      <vt:lpstr>2_通常版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追加1</vt:lpstr>
      <vt:lpstr>追加2</vt:lpstr>
      <vt:lpstr>追加3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2021-07-19T12:27:11Z</dcterms:created>
  <dcterms:modified xsi:type="dcterms:W3CDTF">2026-03-11T07:12:36Z</dcterms:modified>
</cp:coreProperties>
</file>