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39" r:id="rId2"/>
  </p:sldMasterIdLst>
  <p:notesMasterIdLst>
    <p:notesMasterId r:id="rId19"/>
  </p:notesMasterIdLst>
  <p:handoutMasterIdLst>
    <p:handoutMasterId r:id="rId20"/>
  </p:handoutMasterIdLst>
  <p:sldIdLst>
    <p:sldId id="368" r:id="rId3"/>
    <p:sldId id="369" r:id="rId4"/>
    <p:sldId id="370" r:id="rId5"/>
    <p:sldId id="376" r:id="rId6"/>
    <p:sldId id="393" r:id="rId7"/>
    <p:sldId id="392" r:id="rId8"/>
    <p:sldId id="449" r:id="rId9"/>
    <p:sldId id="447" r:id="rId10"/>
    <p:sldId id="394" r:id="rId11"/>
    <p:sldId id="395" r:id="rId12"/>
    <p:sldId id="445" r:id="rId13"/>
    <p:sldId id="386" r:id="rId14"/>
    <p:sldId id="419" r:id="rId15"/>
    <p:sldId id="388" r:id="rId16"/>
    <p:sldId id="379" r:id="rId17"/>
    <p:sldId id="420" r:id="rId18"/>
  </p:sldIdLst>
  <p:sldSz cx="12192000" cy="6858000"/>
  <p:notesSz cx="6735763" cy="9866313"/>
  <p:custShowLst>
    <p:custShow name="追加1" id="0">
      <p:sldLst/>
    </p:custShow>
    <p:custShow name="追加2" id="1">
      <p:sldLst/>
    </p:custShow>
    <p:custShow name="追加3" id="2">
      <p:sldLst/>
    </p:custShow>
  </p:custShow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A9D"/>
    <a:srgbClr val="005A9D"/>
    <a:srgbClr val="1180B9"/>
    <a:srgbClr val="1180B8"/>
    <a:srgbClr val="967DBE"/>
    <a:srgbClr val="E1D2A5"/>
    <a:srgbClr val="7DC8B4"/>
    <a:srgbClr val="8BA7D9"/>
    <a:srgbClr val="E7EDF6"/>
    <a:srgbClr val="EAF5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99" autoAdjust="0"/>
    <p:restoredTop sz="96391" autoAdjust="0"/>
  </p:normalViewPr>
  <p:slideViewPr>
    <p:cSldViewPr>
      <p:cViewPr varScale="1">
        <p:scale>
          <a:sx n="46" d="100"/>
          <a:sy n="46" d="100"/>
        </p:scale>
        <p:origin x="29" y="221"/>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77" d="100"/>
          <a:sy n="77" d="100"/>
        </p:scale>
        <p:origin x="115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8CC2F454-FD64-424D-9F92-155B74F43160}" type="datetimeFigureOut">
              <a:rPr kumimoji="1" lang="ja-JP" altLang="en-US" smtClean="0"/>
              <a:t>2026/3/13</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C4A743EB-9934-4A48-A08F-F5B10E262010}" type="slidenum">
              <a:rPr kumimoji="1" lang="ja-JP" altLang="en-US" smtClean="0"/>
              <a:t>‹#›</a:t>
            </a:fld>
            <a:endParaRPr kumimoji="1" lang="ja-JP" altLang="en-US"/>
          </a:p>
        </p:txBody>
      </p:sp>
    </p:spTree>
    <p:extLst>
      <p:ext uri="{BB962C8B-B14F-4D97-AF65-F5344CB8AC3E}">
        <p14:creationId xmlns:p14="http://schemas.microsoft.com/office/powerpoint/2010/main" val="3939260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1B95C96-00B8-40E6-B095-E8C46CF0A3A2}"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32ED56C-18CE-48DD-80A6-76C8BE5DAFDD}" type="slidenum">
              <a:rPr kumimoji="1" lang="ja-JP" altLang="en-US" smtClean="0"/>
              <a:t>‹#›</a:t>
            </a:fld>
            <a:endParaRPr kumimoji="1" lang="ja-JP" altLang="en-US"/>
          </a:p>
        </p:txBody>
      </p:sp>
    </p:spTree>
    <p:extLst>
      <p:ext uri="{BB962C8B-B14F-4D97-AF65-F5344CB8AC3E}">
        <p14:creationId xmlns:p14="http://schemas.microsoft.com/office/powerpoint/2010/main" val="6027896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3</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6</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9</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14</a:t>
            </a:fld>
            <a:endParaRPr kumimoji="1" lang="ja-JP" altLang="en-US"/>
          </a:p>
        </p:txBody>
      </p:sp>
    </p:spTree>
    <p:extLst>
      <p:ext uri="{BB962C8B-B14F-4D97-AF65-F5344CB8AC3E}">
        <p14:creationId xmlns:p14="http://schemas.microsoft.com/office/powerpoint/2010/main" val="4221682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15</a:t>
            </a:fld>
            <a:endParaRPr kumimoji="1" lang="ja-JP" altLang="en-US"/>
          </a:p>
        </p:txBody>
      </p:sp>
    </p:spTree>
    <p:extLst>
      <p:ext uri="{BB962C8B-B14F-4D97-AF65-F5344CB8AC3E}">
        <p14:creationId xmlns:p14="http://schemas.microsoft.com/office/powerpoint/2010/main" val="1284593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１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8"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latin typeface="メイリオ" panose="020B0604030504040204" pitchFamily="50" charset="-128"/>
                <a:ea typeface="メイリオ" panose="020B0604030504040204" pitchFamily="50" charset="-128"/>
              </a:rPr>
              <a:pPr/>
              <a:t>‹#›</a:t>
            </a:fld>
            <a:endParaRPr lang="ja-JP" altLang="en-US" sz="2000" u="none" dirty="0">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6803B987-4178-C98E-C738-6A7ECC52B963}"/>
              </a:ext>
            </a:extLst>
          </p:cNvPr>
          <p:cNvSpPr txBox="1"/>
          <p:nvPr userDrawn="1"/>
        </p:nvSpPr>
        <p:spPr>
          <a:xfrm>
            <a:off x="8760296" y="1988840"/>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92909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本文-1章">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BF189A0-0BC4-0544-8A8B-090932E174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4" name="角丸四角形 3">
            <a:extLst>
              <a:ext uri="{FF2B5EF4-FFF2-40B4-BE49-F238E27FC236}">
                <a16:creationId xmlns:a16="http://schemas.microsoft.com/office/drawing/2014/main" id="{4FAA456B-A315-7C42-9E94-ADD0C3DE0513}"/>
              </a:ext>
            </a:extLst>
          </p:cNvPr>
          <p:cNvSpPr/>
          <p:nvPr userDrawn="1"/>
        </p:nvSpPr>
        <p:spPr>
          <a:xfrm>
            <a:off x="623392" y="404664"/>
            <a:ext cx="4752528" cy="864096"/>
          </a:xfrm>
          <a:prstGeom prst="roundRect">
            <a:avLst/>
          </a:prstGeom>
          <a:noFill/>
          <a:ln w="76200">
            <a:solidFill>
              <a:srgbClr val="015A9E"/>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800" b="1" i="0" u="none" strike="noStrike" kern="1200" cap="none" spc="0" normalizeH="0" baseline="0" noProof="0" dirty="0">
                <a:ln>
                  <a:noFill/>
                </a:ln>
                <a:solidFill>
                  <a:srgbClr val="015A9E"/>
                </a:solidFill>
                <a:effectLst/>
                <a:uLnTx/>
                <a:uFillTx/>
                <a:latin typeface="メイリオ" panose="020B0604030504040204" pitchFamily="50" charset="-128"/>
                <a:ea typeface="メイリオ" panose="020B0604030504040204" pitchFamily="50" charset="-128"/>
                <a:cs typeface="+mn-cs"/>
              </a:rPr>
              <a:t>仮説を立ててみよう</a:t>
            </a:r>
          </a:p>
        </p:txBody>
      </p:sp>
      <p:sp>
        <p:nvSpPr>
          <p:cNvPr id="2" name="テキスト ボックス 1">
            <a:extLst>
              <a:ext uri="{FF2B5EF4-FFF2-40B4-BE49-F238E27FC236}">
                <a16:creationId xmlns:a16="http://schemas.microsoft.com/office/drawing/2014/main" id="{EA8650F4-CDD8-FAC3-EEE7-9E3FD7E49F90}"/>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72900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本文-1章">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790708CD-8287-EF25-1177-53ADF6B06F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4" name="スライド番号プレースホルダー 2">
            <a:extLst>
              <a:ext uri="{FF2B5EF4-FFF2-40B4-BE49-F238E27FC236}">
                <a16:creationId xmlns:a16="http://schemas.microsoft.com/office/drawing/2014/main" id="{D0164FAB-34A9-7124-ECDC-D8B49125EFB2}"/>
              </a:ext>
            </a:extLst>
          </p:cNvPr>
          <p:cNvSpPr txBox="1">
            <a:spLocks/>
          </p:cNvSpPr>
          <p:nvPr userDrawn="1"/>
        </p:nvSpPr>
        <p:spPr>
          <a:xfrm>
            <a:off x="10350567" y="6351992"/>
            <a:ext cx="1567069"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5" name="図 4">
            <a:extLst>
              <a:ext uri="{FF2B5EF4-FFF2-40B4-BE49-F238E27FC236}">
                <a16:creationId xmlns:a16="http://schemas.microsoft.com/office/drawing/2014/main" id="{6C7B60C6-FBE3-44D7-89A4-FAA9A9A254B5}"/>
              </a:ext>
            </a:extLst>
          </p:cNvPr>
          <p:cNvPicPr>
            <a:picLocks noChangeAspect="1"/>
          </p:cNvPicPr>
          <p:nvPr userDrawn="1"/>
        </p:nvPicPr>
        <p:blipFill>
          <a:blip r:embed="rId3"/>
          <a:stretch>
            <a:fillRect/>
          </a:stretch>
        </p:blipFill>
        <p:spPr>
          <a:xfrm>
            <a:off x="550800" y="1378800"/>
            <a:ext cx="3155567" cy="756000"/>
          </a:xfrm>
          <a:prstGeom prst="rect">
            <a:avLst/>
          </a:prstGeom>
        </p:spPr>
      </p:pic>
      <p:sp>
        <p:nvSpPr>
          <p:cNvPr id="2" name="テキスト ボックス 1">
            <a:extLst>
              <a:ext uri="{FF2B5EF4-FFF2-40B4-BE49-F238E27FC236}">
                <a16:creationId xmlns:a16="http://schemas.microsoft.com/office/drawing/2014/main" id="{3019BF21-BFB6-BB69-57EC-0815628853DB}"/>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52912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latin typeface="メイリオ" panose="020B0604030504040204" pitchFamily="50" charset="-128"/>
                <a:ea typeface="メイリオ" panose="020B0604030504040204" pitchFamily="50" charset="-128"/>
              </a:rPr>
              <a:pPr/>
              <a:t>‹#›</a:t>
            </a:fld>
            <a:endParaRPr lang="ja-JP" altLang="en-US" sz="2000" u="none" dirty="0">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7E3B9579-421C-7C46-B7DA-C794C0B1FA2C}"/>
              </a:ext>
            </a:extLst>
          </p:cNvPr>
          <p:cNvGrpSpPr/>
          <p:nvPr userDrawn="1"/>
        </p:nvGrpSpPr>
        <p:grpSpPr>
          <a:xfrm>
            <a:off x="911423" y="1527314"/>
            <a:ext cx="1080000" cy="504056"/>
            <a:chOff x="656680" y="1109975"/>
            <a:chExt cx="1240036" cy="1152128"/>
          </a:xfrm>
          <a:solidFill>
            <a:schemeClr val="bg1"/>
          </a:solidFill>
        </p:grpSpPr>
        <p:sp>
          <p:nvSpPr>
            <p:cNvPr id="9" name="角丸四角形 8">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latin typeface="メイリオ" panose="020B0604030504040204" pitchFamily="50" charset="-128"/>
                <a:ea typeface="メイリオ" panose="020B0604030504040204" pitchFamily="50" charset="-128"/>
              </a:endParaRPr>
            </a:p>
          </p:txBody>
        </p:sp>
        <p:sp>
          <p:nvSpPr>
            <p:cNvPr id="10" name="タイトル 1">
              <a:extLst>
                <a:ext uri="{FF2B5EF4-FFF2-40B4-BE49-F238E27FC236}">
                  <a16:creationId xmlns:a16="http://schemas.microsoft.com/office/drawing/2014/main" id="{C6DC4A7F-9A99-AA4B-8DE5-3E64BA9984B2}"/>
                </a:ext>
              </a:extLst>
            </p:cNvPr>
            <p:cNvSpPr txBox="1">
              <a:spLocks/>
            </p:cNvSpPr>
            <p:nvPr/>
          </p:nvSpPr>
          <p:spPr>
            <a:xfrm>
              <a:off x="703039" y="1476885"/>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dirty="0">
                  <a:solidFill>
                    <a:srgbClr val="00B050"/>
                  </a:solidFill>
                  <a:effectLst/>
                  <a:latin typeface="メイリオ" panose="020B0604030504040204" pitchFamily="50" charset="-128"/>
                  <a:ea typeface="メイリオ" panose="020B0604030504040204" pitchFamily="50" charset="-128"/>
                </a:rPr>
                <a:t>課題</a:t>
              </a:r>
              <a:endParaRPr lang="en-US" altLang="ja-JP" sz="2800" b="1" spc="-150" baseline="0" dirty="0">
                <a:solidFill>
                  <a:srgbClr val="00B050"/>
                </a:solidFill>
                <a:effectLst/>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22D42A27-4823-4D4E-D163-24D5AA392E51}"/>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59170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latin typeface="メイリオ" panose="020B0604030504040204" pitchFamily="50" charset="-128"/>
                <a:ea typeface="メイリオ" panose="020B0604030504040204" pitchFamily="50" charset="-128"/>
              </a:rPr>
              <a:pPr/>
              <a:t>‹#›</a:t>
            </a:fld>
            <a:endParaRPr lang="ja-JP" altLang="en-US" sz="2000" u="none" dirty="0">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7E3B9579-421C-7C46-B7DA-C794C0B1FA2C}"/>
              </a:ext>
            </a:extLst>
          </p:cNvPr>
          <p:cNvGrpSpPr/>
          <p:nvPr userDrawn="1"/>
        </p:nvGrpSpPr>
        <p:grpSpPr>
          <a:xfrm>
            <a:off x="911423" y="1527314"/>
            <a:ext cx="1080000" cy="504056"/>
            <a:chOff x="656680" y="1109975"/>
            <a:chExt cx="1240036" cy="1152128"/>
          </a:xfrm>
          <a:solidFill>
            <a:schemeClr val="bg1"/>
          </a:solidFill>
        </p:grpSpPr>
        <p:sp>
          <p:nvSpPr>
            <p:cNvPr id="9" name="角丸四角形 8">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latin typeface="メイリオ" panose="020B0604030504040204" pitchFamily="50" charset="-128"/>
                <a:ea typeface="メイリオ" panose="020B0604030504040204" pitchFamily="50" charset="-128"/>
              </a:endParaRPr>
            </a:p>
          </p:txBody>
        </p:sp>
        <p:sp>
          <p:nvSpPr>
            <p:cNvPr id="10" name="タイトル 1">
              <a:extLst>
                <a:ext uri="{FF2B5EF4-FFF2-40B4-BE49-F238E27FC236}">
                  <a16:creationId xmlns:a16="http://schemas.microsoft.com/office/drawing/2014/main" id="{C6DC4A7F-9A99-AA4B-8DE5-3E64BA9984B2}"/>
                </a:ext>
              </a:extLst>
            </p:cNvPr>
            <p:cNvSpPr txBox="1">
              <a:spLocks/>
            </p:cNvSpPr>
            <p:nvPr/>
          </p:nvSpPr>
          <p:spPr>
            <a:xfrm>
              <a:off x="703039" y="1476885"/>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dirty="0">
                  <a:solidFill>
                    <a:srgbClr val="00B050"/>
                  </a:solidFill>
                  <a:effectLst/>
                  <a:latin typeface="メイリオ" panose="020B0604030504040204" pitchFamily="50" charset="-128"/>
                  <a:ea typeface="メイリオ" panose="020B0604030504040204" pitchFamily="50" charset="-128"/>
                </a:rPr>
                <a:t>課題</a:t>
              </a:r>
              <a:endParaRPr lang="en-US" altLang="ja-JP" sz="2800" b="1" spc="-150" baseline="0" dirty="0">
                <a:solidFill>
                  <a:srgbClr val="00B050"/>
                </a:solidFill>
                <a:effectLst/>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9CAA4C83-EAD3-F6F7-C78F-8EDA6BAFBC8D}"/>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21303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見出し＋本文-1章">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E81904B-33EF-C968-3BBA-8B6350E784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CB79824A-5EDA-7275-016D-7BC63443D564}"/>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544975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本文-1章">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90708CD-8287-EF25-1177-53ADF6B06F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14919FE5-D4BE-E12D-D667-AFAC6978EFCB}"/>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268181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本文-1章">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90708CD-8287-EF25-1177-53ADF6B06F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F3A17399-1168-3F26-21EF-84C3C3B0A115}"/>
              </a:ext>
            </a:extLst>
          </p:cNvPr>
          <p:cNvPicPr>
            <a:picLocks noChangeAspect="1"/>
          </p:cNvPicPr>
          <p:nvPr userDrawn="1"/>
        </p:nvPicPr>
        <p:blipFill>
          <a:blip r:embed="rId3"/>
          <a:stretch>
            <a:fillRect/>
          </a:stretch>
        </p:blipFill>
        <p:spPr>
          <a:xfrm>
            <a:off x="823012" y="2528904"/>
            <a:ext cx="594000" cy="594000"/>
          </a:xfrm>
          <a:prstGeom prst="rect">
            <a:avLst/>
          </a:prstGeom>
        </p:spPr>
      </p:pic>
      <p:sp>
        <p:nvSpPr>
          <p:cNvPr id="3" name="テキスト ボックス 2">
            <a:extLst>
              <a:ext uri="{FF2B5EF4-FFF2-40B4-BE49-F238E27FC236}">
                <a16:creationId xmlns:a16="http://schemas.microsoft.com/office/drawing/2014/main" id="{D07CD724-A30D-3B0F-D361-AF75BB0B2C14}"/>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534947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本文-1章">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9CEED04-3004-EE47-4121-CF7D07A140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B381E5E1-14FF-55C2-07D2-84E50359D856}"/>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022793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本文-1章">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9CEED04-3004-EE47-4121-CF7D07A140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06E64CB4-C0BC-073F-4FD6-7C047BC03902}"/>
              </a:ext>
            </a:extLst>
          </p:cNvPr>
          <p:cNvPicPr>
            <a:picLocks noChangeAspect="1"/>
          </p:cNvPicPr>
          <p:nvPr userDrawn="1"/>
        </p:nvPicPr>
        <p:blipFill>
          <a:blip r:embed="rId3"/>
          <a:stretch>
            <a:fillRect/>
          </a:stretch>
        </p:blipFill>
        <p:spPr>
          <a:xfrm>
            <a:off x="342000" y="396000"/>
            <a:ext cx="3155567" cy="756000"/>
          </a:xfrm>
          <a:prstGeom prst="rect">
            <a:avLst/>
          </a:prstGeom>
        </p:spPr>
      </p:pic>
      <p:sp>
        <p:nvSpPr>
          <p:cNvPr id="4" name="テキスト ボックス 3">
            <a:extLst>
              <a:ext uri="{FF2B5EF4-FFF2-40B4-BE49-F238E27FC236}">
                <a16:creationId xmlns:a16="http://schemas.microsoft.com/office/drawing/2014/main" id="{5B7C4783-20D7-4DA8-76B0-75849D992D13}"/>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282512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本文-1章">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FFBB30A8-9E20-E0A1-15E6-E2C137F192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 y="0"/>
            <a:ext cx="12190476" cy="6858000"/>
          </a:xfrm>
          <a:prstGeom prst="rect">
            <a:avLst/>
          </a:prstGeom>
        </p:spPr>
      </p:pic>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8E72980-0326-41C6-8A22-531FC38A89B9}" type="slidenum">
              <a:rPr kumimoji="1" lang="ja-JP" altLang="en-US" sz="2000" b="0" i="0" u="none" strike="noStrike" kern="1200" cap="none" spc="0" normalizeH="0" baseline="0" noProof="0" smtClean="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2000" b="0" i="0" u="none" strike="noStrike" kern="1200" cap="none" spc="0" normalizeH="0" baseline="0" noProof="0" dirty="0">
              <a:ln>
                <a:noFill/>
              </a:ln>
              <a:solidFill>
                <a:prstClr val="black">
                  <a:tint val="75000"/>
                </a:prstClr>
              </a:solidFill>
              <a:effectLst/>
              <a:uLnTx/>
              <a:uFillTx/>
              <a:latin typeface="メイリオ" panose="020B0604030504040204" pitchFamily="50" charset="-128"/>
              <a:ea typeface="メイリオ" panose="020B0604030504040204" pitchFamily="50" charset="-128"/>
              <a:cs typeface="+mn-cs"/>
            </a:endParaRPr>
          </a:p>
        </p:txBody>
      </p:sp>
      <p:sp>
        <p:nvSpPr>
          <p:cNvPr id="4" name="角丸四角形 3">
            <a:extLst>
              <a:ext uri="{FF2B5EF4-FFF2-40B4-BE49-F238E27FC236}">
                <a16:creationId xmlns:a16="http://schemas.microsoft.com/office/drawing/2014/main" id="{4FAA456B-A315-7C42-9E94-ADD0C3DE0513}"/>
              </a:ext>
            </a:extLst>
          </p:cNvPr>
          <p:cNvSpPr/>
          <p:nvPr userDrawn="1"/>
        </p:nvSpPr>
        <p:spPr>
          <a:xfrm>
            <a:off x="623392" y="404664"/>
            <a:ext cx="4752528" cy="864096"/>
          </a:xfrm>
          <a:prstGeom prst="roundRect">
            <a:avLst/>
          </a:prstGeom>
          <a:noFill/>
          <a:ln w="76200">
            <a:solidFill>
              <a:srgbClr val="015A9E"/>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800" b="1" i="0" u="none" strike="noStrike" kern="1200" cap="none" spc="0" normalizeH="0" baseline="0" noProof="0" dirty="0">
                <a:ln>
                  <a:noFill/>
                </a:ln>
                <a:solidFill>
                  <a:srgbClr val="015A9E"/>
                </a:solidFill>
                <a:effectLst/>
                <a:uLnTx/>
                <a:uFillTx/>
                <a:latin typeface="メイリオ" panose="020B0604030504040204" pitchFamily="50" charset="-128"/>
                <a:ea typeface="メイリオ" panose="020B0604030504040204" pitchFamily="50" charset="-128"/>
                <a:cs typeface="+mn-cs"/>
              </a:rPr>
              <a:t>問いを立ててみよう</a:t>
            </a:r>
          </a:p>
        </p:txBody>
      </p:sp>
      <p:sp>
        <p:nvSpPr>
          <p:cNvPr id="2" name="テキスト ボックス 1">
            <a:extLst>
              <a:ext uri="{FF2B5EF4-FFF2-40B4-BE49-F238E27FC236}">
                <a16:creationId xmlns:a16="http://schemas.microsoft.com/office/drawing/2014/main" id="{ACCC6667-22E9-12C9-4548-8E99AC4CBA29}"/>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4599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6FD9800-9141-D8C8-D573-9D282C3771E9}"/>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42985931"/>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23" r:id="rId3"/>
    <p:sldLayoutId id="2147483732" r:id="rId4"/>
    <p:sldLayoutId id="2147483733" r:id="rId5"/>
    <p:sldLayoutId id="2147483734" r:id="rId6"/>
    <p:sldLayoutId id="2147483735" r:id="rId7"/>
    <p:sldLayoutId id="2147483736" r:id="rId8"/>
    <p:sldLayoutId id="2147483737" r:id="rId9"/>
    <p:sldLayoutId id="2147483738" r:id="rId10"/>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442C9FA-7471-66FB-2393-C821A5CD61BD}"/>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522413867"/>
      </p:ext>
    </p:extLst>
  </p:cSld>
  <p:clrMap bg1="lt1" tx1="dk1" bg2="lt2" tx2="dk2" accent1="accent1" accent2="accent2" accent3="accent3" accent4="accent4" accent5="accent5" accent6="accent6" hlink="hlink" folHlink="folHlink"/>
  <p:sldLayoutIdLst>
    <p:sldLayoutId id="2147483740"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A1BD51D-3D8D-EA4B-AA2C-79D959332E0A}"/>
              </a:ext>
            </a:extLst>
          </p:cNvPr>
          <p:cNvSpPr/>
          <p:nvPr/>
        </p:nvSpPr>
        <p:spPr>
          <a:xfrm>
            <a:off x="1992344" y="2909261"/>
            <a:ext cx="8207312" cy="861774"/>
          </a:xfrm>
          <a:prstGeom prst="rect">
            <a:avLst/>
          </a:prstGeom>
        </p:spPr>
        <p:txBody>
          <a:bodyPr wrap="square">
            <a:spAutoFit/>
          </a:bodyPr>
          <a:lstStyle/>
          <a:p>
            <a:pPr lvl="0" algn="ctr">
              <a:lnSpc>
                <a:spcPts val="6000"/>
              </a:lnSpc>
            </a:pPr>
            <a:r>
              <a:rPr lang="en-US" altLang="ja-JP" sz="3500" b="1" dirty="0">
                <a:solidFill>
                  <a:prstClr val="black"/>
                </a:solidFill>
                <a:latin typeface="メイリオ" panose="020B0604030504040204" pitchFamily="50" charset="-128"/>
                <a:ea typeface="メイリオ" panose="020B0604030504040204" pitchFamily="50" charset="-128"/>
              </a:rPr>
              <a:t>1</a:t>
            </a:r>
            <a:r>
              <a:rPr lang="ja-JP" altLang="en-US" sz="3500" b="1" dirty="0">
                <a:solidFill>
                  <a:prstClr val="black"/>
                </a:solidFill>
                <a:latin typeface="メイリオ" panose="020B0604030504040204" pitchFamily="50" charset="-128"/>
                <a:ea typeface="メイリオ" panose="020B0604030504040204" pitchFamily="50" charset="-128"/>
              </a:rPr>
              <a:t>節</a:t>
            </a:r>
            <a:r>
              <a:rPr lang="en-US" altLang="ja-JP" sz="3500" b="1" dirty="0">
                <a:solidFill>
                  <a:prstClr val="black"/>
                </a:solidFill>
                <a:latin typeface="メイリオ" panose="020B0604030504040204" pitchFamily="50" charset="-128"/>
                <a:ea typeface="メイリオ" panose="020B0604030504040204" pitchFamily="50" charset="-128"/>
              </a:rPr>
              <a:t> </a:t>
            </a:r>
            <a:r>
              <a:rPr lang="ja-JP" altLang="en-US" sz="3500" b="1" dirty="0">
                <a:solidFill>
                  <a:prstClr val="black"/>
                </a:solidFill>
                <a:latin typeface="メイリオ" panose="020B0604030504040204" pitchFamily="50" charset="-128"/>
                <a:ea typeface="メイリオ" panose="020B0604030504040204" pitchFamily="50" charset="-128"/>
              </a:rPr>
              <a:t>近代的制度の導入と新しい国際関係</a:t>
            </a:r>
          </a:p>
        </p:txBody>
      </p:sp>
      <p:sp>
        <p:nvSpPr>
          <p:cNvPr id="3" name="正方形/長方形 2">
            <a:extLst>
              <a:ext uri="{FF2B5EF4-FFF2-40B4-BE49-F238E27FC236}">
                <a16:creationId xmlns:a16="http://schemas.microsoft.com/office/drawing/2014/main" id="{BA10672F-ACB0-5742-AFD2-326040609B8E}"/>
              </a:ext>
            </a:extLst>
          </p:cNvPr>
          <p:cNvSpPr/>
          <p:nvPr/>
        </p:nvSpPr>
        <p:spPr>
          <a:xfrm>
            <a:off x="1236000" y="3859700"/>
            <a:ext cx="9720000" cy="765200"/>
          </a:xfrm>
          <a:prstGeom prst="rect">
            <a:avLst/>
          </a:prstGeom>
        </p:spPr>
        <p:txBody>
          <a:bodyPr wrap="square" tIns="72000" bIns="0" anchor="ctr">
            <a:spAutoFit/>
          </a:bodyPr>
          <a:lstStyle/>
          <a:p>
            <a:pPr algn="ctr"/>
            <a:r>
              <a:rPr lang="en-US" altLang="ja-JP" sz="4500" b="1" dirty="0">
                <a:latin typeface="メイリオ" panose="020B0604030504040204" pitchFamily="50" charset="-128"/>
                <a:ea typeface="メイリオ" panose="020B0604030504040204" pitchFamily="50" charset="-128"/>
              </a:rPr>
              <a:t>3</a:t>
            </a:r>
            <a:r>
              <a:rPr lang="ja-JP" altLang="en-US" sz="4500" b="1" dirty="0">
                <a:latin typeface="メイリオ" panose="020B0604030504040204" pitchFamily="50" charset="-128"/>
                <a:ea typeface="メイリオ" panose="020B0604030504040204" pitchFamily="50" charset="-128"/>
              </a:rPr>
              <a:t>　東アジア世界のなかの明治政府</a:t>
            </a:r>
            <a:endParaRPr lang="ja-JP" altLang="en-US" sz="4500" dirty="0">
              <a:latin typeface="メイリオ" panose="020B0604030504040204" pitchFamily="50" charset="-128"/>
              <a:ea typeface="メイリオ" panose="020B0604030504040204" pitchFamily="50" charset="-128"/>
            </a:endParaRPr>
          </a:p>
        </p:txBody>
      </p:sp>
      <p:sp>
        <p:nvSpPr>
          <p:cNvPr id="4" name="角丸四角形 3">
            <a:extLst>
              <a:ext uri="{FF2B5EF4-FFF2-40B4-BE49-F238E27FC236}">
                <a16:creationId xmlns:a16="http://schemas.microsoft.com/office/drawing/2014/main" id="{9FC97C9B-00C1-024F-9DE4-77C3A8C60C1E}"/>
              </a:ext>
            </a:extLst>
          </p:cNvPr>
          <p:cNvSpPr/>
          <p:nvPr/>
        </p:nvSpPr>
        <p:spPr>
          <a:xfrm>
            <a:off x="1056000" y="2852936"/>
            <a:ext cx="10080000" cy="2735984"/>
          </a:xfrm>
          <a:prstGeom prst="roundRect">
            <a:avLst/>
          </a:prstGeom>
          <a:noFill/>
          <a:ln w="76200">
            <a:solidFill>
              <a:srgbClr val="035A9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6000"/>
              </a:lnSpc>
            </a:pPr>
            <a:endParaRPr lang="en-US" altLang="ja-JP" dirty="0">
              <a:solidFill>
                <a:srgbClr val="1180B9"/>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091F5650-7813-4C90-99FB-E0875CE7F2BD}"/>
              </a:ext>
            </a:extLst>
          </p:cNvPr>
          <p:cNvSpPr/>
          <p:nvPr/>
        </p:nvSpPr>
        <p:spPr>
          <a:xfrm>
            <a:off x="1236000" y="4881626"/>
            <a:ext cx="9720000" cy="584775"/>
          </a:xfrm>
          <a:prstGeom prst="rect">
            <a:avLst/>
          </a:prstGeom>
        </p:spPr>
        <p:txBody>
          <a:bodyPr wrap="square">
            <a:spAutoFit/>
          </a:bodyPr>
          <a:lstStyle/>
          <a:p>
            <a:pPr algn="ctr"/>
            <a:r>
              <a:rPr lang="ja-JP" altLang="en-US" sz="32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（教科書 </a:t>
            </a:r>
            <a:r>
              <a:rPr lang="en-US" altLang="ja-JP" sz="32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p.206</a:t>
            </a:r>
            <a:r>
              <a:rPr lang="ja-JP" altLang="en-US" sz="32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32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208</a:t>
            </a:r>
            <a:r>
              <a:rPr lang="ja-JP" altLang="en-US" sz="32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lang="ja-JP" altLang="en-US" sz="3200" dirty="0">
              <a:latin typeface="メイリオ" panose="020B0604030504040204" pitchFamily="50" charset="-128"/>
              <a:ea typeface="メイリオ" panose="020B0604030504040204" pitchFamily="50" charset="-128"/>
            </a:endParaRPr>
          </a:p>
        </p:txBody>
      </p:sp>
      <p:sp>
        <p:nvSpPr>
          <p:cNvPr id="8" name="角丸四角形 7">
            <a:extLst>
              <a:ext uri="{FF2B5EF4-FFF2-40B4-BE49-F238E27FC236}">
                <a16:creationId xmlns:a16="http://schemas.microsoft.com/office/drawing/2014/main" id="{D5F7272F-1EA6-6242-9A11-D3778EEC5BB6}"/>
              </a:ext>
            </a:extLst>
          </p:cNvPr>
          <p:cNvSpPr/>
          <p:nvPr/>
        </p:nvSpPr>
        <p:spPr>
          <a:xfrm>
            <a:off x="983432" y="225828"/>
            <a:ext cx="9073008" cy="65753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9" name="サブタイトル 2">
            <a:extLst>
              <a:ext uri="{FF2B5EF4-FFF2-40B4-BE49-F238E27FC236}">
                <a16:creationId xmlns:a16="http://schemas.microsoft.com/office/drawing/2014/main" id="{9748395F-40FB-E445-96A5-28B23DC1C93A}"/>
              </a:ext>
            </a:extLst>
          </p:cNvPr>
          <p:cNvSpPr txBox="1">
            <a:spLocks/>
          </p:cNvSpPr>
          <p:nvPr/>
        </p:nvSpPr>
        <p:spPr>
          <a:xfrm>
            <a:off x="1056000" y="0"/>
            <a:ext cx="9289032" cy="1756992"/>
          </a:xfrm>
          <a:prstGeom prst="rect">
            <a:avLst/>
          </a:prstGeom>
        </p:spPr>
        <p:txBody>
          <a:bodyPr vert="horz" wrap="square" lIns="36000" tIns="216000" rIns="36000" bIns="0" rtlCol="0" anchor="ctr" anchorCtr="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2003425" lvl="0" indent="-2003425" algn="l">
              <a:lnSpc>
                <a:spcPts val="6000"/>
              </a:lnSpc>
              <a:spcBef>
                <a:spcPts val="0"/>
              </a:spcBef>
              <a:tabLst>
                <a:tab pos="1257300" algn="l"/>
                <a:tab pos="2667000" algn="l"/>
                <a:tab pos="7448550" algn="l"/>
              </a:tabLst>
            </a:pPr>
            <a:r>
              <a:rPr lang="ja-JP" altLang="en-US" sz="4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第４編</a:t>
            </a:r>
            <a:r>
              <a:rPr lang="en-US" altLang="ja-JP" sz="4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4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近現代の地域・日本と世界</a:t>
            </a:r>
            <a:endParaRPr lang="en-US" altLang="ja-JP" sz="4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2003425" lvl="0" indent="-2003425" algn="l">
              <a:lnSpc>
                <a:spcPts val="6000"/>
              </a:lnSpc>
              <a:spcBef>
                <a:spcPts val="0"/>
              </a:spcBef>
              <a:tabLst>
                <a:tab pos="1257300" algn="l"/>
                <a:tab pos="2667000" algn="l"/>
                <a:tab pos="7448550" algn="l"/>
              </a:tabLst>
            </a:pPr>
            <a:r>
              <a:rPr lang="ja-JP" altLang="en-US" sz="5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第３章</a:t>
            </a:r>
            <a:r>
              <a:rPr lang="en-US" altLang="ja-JP" sz="5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5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近現代社会の展開</a:t>
            </a:r>
            <a:endParaRPr lang="en-US" altLang="ja-JP" sz="5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73630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endParaRPr lang="ja-JP" altLang="en-US" sz="2400" dirty="0">
              <a:effectLst>
                <a:outerShdw blurRad="38100" dist="38100" dir="2700000" algn="tl">
                  <a:srgbClr val="000000">
                    <a:alpha val="43137"/>
                  </a:srgbClr>
                </a:outerShdw>
              </a:effectLst>
            </a:endParaRPr>
          </a:p>
        </p:txBody>
      </p:sp>
      <p:sp>
        <p:nvSpPr>
          <p:cNvPr id="3" name="タイトル 1"/>
          <p:cNvSpPr txBox="1">
            <a:spLocks/>
          </p:cNvSpPr>
          <p:nvPr/>
        </p:nvSpPr>
        <p:spPr>
          <a:xfrm>
            <a:off x="756000" y="900000"/>
            <a:ext cx="11160000" cy="540932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明治六年の政変</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1873</a:t>
            </a:r>
            <a:r>
              <a:rPr lang="ja-JP" altLang="en-US" sz="3200" dirty="0">
                <a:latin typeface="メイリオ" panose="020B0604030504040204" pitchFamily="50" charset="-128"/>
                <a:ea typeface="メイリオ" panose="020B0604030504040204" pitchFamily="50" charset="-128"/>
              </a:rPr>
              <a:t>年、</a:t>
            </a:r>
            <a:r>
              <a:rPr lang="ja-JP" altLang="en-US" sz="3200" dirty="0">
                <a:solidFill>
                  <a:srgbClr val="FF0000"/>
                </a:solidFill>
                <a:latin typeface="メイリオ" panose="020B0604030504040204" pitchFamily="50" charset="-128"/>
                <a:ea typeface="メイリオ" panose="020B0604030504040204" pitchFamily="50" charset="-128"/>
              </a:rPr>
              <a:t>西郷隆盛</a:t>
            </a:r>
            <a:r>
              <a:rPr lang="ja-JP" altLang="en-US" sz="3200" dirty="0">
                <a:latin typeface="メイリオ" panose="020B0604030504040204" pitchFamily="50" charset="-128"/>
                <a:ea typeface="メイリオ" panose="020B0604030504040204" pitchFamily="50" charset="-128"/>
              </a:rPr>
              <a:t>や板垣退助らの留守政府は、朝鮮</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に西郷を派遣して開国を強く求めることを決定</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・大久保利通らは、国内の整備改良を優先するとして</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これに反対し、決定済みの朝鮮への使節派遣を強引に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くつがえした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西郷や板垣ら５人の参議は、大久保らを批判</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政府は分裂し、５人の参議はいっせいに辞職した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53182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34EAA-2918-EA13-861F-4DCA619CA113}"/>
              </a:ext>
            </a:extLst>
          </p:cNvPr>
          <p:cNvSpPr txBox="1">
            <a:spLocks/>
          </p:cNvSpPr>
          <p:nvPr/>
        </p:nvSpPr>
        <p:spPr>
          <a:xfrm>
            <a:off x="1450800" y="2566800"/>
            <a:ext cx="9901784" cy="10888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ts val="45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西郷隆盛らは、なぜ征韓論を唱えたのだろう。</a:t>
            </a:r>
          </a:p>
        </p:txBody>
      </p:sp>
      <p:sp>
        <p:nvSpPr>
          <p:cNvPr id="3" name="テキスト ボックス 2"/>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endParaRPr lang="ja-JP" alt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70671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endParaRPr lang="ja-JP" altLang="en-US" sz="2400" dirty="0">
              <a:effectLst>
                <a:outerShdw blurRad="38100" dist="38100" dir="2700000" algn="tl">
                  <a:srgbClr val="000000">
                    <a:alpha val="43137"/>
                  </a:srgbClr>
                </a:outerShdw>
              </a:effectLst>
            </a:endParaRPr>
          </a:p>
        </p:txBody>
      </p:sp>
      <p:sp>
        <p:nvSpPr>
          <p:cNvPr id="3" name="タイトル 1"/>
          <p:cNvSpPr txBox="1">
            <a:spLocks/>
          </p:cNvSpPr>
          <p:nvPr/>
        </p:nvSpPr>
        <p:spPr>
          <a:xfrm>
            <a:off x="756000" y="900000"/>
            <a:ext cx="11160000" cy="540932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江華島事件</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en-US" altLang="ja-JP" sz="3200" dirty="0">
                <a:latin typeface="メイリオ" panose="020B0604030504040204" pitchFamily="50" charset="-128"/>
                <a:ea typeface="メイリオ" panose="020B0604030504040204" pitchFamily="50" charset="-128"/>
              </a:rPr>
              <a:t>…1875</a:t>
            </a:r>
            <a:r>
              <a:rPr lang="ja-JP" altLang="en-US" sz="3200" dirty="0">
                <a:latin typeface="メイリオ" panose="020B0604030504040204" pitchFamily="50" charset="-128"/>
                <a:ea typeface="メイリオ" panose="020B0604030504040204" pitchFamily="50" charset="-128"/>
              </a:rPr>
              <a:t>年、朝鮮の江華島付近に示威行動を行った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日本軍艦への砲撃事件</a:t>
            </a:r>
            <a:endParaRPr lang="en-US" altLang="ja-JP" sz="3500" b="1" dirty="0">
              <a:solidFill>
                <a:srgbClr val="FF0000"/>
              </a:solidFill>
              <a:latin typeface="メイリオ" panose="020B0604030504040204" pitchFamily="50" charset="-128"/>
              <a:ea typeface="メイリオ" panose="020B0604030504040204" pitchFamily="50" charset="-128"/>
            </a:endParaRPr>
          </a:p>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日朝修好条規</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・西郷らが去ったのち、政府の中心となった大久保は、</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ja-JP" altLang="en-US" sz="3200" dirty="0">
                <a:solidFill>
                  <a:srgbClr val="FF0000"/>
                </a:solidFill>
                <a:latin typeface="メイリオ" panose="020B0604030504040204" pitchFamily="50" charset="-128"/>
                <a:ea typeface="メイリオ" panose="020B0604030504040204" pitchFamily="50" charset="-128"/>
              </a:rPr>
              <a:t>江華島事件</a:t>
            </a:r>
            <a:r>
              <a:rPr lang="ja-JP" altLang="en-US" sz="3200" dirty="0">
                <a:latin typeface="メイリオ" panose="020B0604030504040204" pitchFamily="50" charset="-128"/>
                <a:ea typeface="メイリオ" panose="020B0604030504040204" pitchFamily="50" charset="-128"/>
              </a:rPr>
              <a:t>を機に、朝鮮に強硬な態度で迫った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→翌年、</a:t>
            </a:r>
            <a:r>
              <a:rPr lang="ja-JP" altLang="en-US" sz="3200" dirty="0">
                <a:solidFill>
                  <a:srgbClr val="FF0000"/>
                </a:solidFill>
                <a:latin typeface="メイリオ" panose="020B0604030504040204" pitchFamily="50" charset="-128"/>
                <a:ea typeface="メイリオ" panose="020B0604030504040204" pitchFamily="50" charset="-128"/>
              </a:rPr>
              <a:t>日朝修好条規</a:t>
            </a:r>
            <a:r>
              <a:rPr lang="ja-JP" altLang="en-US" sz="3200" dirty="0">
                <a:latin typeface="メイリオ" panose="020B0604030504040204" pitchFamily="50" charset="-128"/>
                <a:ea typeface="メイリオ" panose="020B0604030504040204" pitchFamily="50" charset="-128"/>
              </a:rPr>
              <a:t>（江華条約）を締結</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・日本の領事裁判権や関税免除を朝鮮に認めさせる</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不平等なもので、日本は清とも対立を深めた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30799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34EAA-2918-EA13-861F-4DCA619CA113}"/>
              </a:ext>
            </a:extLst>
          </p:cNvPr>
          <p:cNvSpPr txBox="1">
            <a:spLocks/>
          </p:cNvSpPr>
          <p:nvPr/>
        </p:nvSpPr>
        <p:spPr>
          <a:xfrm>
            <a:off x="529200" y="2350800"/>
            <a:ext cx="11160000" cy="137687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ts val="4300"/>
              </a:lnSpc>
              <a:spcBef>
                <a:spcPts val="0"/>
              </a:spcBef>
              <a:spcAft>
                <a:spcPts val="0"/>
              </a:spcAft>
              <a:buClrTx/>
              <a:buSzTx/>
              <a:buFontTx/>
              <a:buNone/>
              <a:tabLst/>
              <a:defRPr/>
            </a:pPr>
            <a:r>
              <a:rPr kumimoji="1" lang="ja-JP" altLang="en-US"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教科書</a:t>
            </a:r>
            <a:r>
              <a:rPr kumimoji="1" lang="en-US" altLang="ja-JP"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p.207</a:t>
            </a:r>
            <a:r>
              <a:rPr kumimoji="1" lang="ja-JP" altLang="en-US"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の　 を</a:t>
            </a:r>
            <a:r>
              <a:rPr lang="ja-JP" altLang="en-US" sz="3500" b="1" dirty="0">
                <a:solidFill>
                  <a:prstClr val="black"/>
                </a:solidFill>
                <a:latin typeface="メイリオ" panose="020B0604030504040204" pitchFamily="50" charset="-128"/>
                <a:ea typeface="メイリオ" panose="020B0604030504040204" pitchFamily="50" charset="-128"/>
              </a:rPr>
              <a:t>読み、</a:t>
            </a:r>
            <a:r>
              <a:rPr kumimoji="1" lang="ja-JP" altLang="en-US"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以下の問いについて考えよう。</a:t>
            </a:r>
          </a:p>
        </p:txBody>
      </p:sp>
      <p:sp>
        <p:nvSpPr>
          <p:cNvPr id="3" name="タイトル 1">
            <a:extLst>
              <a:ext uri="{FF2B5EF4-FFF2-40B4-BE49-F238E27FC236}">
                <a16:creationId xmlns:a16="http://schemas.microsoft.com/office/drawing/2014/main" id="{62334EAA-2918-EA13-861F-4DCA619CA113}"/>
              </a:ext>
            </a:extLst>
          </p:cNvPr>
          <p:cNvSpPr txBox="1">
            <a:spLocks/>
          </p:cNvSpPr>
          <p:nvPr/>
        </p:nvSpPr>
        <p:spPr>
          <a:xfrm>
            <a:off x="529200" y="3727672"/>
            <a:ext cx="11160000" cy="180020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96000" marR="0" lvl="0" indent="-396000" algn="l" defTabSz="914400" rtl="0" eaLnBrk="1" fontAlgn="auto" latinLnBrk="0" hangingPunct="1">
              <a:lnSpc>
                <a:spcPts val="43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・第一款で、なぜあえて「朝鮮国ハ自主ノ邦」と明記して</a:t>
            </a:r>
            <a:r>
              <a:rPr lang="ja-JP" altLang="en-US" sz="3200" dirty="0">
                <a:solidFill>
                  <a:prstClr val="black"/>
                </a:solidFill>
                <a:latin typeface="メイリオ" panose="020B0604030504040204" pitchFamily="50" charset="-128"/>
                <a:ea typeface="メイリオ" panose="020B0604030504040204" pitchFamily="50" charset="-128"/>
              </a:rPr>
              <a:t>いるのだろう。</a:t>
            </a:r>
          </a:p>
          <a:p>
            <a:pPr marL="396000" marR="0" lvl="0" indent="-396000" algn="l" defTabSz="914400" rtl="0" eaLnBrk="1" fontAlgn="auto" latinLnBrk="0" hangingPunct="1">
              <a:lnSpc>
                <a:spcPts val="43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・第十款は、何をあらわしている条文だろう。</a:t>
            </a:r>
          </a:p>
        </p:txBody>
      </p:sp>
      <p:sp>
        <p:nvSpPr>
          <p:cNvPr id="4" name="テキスト ボックス 3"/>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endParaRPr lang="ja-JP" altLang="en-US" sz="2400" dirty="0">
              <a:effectLst>
                <a:outerShdw blurRad="38100" dist="38100" dir="2700000" algn="tl">
                  <a:srgbClr val="000000">
                    <a:alpha val="43137"/>
                  </a:srgbClr>
                </a:outerShdw>
              </a:effectLst>
            </a:endParaRPr>
          </a:p>
        </p:txBody>
      </p:sp>
      <p:grpSp>
        <p:nvGrpSpPr>
          <p:cNvPr id="5" name="グループ化 4"/>
          <p:cNvGrpSpPr/>
          <p:nvPr/>
        </p:nvGrpSpPr>
        <p:grpSpPr>
          <a:xfrm>
            <a:off x="3834877" y="2296019"/>
            <a:ext cx="465912" cy="516906"/>
            <a:chOff x="9467792" y="5690444"/>
            <a:chExt cx="465912" cy="516906"/>
          </a:xfrm>
        </p:grpSpPr>
        <p:sp>
          <p:nvSpPr>
            <p:cNvPr id="6" name="矢印: 五方向 3">
              <a:extLst>
                <a:ext uri="{FF2B5EF4-FFF2-40B4-BE49-F238E27FC236}">
                  <a16:creationId xmlns:a16="http://schemas.microsoft.com/office/drawing/2014/main" id="{2B22B254-2DD9-71C6-0685-ACE855BA2F4C}"/>
                </a:ext>
              </a:extLst>
            </p:cNvPr>
            <p:cNvSpPr/>
            <p:nvPr/>
          </p:nvSpPr>
          <p:spPr>
            <a:xfrm rot="16200000">
              <a:off x="9450743" y="5722733"/>
              <a:ext cx="499293" cy="465196"/>
            </a:xfrm>
            <a:prstGeom prst="homePlate">
              <a:avLst>
                <a:gd name="adj" fmla="val 37173"/>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A195414F-29C0-340D-DBAB-350990D9E65C}"/>
                </a:ext>
              </a:extLst>
            </p:cNvPr>
            <p:cNvSpPr txBox="1"/>
            <p:nvPr/>
          </p:nvSpPr>
          <p:spPr>
            <a:xfrm>
              <a:off x="9468508" y="5690444"/>
              <a:ext cx="465196" cy="516906"/>
            </a:xfrm>
            <a:prstGeom prst="rect">
              <a:avLst/>
            </a:prstGeom>
          </p:spPr>
          <p:txBody>
            <a:bodyPr vert="horz" wrap="square" lIns="91440" tIns="45720" rIns="91440" bIns="45720" rtlCol="0" anchor="t">
              <a:noAutofit/>
            </a:bodyPr>
            <a:lstStyle/>
            <a:p>
              <a:pPr marL="0" marR="0" lvl="0" indent="0" algn="ctr" defTabSz="914400" rtl="0" eaLnBrk="1" fontAlgn="auto" latinLnBrk="0" hangingPunct="1">
                <a:lnSpc>
                  <a:spcPts val="4300"/>
                </a:lnSpc>
                <a:spcBef>
                  <a:spcPts val="0"/>
                </a:spcBef>
                <a:spcAft>
                  <a:spcPts val="0"/>
                </a:spcAft>
                <a:buClrTx/>
                <a:buSzTx/>
                <a:buFontTx/>
                <a:buNone/>
                <a:tabLst/>
                <a:defRPr/>
              </a:pPr>
              <a:r>
                <a:rPr kumimoji="1" lang="en-US" altLang="ja-JP" sz="3200" b="1" i="0" u="none" strike="noStrike" kern="1200" cap="none" spc="0" normalizeH="0" baseline="0" noProof="0" dirty="0">
                  <a:ln>
                    <a:noFill/>
                  </a:ln>
                  <a:solidFill>
                    <a:srgbClr val="1F4E79"/>
                  </a:solidFill>
                  <a:effectLst/>
                  <a:uLnTx/>
                  <a:uFillTx/>
                  <a:latin typeface="UD デジタル 教科書体 NP-B" panose="02020700000000000000" pitchFamily="18" charset="-128"/>
                  <a:ea typeface="UD デジタル 教科書体 NP-B" panose="02020700000000000000" pitchFamily="18" charset="-128"/>
                  <a:cs typeface="+mn-cs"/>
                </a:rPr>
                <a:t>4</a:t>
              </a:r>
              <a:endParaRPr kumimoji="1" lang="ja-JP" altLang="en-US" sz="3200" b="1" i="0" u="none" strike="noStrike" kern="1200" cap="none" spc="0" normalizeH="0" baseline="0" noProof="0" dirty="0">
                <a:ln>
                  <a:noFill/>
                </a:ln>
                <a:solidFill>
                  <a:srgbClr val="1F4E79"/>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grpSp>
    </p:spTree>
    <p:extLst>
      <p:ext uri="{BB962C8B-B14F-4D97-AF65-F5344CB8AC3E}">
        <p14:creationId xmlns:p14="http://schemas.microsoft.com/office/powerpoint/2010/main" val="3102245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沖縄県の設置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〔p.208〕</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琉球処分</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・琉球は薩摩藩に事実上支配されながら、清にも朝貢し、清から冊封される国際関係を結んでいた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1872</a:t>
            </a:r>
            <a:r>
              <a:rPr lang="ja-JP" altLang="en-US" sz="3200" dirty="0">
                <a:latin typeface="メイリオ" panose="020B0604030504040204" pitchFamily="50" charset="-128"/>
                <a:ea typeface="メイリオ" panose="020B0604030504040204" pitchFamily="50" charset="-128"/>
              </a:rPr>
              <a:t>年、政府は琉球国王を琉球藩王に任じ、日本に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帰属するとしたが、清は認めなかった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政府は琉球の漂流民が台湾で殺害された事件を</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理由に、</a:t>
            </a:r>
            <a:r>
              <a:rPr lang="en-US" altLang="ja-JP" sz="3200" dirty="0">
                <a:latin typeface="メイリオ" panose="020B0604030504040204" pitchFamily="50" charset="-128"/>
                <a:ea typeface="メイリオ" panose="020B0604030504040204" pitchFamily="50" charset="-128"/>
              </a:rPr>
              <a:t>1874</a:t>
            </a:r>
            <a:r>
              <a:rPr lang="ja-JP" altLang="en-US" sz="3200" dirty="0">
                <a:latin typeface="メイリオ" panose="020B0604030504040204" pitchFamily="50" charset="-128"/>
                <a:ea typeface="メイリオ" panose="020B0604030504040204" pitchFamily="50" charset="-128"/>
              </a:rPr>
              <a:t>年台湾に出兵、清から賠償金をえた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・日本の行動を清が公認したことで政府は、</a:t>
            </a:r>
            <a:r>
              <a:rPr lang="en-US" altLang="ja-JP" sz="3200" dirty="0">
                <a:latin typeface="メイリオ" panose="020B0604030504040204" pitchFamily="50" charset="-128"/>
                <a:ea typeface="メイリオ" panose="020B0604030504040204" pitchFamily="50" charset="-128"/>
              </a:rPr>
              <a:t>1879</a:t>
            </a:r>
            <a:r>
              <a:rPr lang="ja-JP" altLang="en-US" sz="3200" dirty="0">
                <a:latin typeface="メイリオ" panose="020B0604030504040204" pitchFamily="50" charset="-128"/>
                <a:ea typeface="メイリオ" panose="020B0604030504040204" pitchFamily="50" charset="-128"/>
              </a:rPr>
              <a:t>年に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琉球藩を廃止して</a:t>
            </a:r>
            <a:r>
              <a:rPr lang="ja-JP" altLang="en-US" sz="3200" dirty="0">
                <a:solidFill>
                  <a:srgbClr val="FF0000"/>
                </a:solidFill>
                <a:latin typeface="メイリオ" panose="020B0604030504040204" pitchFamily="50" charset="-128"/>
                <a:ea typeface="メイリオ" panose="020B0604030504040204" pitchFamily="50" charset="-128"/>
              </a:rPr>
              <a:t>沖縄県</a:t>
            </a:r>
            <a:r>
              <a:rPr lang="ja-JP" altLang="en-US" sz="3200" dirty="0">
                <a:latin typeface="メイリオ" panose="020B0604030504040204" pitchFamily="50" charset="-128"/>
                <a:ea typeface="メイリオ" panose="020B0604030504040204" pitchFamily="50" charset="-128"/>
              </a:rPr>
              <a:t>を設置した（</a:t>
            </a:r>
            <a:r>
              <a:rPr lang="ja-JP" altLang="en-US" sz="3200" dirty="0">
                <a:solidFill>
                  <a:srgbClr val="FF0000"/>
                </a:solidFill>
                <a:latin typeface="メイリオ" panose="020B0604030504040204" pitchFamily="50" charset="-128"/>
                <a:ea typeface="メイリオ" panose="020B0604030504040204" pitchFamily="50" charset="-128"/>
              </a:rPr>
              <a:t>琉球処分</a:t>
            </a:r>
            <a:r>
              <a:rPr lang="ja-JP" altLang="en-US" sz="3200" dirty="0">
                <a:latin typeface="メイリオ" panose="020B0604030504040204" pitchFamily="50" charset="-128"/>
                <a:ea typeface="メイリオ" panose="020B0604030504040204" pitchFamily="50" charset="-128"/>
              </a:rPr>
              <a:t>）</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63590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●国境の画定</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〔p.208〕</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日本の領土</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・近代国家としての重要な課題に国境の画定があった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・開国以来、樺太（サハリン）は日本とロシアのどちら</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に属するか不明だった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→1875</a:t>
            </a:r>
            <a:r>
              <a:rPr lang="ja-JP" altLang="en-US" sz="3200" dirty="0">
                <a:latin typeface="メイリオ" panose="020B0604030504040204" pitchFamily="50" charset="-128"/>
                <a:ea typeface="メイリオ" panose="020B0604030504040204" pitchFamily="50" charset="-128"/>
              </a:rPr>
              <a:t>年、</a:t>
            </a:r>
            <a:r>
              <a:rPr lang="ja-JP" altLang="en-US" sz="3200" dirty="0">
                <a:solidFill>
                  <a:srgbClr val="FF0000"/>
                </a:solidFill>
                <a:latin typeface="メイリオ" panose="020B0604030504040204" pitchFamily="50" charset="-128"/>
                <a:ea typeface="メイリオ" panose="020B0604030504040204" pitchFamily="50" charset="-128"/>
              </a:rPr>
              <a:t>樺太・千島交換条約</a:t>
            </a:r>
            <a:r>
              <a:rPr lang="ja-JP" altLang="en-US" sz="3200" dirty="0">
                <a:latin typeface="メイリオ" panose="020B0604030504040204" pitchFamily="50" charset="-128"/>
                <a:ea typeface="メイリオ" panose="020B0604030504040204" pitchFamily="50" charset="-128"/>
              </a:rPr>
              <a:t>を結び、ロシアに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樺太の領有を認め、千島全島を日本領とした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・太平洋方面では、いくつかの国が</a:t>
            </a:r>
            <a:r>
              <a:rPr lang="ja-JP" altLang="en-US" sz="3200" dirty="0">
                <a:solidFill>
                  <a:srgbClr val="FF0000"/>
                </a:solidFill>
                <a:latin typeface="メイリオ" panose="020B0604030504040204" pitchFamily="50" charset="-128"/>
                <a:ea typeface="メイリオ" panose="020B0604030504040204" pitchFamily="50" charset="-128"/>
              </a:rPr>
              <a:t>小笠原諸島</a:t>
            </a:r>
            <a:r>
              <a:rPr lang="ja-JP" altLang="en-US" sz="3200" dirty="0">
                <a:latin typeface="メイリオ" panose="020B0604030504040204" pitchFamily="50" charset="-128"/>
                <a:ea typeface="メイリオ" panose="020B0604030504040204" pitchFamily="50" charset="-128"/>
              </a:rPr>
              <a:t>の領有を</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主張したが、</a:t>
            </a:r>
            <a:r>
              <a:rPr lang="en-US" altLang="ja-JP" sz="3200" dirty="0">
                <a:latin typeface="メイリオ" panose="020B0604030504040204" pitchFamily="50" charset="-128"/>
                <a:ea typeface="メイリオ" panose="020B0604030504040204" pitchFamily="50" charset="-128"/>
              </a:rPr>
              <a:t>1876</a:t>
            </a:r>
            <a:r>
              <a:rPr lang="ja-JP" altLang="en-US" sz="3200" dirty="0">
                <a:latin typeface="メイリオ" panose="020B0604030504040204" pitchFamily="50" charset="-128"/>
                <a:ea typeface="メイリオ" panose="020B0604030504040204" pitchFamily="50" charset="-128"/>
              </a:rPr>
              <a:t>年に日本への帰属が決定した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95793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34EAA-2918-EA13-861F-4DCA619CA113}"/>
              </a:ext>
            </a:extLst>
          </p:cNvPr>
          <p:cNvSpPr txBox="1">
            <a:spLocks/>
          </p:cNvSpPr>
          <p:nvPr/>
        </p:nvSpPr>
        <p:spPr>
          <a:xfrm>
            <a:off x="529200" y="2350800"/>
            <a:ext cx="5998848" cy="1294224"/>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ts val="4300"/>
              </a:lnSpc>
              <a:spcBef>
                <a:spcPts val="0"/>
              </a:spcBef>
              <a:spcAft>
                <a:spcPts val="0"/>
              </a:spcAft>
              <a:buClrTx/>
              <a:buSzTx/>
              <a:buFontTx/>
              <a:buNone/>
              <a:tabLst/>
              <a:defRPr/>
            </a:pPr>
            <a:r>
              <a:rPr kumimoji="1" lang="ja-JP" altLang="en-US"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現在の</a:t>
            </a:r>
            <a:r>
              <a:rPr lang="ja-JP" altLang="en-US" sz="3500" b="1" dirty="0">
                <a:solidFill>
                  <a:prstClr val="black"/>
                </a:solidFill>
                <a:latin typeface="メイリオ" panose="020B0604030504040204" pitchFamily="50" charset="-128"/>
                <a:ea typeface="メイリオ" panose="020B0604030504040204" pitchFamily="50" charset="-128"/>
              </a:rPr>
              <a:t>日本の領土について</a:t>
            </a:r>
            <a:r>
              <a:rPr kumimoji="1" lang="ja-JP" altLang="en-US" sz="3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、以下の問いに答えよう。</a:t>
            </a:r>
          </a:p>
        </p:txBody>
      </p:sp>
      <p:sp>
        <p:nvSpPr>
          <p:cNvPr id="3" name="タイトル 1">
            <a:extLst>
              <a:ext uri="{FF2B5EF4-FFF2-40B4-BE49-F238E27FC236}">
                <a16:creationId xmlns:a16="http://schemas.microsoft.com/office/drawing/2014/main" id="{62334EAA-2918-EA13-861F-4DCA619CA113}"/>
              </a:ext>
            </a:extLst>
          </p:cNvPr>
          <p:cNvSpPr txBox="1">
            <a:spLocks/>
          </p:cNvSpPr>
          <p:nvPr/>
        </p:nvSpPr>
        <p:spPr>
          <a:xfrm>
            <a:off x="529200" y="3717032"/>
            <a:ext cx="6430896" cy="2304256"/>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96000" marR="0" lvl="0" indent="-396000" algn="l" defTabSz="914400" rtl="0" eaLnBrk="1" fontAlgn="auto" latinLnBrk="0" hangingPunct="1">
              <a:lnSpc>
                <a:spcPts val="43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①現在の日本の最東端はどこか。</a:t>
            </a:r>
          </a:p>
          <a:p>
            <a:pPr marL="396000" marR="0" lvl="0" indent="-396000" algn="l" defTabSz="914400" rtl="0" eaLnBrk="1" fontAlgn="auto" latinLnBrk="0" hangingPunct="1">
              <a:lnSpc>
                <a:spcPts val="4300"/>
              </a:lnSpc>
              <a:spcBef>
                <a:spcPts val="0"/>
              </a:spcBef>
              <a:spcAft>
                <a:spcPts val="0"/>
              </a:spcAft>
              <a:buClrTx/>
              <a:buSzTx/>
              <a:buFontTx/>
              <a:buNone/>
              <a:tabLst/>
              <a:defRPr/>
            </a:pPr>
            <a:r>
              <a:rPr lang="ja-JP" altLang="en-US" sz="3200" dirty="0">
                <a:solidFill>
                  <a:prstClr val="black"/>
                </a:solidFill>
                <a:latin typeface="メイリオ" panose="020B0604030504040204" pitchFamily="50" charset="-128"/>
                <a:ea typeface="メイリオ" panose="020B0604030504040204" pitchFamily="50" charset="-128"/>
              </a:rPr>
              <a:t>②現在の日本の最西端はどこか。</a:t>
            </a:r>
          </a:p>
          <a:p>
            <a:pPr marL="396000" marR="0" lvl="0" indent="-396000" algn="l" defTabSz="914400" rtl="0" eaLnBrk="1" fontAlgn="auto" latinLnBrk="0" hangingPunct="1">
              <a:lnSpc>
                <a:spcPts val="43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③現在の日本の最南端はどこか。</a:t>
            </a:r>
          </a:p>
          <a:p>
            <a:pPr marL="396000" marR="0" lvl="0" indent="-396000" algn="l" defTabSz="914400" rtl="0" eaLnBrk="1" fontAlgn="auto" latinLnBrk="0" hangingPunct="1">
              <a:lnSpc>
                <a:spcPts val="4300"/>
              </a:lnSpc>
              <a:spcBef>
                <a:spcPts val="0"/>
              </a:spcBef>
              <a:spcAft>
                <a:spcPts val="0"/>
              </a:spcAft>
              <a:buClrTx/>
              <a:buSzTx/>
              <a:buFontTx/>
              <a:buNone/>
              <a:tabLst/>
              <a:defRPr/>
            </a:pPr>
            <a:r>
              <a:rPr lang="ja-JP" altLang="en-US" sz="3200" dirty="0">
                <a:solidFill>
                  <a:prstClr val="black"/>
                </a:solidFill>
                <a:latin typeface="メイリオ" panose="020B0604030504040204" pitchFamily="50" charset="-128"/>
                <a:ea typeface="メイリオ" panose="020B0604030504040204" pitchFamily="50" charset="-128"/>
              </a:rPr>
              <a:t>④現在の日本の最北端はどこか。</a:t>
            </a:r>
          </a:p>
        </p:txBody>
      </p:sp>
      <p:sp>
        <p:nvSpPr>
          <p:cNvPr id="5" name="テキスト ボックス 4"/>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●国境の画定</a:t>
            </a:r>
            <a:endParaRPr lang="ja-JP" altLang="en-US" sz="2400" dirty="0">
              <a:effectLst>
                <a:outerShdw blurRad="38100" dist="38100" dir="2700000" algn="tl">
                  <a:srgbClr val="000000">
                    <a:alpha val="43137"/>
                  </a:srgbClr>
                </a:outerShdw>
              </a:effectLst>
            </a:endParaRPr>
          </a:p>
        </p:txBody>
      </p:sp>
      <p:sp>
        <p:nvSpPr>
          <p:cNvPr id="6" name="テキスト ボックス 5">
            <a:extLst>
              <a:ext uri="{FF2B5EF4-FFF2-40B4-BE49-F238E27FC236}">
                <a16:creationId xmlns:a16="http://schemas.microsoft.com/office/drawing/2014/main" id="{0FF82EF9-DD0D-49BD-8012-F546261F4ACA}"/>
              </a:ext>
            </a:extLst>
          </p:cNvPr>
          <p:cNvSpPr txBox="1"/>
          <p:nvPr/>
        </p:nvSpPr>
        <p:spPr>
          <a:xfrm>
            <a:off x="4799856" y="1482482"/>
            <a:ext cx="6840760" cy="620364"/>
          </a:xfrm>
          <a:prstGeom prst="rect">
            <a:avLst/>
          </a:prstGeom>
        </p:spPr>
        <p:txBody>
          <a:bodyPr vert="horz" wrap="square" lIns="91440" tIns="45720" rIns="91440" bIns="45720" rtlCol="0" anchor="t">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lnSpc>
                <a:spcPts val="4300"/>
              </a:lnSpc>
            </a:pPr>
            <a:r>
              <a:rPr kumimoji="1" lang="ja-JP" altLang="en-US" sz="3600" b="1" dirty="0">
                <a:latin typeface="UD デジタル 教科書体 NP-B" panose="02020700000000000000" pitchFamily="18" charset="-128"/>
                <a:ea typeface="UD デジタル 教科書体 NP-B" panose="02020700000000000000" pitchFamily="18" charset="-128"/>
              </a:rPr>
              <a:t>明治時代の外交と国境の画定</a:t>
            </a:r>
          </a:p>
        </p:txBody>
      </p:sp>
      <p:grpSp>
        <p:nvGrpSpPr>
          <p:cNvPr id="7" name="グループ化 6"/>
          <p:cNvGrpSpPr/>
          <p:nvPr/>
        </p:nvGrpSpPr>
        <p:grpSpPr>
          <a:xfrm>
            <a:off x="3949477" y="1340768"/>
            <a:ext cx="704494" cy="720080"/>
            <a:chOff x="3949477" y="1340768"/>
            <a:chExt cx="704494" cy="720080"/>
          </a:xfrm>
        </p:grpSpPr>
        <p:sp>
          <p:nvSpPr>
            <p:cNvPr id="8" name="矢印: 五方向 3">
              <a:extLst>
                <a:ext uri="{FF2B5EF4-FFF2-40B4-BE49-F238E27FC236}">
                  <a16:creationId xmlns:a16="http://schemas.microsoft.com/office/drawing/2014/main" id="{2B22B254-2DD9-71C6-0685-ACE855BA2F4C}"/>
                </a:ext>
              </a:extLst>
            </p:cNvPr>
            <p:cNvSpPr/>
            <p:nvPr/>
          </p:nvSpPr>
          <p:spPr>
            <a:xfrm rot="16200000">
              <a:off x="3941320" y="1376772"/>
              <a:ext cx="720080" cy="648072"/>
            </a:xfrm>
            <a:prstGeom prst="homePlate">
              <a:avLst>
                <a:gd name="adj" fmla="val 37173"/>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 name="テキスト ボックス 8">
              <a:extLst>
                <a:ext uri="{FF2B5EF4-FFF2-40B4-BE49-F238E27FC236}">
                  <a16:creationId xmlns:a16="http://schemas.microsoft.com/office/drawing/2014/main" id="{A195414F-29C0-340D-DBAB-350990D9E65C}"/>
                </a:ext>
              </a:extLst>
            </p:cNvPr>
            <p:cNvSpPr txBox="1"/>
            <p:nvPr/>
          </p:nvSpPr>
          <p:spPr>
            <a:xfrm>
              <a:off x="3949477" y="1450009"/>
              <a:ext cx="704494" cy="576064"/>
            </a:xfrm>
            <a:prstGeom prst="rect">
              <a:avLst/>
            </a:prstGeom>
          </p:spPr>
          <p:txBody>
            <a:bodyPr vert="horz" wrap="square" lIns="91440" tIns="45720" rIns="91440" bIns="45720" rtlCol="0" anchor="t">
              <a:noAutofit/>
            </a:bodyPr>
            <a:lstStyle/>
            <a:p>
              <a:pPr marL="0" marR="0" lvl="0" indent="0" algn="ctr" defTabSz="914400" rtl="0" eaLnBrk="1" fontAlgn="auto" latinLnBrk="0" hangingPunct="1">
                <a:lnSpc>
                  <a:spcPts val="4300"/>
                </a:lnSpc>
                <a:spcBef>
                  <a:spcPts val="0"/>
                </a:spcBef>
                <a:spcAft>
                  <a:spcPts val="0"/>
                </a:spcAft>
                <a:buClrTx/>
                <a:buSzTx/>
                <a:buFontTx/>
                <a:buNone/>
                <a:tabLst/>
                <a:defRPr/>
              </a:pPr>
              <a:r>
                <a:rPr kumimoji="1" lang="en-US" altLang="ja-JP" sz="3200" b="1" i="0" u="none" strike="noStrike" kern="1200" cap="none" spc="0" normalizeH="0" baseline="0" noProof="0" dirty="0">
                  <a:ln>
                    <a:noFill/>
                  </a:ln>
                  <a:solidFill>
                    <a:schemeClr val="accent1">
                      <a:lumMod val="50000"/>
                    </a:schemeClr>
                  </a:solidFill>
                  <a:effectLst/>
                  <a:uLnTx/>
                  <a:uFillTx/>
                  <a:latin typeface="UD デジタル 教科書体 NP-B" panose="02020700000000000000" pitchFamily="18" charset="-128"/>
                  <a:ea typeface="UD デジタル 教科書体 NP-B" panose="02020700000000000000" pitchFamily="18" charset="-128"/>
                  <a:cs typeface="+mn-cs"/>
                </a:rPr>
                <a:t>7</a:t>
              </a:r>
              <a:endParaRPr kumimoji="1" lang="ja-JP" altLang="en-US" sz="3200" b="1" i="0" u="none" strike="noStrike" kern="1200" cap="none" spc="0" normalizeH="0" baseline="0" noProof="0" dirty="0">
                <a:ln>
                  <a:noFill/>
                </a:ln>
                <a:solidFill>
                  <a:schemeClr val="accent1">
                    <a:lumMod val="50000"/>
                  </a:schemeClr>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gr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32104" y="2204864"/>
            <a:ext cx="4680520" cy="4105214"/>
          </a:xfrm>
          <a:prstGeom prst="rect">
            <a:avLst/>
          </a:prstGeom>
        </p:spPr>
      </p:pic>
    </p:spTree>
    <p:extLst>
      <p:ext uri="{BB962C8B-B14F-4D97-AF65-F5344CB8AC3E}">
        <p14:creationId xmlns:p14="http://schemas.microsoft.com/office/powerpoint/2010/main" val="373833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984592" y="2204864"/>
            <a:ext cx="10440000" cy="3132000"/>
          </a:xfrm>
          <a:prstGeom prst="rect">
            <a:avLst/>
          </a:prstGeom>
        </p:spPr>
        <p:txBody>
          <a:bodyPr anchor="t" anchorCtr="0">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marL="9525" indent="-107950" algn="l">
              <a:lnSpc>
                <a:spcPct val="150000"/>
              </a:lnSpc>
            </a:pPr>
            <a:r>
              <a:rPr lang="ja-JP" altLang="en-US" sz="4200" b="1" dirty="0">
                <a:latin typeface="Meiryo" panose="020B0604030504040204" pitchFamily="34" charset="-128"/>
                <a:ea typeface="Meiryo" panose="020B0604030504040204" pitchFamily="34" charset="-128"/>
              </a:rPr>
              <a:t>日本の近代化はどのような国際関係のなかで進められたのだろうか。</a:t>
            </a:r>
            <a:endParaRPr lang="en-US" altLang="ja-JP" sz="42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6225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進む世界の一体化</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〔p.206〕</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列強の海外進出</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・イギリスをはじめ、フランス・ドイツ・ロシア・アメリカ合衆国も加えた</a:t>
            </a:r>
            <a:r>
              <a:rPr lang="ja-JP" altLang="en-US" sz="3200" dirty="0">
                <a:solidFill>
                  <a:srgbClr val="FF0000"/>
                </a:solidFill>
                <a:latin typeface="メイリオ" panose="020B0604030504040204" pitchFamily="50" charset="-128"/>
                <a:ea typeface="メイリオ" panose="020B0604030504040204" pitchFamily="50" charset="-128"/>
              </a:rPr>
              <a:t>列強</a:t>
            </a:r>
            <a:r>
              <a:rPr lang="ja-JP" altLang="en-US" sz="3200" dirty="0">
                <a:latin typeface="メイリオ" panose="020B0604030504040204" pitchFamily="50" charset="-128"/>
                <a:ea typeface="メイリオ" panose="020B0604030504040204" pitchFamily="50" charset="-128"/>
              </a:rPr>
              <a:t>は、軍事力や経済力を背景に世界に進出していった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・汽船や鉄道が国際的な交通手段として発達し、人や</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商品の動き、情報の伝達がいっそう活発になった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1456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●進む世界の一体化</a:t>
            </a:r>
            <a:endParaRPr lang="ja-JP" altLang="en-US" sz="2400" dirty="0">
              <a:effectLst>
                <a:outerShdw blurRad="38100" dist="38100" dir="2700000" algn="tl">
                  <a:srgbClr val="000000">
                    <a:alpha val="43137"/>
                  </a:srgbClr>
                </a:outerShdw>
              </a:effectLst>
            </a:endParaRPr>
          </a:p>
        </p:txBody>
      </p:sp>
      <p:sp>
        <p:nvSpPr>
          <p:cNvPr id="3" name="タイトル 1"/>
          <p:cNvSpPr txBox="1">
            <a:spLocks/>
          </p:cNvSpPr>
          <p:nvPr/>
        </p:nvSpPr>
        <p:spPr>
          <a:xfrm>
            <a:off x="756000" y="900000"/>
            <a:ext cx="11160000" cy="540932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交通ルートの短縮</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1867</a:t>
            </a:r>
            <a:r>
              <a:rPr lang="ja-JP" altLang="en-US" sz="3200" dirty="0">
                <a:latin typeface="メイリオ" panose="020B0604030504040204" pitchFamily="50" charset="-128"/>
                <a:ea typeface="メイリオ" panose="020B0604030504040204" pitchFamily="50" charset="-128"/>
              </a:rPr>
              <a:t>年、日本の開国をきっかけに、太平洋を定期的</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に横断する航路が開設</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世界を一周する交通ルートができあがった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1869</a:t>
            </a:r>
            <a:r>
              <a:rPr lang="ja-JP" altLang="en-US" sz="3200" dirty="0">
                <a:latin typeface="メイリオ" panose="020B0604030504040204" pitchFamily="50" charset="-128"/>
                <a:ea typeface="メイリオ" panose="020B0604030504040204" pitchFamily="50" charset="-128"/>
              </a:rPr>
              <a:t>年、北米大陸を横断する鉄道が完成、地中海と</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紅海を結ぶ</a:t>
            </a:r>
            <a:r>
              <a:rPr lang="ja-JP" altLang="en-US" sz="3200" dirty="0">
                <a:solidFill>
                  <a:srgbClr val="FF0000"/>
                </a:solidFill>
                <a:latin typeface="メイリオ" panose="020B0604030504040204" pitchFamily="50" charset="-128"/>
                <a:ea typeface="メイリオ" panose="020B0604030504040204" pitchFamily="50" charset="-128"/>
              </a:rPr>
              <a:t>スエズ運河</a:t>
            </a:r>
            <a:r>
              <a:rPr lang="ja-JP" altLang="en-US" sz="3200" dirty="0">
                <a:latin typeface="メイリオ" panose="020B0604030504040204" pitchFamily="50" charset="-128"/>
                <a:ea typeface="メイリオ" panose="020B0604030504040204" pitchFamily="50" charset="-128"/>
              </a:rPr>
              <a:t>が開通</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交通ルートはさらに短縮され、世界の結びつきは</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急速に強まった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2177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●進む世界の一体化</a:t>
            </a:r>
            <a:endParaRPr lang="ja-JP" altLang="en-US" sz="2400" dirty="0">
              <a:effectLst>
                <a:outerShdw blurRad="38100" dist="38100" dir="2700000" algn="tl">
                  <a:srgbClr val="000000">
                    <a:alpha val="43137"/>
                  </a:srgbClr>
                </a:outerShdw>
              </a:effectLst>
            </a:endParaRPr>
          </a:p>
        </p:txBody>
      </p:sp>
      <p:sp>
        <p:nvSpPr>
          <p:cNvPr id="3" name="タイトル 1"/>
          <p:cNvSpPr txBox="1">
            <a:spLocks/>
          </p:cNvSpPr>
          <p:nvPr/>
        </p:nvSpPr>
        <p:spPr>
          <a:xfrm>
            <a:off x="756000" y="900000"/>
            <a:ext cx="11160000" cy="540932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東アジア</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・中国が列強を中心とする世界の結びつきのなかに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組みこまれつつあった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・清は、西洋式の工場の建設や軍隊の整備を進める</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一方、華夷秩序の論理を維持しながら、東アジアで</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の影響力を確保しようとした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明治政府は、こうした国際環境のなかで、新しい</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外交関係を模索していった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00858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岩倉使節団</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〔p.206〜207〕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岩倉使節団の派遣</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・新政府の最大の外交課題は、不平等条約を改正し、</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欧米との対等な関係を築くことであった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1871</a:t>
            </a:r>
            <a:r>
              <a:rPr lang="ja-JP" altLang="en-US" sz="3200" dirty="0">
                <a:latin typeface="メイリオ" panose="020B0604030504040204" pitchFamily="50" charset="-128"/>
                <a:ea typeface="メイリオ" panose="020B0604030504040204" pitchFamily="50" charset="-128"/>
              </a:rPr>
              <a:t>年、政府は右大臣の岩倉具視を全権大使とし、</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木戸孝允、</a:t>
            </a:r>
            <a:r>
              <a:rPr lang="ja-JP" altLang="en-US" sz="3200" dirty="0">
                <a:solidFill>
                  <a:srgbClr val="FF0000"/>
                </a:solidFill>
                <a:latin typeface="メイリオ" panose="020B0604030504040204" pitchFamily="50" charset="-128"/>
                <a:ea typeface="メイリオ" panose="020B0604030504040204" pitchFamily="50" charset="-128"/>
              </a:rPr>
              <a:t>大久保利通</a:t>
            </a:r>
            <a:r>
              <a:rPr lang="ja-JP" altLang="en-US" sz="3200" dirty="0">
                <a:latin typeface="メイリオ" panose="020B0604030504040204" pitchFamily="50" charset="-128"/>
                <a:ea typeface="メイリオ" panose="020B0604030504040204" pitchFamily="50" charset="-128"/>
              </a:rPr>
              <a:t>らを副使とする</a:t>
            </a:r>
            <a:r>
              <a:rPr lang="ja-JP" altLang="en-US" sz="3200" dirty="0">
                <a:solidFill>
                  <a:srgbClr val="FF0000"/>
                </a:solidFill>
                <a:latin typeface="メイリオ" panose="020B0604030504040204" pitchFamily="50" charset="-128"/>
                <a:ea typeface="メイリオ" panose="020B0604030504040204" pitchFamily="50" charset="-128"/>
              </a:rPr>
              <a:t>岩倉使節団</a:t>
            </a:r>
            <a:r>
              <a:rPr lang="ja-JP" altLang="en-US" sz="3200" dirty="0">
                <a:latin typeface="メイリオ" panose="020B0604030504040204" pitchFamily="50" charset="-128"/>
                <a:ea typeface="メイリオ" panose="020B0604030504040204" pitchFamily="50" charset="-128"/>
              </a:rPr>
              <a:t>を</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欧米に派遣　→成果を得られなかった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・岩倉使節団は２年近くにわたって欧米社会を直接体験し、</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その体験をもとに欧化政策、法典整備をすすめた</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07166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34EAA-2918-EA13-861F-4DCA619CA113}"/>
              </a:ext>
            </a:extLst>
          </p:cNvPr>
          <p:cNvSpPr txBox="1">
            <a:spLocks/>
          </p:cNvSpPr>
          <p:nvPr/>
        </p:nvSpPr>
        <p:spPr>
          <a:xfrm>
            <a:off x="1450800" y="2566800"/>
            <a:ext cx="10333832" cy="11502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ts val="45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岩倉使節団の条約改正交渉は、なぜ挫折したのだろう。</a:t>
            </a:r>
          </a:p>
        </p:txBody>
      </p:sp>
      <p:sp>
        <p:nvSpPr>
          <p:cNvPr id="3" name="テキスト ボックス 2"/>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24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岩倉使節団</a:t>
            </a:r>
            <a:endParaRPr lang="ja-JP" alt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867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334EAA-2918-EA13-861F-4DCA619CA113}"/>
              </a:ext>
            </a:extLst>
          </p:cNvPr>
          <p:cNvSpPr txBox="1">
            <a:spLocks/>
          </p:cNvSpPr>
          <p:nvPr/>
        </p:nvSpPr>
        <p:spPr>
          <a:xfrm>
            <a:off x="1450800" y="2566800"/>
            <a:ext cx="10405840" cy="1304864"/>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ts val="45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岩倉使節団は、イギリスでどのようなことを感じたのだろう。</a:t>
            </a:r>
          </a:p>
        </p:txBody>
      </p:sp>
      <p:sp>
        <p:nvSpPr>
          <p:cNvPr id="3" name="テキスト ボックス 2"/>
          <p:cNvSpPr txBox="1"/>
          <p:nvPr/>
        </p:nvSpPr>
        <p:spPr>
          <a:xfrm>
            <a:off x="180000" y="180000"/>
            <a:ext cx="5400000" cy="402066"/>
          </a:xfrm>
          <a:prstGeom prst="rect">
            <a:avLst/>
          </a:prstGeom>
          <a:noFill/>
        </p:spPr>
        <p:txBody>
          <a:bodyPr vert="horz" wrap="square" lIns="91440" tIns="45720" rIns="91440" bIns="45720" rtlCol="0" anchor="ctr">
            <a:noAutofit/>
          </a:bodyPr>
          <a:lstStyle/>
          <a:p>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24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岩倉使節団</a:t>
            </a:r>
            <a:endParaRPr lang="ja-JP" alt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25115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3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4500"/>
              </a:lnSpc>
              <a:spcBef>
                <a:spcPts val="0"/>
              </a:spcBef>
            </a:pPr>
            <a:r>
              <a:rPr lang="ja-JP" altLang="en-US" sz="3500" b="1" dirty="0">
                <a:latin typeface="メイリオ" panose="020B0604030504040204" pitchFamily="50" charset="-128"/>
                <a:ea typeface="メイリオ" panose="020B0604030504040204" pitchFamily="50" charset="-128"/>
              </a:rPr>
              <a:t>朝鮮への国交要求</a:t>
            </a:r>
            <a:endParaRPr lang="en-US" altLang="ja-JP" sz="3500" b="1"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a:t>
            </a:r>
            <a:r>
              <a:rPr lang="en-US" altLang="ja-JP" sz="3200" dirty="0">
                <a:latin typeface="メイリオ" panose="020B0604030504040204" pitchFamily="50" charset="-128"/>
                <a:ea typeface="メイリオ" panose="020B0604030504040204" pitchFamily="50" charset="-128"/>
              </a:rPr>
              <a:t>1871</a:t>
            </a:r>
            <a:r>
              <a:rPr lang="ja-JP" altLang="en-US" sz="3200" dirty="0">
                <a:latin typeface="メイリオ" panose="020B0604030504040204" pitchFamily="50" charset="-128"/>
                <a:ea typeface="メイリオ" panose="020B0604030504040204" pitchFamily="50" charset="-128"/>
              </a:rPr>
              <a:t>年、日本と清は対等な立場での</a:t>
            </a:r>
            <a:r>
              <a:rPr lang="ja-JP" altLang="en-US" sz="3200" dirty="0">
                <a:solidFill>
                  <a:srgbClr val="FF0000"/>
                </a:solidFill>
                <a:latin typeface="メイリオ" panose="020B0604030504040204" pitchFamily="50" charset="-128"/>
                <a:ea typeface="メイリオ" panose="020B0604030504040204" pitchFamily="50" charset="-128"/>
              </a:rPr>
              <a:t>日清修好条規</a:t>
            </a:r>
            <a:endParaRPr lang="en-US" altLang="ja-JP" sz="3200" dirty="0">
              <a:solidFill>
                <a:srgbClr val="FF0000"/>
              </a:solidFill>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を結んだ</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・朝鮮は、華夷秩序に反するとしてフランスやアメリカ</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からの通商要求を拒否していた</a:t>
            </a:r>
            <a:endParaRPr lang="en-US" altLang="ja-JP" sz="3200" dirty="0">
              <a:latin typeface="メイリオ" panose="020B0604030504040204" pitchFamily="50" charset="-128"/>
              <a:ea typeface="メイリオ" panose="020B0604030504040204" pitchFamily="50" charset="-128"/>
            </a:endParaRPr>
          </a:p>
          <a:p>
            <a:pPr marL="900000" indent="-432000" algn="l">
              <a:lnSpc>
                <a:spcPts val="4500"/>
              </a:lnSpc>
              <a:spcBef>
                <a:spcPts val="0"/>
              </a:spcBef>
            </a:pPr>
            <a:r>
              <a:rPr lang="ja-JP" altLang="en-US" sz="3200" dirty="0">
                <a:latin typeface="メイリオ" panose="020B0604030504040204" pitchFamily="50" charset="-128"/>
                <a:ea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新政府としての国交を求める日本の要求も拒否</a:t>
            </a:r>
            <a:endParaRPr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98093683"/>
      </p:ext>
    </p:extLst>
  </p:cSld>
  <p:clrMapOvr>
    <a:masterClrMapping/>
  </p:clrMapOvr>
</p:sld>
</file>

<file path=ppt/theme/theme1.xml><?xml version="1.0" encoding="utf-8"?>
<a:theme xmlns:a="http://schemas.openxmlformats.org/drawingml/2006/main" name="1_通常版">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t">
        <a:noAutofit/>
      </a:bodyPr>
      <a:lstStyle>
        <a:defPPr algn="l">
          <a:lnSpc>
            <a:spcPts val="4300"/>
          </a:lnSpc>
          <a:defRPr sz="2800" b="1"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通常版">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t">
        <a:noAutofit/>
      </a:bodyPr>
      <a:lstStyle>
        <a:defPPr algn="l">
          <a:lnSpc>
            <a:spcPts val="4300"/>
          </a:lnSpc>
          <a:defRPr sz="2800" b="1"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1087</Words>
  <Application>Microsoft Office PowerPoint</Application>
  <PresentationFormat>ワイド画面</PresentationFormat>
  <Paragraphs>106</Paragraphs>
  <Slides>16</Slides>
  <Notes>5</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スライド タイトル</vt:lpstr>
      </vt:variant>
      <vt:variant>
        <vt:i4>16</vt:i4>
      </vt:variant>
      <vt:variant>
        <vt:lpstr>目的別スライド ショー</vt:lpstr>
      </vt:variant>
      <vt:variant>
        <vt:i4>3</vt:i4>
      </vt:variant>
    </vt:vector>
  </HeadingPairs>
  <TitlesOfParts>
    <vt:vector size="26" baseType="lpstr">
      <vt:lpstr>UD デジタル 教科書体 NP-B</vt:lpstr>
      <vt:lpstr>メイリオ</vt:lpstr>
      <vt:lpstr>メイリオ</vt:lpstr>
      <vt:lpstr>Arial</vt:lpstr>
      <vt:lpstr>Calibri</vt:lpstr>
      <vt:lpstr>1_通常版</vt:lpstr>
      <vt:lpstr>2_通常版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追加1</vt:lpstr>
      <vt:lpstr>追加2</vt:lpstr>
      <vt:lpstr>追加3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cp:revision>
  <dcterms:created xsi:type="dcterms:W3CDTF">2021-07-19T12:27:11Z</dcterms:created>
  <dcterms:modified xsi:type="dcterms:W3CDTF">2026-03-13T04:17:22Z</dcterms:modified>
</cp:coreProperties>
</file>