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 id="2147483724" r:id="rId2"/>
  </p:sldMasterIdLst>
  <p:notesMasterIdLst>
    <p:notesMasterId r:id="rId12"/>
  </p:notesMasterIdLst>
  <p:handoutMasterIdLst>
    <p:handoutMasterId r:id="rId13"/>
  </p:handoutMasterIdLst>
  <p:sldIdLst>
    <p:sldId id="368" r:id="rId3"/>
    <p:sldId id="369" r:id="rId4"/>
    <p:sldId id="370" r:id="rId5"/>
    <p:sldId id="392" r:id="rId6"/>
    <p:sldId id="394" r:id="rId7"/>
    <p:sldId id="396" r:id="rId8"/>
    <p:sldId id="397" r:id="rId9"/>
    <p:sldId id="388" r:id="rId10"/>
    <p:sldId id="379" r:id="rId11"/>
  </p:sldIdLst>
  <p:sldSz cx="12192000" cy="6858000"/>
  <p:notesSz cx="6735763" cy="9866313"/>
  <p:custShowLst>
    <p:custShow name="追加1" id="0">
      <p:sldLst/>
    </p:custShow>
    <p:custShow name="追加2" id="1">
      <p:sldLst/>
    </p:custShow>
    <p:custShow name="追加3" id="2">
      <p:sldLst/>
    </p:custShow>
  </p:custShow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hiddenSlides="1"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5A9D"/>
    <a:srgbClr val="005A9D"/>
    <a:srgbClr val="1180B9"/>
    <a:srgbClr val="1180B8"/>
    <a:srgbClr val="967DBE"/>
    <a:srgbClr val="E1D2A5"/>
    <a:srgbClr val="7DC8B4"/>
    <a:srgbClr val="8BA7D9"/>
    <a:srgbClr val="E7EDF6"/>
    <a:srgbClr val="EAF5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930" autoAdjust="0"/>
    <p:restoredTop sz="94630" autoAdjust="0"/>
  </p:normalViewPr>
  <p:slideViewPr>
    <p:cSldViewPr>
      <p:cViewPr varScale="1">
        <p:scale>
          <a:sx n="48" d="100"/>
          <a:sy n="48" d="100"/>
        </p:scale>
        <p:origin x="29" y="91"/>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p:cViewPr varScale="1">
        <p:scale>
          <a:sx n="77" d="100"/>
          <a:sy n="77" d="100"/>
        </p:scale>
        <p:origin x="115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8CC2F454-FD64-424D-9F92-155B74F43160}" type="datetimeFigureOut">
              <a:rPr kumimoji="1" lang="ja-JP" altLang="en-US" smtClean="0"/>
              <a:t>2026/3/13</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C4A743EB-9934-4A48-A08F-F5B10E262010}" type="slidenum">
              <a:rPr kumimoji="1" lang="ja-JP" altLang="en-US" smtClean="0"/>
              <a:t>‹#›</a:t>
            </a:fld>
            <a:endParaRPr kumimoji="1" lang="ja-JP" altLang="en-US"/>
          </a:p>
        </p:txBody>
      </p:sp>
    </p:spTree>
    <p:extLst>
      <p:ext uri="{BB962C8B-B14F-4D97-AF65-F5344CB8AC3E}">
        <p14:creationId xmlns:p14="http://schemas.microsoft.com/office/powerpoint/2010/main" val="3939260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1B95C96-00B8-40E6-B095-E8C46CF0A3A2}"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32ED56C-18CE-48DD-80A6-76C8BE5DAFDD}" type="slidenum">
              <a:rPr kumimoji="1" lang="ja-JP" altLang="en-US" smtClean="0"/>
              <a:t>‹#›</a:t>
            </a:fld>
            <a:endParaRPr kumimoji="1" lang="ja-JP" altLang="en-US"/>
          </a:p>
        </p:txBody>
      </p:sp>
    </p:spTree>
    <p:extLst>
      <p:ext uri="{BB962C8B-B14F-4D97-AF65-F5344CB8AC3E}">
        <p14:creationId xmlns:p14="http://schemas.microsoft.com/office/powerpoint/2010/main" val="6027896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3</a:t>
            </a:fld>
            <a:endParaRPr kumimoji="1" lang="ja-JP" altLang="en-US"/>
          </a:p>
        </p:txBody>
      </p:sp>
    </p:spTree>
    <p:extLst>
      <p:ext uri="{BB962C8B-B14F-4D97-AF65-F5344CB8AC3E}">
        <p14:creationId xmlns:p14="http://schemas.microsoft.com/office/powerpoint/2010/main" val="2795223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4</a:t>
            </a:fld>
            <a:endParaRPr kumimoji="1" lang="ja-JP" altLang="en-US"/>
          </a:p>
        </p:txBody>
      </p:sp>
    </p:spTree>
    <p:extLst>
      <p:ext uri="{BB962C8B-B14F-4D97-AF65-F5344CB8AC3E}">
        <p14:creationId xmlns:p14="http://schemas.microsoft.com/office/powerpoint/2010/main" val="2795223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5</a:t>
            </a:fld>
            <a:endParaRPr kumimoji="1" lang="ja-JP" altLang="en-US"/>
          </a:p>
        </p:txBody>
      </p:sp>
    </p:spTree>
    <p:extLst>
      <p:ext uri="{BB962C8B-B14F-4D97-AF65-F5344CB8AC3E}">
        <p14:creationId xmlns:p14="http://schemas.microsoft.com/office/powerpoint/2010/main" val="2795223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FBF75-EC74-A28D-622D-9EBE56365E0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699D257-9DA1-6E5F-B9E0-73A7686D9B1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7DE7135-9975-29D0-385C-E9AE80D4655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F58FBD2-44C4-6234-9F69-CCBC01102059}"/>
              </a:ext>
            </a:extLst>
          </p:cNvPr>
          <p:cNvSpPr>
            <a:spLocks noGrp="1"/>
          </p:cNvSpPr>
          <p:nvPr>
            <p:ph type="sldNum" sz="quarter" idx="5"/>
          </p:nvPr>
        </p:nvSpPr>
        <p:spPr/>
        <p:txBody>
          <a:bodyPr/>
          <a:lstStyle/>
          <a:p>
            <a:fld id="{E32ED56C-18CE-48DD-80A6-76C8BE5DAFDD}" type="slidenum">
              <a:rPr kumimoji="1" lang="ja-JP" altLang="en-US" smtClean="0"/>
              <a:t>6</a:t>
            </a:fld>
            <a:endParaRPr kumimoji="1" lang="ja-JP" altLang="en-US"/>
          </a:p>
        </p:txBody>
      </p:sp>
    </p:spTree>
    <p:extLst>
      <p:ext uri="{BB962C8B-B14F-4D97-AF65-F5344CB8AC3E}">
        <p14:creationId xmlns:p14="http://schemas.microsoft.com/office/powerpoint/2010/main" val="3809933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DB589-D36C-6348-0517-0F70236DEB7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493583D-5DB7-F094-6084-AA105BBF1D3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2DF69FA-83E9-66E4-E4BC-F8DCD9CC95A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21D9201-A935-FD6D-A379-3671FA7D2E07}"/>
              </a:ext>
            </a:extLst>
          </p:cNvPr>
          <p:cNvSpPr>
            <a:spLocks noGrp="1"/>
          </p:cNvSpPr>
          <p:nvPr>
            <p:ph type="sldNum" sz="quarter" idx="5"/>
          </p:nvPr>
        </p:nvSpPr>
        <p:spPr/>
        <p:txBody>
          <a:bodyPr/>
          <a:lstStyle/>
          <a:p>
            <a:fld id="{E32ED56C-18CE-48DD-80A6-76C8BE5DAFDD}" type="slidenum">
              <a:rPr kumimoji="1" lang="ja-JP" altLang="en-US" smtClean="0"/>
              <a:t>7</a:t>
            </a:fld>
            <a:endParaRPr kumimoji="1" lang="ja-JP" altLang="en-US"/>
          </a:p>
        </p:txBody>
      </p:sp>
    </p:spTree>
    <p:extLst>
      <p:ext uri="{BB962C8B-B14F-4D97-AF65-F5344CB8AC3E}">
        <p14:creationId xmlns:p14="http://schemas.microsoft.com/office/powerpoint/2010/main" val="3095850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8</a:t>
            </a:fld>
            <a:endParaRPr kumimoji="1" lang="ja-JP" altLang="en-US"/>
          </a:p>
        </p:txBody>
      </p:sp>
    </p:spTree>
    <p:extLst>
      <p:ext uri="{BB962C8B-B14F-4D97-AF65-F5344CB8AC3E}">
        <p14:creationId xmlns:p14="http://schemas.microsoft.com/office/powerpoint/2010/main" val="4221682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32ED56C-18CE-48DD-80A6-76C8BE5DAFDD}" type="slidenum">
              <a:rPr kumimoji="1" lang="ja-JP" altLang="en-US" smtClean="0"/>
              <a:t>9</a:t>
            </a:fld>
            <a:endParaRPr kumimoji="1" lang="ja-JP" altLang="en-US"/>
          </a:p>
        </p:txBody>
      </p:sp>
    </p:spTree>
    <p:extLst>
      <p:ext uri="{BB962C8B-B14F-4D97-AF65-F5344CB8AC3E}">
        <p14:creationId xmlns:p14="http://schemas.microsoft.com/office/powerpoint/2010/main" val="12845931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１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8"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sp>
        <p:nvSpPr>
          <p:cNvPr id="3" name="テキスト ボックス 2">
            <a:extLst>
              <a:ext uri="{FF2B5EF4-FFF2-40B4-BE49-F238E27FC236}">
                <a16:creationId xmlns:a16="http://schemas.microsoft.com/office/drawing/2014/main" id="{1CA52ACE-D4A4-35E5-0F93-8531112FF4B6}"/>
              </a:ext>
            </a:extLst>
          </p:cNvPr>
          <p:cNvSpPr txBox="1"/>
          <p:nvPr userDrawn="1"/>
        </p:nvSpPr>
        <p:spPr>
          <a:xfrm>
            <a:off x="8544272" y="1975683"/>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929093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見出し＋本文-1章">
    <p:spTree>
      <p:nvGrpSpPr>
        <p:cNvPr id="1" name=""/>
        <p:cNvGrpSpPr/>
        <p:nvPr/>
      </p:nvGrpSpPr>
      <p:grpSpPr>
        <a:xfrm>
          <a:off x="0" y="0"/>
          <a:ext cx="0" cy="0"/>
          <a:chOff x="0" y="0"/>
          <a:chExt cx="0" cy="0"/>
        </a:xfrm>
      </p:grpSpPr>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Tree>
    <p:extLst>
      <p:ext uri="{BB962C8B-B14F-4D97-AF65-F5344CB8AC3E}">
        <p14:creationId xmlns:p14="http://schemas.microsoft.com/office/powerpoint/2010/main" val="1582656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本文-1章">
    <p:spTree>
      <p:nvGrpSpPr>
        <p:cNvPr id="1" name=""/>
        <p:cNvGrpSpPr/>
        <p:nvPr/>
      </p:nvGrpSpPr>
      <p:grpSpPr>
        <a:xfrm>
          <a:off x="0" y="0"/>
          <a:ext cx="0" cy="0"/>
          <a:chOff x="0" y="0"/>
          <a:chExt cx="0" cy="0"/>
        </a:xfrm>
      </p:grpSpPr>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Tree>
    <p:extLst>
      <p:ext uri="{BB962C8B-B14F-4D97-AF65-F5344CB8AC3E}">
        <p14:creationId xmlns:p14="http://schemas.microsoft.com/office/powerpoint/2010/main" val="1417885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本文-1章">
    <p:spTree>
      <p:nvGrpSpPr>
        <p:cNvPr id="1" name=""/>
        <p:cNvGrpSpPr/>
        <p:nvPr/>
      </p:nvGrpSpPr>
      <p:grpSpPr>
        <a:xfrm>
          <a:off x="0" y="0"/>
          <a:ext cx="0" cy="0"/>
          <a:chOff x="0" y="0"/>
          <a:chExt cx="0" cy="0"/>
        </a:xfrm>
      </p:grpSpPr>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1444"/>
            <a:ext cx="12179300" cy="6858000"/>
          </a:xfrm>
          <a:prstGeom prst="rect">
            <a:avLst/>
          </a:prstGeom>
          <a:ln>
            <a:noFill/>
          </a:ln>
        </p:spPr>
      </p:pic>
      <p:sp>
        <p:nvSpPr>
          <p:cNvPr id="4" name="角丸四角形 3">
            <a:extLst>
              <a:ext uri="{FF2B5EF4-FFF2-40B4-BE49-F238E27FC236}">
                <a16:creationId xmlns:a16="http://schemas.microsoft.com/office/drawing/2014/main" id="{4FAA456B-A315-7C42-9E94-ADD0C3DE0513}"/>
              </a:ext>
            </a:extLst>
          </p:cNvPr>
          <p:cNvSpPr/>
          <p:nvPr userDrawn="1"/>
        </p:nvSpPr>
        <p:spPr>
          <a:xfrm>
            <a:off x="623392" y="404664"/>
            <a:ext cx="4752528" cy="864096"/>
          </a:xfrm>
          <a:prstGeom prst="roundRect">
            <a:avLst/>
          </a:prstGeom>
          <a:noFill/>
          <a:ln w="76200">
            <a:solidFill>
              <a:srgbClr val="6F4CAD"/>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3800" b="1">
                <a:solidFill>
                  <a:srgbClr val="6F4CAD"/>
                </a:solidFill>
                <a:latin typeface="Meiryo" panose="020B0604030504040204" pitchFamily="34" charset="-128"/>
                <a:ea typeface="Meiryo" panose="020B0604030504040204" pitchFamily="34" charset="-128"/>
              </a:rPr>
              <a:t>問いを立ててみよう</a:t>
            </a:r>
          </a:p>
        </p:txBody>
      </p:sp>
    </p:spTree>
    <p:extLst>
      <p:ext uri="{BB962C8B-B14F-4D97-AF65-F5344CB8AC3E}">
        <p14:creationId xmlns:p14="http://schemas.microsoft.com/office/powerpoint/2010/main" val="2449467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学習課題-1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6"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grpSp>
        <p:nvGrpSpPr>
          <p:cNvPr id="8" name="グループ化 7">
            <a:extLst>
              <a:ext uri="{FF2B5EF4-FFF2-40B4-BE49-F238E27FC236}">
                <a16:creationId xmlns:a16="http://schemas.microsoft.com/office/drawing/2014/main" id="{7E3B9579-421C-7C46-B7DA-C794C0B1FA2C}"/>
              </a:ext>
            </a:extLst>
          </p:cNvPr>
          <p:cNvGrpSpPr/>
          <p:nvPr userDrawn="1"/>
        </p:nvGrpSpPr>
        <p:grpSpPr>
          <a:xfrm>
            <a:off x="911423" y="1527314"/>
            <a:ext cx="1080000" cy="504056"/>
            <a:chOff x="656680" y="1109975"/>
            <a:chExt cx="1240036" cy="1152128"/>
          </a:xfrm>
          <a:solidFill>
            <a:schemeClr val="bg1"/>
          </a:solidFill>
        </p:grpSpPr>
        <p:sp>
          <p:nvSpPr>
            <p:cNvPr id="9" name="角丸四角形 8">
              <a:extLst>
                <a:ext uri="{FF2B5EF4-FFF2-40B4-BE49-F238E27FC236}">
                  <a16:creationId xmlns:a16="http://schemas.microsoft.com/office/drawing/2014/main" id="{C4395E9C-6DDF-BD48-A04F-A56ABFFAA4AE}"/>
                </a:ext>
              </a:extLst>
            </p:cNvPr>
            <p:cNvSpPr/>
            <p:nvPr userDrawn="1"/>
          </p:nvSpPr>
          <p:spPr>
            <a:xfrm>
              <a:off x="656680" y="1109975"/>
              <a:ext cx="1240036" cy="1152128"/>
            </a:xfrm>
            <a:prstGeom prst="roundRect">
              <a:avLst/>
            </a:prstGeom>
            <a:grpFill/>
            <a:ln w="603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chemeClr val="tx1"/>
                  </a:solidFill>
                </a:ln>
              </a:endParaRPr>
            </a:p>
          </p:txBody>
        </p:sp>
        <p:sp>
          <p:nvSpPr>
            <p:cNvPr id="10" name="タイトル 1">
              <a:extLst>
                <a:ext uri="{FF2B5EF4-FFF2-40B4-BE49-F238E27FC236}">
                  <a16:creationId xmlns:a16="http://schemas.microsoft.com/office/drawing/2014/main" id="{C6DC4A7F-9A99-AA4B-8DE5-3E64BA9984B2}"/>
                </a:ext>
              </a:extLst>
            </p:cNvPr>
            <p:cNvSpPr txBox="1">
              <a:spLocks/>
            </p:cNvSpPr>
            <p:nvPr/>
          </p:nvSpPr>
          <p:spPr>
            <a:xfrm>
              <a:off x="703039" y="1476885"/>
              <a:ext cx="1152128" cy="631989"/>
            </a:xfrm>
            <a:prstGeom prst="rect">
              <a:avLst/>
            </a:prstGeom>
            <a:grpFill/>
            <a:ln>
              <a:noFill/>
            </a:ln>
          </p:spPr>
          <p:txBody>
            <a:bodyPr anchor="ctr">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a:lnSpc>
                  <a:spcPct val="100000"/>
                </a:lnSpc>
              </a:pPr>
              <a:r>
                <a:rPr lang="ja-JP" altLang="en-US" sz="2800" b="1" spc="-150" baseline="0" dirty="0">
                  <a:solidFill>
                    <a:srgbClr val="00B050"/>
                  </a:solidFill>
                  <a:effectLst/>
                  <a:latin typeface="メイリオ" panose="020B0604030504040204" pitchFamily="50" charset="-128"/>
                  <a:ea typeface="メイリオ" panose="020B0604030504040204" pitchFamily="50" charset="-128"/>
                </a:rPr>
                <a:t>課題</a:t>
              </a:r>
              <a:endParaRPr lang="en-US" altLang="ja-JP" sz="2800" b="1" spc="-150" baseline="0" dirty="0">
                <a:solidFill>
                  <a:srgbClr val="00B050"/>
                </a:solidFill>
                <a:effectLst/>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48E4640F-8725-4C95-190A-551A3A05CB7A}"/>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591701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学習課題-1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6"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grpSp>
        <p:nvGrpSpPr>
          <p:cNvPr id="8" name="グループ化 7">
            <a:extLst>
              <a:ext uri="{FF2B5EF4-FFF2-40B4-BE49-F238E27FC236}">
                <a16:creationId xmlns:a16="http://schemas.microsoft.com/office/drawing/2014/main" id="{7E3B9579-421C-7C46-B7DA-C794C0B1FA2C}"/>
              </a:ext>
            </a:extLst>
          </p:cNvPr>
          <p:cNvGrpSpPr/>
          <p:nvPr userDrawn="1"/>
        </p:nvGrpSpPr>
        <p:grpSpPr>
          <a:xfrm>
            <a:off x="911423" y="1527314"/>
            <a:ext cx="1080000" cy="504056"/>
            <a:chOff x="656680" y="1109975"/>
            <a:chExt cx="1240036" cy="1152128"/>
          </a:xfrm>
          <a:solidFill>
            <a:schemeClr val="bg1"/>
          </a:solidFill>
        </p:grpSpPr>
        <p:sp>
          <p:nvSpPr>
            <p:cNvPr id="9" name="角丸四角形 8">
              <a:extLst>
                <a:ext uri="{FF2B5EF4-FFF2-40B4-BE49-F238E27FC236}">
                  <a16:creationId xmlns:a16="http://schemas.microsoft.com/office/drawing/2014/main" id="{C4395E9C-6DDF-BD48-A04F-A56ABFFAA4AE}"/>
                </a:ext>
              </a:extLst>
            </p:cNvPr>
            <p:cNvSpPr/>
            <p:nvPr userDrawn="1"/>
          </p:nvSpPr>
          <p:spPr>
            <a:xfrm>
              <a:off x="656680" y="1109975"/>
              <a:ext cx="1240036" cy="1152128"/>
            </a:xfrm>
            <a:prstGeom prst="roundRect">
              <a:avLst/>
            </a:prstGeom>
            <a:grpFill/>
            <a:ln w="603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chemeClr val="tx1"/>
                  </a:solidFill>
                </a:ln>
              </a:endParaRPr>
            </a:p>
          </p:txBody>
        </p:sp>
        <p:sp>
          <p:nvSpPr>
            <p:cNvPr id="10" name="タイトル 1">
              <a:extLst>
                <a:ext uri="{FF2B5EF4-FFF2-40B4-BE49-F238E27FC236}">
                  <a16:creationId xmlns:a16="http://schemas.microsoft.com/office/drawing/2014/main" id="{C6DC4A7F-9A99-AA4B-8DE5-3E64BA9984B2}"/>
                </a:ext>
              </a:extLst>
            </p:cNvPr>
            <p:cNvSpPr txBox="1">
              <a:spLocks/>
            </p:cNvSpPr>
            <p:nvPr/>
          </p:nvSpPr>
          <p:spPr>
            <a:xfrm>
              <a:off x="703039" y="1476885"/>
              <a:ext cx="1152128" cy="631989"/>
            </a:xfrm>
            <a:prstGeom prst="rect">
              <a:avLst/>
            </a:prstGeom>
            <a:grpFill/>
            <a:ln>
              <a:noFill/>
            </a:ln>
          </p:spPr>
          <p:txBody>
            <a:bodyPr anchor="ctr">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a:lnSpc>
                  <a:spcPct val="100000"/>
                </a:lnSpc>
              </a:pPr>
              <a:r>
                <a:rPr lang="ja-JP" altLang="en-US" sz="2800" b="1" spc="-150" baseline="0" dirty="0">
                  <a:solidFill>
                    <a:srgbClr val="00B050"/>
                  </a:solidFill>
                  <a:effectLst/>
                  <a:latin typeface="メイリオ" panose="020B0604030504040204" pitchFamily="50" charset="-128"/>
                  <a:ea typeface="メイリオ" panose="020B0604030504040204" pitchFamily="50" charset="-128"/>
                </a:rPr>
                <a:t>課題</a:t>
              </a:r>
              <a:endParaRPr lang="en-US" altLang="ja-JP" sz="2800" b="1" spc="-150" baseline="0" dirty="0">
                <a:solidFill>
                  <a:srgbClr val="00B050"/>
                </a:solidFill>
                <a:effectLst/>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84E945B-8C6A-986B-BE0A-47EA72B41E9E}"/>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213032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見出し＋本文-1章">
    <p:spTree>
      <p:nvGrpSpPr>
        <p:cNvPr id="1" name=""/>
        <p:cNvGrpSpPr/>
        <p:nvPr/>
      </p:nvGrpSpPr>
      <p:grpSpPr>
        <a:xfrm>
          <a:off x="0" y="0"/>
          <a:ext cx="0" cy="0"/>
          <a:chOff x="0" y="0"/>
          <a:chExt cx="0" cy="0"/>
        </a:xfrm>
      </p:grpSpPr>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Tree>
    <p:extLst>
      <p:ext uri="{BB962C8B-B14F-4D97-AF65-F5344CB8AC3E}">
        <p14:creationId xmlns:p14="http://schemas.microsoft.com/office/powerpoint/2010/main" val="310590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本文-1章">
    <p:spTree>
      <p:nvGrpSpPr>
        <p:cNvPr id="1" name=""/>
        <p:cNvGrpSpPr/>
        <p:nvPr/>
      </p:nvGrpSpPr>
      <p:grpSpPr>
        <a:xfrm>
          <a:off x="0" y="0"/>
          <a:ext cx="0" cy="0"/>
          <a:chOff x="0" y="0"/>
          <a:chExt cx="0" cy="0"/>
        </a:xfrm>
      </p:grpSpPr>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Tree>
    <p:extLst>
      <p:ext uri="{BB962C8B-B14F-4D97-AF65-F5344CB8AC3E}">
        <p14:creationId xmlns:p14="http://schemas.microsoft.com/office/powerpoint/2010/main" val="662991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本文-1章">
    <p:spTree>
      <p:nvGrpSpPr>
        <p:cNvPr id="1" name=""/>
        <p:cNvGrpSpPr/>
        <p:nvPr/>
      </p:nvGrpSpPr>
      <p:grpSpPr>
        <a:xfrm>
          <a:off x="0" y="0"/>
          <a:ext cx="0" cy="0"/>
          <a:chOff x="0" y="0"/>
          <a:chExt cx="0" cy="0"/>
        </a:xfrm>
      </p:grpSpPr>
      <p:sp>
        <p:nvSpPr>
          <p:cNvPr id="7"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4" name="角丸四角形 3">
            <a:extLst>
              <a:ext uri="{FF2B5EF4-FFF2-40B4-BE49-F238E27FC236}">
                <a16:creationId xmlns:a16="http://schemas.microsoft.com/office/drawing/2014/main" id="{4FAA456B-A315-7C42-9E94-ADD0C3DE0513}"/>
              </a:ext>
            </a:extLst>
          </p:cNvPr>
          <p:cNvSpPr/>
          <p:nvPr userDrawn="1"/>
        </p:nvSpPr>
        <p:spPr>
          <a:xfrm>
            <a:off x="623392" y="404664"/>
            <a:ext cx="4752528" cy="864096"/>
          </a:xfrm>
          <a:prstGeom prst="roundRect">
            <a:avLst/>
          </a:prstGeom>
          <a:noFill/>
          <a:ln w="76200">
            <a:solidFill>
              <a:srgbClr val="035A9D"/>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3800" b="1">
                <a:solidFill>
                  <a:srgbClr val="1180B9"/>
                </a:solidFill>
                <a:latin typeface="Meiryo" panose="020B0604030504040204" pitchFamily="34" charset="-128"/>
                <a:ea typeface="Meiryo" panose="020B0604030504040204" pitchFamily="34" charset="-128"/>
              </a:rPr>
              <a:t>問いを立ててみよう</a:t>
            </a:r>
          </a:p>
        </p:txBody>
      </p:sp>
    </p:spTree>
    <p:extLst>
      <p:ext uri="{BB962C8B-B14F-4D97-AF65-F5344CB8AC3E}">
        <p14:creationId xmlns:p14="http://schemas.microsoft.com/office/powerpoint/2010/main" val="4285194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１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8"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sp>
        <p:nvSpPr>
          <p:cNvPr id="3" name="テキスト ボックス 2">
            <a:extLst>
              <a:ext uri="{FF2B5EF4-FFF2-40B4-BE49-F238E27FC236}">
                <a16:creationId xmlns:a16="http://schemas.microsoft.com/office/drawing/2014/main" id="{94EFEC24-D59C-CD0B-A0DA-533901F78416}"/>
              </a:ext>
            </a:extLst>
          </p:cNvPr>
          <p:cNvSpPr txBox="1"/>
          <p:nvPr userDrawn="1"/>
        </p:nvSpPr>
        <p:spPr>
          <a:xfrm>
            <a:off x="8616280" y="1959641"/>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078566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学習課題-1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6"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grpSp>
        <p:nvGrpSpPr>
          <p:cNvPr id="4" name="グループ化 3">
            <a:extLst>
              <a:ext uri="{FF2B5EF4-FFF2-40B4-BE49-F238E27FC236}">
                <a16:creationId xmlns:a16="http://schemas.microsoft.com/office/drawing/2014/main" id="{7E3B9579-421C-7C46-B7DA-C794C0B1FA2C}"/>
              </a:ext>
            </a:extLst>
          </p:cNvPr>
          <p:cNvGrpSpPr/>
          <p:nvPr userDrawn="1"/>
        </p:nvGrpSpPr>
        <p:grpSpPr>
          <a:xfrm>
            <a:off x="911423" y="1527314"/>
            <a:ext cx="1728193" cy="504056"/>
            <a:chOff x="656680" y="1109975"/>
            <a:chExt cx="1240036" cy="1152128"/>
          </a:xfrm>
          <a:solidFill>
            <a:schemeClr val="bg1"/>
          </a:solidFill>
        </p:grpSpPr>
        <p:sp>
          <p:nvSpPr>
            <p:cNvPr id="5" name="角丸四角形 4">
              <a:extLst>
                <a:ext uri="{FF2B5EF4-FFF2-40B4-BE49-F238E27FC236}">
                  <a16:creationId xmlns:a16="http://schemas.microsoft.com/office/drawing/2014/main" id="{C4395E9C-6DDF-BD48-A04F-A56ABFFAA4AE}"/>
                </a:ext>
              </a:extLst>
            </p:cNvPr>
            <p:cNvSpPr/>
            <p:nvPr userDrawn="1"/>
          </p:nvSpPr>
          <p:spPr>
            <a:xfrm>
              <a:off x="656680" y="1109975"/>
              <a:ext cx="1240036" cy="1152128"/>
            </a:xfrm>
            <a:prstGeom prst="roundRect">
              <a:avLst/>
            </a:prstGeom>
            <a:grpFill/>
            <a:ln w="603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chemeClr val="tx1"/>
                  </a:solidFill>
                </a:ln>
              </a:endParaRPr>
            </a:p>
          </p:txBody>
        </p:sp>
        <p:sp>
          <p:nvSpPr>
            <p:cNvPr id="7" name="タイトル 1">
              <a:extLst>
                <a:ext uri="{FF2B5EF4-FFF2-40B4-BE49-F238E27FC236}">
                  <a16:creationId xmlns:a16="http://schemas.microsoft.com/office/drawing/2014/main" id="{C6DC4A7F-9A99-AA4B-8DE5-3E64BA9984B2}"/>
                </a:ext>
              </a:extLst>
            </p:cNvPr>
            <p:cNvSpPr txBox="1">
              <a:spLocks/>
            </p:cNvSpPr>
            <p:nvPr/>
          </p:nvSpPr>
          <p:spPr>
            <a:xfrm>
              <a:off x="703039" y="1368313"/>
              <a:ext cx="1152128" cy="631989"/>
            </a:xfrm>
            <a:prstGeom prst="rect">
              <a:avLst/>
            </a:prstGeom>
            <a:grpFill/>
            <a:ln>
              <a:noFill/>
            </a:ln>
          </p:spPr>
          <p:txBody>
            <a:bodyPr anchor="ctr">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a:lnSpc>
                  <a:spcPct val="100000"/>
                </a:lnSpc>
              </a:pPr>
              <a:r>
                <a:rPr lang="ja-JP" altLang="en-US" sz="2800" b="1" spc="-150" baseline="0">
                  <a:solidFill>
                    <a:srgbClr val="00B050"/>
                  </a:solidFill>
                  <a:effectLst/>
                </a:rPr>
                <a:t>項の課題</a:t>
              </a:r>
              <a:endParaRPr lang="en-US" altLang="ja-JP" sz="2800" b="1" spc="-150" baseline="0" dirty="0">
                <a:solidFill>
                  <a:srgbClr val="00B050"/>
                </a:solidFill>
                <a:effectLst/>
              </a:endParaRPr>
            </a:p>
          </p:txBody>
        </p:sp>
      </p:grpSp>
      <p:sp>
        <p:nvSpPr>
          <p:cNvPr id="3" name="テキスト ボックス 2">
            <a:extLst>
              <a:ext uri="{FF2B5EF4-FFF2-40B4-BE49-F238E27FC236}">
                <a16:creationId xmlns:a16="http://schemas.microsoft.com/office/drawing/2014/main" id="{DAA9DB46-2BF4-80E2-520C-2AE7E3C7DE6B}"/>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687009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学習課題-1章">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0" y="0"/>
            <a:ext cx="12179300" cy="6858000"/>
          </a:xfrm>
          <a:prstGeom prst="rect">
            <a:avLst/>
          </a:prstGeom>
        </p:spPr>
      </p:pic>
      <p:sp>
        <p:nvSpPr>
          <p:cNvPr id="6" name="スライド番号プレースホルダー 2"/>
          <p:cNvSpPr txBox="1">
            <a:spLocks/>
          </p:cNvSpPr>
          <p:nvPr userDrawn="1"/>
        </p:nvSpPr>
        <p:spPr>
          <a:xfrm>
            <a:off x="9168341" y="630932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u="sng"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8E72980-0326-41C6-8A22-531FC38A89B9}" type="slidenum">
              <a:rPr lang="ja-JP" altLang="en-US" sz="2000" u="none" smtClean="0"/>
              <a:pPr/>
              <a:t>‹#›</a:t>
            </a:fld>
            <a:endParaRPr lang="ja-JP" altLang="en-US" sz="2000" u="none" dirty="0"/>
          </a:p>
        </p:txBody>
      </p:sp>
      <p:grpSp>
        <p:nvGrpSpPr>
          <p:cNvPr id="4" name="グループ化 3">
            <a:extLst>
              <a:ext uri="{FF2B5EF4-FFF2-40B4-BE49-F238E27FC236}">
                <a16:creationId xmlns:a16="http://schemas.microsoft.com/office/drawing/2014/main" id="{7E3B9579-421C-7C46-B7DA-C794C0B1FA2C}"/>
              </a:ext>
            </a:extLst>
          </p:cNvPr>
          <p:cNvGrpSpPr/>
          <p:nvPr userDrawn="1"/>
        </p:nvGrpSpPr>
        <p:grpSpPr>
          <a:xfrm>
            <a:off x="911423" y="1527314"/>
            <a:ext cx="1728193" cy="504056"/>
            <a:chOff x="656680" y="1109975"/>
            <a:chExt cx="1240036" cy="1152128"/>
          </a:xfrm>
          <a:solidFill>
            <a:schemeClr val="bg1"/>
          </a:solidFill>
        </p:grpSpPr>
        <p:sp>
          <p:nvSpPr>
            <p:cNvPr id="5" name="角丸四角形 4">
              <a:extLst>
                <a:ext uri="{FF2B5EF4-FFF2-40B4-BE49-F238E27FC236}">
                  <a16:creationId xmlns:a16="http://schemas.microsoft.com/office/drawing/2014/main" id="{C4395E9C-6DDF-BD48-A04F-A56ABFFAA4AE}"/>
                </a:ext>
              </a:extLst>
            </p:cNvPr>
            <p:cNvSpPr/>
            <p:nvPr userDrawn="1"/>
          </p:nvSpPr>
          <p:spPr>
            <a:xfrm>
              <a:off x="656680" y="1109975"/>
              <a:ext cx="1240036" cy="1152128"/>
            </a:xfrm>
            <a:prstGeom prst="roundRect">
              <a:avLst/>
            </a:prstGeom>
            <a:grpFill/>
            <a:ln w="603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chemeClr val="tx1"/>
                  </a:solidFill>
                </a:ln>
              </a:endParaRPr>
            </a:p>
          </p:txBody>
        </p:sp>
        <p:sp>
          <p:nvSpPr>
            <p:cNvPr id="7" name="タイトル 1">
              <a:extLst>
                <a:ext uri="{FF2B5EF4-FFF2-40B4-BE49-F238E27FC236}">
                  <a16:creationId xmlns:a16="http://schemas.microsoft.com/office/drawing/2014/main" id="{C6DC4A7F-9A99-AA4B-8DE5-3E64BA9984B2}"/>
                </a:ext>
              </a:extLst>
            </p:cNvPr>
            <p:cNvSpPr txBox="1">
              <a:spLocks/>
            </p:cNvSpPr>
            <p:nvPr/>
          </p:nvSpPr>
          <p:spPr>
            <a:xfrm>
              <a:off x="703039" y="1368313"/>
              <a:ext cx="1152128" cy="631989"/>
            </a:xfrm>
            <a:prstGeom prst="rect">
              <a:avLst/>
            </a:prstGeom>
            <a:grpFill/>
            <a:ln>
              <a:noFill/>
            </a:ln>
          </p:spPr>
          <p:txBody>
            <a:bodyPr anchor="ctr">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a:lnSpc>
                  <a:spcPct val="100000"/>
                </a:lnSpc>
              </a:pPr>
              <a:r>
                <a:rPr lang="ja-JP" altLang="en-US" sz="2800" b="1" spc="-150" baseline="0">
                  <a:solidFill>
                    <a:srgbClr val="00B050"/>
                  </a:solidFill>
                  <a:effectLst/>
                </a:rPr>
                <a:t>探究課題</a:t>
              </a:r>
              <a:endParaRPr lang="en-US" altLang="ja-JP" sz="2800" b="1" spc="-150" baseline="0" dirty="0">
                <a:solidFill>
                  <a:srgbClr val="00B050"/>
                </a:solidFill>
                <a:effectLst/>
              </a:endParaRPr>
            </a:p>
          </p:txBody>
        </p:sp>
      </p:grpSp>
      <p:sp>
        <p:nvSpPr>
          <p:cNvPr id="3" name="テキスト ボックス 2">
            <a:extLst>
              <a:ext uri="{FF2B5EF4-FFF2-40B4-BE49-F238E27FC236}">
                <a16:creationId xmlns:a16="http://schemas.microsoft.com/office/drawing/2014/main" id="{471C9EF1-3ACE-17BE-0CF2-E920BA3DAC3D}"/>
              </a:ext>
            </a:extLst>
          </p:cNvPr>
          <p:cNvSpPr txBox="1"/>
          <p:nvPr userDrawn="1"/>
        </p:nvSpPr>
        <p:spPr>
          <a:xfrm>
            <a:off x="8616280" y="692696"/>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6242486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4C65CED-E2A2-9766-89AE-01D0FAC16F71}"/>
              </a:ext>
            </a:extLst>
          </p:cNvPr>
          <p:cNvSpPr txBox="1"/>
          <p:nvPr userDrawn="1"/>
        </p:nvSpPr>
        <p:spPr>
          <a:xfrm>
            <a:off x="8832304" y="1124744"/>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142985931"/>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23" r:id="rId3"/>
    <p:sldLayoutId id="2147483715" r:id="rId4"/>
    <p:sldLayoutId id="2147483716" r:id="rId5"/>
    <p:sldLayoutId id="2147483722" r:id="rId6"/>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9B6D498-11E4-1DBD-4E02-076DD658A056}"/>
              </a:ext>
            </a:extLst>
          </p:cNvPr>
          <p:cNvSpPr txBox="1"/>
          <p:nvPr userDrawn="1"/>
        </p:nvSpPr>
        <p:spPr>
          <a:xfrm>
            <a:off x="8760296" y="1628800"/>
            <a:ext cx="4608512" cy="1440160"/>
          </a:xfrm>
          <a:prstGeom prst="rect">
            <a:avLst/>
          </a:prstGeom>
        </p:spPr>
        <p:txBody>
          <a:bodyPr vert="horz" wrap="square" lIns="91440" tIns="45720" rIns="91440" bIns="45720" rtlCol="0" anchor="t">
            <a:noAutofit/>
          </a:bodyPr>
          <a:lstStyle/>
          <a:p>
            <a:pPr algn="l">
              <a:lnSpc>
                <a:spcPts val="4300"/>
              </a:lnSpc>
            </a:pPr>
            <a:r>
              <a:rPr kumimoji="1" lang="ja-JP" altLang="en-US" sz="6000" b="1" dirty="0">
                <a:solidFill>
                  <a:srgbClr val="FF0000"/>
                </a:solidFill>
                <a:latin typeface="メイリオ" panose="020B0604030504040204" pitchFamily="50" charset="-128"/>
                <a:ea typeface="メイリオ" panose="020B0604030504040204" pitchFamily="50" charset="-128"/>
              </a:rPr>
              <a:t>サンプル</a:t>
            </a:r>
          </a:p>
        </p:txBody>
      </p:sp>
    </p:spTree>
    <p:extLst>
      <p:ext uri="{BB962C8B-B14F-4D97-AF65-F5344CB8AC3E}">
        <p14:creationId xmlns:p14="http://schemas.microsoft.com/office/powerpoint/2010/main" val="3403684893"/>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A1BD51D-3D8D-EA4B-AA2C-79D959332E0A}"/>
              </a:ext>
            </a:extLst>
          </p:cNvPr>
          <p:cNvSpPr/>
          <p:nvPr/>
        </p:nvSpPr>
        <p:spPr>
          <a:xfrm>
            <a:off x="1992344" y="2909261"/>
            <a:ext cx="8207312" cy="804066"/>
          </a:xfrm>
          <a:prstGeom prst="rect">
            <a:avLst/>
          </a:prstGeom>
        </p:spPr>
        <p:txBody>
          <a:bodyPr wrap="square">
            <a:spAutoFit/>
          </a:bodyPr>
          <a:lstStyle/>
          <a:p>
            <a:pPr lvl="0" algn="ctr">
              <a:lnSpc>
                <a:spcPts val="6000"/>
              </a:lnSpc>
            </a:pPr>
            <a:r>
              <a:rPr lang="en-US" altLang="ja-JP" sz="3500" b="1" dirty="0">
                <a:solidFill>
                  <a:prstClr val="black"/>
                </a:solidFill>
                <a:latin typeface="メイリオ"/>
                <a:ea typeface="メイリオ"/>
              </a:rPr>
              <a:t>1</a:t>
            </a:r>
            <a:r>
              <a:rPr lang="ja-JP" altLang="en-US" sz="3500" b="1">
                <a:solidFill>
                  <a:prstClr val="black"/>
                </a:solidFill>
                <a:latin typeface="メイリオ"/>
                <a:ea typeface="メイリオ"/>
              </a:rPr>
              <a:t>節</a:t>
            </a:r>
            <a:r>
              <a:rPr lang="en-US" altLang="ja-JP" sz="3500" b="1" dirty="0">
                <a:solidFill>
                  <a:prstClr val="black"/>
                </a:solidFill>
                <a:latin typeface="メイリオ"/>
                <a:ea typeface="メイリオ"/>
              </a:rPr>
              <a:t> </a:t>
            </a:r>
            <a:r>
              <a:rPr lang="ja-JP" altLang="en-US" sz="3500" b="1">
                <a:solidFill>
                  <a:prstClr val="black"/>
                </a:solidFill>
                <a:latin typeface="メイリオ"/>
                <a:ea typeface="メイリオ"/>
              </a:rPr>
              <a:t>近代的制度の導入と新しい国際関係</a:t>
            </a:r>
            <a:endParaRPr lang="ja-JP" altLang="en-US" sz="3500" b="1" dirty="0">
              <a:solidFill>
                <a:prstClr val="black"/>
              </a:solidFill>
              <a:latin typeface="メイリオ"/>
              <a:ea typeface="メイリオ"/>
            </a:endParaRPr>
          </a:p>
        </p:txBody>
      </p:sp>
      <p:sp>
        <p:nvSpPr>
          <p:cNvPr id="3" name="正方形/長方形 2">
            <a:extLst>
              <a:ext uri="{FF2B5EF4-FFF2-40B4-BE49-F238E27FC236}">
                <a16:creationId xmlns:a16="http://schemas.microsoft.com/office/drawing/2014/main" id="{BA10672F-ACB0-5742-AFD2-326040609B8E}"/>
              </a:ext>
            </a:extLst>
          </p:cNvPr>
          <p:cNvSpPr/>
          <p:nvPr/>
        </p:nvSpPr>
        <p:spPr>
          <a:xfrm>
            <a:off x="1236000" y="3859700"/>
            <a:ext cx="9720000" cy="765200"/>
          </a:xfrm>
          <a:prstGeom prst="rect">
            <a:avLst/>
          </a:prstGeom>
        </p:spPr>
        <p:txBody>
          <a:bodyPr wrap="square" tIns="72000" bIns="0" anchor="ctr">
            <a:spAutoFit/>
          </a:bodyPr>
          <a:lstStyle/>
          <a:p>
            <a:pPr algn="ctr"/>
            <a:r>
              <a:rPr lang="en-US" altLang="ja-JP" sz="4500" b="1" dirty="0">
                <a:latin typeface="Meiryo" panose="020B0604030504040204" pitchFamily="34" charset="-128"/>
                <a:ea typeface="Meiryo" panose="020B0604030504040204" pitchFamily="34" charset="-128"/>
              </a:rPr>
              <a:t>3</a:t>
            </a:r>
            <a:r>
              <a:rPr lang="ja-JP" altLang="en-US" sz="4500" b="1">
                <a:latin typeface="Meiryo" panose="020B0604030504040204" pitchFamily="34" charset="-128"/>
                <a:ea typeface="Meiryo" panose="020B0604030504040204" pitchFamily="34" charset="-128"/>
              </a:rPr>
              <a:t>　東アジア世界のなかの明治政府</a:t>
            </a:r>
            <a:endParaRPr lang="ja-JP" altLang="en-US" sz="4500" dirty="0">
              <a:latin typeface="Meiryo" panose="020B0604030504040204" pitchFamily="34" charset="-128"/>
              <a:ea typeface="Meiryo" panose="020B0604030504040204" pitchFamily="34" charset="-128"/>
            </a:endParaRPr>
          </a:p>
        </p:txBody>
      </p:sp>
      <p:sp>
        <p:nvSpPr>
          <p:cNvPr id="4" name="角丸四角形 3">
            <a:extLst>
              <a:ext uri="{FF2B5EF4-FFF2-40B4-BE49-F238E27FC236}">
                <a16:creationId xmlns:a16="http://schemas.microsoft.com/office/drawing/2014/main" id="{9FC97C9B-00C1-024F-9DE4-77C3A8C60C1E}"/>
              </a:ext>
            </a:extLst>
          </p:cNvPr>
          <p:cNvSpPr/>
          <p:nvPr/>
        </p:nvSpPr>
        <p:spPr>
          <a:xfrm>
            <a:off x="1056000" y="2852936"/>
            <a:ext cx="10080000" cy="2735984"/>
          </a:xfrm>
          <a:prstGeom prst="roundRect">
            <a:avLst/>
          </a:prstGeom>
          <a:noFill/>
          <a:ln w="76200">
            <a:solidFill>
              <a:srgbClr val="035A9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6000"/>
              </a:lnSpc>
            </a:pPr>
            <a:endParaRPr lang="en-US" altLang="ja-JP" dirty="0">
              <a:solidFill>
                <a:srgbClr val="1180B9"/>
              </a:solidFill>
            </a:endParaRPr>
          </a:p>
        </p:txBody>
      </p:sp>
      <p:sp>
        <p:nvSpPr>
          <p:cNvPr id="7" name="正方形/長方形 6">
            <a:extLst>
              <a:ext uri="{FF2B5EF4-FFF2-40B4-BE49-F238E27FC236}">
                <a16:creationId xmlns:a16="http://schemas.microsoft.com/office/drawing/2014/main" id="{091F5650-7813-4C90-99FB-E0875CE7F2BD}"/>
              </a:ext>
            </a:extLst>
          </p:cNvPr>
          <p:cNvSpPr/>
          <p:nvPr/>
        </p:nvSpPr>
        <p:spPr>
          <a:xfrm>
            <a:off x="1236000" y="4881626"/>
            <a:ext cx="9720000" cy="584775"/>
          </a:xfrm>
          <a:prstGeom prst="rect">
            <a:avLst/>
          </a:prstGeom>
        </p:spPr>
        <p:txBody>
          <a:bodyPr wrap="square">
            <a:spAutoFit/>
          </a:bodyPr>
          <a:lstStyle/>
          <a:p>
            <a:pPr algn="ctr"/>
            <a:r>
              <a:rPr lang="ja-JP" altLang="en-US"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（教科書 </a:t>
            </a:r>
            <a:r>
              <a:rPr lang="en-US" altLang="ja-JP"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p.206</a:t>
            </a:r>
            <a:r>
              <a:rPr lang="ja-JP" altLang="en-US"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a:t>
            </a:r>
            <a:r>
              <a:rPr lang="en-US" altLang="ja-JP"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208</a:t>
            </a:r>
            <a:r>
              <a:rPr lang="ja-JP" altLang="en-US" sz="3200" dirty="0">
                <a:effectLst>
                  <a:outerShdw blurRad="38100" dist="38100" dir="2700000" algn="tl">
                    <a:srgbClr val="000000">
                      <a:alpha val="43137"/>
                    </a:srgbClr>
                  </a:outerShdw>
                </a:effectLst>
                <a:latin typeface="Meiryo" panose="020B0604030504040204" pitchFamily="34" charset="-128"/>
                <a:ea typeface="Meiryo" panose="020B0604030504040204" pitchFamily="34" charset="-128"/>
              </a:rPr>
              <a:t>）</a:t>
            </a:r>
            <a:endParaRPr lang="ja-JP" altLang="en-US" sz="3200" dirty="0">
              <a:latin typeface="Meiryo" panose="020B0604030504040204" pitchFamily="34" charset="-128"/>
              <a:ea typeface="Meiryo" panose="020B0604030504040204" pitchFamily="34" charset="-128"/>
            </a:endParaRPr>
          </a:p>
        </p:txBody>
      </p:sp>
      <p:sp>
        <p:nvSpPr>
          <p:cNvPr id="8" name="角丸四角形 7">
            <a:extLst>
              <a:ext uri="{FF2B5EF4-FFF2-40B4-BE49-F238E27FC236}">
                <a16:creationId xmlns:a16="http://schemas.microsoft.com/office/drawing/2014/main" id="{D5F7272F-1EA6-6242-9A11-D3778EEC5BB6}"/>
              </a:ext>
            </a:extLst>
          </p:cNvPr>
          <p:cNvSpPr/>
          <p:nvPr/>
        </p:nvSpPr>
        <p:spPr>
          <a:xfrm>
            <a:off x="983432" y="225828"/>
            <a:ext cx="9073008" cy="65753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サブタイトル 2">
            <a:extLst>
              <a:ext uri="{FF2B5EF4-FFF2-40B4-BE49-F238E27FC236}">
                <a16:creationId xmlns:a16="http://schemas.microsoft.com/office/drawing/2014/main" id="{9748395F-40FB-E445-96A5-28B23DC1C93A}"/>
              </a:ext>
            </a:extLst>
          </p:cNvPr>
          <p:cNvSpPr txBox="1">
            <a:spLocks/>
          </p:cNvSpPr>
          <p:nvPr/>
        </p:nvSpPr>
        <p:spPr>
          <a:xfrm>
            <a:off x="1056000" y="0"/>
            <a:ext cx="9289032" cy="1756992"/>
          </a:xfrm>
          <a:prstGeom prst="rect">
            <a:avLst/>
          </a:prstGeom>
        </p:spPr>
        <p:txBody>
          <a:bodyPr vert="horz" wrap="square" lIns="36000" tIns="216000" rIns="36000" bIns="0" rtlCol="0" anchor="ctr" anchorCtr="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2003425" lvl="0" indent="-2003425" algn="l">
              <a:lnSpc>
                <a:spcPts val="6000"/>
              </a:lnSpc>
              <a:spcBef>
                <a:spcPts val="0"/>
              </a:spcBef>
              <a:tabLst>
                <a:tab pos="1257300" algn="l"/>
                <a:tab pos="2667000" algn="l"/>
                <a:tab pos="7448550" algn="l"/>
              </a:tabLst>
            </a:pPr>
            <a:r>
              <a:rPr lang="ja-JP" altLang="en-US" sz="4000" b="1" dirty="0">
                <a:effectLst>
                  <a:outerShdw blurRad="38100" dist="38100" dir="2700000" algn="tl">
                    <a:srgbClr val="000000">
                      <a:alpha val="43137"/>
                    </a:srgbClr>
                  </a:outerShdw>
                </a:effectLst>
                <a:latin typeface="メイリオ"/>
                <a:ea typeface="メイリオ"/>
              </a:rPr>
              <a:t>第４編</a:t>
            </a:r>
            <a:r>
              <a:rPr lang="en-US" altLang="ja-JP" sz="4000" b="1" dirty="0">
                <a:effectLst>
                  <a:outerShdw blurRad="38100" dist="38100" dir="2700000" algn="tl">
                    <a:srgbClr val="000000">
                      <a:alpha val="43137"/>
                    </a:srgbClr>
                  </a:outerShdw>
                </a:effectLst>
                <a:latin typeface="メイリオ"/>
                <a:ea typeface="メイリオ"/>
              </a:rPr>
              <a:t>	</a:t>
            </a:r>
            <a:r>
              <a:rPr lang="ja-JP" altLang="en-US" sz="4000" b="1" dirty="0">
                <a:effectLst>
                  <a:outerShdw blurRad="38100" dist="38100" dir="2700000" algn="tl">
                    <a:srgbClr val="000000">
                      <a:alpha val="43137"/>
                    </a:srgbClr>
                  </a:outerShdw>
                </a:effectLst>
                <a:latin typeface="メイリオ"/>
                <a:ea typeface="メイリオ"/>
              </a:rPr>
              <a:t>近現代の地域・日本と世界</a:t>
            </a:r>
            <a:endParaRPr lang="en-US" altLang="ja-JP" sz="4000" b="1" dirty="0">
              <a:effectLst>
                <a:outerShdw blurRad="38100" dist="38100" dir="2700000" algn="tl">
                  <a:srgbClr val="000000">
                    <a:alpha val="43137"/>
                  </a:srgbClr>
                </a:outerShdw>
              </a:effectLst>
              <a:latin typeface="メイリオ"/>
              <a:ea typeface="メイリオ"/>
            </a:endParaRPr>
          </a:p>
          <a:p>
            <a:pPr marL="2003425" lvl="0" indent="-2003425" algn="l">
              <a:lnSpc>
                <a:spcPts val="6000"/>
              </a:lnSpc>
              <a:spcBef>
                <a:spcPts val="0"/>
              </a:spcBef>
              <a:tabLst>
                <a:tab pos="1257300" algn="l"/>
                <a:tab pos="2667000" algn="l"/>
                <a:tab pos="7448550" algn="l"/>
              </a:tabLst>
            </a:pPr>
            <a:r>
              <a:rPr lang="ja-JP" altLang="en-US" sz="5000" b="1" dirty="0">
                <a:solidFill>
                  <a:schemeClr val="bg1"/>
                </a:solidFill>
                <a:effectLst>
                  <a:outerShdw blurRad="38100" dist="38100" dir="2700000" algn="tl">
                    <a:srgbClr val="000000">
                      <a:alpha val="43137"/>
                    </a:srgbClr>
                  </a:outerShdw>
                </a:effectLst>
                <a:latin typeface="メイリオ"/>
                <a:ea typeface="メイリオ"/>
              </a:rPr>
              <a:t>第３章</a:t>
            </a:r>
            <a:r>
              <a:rPr lang="en-US" altLang="ja-JP" sz="5000" b="1" dirty="0">
                <a:solidFill>
                  <a:schemeClr val="bg1"/>
                </a:solidFill>
                <a:effectLst>
                  <a:outerShdw blurRad="38100" dist="38100" dir="2700000" algn="tl">
                    <a:srgbClr val="000000">
                      <a:alpha val="43137"/>
                    </a:srgbClr>
                  </a:outerShdw>
                </a:effectLst>
                <a:latin typeface="メイリオ"/>
                <a:ea typeface="メイリオ"/>
              </a:rPr>
              <a:t>	 </a:t>
            </a:r>
            <a:r>
              <a:rPr lang="ja-JP" altLang="en-US" sz="5000" b="1" dirty="0">
                <a:solidFill>
                  <a:schemeClr val="bg1"/>
                </a:solidFill>
                <a:effectLst>
                  <a:outerShdw blurRad="38100" dist="38100" dir="2700000" algn="tl">
                    <a:srgbClr val="000000">
                      <a:alpha val="43137"/>
                    </a:srgbClr>
                  </a:outerShdw>
                </a:effectLst>
                <a:latin typeface="メイリオ"/>
                <a:ea typeface="メイリオ"/>
              </a:rPr>
              <a:t>近現代社会の展開</a:t>
            </a:r>
            <a:endParaRPr lang="en-US" altLang="ja-JP" sz="5000" b="1" dirty="0">
              <a:solidFill>
                <a:schemeClr val="bg1"/>
              </a:solidFill>
              <a:effectLst>
                <a:outerShdw blurRad="38100" dist="38100" dir="2700000" algn="tl">
                  <a:srgbClr val="000000">
                    <a:alpha val="43137"/>
                  </a:srgbClr>
                </a:outerShdw>
              </a:effectLst>
              <a:latin typeface="メイリオ"/>
              <a:ea typeface="メイリオ"/>
              <a:cs typeface="メイリオ" panose="020B0604030504040204" pitchFamily="50" charset="-128"/>
            </a:endParaRPr>
          </a:p>
        </p:txBody>
      </p:sp>
    </p:spTree>
    <p:extLst>
      <p:ext uri="{BB962C8B-B14F-4D97-AF65-F5344CB8AC3E}">
        <p14:creationId xmlns:p14="http://schemas.microsoft.com/office/powerpoint/2010/main" val="873630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984592" y="2204864"/>
            <a:ext cx="10440000" cy="3132000"/>
          </a:xfrm>
          <a:prstGeom prst="rect">
            <a:avLst/>
          </a:prstGeom>
        </p:spPr>
        <p:txBody>
          <a:bodyPr anchor="t" anchorCtr="0">
            <a:noAutofit/>
          </a:bodyPr>
          <a:lstStyle>
            <a:lvl1pPr algn="ctr"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pPr marL="9525" indent="-107950" algn="l">
              <a:lnSpc>
                <a:spcPct val="150000"/>
              </a:lnSpc>
            </a:pPr>
            <a:r>
              <a:rPr lang="ja-JP" altLang="en-US" sz="4200" b="1">
                <a:latin typeface="Meiryo" panose="020B0604030504040204" pitchFamily="34" charset="-128"/>
                <a:ea typeface="Meiryo" panose="020B0604030504040204" pitchFamily="34" charset="-128"/>
              </a:rPr>
              <a:t>日本の近代化はどのような国際関係のなかで進められたのだろうか。</a:t>
            </a:r>
            <a:endParaRPr lang="en-US" altLang="ja-JP" sz="4200" b="1"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6225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進む世界の一体化</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〔p.206〕</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3600" dirty="0">
              <a:latin typeface="メイリオ" panose="020B0604030504040204" pitchFamily="50" charset="-128"/>
              <a:ea typeface="メイリオ" panose="020B0604030504040204" pitchFamily="50" charset="-128"/>
            </a:endParaRPr>
          </a:p>
          <a:p>
            <a:pPr algn="l"/>
            <a:r>
              <a:rPr lang="ja-JP" altLang="ja-JP" sz="3600" dirty="0">
                <a:latin typeface="メイリオ" panose="020B0604030504040204" pitchFamily="50" charset="-128"/>
                <a:ea typeface="メイリオ" panose="020B0604030504040204" pitchFamily="50" charset="-128"/>
              </a:rPr>
              <a:t>イギリス、フランス、ドイツ、ロシア、アメリカ合衆国などの</a:t>
            </a:r>
            <a:r>
              <a:rPr lang="ja-JP" altLang="ja-JP" sz="3600" b="1" dirty="0">
                <a:solidFill>
                  <a:srgbClr val="FF0000"/>
                </a:solidFill>
                <a:latin typeface="メイリオ" panose="020B0604030504040204" pitchFamily="50" charset="-128"/>
                <a:ea typeface="メイリオ" panose="020B0604030504040204" pitchFamily="50" charset="-128"/>
              </a:rPr>
              <a:t>列強</a:t>
            </a:r>
            <a:r>
              <a:rPr lang="ja-JP" altLang="ja-JP" sz="3600" dirty="0">
                <a:latin typeface="メイリオ" panose="020B0604030504040204" pitchFamily="50" charset="-128"/>
                <a:ea typeface="メイリオ" panose="020B0604030504040204" pitchFamily="50" charset="-128"/>
              </a:rPr>
              <a:t>が軍事力や経済力を背景に世界に進出</a:t>
            </a:r>
            <a:endParaRPr lang="en-US" altLang="ja-JP" sz="3600" dirty="0">
              <a:latin typeface="メイリオ" panose="020B0604030504040204" pitchFamily="50" charset="-128"/>
              <a:ea typeface="メイリオ" panose="020B0604030504040204" pitchFamily="50" charset="-128"/>
            </a:endParaRPr>
          </a:p>
          <a:p>
            <a:pPr algn="l"/>
            <a:endParaRPr lang="ja-JP" altLang="ja-JP" sz="3600" dirty="0">
              <a:latin typeface="メイリオ" panose="020B0604030504040204" pitchFamily="50" charset="-128"/>
              <a:ea typeface="メイリオ" panose="020B0604030504040204" pitchFamily="50" charset="-128"/>
            </a:endParaRPr>
          </a:p>
          <a:p>
            <a:pPr algn="l"/>
            <a:r>
              <a:rPr lang="ja-JP" altLang="ja-JP" sz="3600" dirty="0">
                <a:latin typeface="メイリオ" panose="020B0604030504040204" pitchFamily="50" charset="-128"/>
                <a:ea typeface="メイリオ" panose="020B0604030504040204" pitchFamily="50" charset="-128"/>
              </a:rPr>
              <a:t>北米大陸横断鉄道の完成、</a:t>
            </a:r>
            <a:r>
              <a:rPr lang="ja-JP" altLang="ja-JP" sz="3600" b="1" dirty="0">
                <a:solidFill>
                  <a:srgbClr val="FF0000"/>
                </a:solidFill>
                <a:latin typeface="メイリオ" panose="020B0604030504040204" pitchFamily="50" charset="-128"/>
                <a:ea typeface="メイリオ" panose="020B0604030504040204" pitchFamily="50" charset="-128"/>
              </a:rPr>
              <a:t>スエズ運河</a:t>
            </a:r>
            <a:r>
              <a:rPr lang="ja-JP" altLang="ja-JP" sz="3600" dirty="0">
                <a:latin typeface="メイリオ" panose="020B0604030504040204" pitchFamily="50" charset="-128"/>
                <a:ea typeface="メイリオ" panose="020B0604030504040204" pitchFamily="50" charset="-128"/>
              </a:rPr>
              <a:t>の開通により世界の結びつきが急速に強まる</a:t>
            </a:r>
          </a:p>
        </p:txBody>
      </p:sp>
    </p:spTree>
    <p:extLst>
      <p:ext uri="{BB962C8B-B14F-4D97-AF65-F5344CB8AC3E}">
        <p14:creationId xmlns:p14="http://schemas.microsoft.com/office/powerpoint/2010/main" val="1114562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岩倉使節団</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〔p.206〜207〕</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3600" dirty="0">
              <a:latin typeface="メイリオ" panose="020B0604030504040204" pitchFamily="50" charset="-128"/>
              <a:ea typeface="メイリオ" panose="020B0604030504040204" pitchFamily="50" charset="-128"/>
            </a:endParaRPr>
          </a:p>
          <a:p>
            <a:pPr algn="l"/>
            <a:r>
              <a:rPr lang="ja-JP" altLang="ja-JP" sz="3600" dirty="0">
                <a:latin typeface="メイリオ" panose="020B0604030504040204" pitchFamily="50" charset="-128"/>
                <a:ea typeface="メイリオ" panose="020B0604030504040204" pitchFamily="50" charset="-128"/>
              </a:rPr>
              <a:t>目的：不平等条約改正の予備交渉、欧米の政治や産業の視察</a:t>
            </a:r>
          </a:p>
          <a:p>
            <a:pPr algn="l"/>
            <a:endParaRPr lang="en-US" altLang="ja-JP" sz="3600" dirty="0">
              <a:latin typeface="メイリオ" panose="020B0604030504040204" pitchFamily="50" charset="-128"/>
              <a:ea typeface="メイリオ" panose="020B0604030504040204" pitchFamily="50" charset="-128"/>
            </a:endParaRPr>
          </a:p>
          <a:p>
            <a:pPr algn="l"/>
            <a:r>
              <a:rPr lang="ja-JP" altLang="ja-JP" sz="3600" dirty="0">
                <a:latin typeface="メイリオ" panose="020B0604030504040204" pitchFamily="50" charset="-128"/>
                <a:ea typeface="メイリオ" panose="020B0604030504040204" pitchFamily="50" charset="-128"/>
              </a:rPr>
              <a:t>全権大使：</a:t>
            </a:r>
            <a:r>
              <a:rPr lang="ja-JP" altLang="ja-JP" sz="3600" b="1" dirty="0">
                <a:solidFill>
                  <a:srgbClr val="FF0000"/>
                </a:solidFill>
                <a:latin typeface="メイリオ" panose="020B0604030504040204" pitchFamily="50" charset="-128"/>
                <a:ea typeface="メイリオ" panose="020B0604030504040204" pitchFamily="50" charset="-128"/>
              </a:rPr>
              <a:t>岩倉具視</a:t>
            </a:r>
            <a:endParaRPr lang="ja-JP" altLang="ja-JP" sz="3600" dirty="0">
              <a:latin typeface="メイリオ" panose="020B0604030504040204" pitchFamily="50" charset="-128"/>
              <a:ea typeface="メイリオ" panose="020B0604030504040204" pitchFamily="50" charset="-128"/>
            </a:endParaRPr>
          </a:p>
          <a:p>
            <a:pPr algn="l"/>
            <a:endParaRPr lang="en-US" altLang="ja-JP" sz="3600" dirty="0">
              <a:latin typeface="メイリオ" panose="020B0604030504040204" pitchFamily="50" charset="-128"/>
              <a:ea typeface="メイリオ" panose="020B0604030504040204" pitchFamily="50" charset="-128"/>
            </a:endParaRPr>
          </a:p>
          <a:p>
            <a:pPr algn="l"/>
            <a:r>
              <a:rPr lang="ja-JP" altLang="ja-JP" sz="3600" dirty="0">
                <a:latin typeface="メイリオ" panose="020B0604030504040204" pitchFamily="50" charset="-128"/>
                <a:ea typeface="メイリオ" panose="020B0604030504040204" pitchFamily="50" charset="-128"/>
              </a:rPr>
              <a:t>副使：</a:t>
            </a:r>
            <a:r>
              <a:rPr lang="ja-JP" altLang="ja-JP" sz="3600" b="1" dirty="0">
                <a:solidFill>
                  <a:srgbClr val="FF0000"/>
                </a:solidFill>
                <a:latin typeface="メイリオ" panose="020B0604030504040204" pitchFamily="50" charset="-128"/>
                <a:ea typeface="メイリオ" panose="020B0604030504040204" pitchFamily="50" charset="-128"/>
              </a:rPr>
              <a:t>木戸孝允</a:t>
            </a:r>
            <a:r>
              <a:rPr lang="ja-JP" altLang="ja-JP" sz="3600" dirty="0">
                <a:latin typeface="メイリオ" panose="020B0604030504040204" pitchFamily="50" charset="-128"/>
                <a:ea typeface="メイリオ" panose="020B0604030504040204" pitchFamily="50" charset="-128"/>
              </a:rPr>
              <a:t>、</a:t>
            </a:r>
            <a:r>
              <a:rPr lang="ja-JP" altLang="ja-JP" sz="3600" b="1" dirty="0">
                <a:solidFill>
                  <a:srgbClr val="FF0000"/>
                </a:solidFill>
                <a:latin typeface="メイリオ" panose="020B0604030504040204" pitchFamily="50" charset="-128"/>
                <a:ea typeface="メイリオ" panose="020B0604030504040204" pitchFamily="50" charset="-128"/>
              </a:rPr>
              <a:t>大久保利通</a:t>
            </a:r>
            <a:r>
              <a:rPr lang="ja-JP" altLang="ja-JP" sz="3600" dirty="0">
                <a:latin typeface="メイリオ" panose="020B0604030504040204" pitchFamily="50" charset="-128"/>
                <a:ea typeface="メイリオ" panose="020B0604030504040204" pitchFamily="50" charset="-128"/>
              </a:rPr>
              <a:t>、伊藤博文、山口尚芳</a:t>
            </a:r>
          </a:p>
        </p:txBody>
      </p:sp>
    </p:spTree>
    <p:extLst>
      <p:ext uri="{BB962C8B-B14F-4D97-AF65-F5344CB8AC3E}">
        <p14:creationId xmlns:p14="http://schemas.microsoft.com/office/powerpoint/2010/main" val="1507166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〔p.207〕</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3200" b="1" dirty="0">
              <a:latin typeface="メイリオ" panose="020B0604030504040204" pitchFamily="50" charset="-128"/>
              <a:ea typeface="メイリオ" panose="020B0604030504040204" pitchFamily="50" charset="-128"/>
            </a:endParaRPr>
          </a:p>
          <a:p>
            <a:pPr algn="l"/>
            <a:r>
              <a:rPr lang="ja-JP" altLang="ja-JP" sz="3600" b="1" dirty="0">
                <a:latin typeface="メイリオ" panose="020B0604030504040204" pitchFamily="50" charset="-128"/>
                <a:ea typeface="メイリオ" panose="020B0604030504040204" pitchFamily="50" charset="-128"/>
              </a:rPr>
              <a:t>①日清関係</a:t>
            </a:r>
            <a:endParaRPr lang="en-US" altLang="ja-JP" sz="3600" b="1" dirty="0">
              <a:latin typeface="メイリオ" panose="020B0604030504040204" pitchFamily="50" charset="-128"/>
              <a:ea typeface="メイリオ" panose="020B0604030504040204" pitchFamily="50" charset="-128"/>
            </a:endParaRPr>
          </a:p>
          <a:p>
            <a:pPr algn="l"/>
            <a:endParaRPr lang="ja-JP" altLang="ja-JP" sz="3600" dirty="0">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1871</a:t>
            </a:r>
            <a:r>
              <a:rPr lang="ja-JP" altLang="ja-JP" sz="3600" dirty="0">
                <a:latin typeface="メイリオ" panose="020B0604030504040204" pitchFamily="50" charset="-128"/>
                <a:ea typeface="メイリオ" panose="020B0604030504040204" pitchFamily="50" charset="-128"/>
              </a:rPr>
              <a:t>年　</a:t>
            </a:r>
            <a:r>
              <a:rPr lang="ja-JP" altLang="ja-JP" sz="3600" b="1" dirty="0">
                <a:solidFill>
                  <a:srgbClr val="FF0000"/>
                </a:solidFill>
                <a:latin typeface="メイリオ" panose="020B0604030504040204" pitchFamily="50" charset="-128"/>
                <a:ea typeface="メイリオ" panose="020B0604030504040204" pitchFamily="50" charset="-128"/>
              </a:rPr>
              <a:t>日清修好条規</a:t>
            </a:r>
            <a:r>
              <a:rPr lang="ja-JP" altLang="ja-JP" sz="3600" dirty="0">
                <a:latin typeface="メイリオ" panose="020B0604030504040204" pitchFamily="50" charset="-128"/>
                <a:ea typeface="メイリオ" panose="020B0604030504040204" pitchFamily="50" charset="-128"/>
              </a:rPr>
              <a:t>…対等条約</a:t>
            </a:r>
          </a:p>
        </p:txBody>
      </p:sp>
    </p:spTree>
    <p:extLst>
      <p:ext uri="{BB962C8B-B14F-4D97-AF65-F5344CB8AC3E}">
        <p14:creationId xmlns:p14="http://schemas.microsoft.com/office/powerpoint/2010/main" val="3898093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6B191-787F-590E-10E4-7CA85B69752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855FF25-8FBD-F75E-BBF8-B3DFE16957B9}"/>
              </a:ext>
            </a:extLst>
          </p:cNvPr>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〔p.207〕</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a:extLst>
              <a:ext uri="{FF2B5EF4-FFF2-40B4-BE49-F238E27FC236}">
                <a16:creationId xmlns:a16="http://schemas.microsoft.com/office/drawing/2014/main" id="{723CE409-A7DA-41C3-DE8D-A5E5ED50433B}"/>
              </a:ext>
            </a:extLst>
          </p:cNvPr>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3200" b="1" dirty="0">
              <a:latin typeface="メイリオ" panose="020B0604030504040204" pitchFamily="50" charset="-128"/>
              <a:ea typeface="メイリオ" panose="020B0604030504040204" pitchFamily="50" charset="-128"/>
            </a:endParaRPr>
          </a:p>
          <a:p>
            <a:pPr algn="l"/>
            <a:r>
              <a:rPr lang="ja-JP" altLang="ja-JP" sz="3600" b="1" dirty="0">
                <a:latin typeface="メイリオ" panose="020B0604030504040204" pitchFamily="50" charset="-128"/>
                <a:ea typeface="メイリオ" panose="020B0604030504040204" pitchFamily="50" charset="-128"/>
              </a:rPr>
              <a:t>②</a:t>
            </a:r>
            <a:r>
              <a:rPr lang="ja-JP" altLang="ja-JP" sz="3600" b="1" dirty="0">
                <a:solidFill>
                  <a:srgbClr val="FF0000"/>
                </a:solidFill>
                <a:latin typeface="メイリオ" panose="020B0604030504040204" pitchFamily="50" charset="-128"/>
                <a:ea typeface="メイリオ" panose="020B0604030504040204" pitchFamily="50" charset="-128"/>
              </a:rPr>
              <a:t>明治六年の政変</a:t>
            </a:r>
            <a:endParaRPr lang="en-US" altLang="ja-JP" sz="3600" b="1" dirty="0">
              <a:latin typeface="メイリオ" panose="020B0604030504040204" pitchFamily="50" charset="-128"/>
              <a:ea typeface="メイリオ" panose="020B0604030504040204" pitchFamily="50" charset="-128"/>
            </a:endParaRPr>
          </a:p>
          <a:p>
            <a:pPr algn="l"/>
            <a:endParaRPr lang="ja-JP" altLang="ja-JP" sz="3600" dirty="0">
              <a:latin typeface="メイリオ" panose="020B0604030504040204" pitchFamily="50" charset="-128"/>
              <a:ea typeface="メイリオ" panose="020B0604030504040204" pitchFamily="50" charset="-128"/>
            </a:endParaRPr>
          </a:p>
          <a:p>
            <a:pPr algn="l"/>
            <a:r>
              <a:rPr lang="ja-JP" altLang="ja-JP" sz="3600" dirty="0">
                <a:latin typeface="メイリオ" panose="020B0604030504040204" pitchFamily="50" charset="-128"/>
                <a:ea typeface="メイリオ" panose="020B0604030504040204" pitchFamily="50" charset="-128"/>
              </a:rPr>
              <a:t>朝鮮に強硬的な</a:t>
            </a:r>
            <a:r>
              <a:rPr lang="ja-JP" altLang="ja-JP" sz="3600" b="1" dirty="0">
                <a:solidFill>
                  <a:srgbClr val="FF0000"/>
                </a:solidFill>
                <a:latin typeface="メイリオ" panose="020B0604030504040204" pitchFamily="50" charset="-128"/>
                <a:ea typeface="メイリオ" panose="020B0604030504040204" pitchFamily="50" charset="-128"/>
              </a:rPr>
              <a:t>征韓</a:t>
            </a:r>
            <a:r>
              <a:rPr lang="ja-JP" altLang="ja-JP" sz="3600" dirty="0">
                <a:latin typeface="メイリオ" panose="020B0604030504040204" pitchFamily="50" charset="-128"/>
                <a:ea typeface="メイリオ" panose="020B0604030504040204" pitchFamily="50" charset="-128"/>
              </a:rPr>
              <a:t>論をとなえる</a:t>
            </a:r>
            <a:r>
              <a:rPr lang="ja-JP" altLang="ja-JP" sz="3600" b="1" dirty="0">
                <a:solidFill>
                  <a:srgbClr val="FF0000"/>
                </a:solidFill>
                <a:latin typeface="メイリオ" panose="020B0604030504040204" pitchFamily="50" charset="-128"/>
                <a:ea typeface="メイリオ" panose="020B0604030504040204" pitchFamily="50" charset="-128"/>
              </a:rPr>
              <a:t>西郷隆盛</a:t>
            </a:r>
            <a:r>
              <a:rPr lang="ja-JP" altLang="ja-JP" sz="3600" dirty="0">
                <a:latin typeface="メイリオ" panose="020B0604030504040204" pitchFamily="50" charset="-128"/>
                <a:ea typeface="メイリオ" panose="020B0604030504040204" pitchFamily="50" charset="-128"/>
              </a:rPr>
              <a:t>や</a:t>
            </a:r>
            <a:r>
              <a:rPr lang="ja-JP" altLang="ja-JP" sz="3600" b="1" dirty="0">
                <a:solidFill>
                  <a:srgbClr val="FF0000"/>
                </a:solidFill>
                <a:latin typeface="メイリオ" panose="020B0604030504040204" pitchFamily="50" charset="-128"/>
                <a:ea typeface="メイリオ" panose="020B0604030504040204" pitchFamily="50" charset="-128"/>
              </a:rPr>
              <a:t>板垣退助</a:t>
            </a:r>
            <a:r>
              <a:rPr lang="ja-JP" altLang="ja-JP" sz="3600" dirty="0">
                <a:latin typeface="メイリオ" panose="020B0604030504040204" pitchFamily="50" charset="-128"/>
                <a:ea typeface="メイリオ" panose="020B0604030504040204" pitchFamily="50" charset="-128"/>
              </a:rPr>
              <a:t>らが国内の整備優先をとなえる</a:t>
            </a:r>
            <a:r>
              <a:rPr lang="ja-JP" altLang="ja-JP" sz="3600" b="1" dirty="0">
                <a:solidFill>
                  <a:srgbClr val="FF0000"/>
                </a:solidFill>
                <a:latin typeface="メイリオ" panose="020B0604030504040204" pitchFamily="50" charset="-128"/>
                <a:ea typeface="メイリオ" panose="020B0604030504040204" pitchFamily="50" charset="-128"/>
              </a:rPr>
              <a:t>木戸孝允</a:t>
            </a:r>
            <a:r>
              <a:rPr lang="ja-JP" altLang="ja-JP" sz="3600" dirty="0">
                <a:latin typeface="メイリオ" panose="020B0604030504040204" pitchFamily="50" charset="-128"/>
                <a:ea typeface="メイリオ" panose="020B0604030504040204" pitchFamily="50" charset="-128"/>
              </a:rPr>
              <a:t>、</a:t>
            </a:r>
            <a:r>
              <a:rPr lang="ja-JP" altLang="ja-JP" sz="3600" b="1" dirty="0">
                <a:solidFill>
                  <a:srgbClr val="FF0000"/>
                </a:solidFill>
                <a:latin typeface="メイリオ" panose="020B0604030504040204" pitchFamily="50" charset="-128"/>
                <a:ea typeface="メイリオ" panose="020B0604030504040204" pitchFamily="50" charset="-128"/>
              </a:rPr>
              <a:t>大久保利通</a:t>
            </a:r>
            <a:r>
              <a:rPr lang="ja-JP" altLang="ja-JP" sz="3600" dirty="0">
                <a:latin typeface="メイリオ" panose="020B0604030504040204" pitchFamily="50" charset="-128"/>
                <a:ea typeface="メイリオ" panose="020B0604030504040204" pitchFamily="50" charset="-128"/>
              </a:rPr>
              <a:t>らと対立</a:t>
            </a:r>
          </a:p>
          <a:p>
            <a:pPr algn="l"/>
            <a:r>
              <a:rPr lang="ja-JP" altLang="ja-JP" sz="3600" dirty="0">
                <a:latin typeface="メイリオ" panose="020B0604030504040204" pitchFamily="50" charset="-128"/>
                <a:ea typeface="メイリオ" panose="020B0604030504040204" pitchFamily="50" charset="-128"/>
              </a:rPr>
              <a:t>→政府は分裂し、</a:t>
            </a:r>
            <a:r>
              <a:rPr lang="ja-JP" altLang="ja-JP" sz="3600" b="1" dirty="0">
                <a:solidFill>
                  <a:srgbClr val="FF0000"/>
                </a:solidFill>
                <a:latin typeface="メイリオ" panose="020B0604030504040204" pitchFamily="50" charset="-128"/>
                <a:ea typeface="メイリオ" panose="020B0604030504040204" pitchFamily="50" charset="-128"/>
              </a:rPr>
              <a:t>西郷隆盛</a:t>
            </a:r>
            <a:r>
              <a:rPr lang="ja-JP" altLang="ja-JP" sz="3600" dirty="0">
                <a:latin typeface="メイリオ" panose="020B0604030504040204" pitchFamily="50" charset="-128"/>
                <a:ea typeface="メイリオ" panose="020B0604030504040204" pitchFamily="50" charset="-128"/>
              </a:rPr>
              <a:t>、</a:t>
            </a:r>
            <a:r>
              <a:rPr lang="ja-JP" altLang="ja-JP" sz="3600" b="1" dirty="0">
                <a:solidFill>
                  <a:srgbClr val="FF0000"/>
                </a:solidFill>
                <a:latin typeface="メイリオ" panose="020B0604030504040204" pitchFamily="50" charset="-128"/>
                <a:ea typeface="メイリオ" panose="020B0604030504040204" pitchFamily="50" charset="-128"/>
              </a:rPr>
              <a:t>板垣退助</a:t>
            </a:r>
            <a:r>
              <a:rPr lang="ja-JP" altLang="ja-JP" sz="3600" dirty="0">
                <a:latin typeface="メイリオ" panose="020B0604030504040204" pitchFamily="50" charset="-128"/>
                <a:ea typeface="メイリオ" panose="020B0604030504040204" pitchFamily="50" charset="-128"/>
              </a:rPr>
              <a:t>、江藤新平、副島種臣、後藤象二郎の</a:t>
            </a:r>
            <a:r>
              <a:rPr lang="en-US" altLang="ja-JP" sz="3600" dirty="0">
                <a:latin typeface="メイリオ" panose="020B0604030504040204" pitchFamily="50" charset="-128"/>
                <a:ea typeface="メイリオ" panose="020B0604030504040204" pitchFamily="50" charset="-128"/>
              </a:rPr>
              <a:t>5</a:t>
            </a:r>
            <a:r>
              <a:rPr lang="ja-JP" altLang="ja-JP" sz="3600" dirty="0">
                <a:latin typeface="メイリオ" panose="020B0604030504040204" pitchFamily="50" charset="-128"/>
                <a:ea typeface="メイリオ" panose="020B0604030504040204" pitchFamily="50" charset="-128"/>
              </a:rPr>
              <a:t>人が一斉に辞職</a:t>
            </a:r>
          </a:p>
        </p:txBody>
      </p:sp>
    </p:spTree>
    <p:extLst>
      <p:ext uri="{BB962C8B-B14F-4D97-AF65-F5344CB8AC3E}">
        <p14:creationId xmlns:p14="http://schemas.microsoft.com/office/powerpoint/2010/main" val="899834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F5376-F8F2-D54C-6334-EB3BDEEE211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2CC4046-38CA-0DCF-5EC8-0F63230AD0A8}"/>
              </a:ext>
            </a:extLst>
          </p:cNvPr>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●清と朝鮮</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〔p.207〕</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a:extLst>
              <a:ext uri="{FF2B5EF4-FFF2-40B4-BE49-F238E27FC236}">
                <a16:creationId xmlns:a16="http://schemas.microsoft.com/office/drawing/2014/main" id="{0E040ACC-BEDB-135F-A41F-136E5AFF53C6}"/>
              </a:ext>
            </a:extLst>
          </p:cNvPr>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3200" b="1" dirty="0">
              <a:latin typeface="メイリオ" panose="020B0604030504040204" pitchFamily="50" charset="-128"/>
              <a:ea typeface="メイリオ" panose="020B0604030504040204" pitchFamily="50" charset="-128"/>
            </a:endParaRPr>
          </a:p>
          <a:p>
            <a:pPr algn="l"/>
            <a:r>
              <a:rPr lang="ja-JP" altLang="ja-JP" sz="3600" b="1" dirty="0">
                <a:latin typeface="メイリオ" panose="020B0604030504040204" pitchFamily="50" charset="-128"/>
                <a:ea typeface="メイリオ" panose="020B0604030504040204" pitchFamily="50" charset="-128"/>
              </a:rPr>
              <a:t>③日朝関係</a:t>
            </a:r>
            <a:endParaRPr lang="en-US" altLang="ja-JP" sz="3600" b="1" dirty="0">
              <a:latin typeface="メイリオ" panose="020B0604030504040204" pitchFamily="50" charset="-128"/>
              <a:ea typeface="メイリオ" panose="020B0604030504040204" pitchFamily="50" charset="-128"/>
            </a:endParaRPr>
          </a:p>
          <a:p>
            <a:pPr algn="l"/>
            <a:endParaRPr lang="ja-JP" altLang="ja-JP" sz="3600" dirty="0">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1875</a:t>
            </a:r>
            <a:r>
              <a:rPr lang="ja-JP" altLang="ja-JP" sz="3600" dirty="0">
                <a:latin typeface="メイリオ" panose="020B0604030504040204" pitchFamily="50" charset="-128"/>
                <a:ea typeface="メイリオ" panose="020B0604030504040204" pitchFamily="50" charset="-128"/>
              </a:rPr>
              <a:t>年　</a:t>
            </a:r>
            <a:r>
              <a:rPr lang="ja-JP" altLang="ja-JP" sz="3600" b="1" dirty="0">
                <a:solidFill>
                  <a:srgbClr val="FF0000"/>
                </a:solidFill>
                <a:latin typeface="メイリオ" panose="020B0604030504040204" pitchFamily="50" charset="-128"/>
                <a:ea typeface="メイリオ" panose="020B0604030504040204" pitchFamily="50" charset="-128"/>
              </a:rPr>
              <a:t>江華島事件</a:t>
            </a:r>
            <a:r>
              <a:rPr lang="ja-JP" altLang="ja-JP" sz="3600" dirty="0">
                <a:latin typeface="メイリオ" panose="020B0604030504040204" pitchFamily="50" charset="-128"/>
                <a:ea typeface="メイリオ" panose="020B0604030504040204" pitchFamily="50" charset="-128"/>
              </a:rPr>
              <a:t>…日本軍艦への砲撃事件</a:t>
            </a:r>
          </a:p>
          <a:p>
            <a:pPr algn="l"/>
            <a:endParaRPr lang="en-US" altLang="ja-JP" sz="3600" dirty="0">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1876</a:t>
            </a:r>
            <a:r>
              <a:rPr lang="ja-JP" altLang="ja-JP" sz="3600" dirty="0">
                <a:latin typeface="メイリオ" panose="020B0604030504040204" pitchFamily="50" charset="-128"/>
                <a:ea typeface="メイリオ" panose="020B0604030504040204" pitchFamily="50" charset="-128"/>
              </a:rPr>
              <a:t>年　</a:t>
            </a:r>
            <a:r>
              <a:rPr lang="ja-JP" altLang="ja-JP" sz="3600" b="1" dirty="0">
                <a:solidFill>
                  <a:srgbClr val="FF0000"/>
                </a:solidFill>
                <a:latin typeface="メイリオ" panose="020B0604030504040204" pitchFamily="50" charset="-128"/>
                <a:ea typeface="メイリオ" panose="020B0604030504040204" pitchFamily="50" charset="-128"/>
              </a:rPr>
              <a:t>日朝修好条規</a:t>
            </a:r>
            <a:endParaRPr lang="en-US" altLang="ja-JP" sz="3600" b="1" dirty="0">
              <a:solidFill>
                <a:srgbClr val="FF0000"/>
              </a:solidFill>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            </a:t>
            </a:r>
            <a:r>
              <a:rPr lang="ja-JP" altLang="ja-JP" sz="3600" dirty="0">
                <a:latin typeface="メイリオ" panose="020B0604030504040204" pitchFamily="50" charset="-128"/>
                <a:ea typeface="メイリオ" panose="020B0604030504040204" pitchFamily="50" charset="-128"/>
              </a:rPr>
              <a:t>…日本の領事裁判権や関税免除を認めさせる</a:t>
            </a:r>
          </a:p>
        </p:txBody>
      </p:sp>
    </p:spTree>
    <p:extLst>
      <p:ext uri="{BB962C8B-B14F-4D97-AF65-F5344CB8AC3E}">
        <p14:creationId xmlns:p14="http://schemas.microsoft.com/office/powerpoint/2010/main" val="1465426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3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沖縄県の設置</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〔p.208〕</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3600" dirty="0">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1872</a:t>
            </a:r>
            <a:r>
              <a:rPr lang="ja-JP" altLang="ja-JP" sz="3600" dirty="0">
                <a:latin typeface="メイリオ" panose="020B0604030504040204" pitchFamily="50" charset="-128"/>
                <a:ea typeface="メイリオ" panose="020B0604030504040204" pitchFamily="50" charset="-128"/>
              </a:rPr>
              <a:t>年　日本領として琉球藩設置</a:t>
            </a:r>
          </a:p>
          <a:p>
            <a:pPr algn="l"/>
            <a:endParaRPr lang="en-US" altLang="ja-JP" sz="3600" dirty="0">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1879</a:t>
            </a:r>
            <a:r>
              <a:rPr lang="ja-JP" altLang="ja-JP" sz="3600" dirty="0">
                <a:latin typeface="メイリオ" panose="020B0604030504040204" pitchFamily="50" charset="-128"/>
                <a:ea typeface="メイリオ" panose="020B0604030504040204" pitchFamily="50" charset="-128"/>
              </a:rPr>
              <a:t>年　</a:t>
            </a:r>
            <a:r>
              <a:rPr lang="ja-JP" altLang="ja-JP" sz="3600" b="1" dirty="0">
                <a:solidFill>
                  <a:srgbClr val="FF0000"/>
                </a:solidFill>
                <a:latin typeface="メイリオ" panose="020B0604030504040204" pitchFamily="50" charset="-128"/>
                <a:ea typeface="メイリオ" panose="020B0604030504040204" pitchFamily="50" charset="-128"/>
              </a:rPr>
              <a:t>琉球処分</a:t>
            </a:r>
            <a:r>
              <a:rPr lang="ja-JP" altLang="ja-JP" sz="3600" dirty="0">
                <a:latin typeface="メイリオ" panose="020B0604030504040204" pitchFamily="50" charset="-128"/>
                <a:ea typeface="メイリオ" panose="020B0604030504040204" pitchFamily="50" charset="-128"/>
              </a:rPr>
              <a:t>…琉球藩を廃して沖縄県設置</a:t>
            </a:r>
          </a:p>
        </p:txBody>
      </p:sp>
    </p:spTree>
    <p:extLst>
      <p:ext uri="{BB962C8B-B14F-4D97-AF65-F5344CB8AC3E}">
        <p14:creationId xmlns:p14="http://schemas.microsoft.com/office/powerpoint/2010/main" val="3863590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270000"/>
            <a:ext cx="10440000" cy="581900"/>
          </a:xfrm>
          <a:prstGeom prst="rect">
            <a:avLst/>
          </a:prstGeom>
          <a:noFill/>
          <a:ln>
            <a:noFill/>
          </a:ln>
        </p:spPr>
        <p:txBody>
          <a:bodyPr vert="horz" wrap="none" lIns="91440" tIns="45720" rIns="91440" bIns="45720" rtlCol="0" anchor="ctr">
            <a:noAutofit/>
          </a:bodyPr>
          <a:lstStyle/>
          <a:p>
            <a:pPr lvl="0"/>
            <a:r>
              <a:rPr lang="ja-JP" altLang="en-US" sz="40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●国境の画定</a:t>
            </a:r>
            <a:r>
              <a:rPr lang="en-US" altLang="ja-JP" sz="280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〔p.208〕</a:t>
            </a:r>
            <a:endParaRPr lang="en-US" altLang="ja-JP" sz="2800" b="1"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 name="タイトル 1"/>
          <p:cNvSpPr txBox="1">
            <a:spLocks/>
          </p:cNvSpPr>
          <p:nvPr/>
        </p:nvSpPr>
        <p:spPr>
          <a:xfrm>
            <a:off x="756000" y="1260000"/>
            <a:ext cx="11232000" cy="5106732"/>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3600" dirty="0">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1875</a:t>
            </a:r>
            <a:r>
              <a:rPr lang="ja-JP" altLang="ja-JP" sz="3600" dirty="0">
                <a:latin typeface="メイリオ" panose="020B0604030504040204" pitchFamily="50" charset="-128"/>
                <a:ea typeface="メイリオ" panose="020B0604030504040204" pitchFamily="50" charset="-128"/>
              </a:rPr>
              <a:t>年　</a:t>
            </a:r>
            <a:r>
              <a:rPr lang="ja-JP" altLang="ja-JP" sz="3600" b="1" dirty="0">
                <a:solidFill>
                  <a:srgbClr val="FF0000"/>
                </a:solidFill>
                <a:latin typeface="メイリオ" panose="020B0604030504040204" pitchFamily="50" charset="-128"/>
                <a:ea typeface="メイリオ" panose="020B0604030504040204" pitchFamily="50" charset="-128"/>
              </a:rPr>
              <a:t>樺太・千島交換条約</a:t>
            </a:r>
            <a:endParaRPr lang="en-US" altLang="ja-JP" sz="3600" b="1" dirty="0">
              <a:solidFill>
                <a:srgbClr val="FF0000"/>
              </a:solidFill>
              <a:latin typeface="メイリオ" panose="020B0604030504040204" pitchFamily="50" charset="-128"/>
              <a:ea typeface="メイリオ" panose="020B0604030504040204" pitchFamily="50" charset="-128"/>
            </a:endParaRPr>
          </a:p>
          <a:p>
            <a:pPr algn="l"/>
            <a:r>
              <a:rPr lang="en-US" altLang="ja-JP" sz="3600" b="1" dirty="0">
                <a:solidFill>
                  <a:srgbClr val="FF0000"/>
                </a:solidFill>
                <a:latin typeface="メイリオ" panose="020B0604030504040204" pitchFamily="50" charset="-128"/>
                <a:ea typeface="メイリオ" panose="020B0604030504040204" pitchFamily="50" charset="-128"/>
              </a:rPr>
              <a:t>              </a:t>
            </a:r>
            <a:r>
              <a:rPr lang="ja-JP" altLang="ja-JP" sz="3600" dirty="0">
                <a:latin typeface="メイリオ" panose="020B0604030504040204" pitchFamily="50" charset="-128"/>
                <a:ea typeface="メイリオ" panose="020B0604030504040204" pitchFamily="50" charset="-128"/>
              </a:rPr>
              <a:t>…ロシアが樺太、日本が千島全島を領有</a:t>
            </a:r>
          </a:p>
          <a:p>
            <a:pPr algn="l"/>
            <a:endParaRPr lang="en-US" altLang="ja-JP" sz="3600" dirty="0">
              <a:latin typeface="メイリオ" panose="020B0604030504040204" pitchFamily="50" charset="-128"/>
              <a:ea typeface="メイリオ" panose="020B0604030504040204" pitchFamily="50" charset="-128"/>
            </a:endParaRPr>
          </a:p>
          <a:p>
            <a:pPr algn="l"/>
            <a:r>
              <a:rPr lang="en-US" altLang="ja-JP" sz="3600" dirty="0">
                <a:latin typeface="メイリオ" panose="020B0604030504040204" pitchFamily="50" charset="-128"/>
                <a:ea typeface="メイリオ" panose="020B0604030504040204" pitchFamily="50" charset="-128"/>
              </a:rPr>
              <a:t>1876</a:t>
            </a:r>
            <a:r>
              <a:rPr lang="ja-JP" altLang="ja-JP" sz="3600" dirty="0">
                <a:latin typeface="メイリオ" panose="020B0604030504040204" pitchFamily="50" charset="-128"/>
                <a:ea typeface="メイリオ" panose="020B0604030504040204" pitchFamily="50" charset="-128"/>
              </a:rPr>
              <a:t>年　太平洋の</a:t>
            </a:r>
            <a:r>
              <a:rPr lang="ja-JP" altLang="ja-JP" sz="3600" b="1" dirty="0">
                <a:solidFill>
                  <a:srgbClr val="FF0000"/>
                </a:solidFill>
                <a:latin typeface="メイリオ" panose="020B0604030504040204" pitchFamily="50" charset="-128"/>
                <a:ea typeface="メイリオ" panose="020B0604030504040204" pitchFamily="50" charset="-128"/>
              </a:rPr>
              <a:t>小笠原諸島</a:t>
            </a:r>
            <a:r>
              <a:rPr lang="ja-JP" altLang="ja-JP" sz="3600" dirty="0">
                <a:latin typeface="メイリオ" panose="020B0604030504040204" pitchFamily="50" charset="-128"/>
                <a:ea typeface="メイリオ" panose="020B0604030504040204" pitchFamily="50" charset="-128"/>
              </a:rPr>
              <a:t>が日本へ帰属すること</a:t>
            </a:r>
            <a:r>
              <a:rPr lang="en-US" altLang="ja-JP" sz="3600" dirty="0">
                <a:latin typeface="メイリオ" panose="020B0604030504040204" pitchFamily="50" charset="-128"/>
                <a:ea typeface="メイリオ" panose="020B0604030504040204" pitchFamily="50" charset="-128"/>
              </a:rPr>
              <a:t> </a:t>
            </a:r>
          </a:p>
          <a:p>
            <a:pPr algn="l"/>
            <a:r>
              <a:rPr lang="en-US" altLang="ja-JP" sz="3600" dirty="0">
                <a:latin typeface="メイリオ" panose="020B0604030504040204" pitchFamily="50" charset="-128"/>
                <a:ea typeface="メイリオ" panose="020B0604030504040204" pitchFamily="50" charset="-128"/>
              </a:rPr>
              <a:t>             </a:t>
            </a:r>
            <a:r>
              <a:rPr lang="ja-JP" altLang="ja-JP" sz="3600" dirty="0">
                <a:latin typeface="メイリオ" panose="020B0604030504040204" pitchFamily="50" charset="-128"/>
                <a:ea typeface="メイリオ" panose="020B0604030504040204" pitchFamily="50" charset="-128"/>
              </a:rPr>
              <a:t>が決定</a:t>
            </a:r>
          </a:p>
        </p:txBody>
      </p:sp>
    </p:spTree>
    <p:extLst>
      <p:ext uri="{BB962C8B-B14F-4D97-AF65-F5344CB8AC3E}">
        <p14:creationId xmlns:p14="http://schemas.microsoft.com/office/powerpoint/2010/main" val="595793619"/>
      </p:ext>
    </p:extLst>
  </p:cSld>
  <p:clrMapOvr>
    <a:masterClrMapping/>
  </p:clrMapOvr>
</p:sld>
</file>

<file path=ppt/theme/theme1.xml><?xml version="1.0" encoding="utf-8"?>
<a:theme xmlns:a="http://schemas.openxmlformats.org/drawingml/2006/main" name="1_通常版">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t">
        <a:noAutofit/>
      </a:bodyPr>
      <a:lstStyle>
        <a:defPPr algn="l">
          <a:lnSpc>
            <a:spcPts val="4300"/>
          </a:lnSpc>
          <a:defRPr sz="2800" b="1" dirty="0">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通常版">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t">
        <a:noAutofit/>
      </a:bodyPr>
      <a:lstStyle>
        <a:defPPr algn="l">
          <a:lnSpc>
            <a:spcPts val="4300"/>
          </a:lnSpc>
          <a:defRPr sz="2800" b="1" dirty="0">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374</Words>
  <Application>Microsoft Office PowerPoint</Application>
  <PresentationFormat>ワイド画面</PresentationFormat>
  <Paragraphs>56</Paragraphs>
  <Slides>9</Slides>
  <Notes>7</Notes>
  <HiddenSlides>0</HiddenSlides>
  <MMClips>0</MMClips>
  <ScaleCrop>false</ScaleCrop>
  <HeadingPairs>
    <vt:vector size="8" baseType="variant">
      <vt:variant>
        <vt:lpstr>使用されているフォント</vt:lpstr>
      </vt:variant>
      <vt:variant>
        <vt:i4>4</vt:i4>
      </vt:variant>
      <vt:variant>
        <vt:lpstr>テーマ</vt:lpstr>
      </vt:variant>
      <vt:variant>
        <vt:i4>2</vt:i4>
      </vt:variant>
      <vt:variant>
        <vt:lpstr>スライド タイトル</vt:lpstr>
      </vt:variant>
      <vt:variant>
        <vt:i4>9</vt:i4>
      </vt:variant>
      <vt:variant>
        <vt:lpstr>目的別スライド ショー</vt:lpstr>
      </vt:variant>
      <vt:variant>
        <vt:i4>3</vt:i4>
      </vt:variant>
    </vt:vector>
  </HeadingPairs>
  <TitlesOfParts>
    <vt:vector size="18" baseType="lpstr">
      <vt:lpstr>メイリオ</vt:lpstr>
      <vt:lpstr>メイリオ</vt:lpstr>
      <vt:lpstr>Arial</vt:lpstr>
      <vt:lpstr>Calibri</vt:lpstr>
      <vt:lpstr>1_通常版</vt:lpstr>
      <vt:lpstr>2_通常版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追加1</vt:lpstr>
      <vt:lpstr>追加2</vt:lpstr>
      <vt:lpstr>追加3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1</cp:revision>
  <dcterms:created xsi:type="dcterms:W3CDTF">2021-07-19T12:27:11Z</dcterms:created>
  <dcterms:modified xsi:type="dcterms:W3CDTF">2026-03-13T04:16:27Z</dcterms:modified>
</cp:coreProperties>
</file>