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sldIdLst>
    <p:sldId id="398" r:id="rId2"/>
    <p:sldId id="366" r:id="rId3"/>
    <p:sldId id="385" r:id="rId4"/>
    <p:sldId id="386" r:id="rId5"/>
    <p:sldId id="39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F30"/>
    <a:srgbClr val="28B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5"/>
    <p:restoredTop sz="95075"/>
  </p:normalViewPr>
  <p:slideViewPr>
    <p:cSldViewPr snapToGrid="0" snapToObjects="1">
      <p:cViewPr varScale="1">
        <p:scale>
          <a:sx n="83" d="100"/>
          <a:sy n="83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8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A4612-AF4F-114E-81FC-C074A1E9EFF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4DB6-50EF-5943-B121-7E2C8676A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856F95-C77D-4B4B-8ADF-82B0B264F02E}"/>
              </a:ext>
            </a:extLst>
          </p:cNvPr>
          <p:cNvSpPr/>
          <p:nvPr/>
        </p:nvSpPr>
        <p:spPr>
          <a:xfrm>
            <a:off x="1714500" y="-130249"/>
            <a:ext cx="3429000" cy="9404498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市民社会の原理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すべての人間が独立した事由な個人として法的に</a:t>
            </a:r>
            <a:b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平等な権利を持つような社会のあり方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500"/>
              </a:lnSpc>
              <a:spcBef>
                <a:spcPts val="1200"/>
              </a:spcBef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市民革命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・市民社会の原理の実現に向かう動きをおし進める</a:t>
            </a:r>
            <a:b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政治的・社会的変革のこと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世紀後半に欧米諸国で始まった</a:t>
            </a:r>
            <a:b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→アメリカ独立革命、フランス革命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7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64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6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50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A78A7-0EA1-1341-93DC-A492FC91E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A68BAA-E5C4-BB4A-A0F7-086133DC1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4CAF1B-047F-F54A-AF9C-91FBDA33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C27937-49DE-9045-B428-F7CA9F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135C0-F9F0-3C48-9FF8-498F37B8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52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F12E8F-608D-6744-BE40-8A9E5F8C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D31A77-1073-A843-A5A1-5AE58A48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037AD7-D717-0948-A8EA-57CA2C77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AB765C-48A9-D747-BC14-EFFEE6C3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63D2DA-69F8-6746-BC4E-2F49B20F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9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4CB088-8408-AD4E-9649-480B5E7E5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E254F0-5C1C-9748-85C3-199315BC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915530-CC82-7044-B155-A310767C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88FFD6-34A1-744D-A4C9-45FBFA49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14EFC2-7CB6-7C42-843D-A978C637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53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AD6BFA-F4AA-B88F-179E-3D53F75EE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307099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597ACDC-E87C-EF0B-DE91-183C84290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9BDFB54-A292-5A4A-9601-4C5AE433D966}"/>
              </a:ext>
            </a:extLst>
          </p:cNvPr>
          <p:cNvGrpSpPr/>
          <p:nvPr userDrawn="1"/>
        </p:nvGrpSpPr>
        <p:grpSpPr>
          <a:xfrm>
            <a:off x="1136481" y="3957086"/>
            <a:ext cx="2142958" cy="504056"/>
            <a:chOff x="688329" y="130761"/>
            <a:chExt cx="1240036" cy="1152128"/>
          </a:xfrm>
          <a:solidFill>
            <a:srgbClr val="FF0000"/>
          </a:solidFill>
        </p:grpSpPr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B459C3BD-AFAE-C94A-AA77-CCE84E5A4FAC}"/>
                </a:ext>
              </a:extLst>
            </p:cNvPr>
            <p:cNvSpPr/>
            <p:nvPr userDrawn="1"/>
          </p:nvSpPr>
          <p:spPr>
            <a:xfrm>
              <a:off x="688329" y="130761"/>
              <a:ext cx="1240036" cy="1152128"/>
            </a:xfrm>
            <a:prstGeom prst="roundRect">
              <a:avLst/>
            </a:prstGeom>
            <a:grpFill/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01E1DEB7-DF89-EE46-9996-063700482A65}"/>
                </a:ext>
              </a:extLst>
            </p:cNvPr>
            <p:cNvSpPr txBox="1">
              <a:spLocks/>
            </p:cNvSpPr>
            <p:nvPr/>
          </p:nvSpPr>
          <p:spPr>
            <a:xfrm>
              <a:off x="744644" y="568521"/>
              <a:ext cx="1127406" cy="57050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キーワード</a:t>
              </a:r>
              <a:endParaRPr lang="en-US" altLang="ja-JP" sz="2800" b="1" spc="-150" baseline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3AC6F8-678B-FC4D-96AA-1AB2DFD2772F}"/>
              </a:ext>
            </a:extLst>
          </p:cNvPr>
          <p:cNvGrpSpPr/>
          <p:nvPr userDrawn="1"/>
        </p:nvGrpSpPr>
        <p:grpSpPr>
          <a:xfrm>
            <a:off x="1150357" y="598284"/>
            <a:ext cx="2129082" cy="504056"/>
            <a:chOff x="737135" y="-346039"/>
            <a:chExt cx="1240036" cy="1152128"/>
          </a:xfrm>
          <a:solidFill>
            <a:srgbClr val="FF0000"/>
          </a:solidFill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941CD755-9FBA-1848-A78D-25DB6B446BA7}"/>
                </a:ext>
              </a:extLst>
            </p:cNvPr>
            <p:cNvSpPr/>
            <p:nvPr userDrawn="1"/>
          </p:nvSpPr>
          <p:spPr>
            <a:xfrm>
              <a:off x="737135" y="-346039"/>
              <a:ext cx="1240036" cy="1152128"/>
            </a:xfrm>
            <a:prstGeom prst="roundRect">
              <a:avLst/>
            </a:prstGeom>
            <a:grpFill/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46A70CBC-FB94-2E4B-A8DC-D91C0E589B0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54" y="230025"/>
              <a:ext cx="1127406" cy="29858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ポイント</a:t>
              </a:r>
              <a:endParaRPr lang="en-US" altLang="ja-JP" sz="2800" b="1" spc="-150" baseline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97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学習課題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34AEF4-F303-F4C7-6CCE-3B7EB889C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9BDFB54-A292-5A4A-9601-4C5AE433D966}"/>
              </a:ext>
            </a:extLst>
          </p:cNvPr>
          <p:cNvGrpSpPr/>
          <p:nvPr userDrawn="1"/>
        </p:nvGrpSpPr>
        <p:grpSpPr>
          <a:xfrm>
            <a:off x="1136481" y="3806961"/>
            <a:ext cx="2142958" cy="504056"/>
            <a:chOff x="688329" y="130761"/>
            <a:chExt cx="1240036" cy="1152128"/>
          </a:xfrm>
          <a:solidFill>
            <a:srgbClr val="FF0000"/>
          </a:solidFill>
        </p:grpSpPr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B459C3BD-AFAE-C94A-AA77-CCE84E5A4FAC}"/>
                </a:ext>
              </a:extLst>
            </p:cNvPr>
            <p:cNvSpPr/>
            <p:nvPr userDrawn="1"/>
          </p:nvSpPr>
          <p:spPr>
            <a:xfrm>
              <a:off x="688329" y="130761"/>
              <a:ext cx="1240036" cy="1152128"/>
            </a:xfrm>
            <a:prstGeom prst="roundRect">
              <a:avLst/>
            </a:prstGeom>
            <a:grpFill/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01E1DEB7-DF89-EE46-9996-063700482A65}"/>
                </a:ext>
              </a:extLst>
            </p:cNvPr>
            <p:cNvSpPr txBox="1">
              <a:spLocks/>
            </p:cNvSpPr>
            <p:nvPr/>
          </p:nvSpPr>
          <p:spPr>
            <a:xfrm>
              <a:off x="744644" y="568521"/>
              <a:ext cx="1127406" cy="57050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キーワード</a:t>
              </a:r>
              <a:endParaRPr lang="en-US" altLang="ja-JP" sz="2800" b="1" spc="-150" baseline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3AC6F8-678B-FC4D-96AA-1AB2DFD2772F}"/>
              </a:ext>
            </a:extLst>
          </p:cNvPr>
          <p:cNvGrpSpPr/>
          <p:nvPr userDrawn="1"/>
        </p:nvGrpSpPr>
        <p:grpSpPr>
          <a:xfrm>
            <a:off x="1150357" y="939477"/>
            <a:ext cx="2129082" cy="504056"/>
            <a:chOff x="737135" y="-346039"/>
            <a:chExt cx="1240036" cy="1152128"/>
          </a:xfrm>
          <a:solidFill>
            <a:srgbClr val="FF0000"/>
          </a:solidFill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941CD755-9FBA-1848-A78D-25DB6B446BA7}"/>
                </a:ext>
              </a:extLst>
            </p:cNvPr>
            <p:cNvSpPr/>
            <p:nvPr userDrawn="1"/>
          </p:nvSpPr>
          <p:spPr>
            <a:xfrm>
              <a:off x="737135" y="-346039"/>
              <a:ext cx="1240036" cy="1152128"/>
            </a:xfrm>
            <a:prstGeom prst="roundRect">
              <a:avLst/>
            </a:prstGeom>
            <a:grpFill/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46A70CBC-FB94-2E4B-A8DC-D91C0E589B0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54" y="230025"/>
              <a:ext cx="1127406" cy="29858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ポイント</a:t>
              </a:r>
              <a:endParaRPr lang="en-US" altLang="ja-JP" sz="2800" b="1" spc="-150" baseline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61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34D0BA3-B28A-0CBE-1CEB-5281B8FDA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4903FF5-1F25-02C2-714E-8A94CC4B64FE}"/>
              </a:ext>
            </a:extLst>
          </p:cNvPr>
          <p:cNvGrpSpPr/>
          <p:nvPr userDrawn="1"/>
        </p:nvGrpSpPr>
        <p:grpSpPr>
          <a:xfrm>
            <a:off x="911424" y="1052736"/>
            <a:ext cx="1728193" cy="504056"/>
            <a:chOff x="658175" y="1087042"/>
            <a:chExt cx="1240036" cy="1152128"/>
          </a:xfrm>
          <a:solidFill>
            <a:schemeClr val="bg1"/>
          </a:solidFill>
        </p:grpSpPr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12E3C570-87C0-AC65-33E2-8FFDABED11E1}"/>
                </a:ext>
              </a:extLst>
            </p:cNvPr>
            <p:cNvSpPr/>
            <p:nvPr userDrawn="1"/>
          </p:nvSpPr>
          <p:spPr>
            <a:xfrm>
              <a:off x="658175" y="1087042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810397E2-704F-9CA3-2F8C-CC7C6E933715}"/>
                </a:ext>
              </a:extLst>
            </p:cNvPr>
            <p:cNvSpPr txBox="1">
              <a:spLocks/>
            </p:cNvSpPr>
            <p:nvPr/>
          </p:nvSpPr>
          <p:spPr>
            <a:xfrm>
              <a:off x="704534" y="1651956"/>
              <a:ext cx="1127406" cy="29858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44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13F0DED-BAEF-82B8-7CA4-7C90F6D06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282090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543A5AA-B726-1FBA-20F7-5E5AE05E7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6625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B78DC-C86C-5E43-9645-639F1097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C2B47C-1019-B742-B0C8-99DB1D38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E52717-10FB-4442-A30C-89E3771C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8733EE-B024-DC40-B9B1-3DD7A1BF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33564D-4793-BB4F-90A3-6A4A7252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77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4DC00-D4A5-D040-8390-A7E51137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03AA28-6AE3-6140-96DB-995978F6B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3387DA-FB68-D646-9113-9D369718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1CFFF4-A916-404E-AC7C-9FE339EA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71FC8-EFA5-DF49-9DEE-2DDA4CF3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51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86ED8F-18CC-BC4B-B208-2085CB0A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3CB719-EDFD-8844-8A1A-13592C076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403A72-6CD6-DF44-BACE-0B318D75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8B2513-4112-DA42-9667-F430F7ED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ACBC46-D1F3-A04F-AC46-2601275B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E2E5FD-C4F3-1147-B60D-AD36BB9A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75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1866AA-6F3A-AD4C-A590-A699E566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7B8989-6FBF-C145-B045-D175D2F3F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6AFA495-CE44-D94B-B259-A374B06EB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77232B5-AD62-8A47-88EA-B81D7CC42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1DED58-BC1F-6342-8748-AB809D685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FBEFBC-F096-D641-9CA5-46B27422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306F071-34AD-B34C-986D-18564FFE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3D41B92-1708-5A48-9886-42B150ED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69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4BFDBC-91DB-6740-8B4D-15864B90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C95836-054C-9B4E-A53B-9A7F375A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935EE1-3C0D-3446-B39C-FCE7562B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9B2C64-01E7-404A-A9B0-588A3CBA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3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A3A9FA-A3DD-E04B-96EB-D36C412C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A81A78-B037-854B-9EAE-8E1A4A6E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9F97F2-4284-5047-B808-19A2FAC9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90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2CEC2-20AE-2344-B661-630517E7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8A7B76-DFC5-2D40-91B4-1F7C21E7E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8BF61F-8010-7C4D-A55D-7312FECC8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67CC75-62DF-5B4A-86D8-DEEAE061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186BF6-1757-474F-8EE3-EED8F5B5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2F4A45-45C7-C944-826F-42B30AC2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1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A6D44-EFCE-0B4E-80F3-8D95E9A4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782F8A2-BA9B-3C4B-9F71-E95B6ED73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F5F512-D81D-9941-86FC-06BF7DFDD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30D927-1A38-BB47-84D8-3D6E4497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B96DA7-86B9-3548-89C1-CDDA76E7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9E9234-5E0D-C648-91F4-AF2C9EDC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31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F5A233-A62B-E949-AEF7-08B4D00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99B8C2-B211-AC4D-A2ED-FCF9B7A19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0473F4-8ADE-5E40-9573-EE405720F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09CC-05CC-F14D-8525-3C04619ACD0F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B12A0D-30AC-E34E-8A0B-E68FE974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93EB54-ECD3-854E-A023-E2DB431B9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85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6" r:id="rId14"/>
    <p:sldLayoutId id="2147483665" r:id="rId15"/>
    <p:sldLayoutId id="2147483669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2340000" y="14304"/>
            <a:ext cx="9289032" cy="1449216"/>
          </a:xfrm>
          <a:prstGeom prst="rect">
            <a:avLst/>
          </a:prstGeom>
        </p:spPr>
        <p:txBody>
          <a:bodyPr vert="horz" wrap="square" lIns="36000" tIns="216000" rIns="3600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現代世界の系統地理的考察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自然環境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13238" y="1035277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0259DF9B-C0B0-394E-AA76-827A5E7FCBB2}"/>
              </a:ext>
            </a:extLst>
          </p:cNvPr>
          <p:cNvSpPr txBox="1">
            <a:spLocks/>
          </p:cNvSpPr>
          <p:nvPr/>
        </p:nvSpPr>
        <p:spPr>
          <a:xfrm>
            <a:off x="313238" y="543098"/>
            <a:ext cx="1584176" cy="503590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編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CFEB78A-D997-D136-4E2C-0A2BF393DD15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（教科書 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p.1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0" name="角丸四角形 3">
            <a:extLst>
              <a:ext uri="{FF2B5EF4-FFF2-40B4-BE49-F238E27FC236}">
                <a16:creationId xmlns:a16="http://schemas.microsoft.com/office/drawing/2014/main" id="{D3840C4D-4E5A-22E4-C1C3-5ED57994DE3C}"/>
              </a:ext>
            </a:extLst>
          </p:cNvPr>
          <p:cNvSpPr/>
          <p:nvPr/>
        </p:nvSpPr>
        <p:spPr>
          <a:xfrm>
            <a:off x="1056000" y="2876845"/>
            <a:ext cx="10080000" cy="2768400"/>
          </a:xfrm>
          <a:prstGeom prst="roundRect">
            <a:avLst/>
          </a:prstGeom>
          <a:noFill/>
          <a:ln w="76200">
            <a:solidFill>
              <a:srgbClr val="81BF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64A97E5-043A-B6A9-45E1-AA1E5F20282D}"/>
              </a:ext>
            </a:extLst>
          </p:cNvPr>
          <p:cNvSpPr/>
          <p:nvPr/>
        </p:nvSpPr>
        <p:spPr>
          <a:xfrm>
            <a:off x="1992344" y="2939741"/>
            <a:ext cx="8207312" cy="804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1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世界の地形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B513FA5-0607-D998-B8C2-F973B6DF66C9}"/>
              </a:ext>
            </a:extLst>
          </p:cNvPr>
          <p:cNvSpPr/>
          <p:nvPr/>
        </p:nvSpPr>
        <p:spPr>
          <a:xfrm>
            <a:off x="1056000" y="3690125"/>
            <a:ext cx="10080000" cy="1165310"/>
          </a:xfrm>
          <a:prstGeom prst="rect">
            <a:avLst/>
          </a:prstGeom>
          <a:ln>
            <a:noFill/>
          </a:ln>
        </p:spPr>
        <p:txBody>
          <a:bodyPr wrap="none" tIns="72000" bIns="0" anchor="ctr">
            <a:noAutofit/>
          </a:bodyPr>
          <a:lstStyle/>
          <a:p>
            <a:pPr algn="ctr"/>
            <a:r>
              <a:rPr lang="en-US" altLang="ja-JP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 </a:t>
            </a: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地形をつくる力</a:t>
            </a:r>
            <a:b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地形はどのような力によってつくられるの</a:t>
            </a:r>
            <a:r>
              <a:rPr lang="ja-JP" altLang="en-US" sz="2600" b="1">
                <a:latin typeface="メイリオ" panose="020B0604030504040204" pitchFamily="50" charset="-128"/>
                <a:ea typeface="メイリオ" panose="020B0604030504040204" pitchFamily="50" charset="-128"/>
              </a:rPr>
              <a:t>だろうか。</a:t>
            </a:r>
            <a:endParaRPr lang="ja-JP" altLang="en-US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4E1D0DC-F699-B5E9-A108-02744E45AD50}"/>
              </a:ext>
            </a:extLst>
          </p:cNvPr>
          <p:cNvSpPr/>
          <p:nvPr/>
        </p:nvSpPr>
        <p:spPr>
          <a:xfrm>
            <a:off x="10582002" y="283635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54814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●地球表面の起伏としての地形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〔p.14〕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93326" cy="5114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起伏の大きさ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・もっとも高いのはエベレスト（チョモランマ）山の山頂（標高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8848m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、もっとも深いのは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マリアナ海溝の底（水深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10920m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　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→起伏は最大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20000m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20km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）、地球の大きさ（赤道半径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6378km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）と比べるときわめて小さい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・険しい地形とゆるやかな地形では、人間の生活の仕方は大きく異なる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63CE06-6F51-4B3F-CA52-8E0FBAA8CD6B}"/>
              </a:ext>
            </a:extLst>
          </p:cNvPr>
          <p:cNvSpPr/>
          <p:nvPr/>
        </p:nvSpPr>
        <p:spPr>
          <a:xfrm>
            <a:off x="10582002" y="283635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462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●地形をつくる内的営力と外的営力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〔p.14〜15〕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672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地形をつくる二つの力　</a:t>
            </a:r>
            <a:endParaRPr lang="en-US" altLang="ja-JP" sz="35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・地形をつくる力を営力という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内的営力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は、地球内部からのエネルギーにより働く力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火山活動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地殻変動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によって、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世界的規模の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大地形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をつくる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外的営力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は、太陽熱をおもなエネルギー源とし、重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力にも支配される力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→波、潮流、海流、氷河、風、雨、雪などをさす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風化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侵食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運搬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堆積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小地形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をつくる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E35CCB3-69C5-4C05-C93A-127A8BB27776}"/>
              </a:ext>
            </a:extLst>
          </p:cNvPr>
          <p:cNvSpPr/>
          <p:nvPr/>
        </p:nvSpPr>
        <p:spPr>
          <a:xfrm>
            <a:off x="10582002" y="283635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051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●地球の大地形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〔p.15〕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098432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「水の惑星」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・地球は、表面積の約７割が海洋、約３割が陸地（「水の惑星」ともよばれる）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・陸地は六つの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大陸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（ユーラシア大陸、アフリカ大陸、北アメリカ大陸、南アメリカ大陸、オーストラリア大陸、南極大陸）と周辺の島々からなる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・海洋は三つの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大洋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（太平洋、大西洋、インド洋）と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縁辺海からなる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D887D3-2D77-F32B-8F5A-BBB99B34DA74}"/>
              </a:ext>
            </a:extLst>
          </p:cNvPr>
          <p:cNvSpPr/>
          <p:nvPr/>
        </p:nvSpPr>
        <p:spPr>
          <a:xfrm>
            <a:off x="10582002" y="283635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6813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大陸の地形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・大陸には、平原、台地、高原が広がる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・大陸の縁辺には標高の高い山脈が分布（ヒマラヤ山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脈、アルプス山脈、ロッキー山脈、アンデス山脈）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海洋の地形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・海洋には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大洋底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大陸棚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などが広がる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→大洋底の大半は平坦な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深海平原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、ほかに海底山脈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海嶺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、水深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6000m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海溝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、くぼ地の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海盆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大陸棚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は平均深度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130m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ほどの浅い海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で、大陸の一部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●地球の大地形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5EE744-7586-C8F6-3CC4-ADB99F271341}"/>
              </a:ext>
            </a:extLst>
          </p:cNvPr>
          <p:cNvSpPr/>
          <p:nvPr/>
        </p:nvSpPr>
        <p:spPr>
          <a:xfrm>
            <a:off x="10582002" y="283635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9219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テーマ">
  <a:themeElements>
    <a:clrScheme name="オレンジ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ワイド画面</PresentationFormat>
  <Paragraphs>41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Meiryo</vt:lpstr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2022-10-01T06:45:35Z</dcterms:created>
  <dcterms:modified xsi:type="dcterms:W3CDTF">2026-03-04T10:21:57Z</dcterms:modified>
</cp:coreProperties>
</file>