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12" r:id="rId2"/>
    <p:sldMasterId id="2147483718" r:id="rId3"/>
    <p:sldMasterId id="2147483739" r:id="rId4"/>
  </p:sldMasterIdLst>
  <p:notesMasterIdLst>
    <p:notesMasterId r:id="rId30"/>
  </p:notesMasterIdLst>
  <p:handoutMasterIdLst>
    <p:handoutMasterId r:id="rId31"/>
  </p:handoutMasterIdLst>
  <p:sldIdLst>
    <p:sldId id="371" r:id="rId5"/>
    <p:sldId id="280" r:id="rId6"/>
    <p:sldId id="376" r:id="rId7"/>
    <p:sldId id="386" r:id="rId8"/>
    <p:sldId id="379" r:id="rId9"/>
    <p:sldId id="36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01" r:id="rId25"/>
    <p:sldId id="402" r:id="rId26"/>
    <p:sldId id="384" r:id="rId27"/>
    <p:sldId id="385" r:id="rId28"/>
    <p:sldId id="403" r:id="rId29"/>
  </p:sldIdLst>
  <p:sldSz cx="12192000" cy="6858000"/>
  <p:notesSz cx="6735763" cy="9866313"/>
  <p:custShowLst>
    <p:custShow name="追加1" id="0">
      <p:sldLst/>
    </p:custShow>
    <p:custShow name="追加2" id="1">
      <p:sldLst/>
    </p:custShow>
    <p:custShow name="追加3" id="2">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A7D9"/>
    <a:srgbClr val="E7EDF6"/>
    <a:srgbClr val="EAF5F6"/>
    <a:srgbClr val="82CBD1"/>
    <a:srgbClr val="88A3D4"/>
    <a:srgbClr val="002060"/>
    <a:srgbClr val="1974FB"/>
    <a:srgbClr val="F6AA00"/>
    <a:srgbClr val="FBD58B"/>
    <a:srgbClr val="DBE3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09" autoAdjust="0"/>
    <p:restoredTop sz="95742" autoAdjust="0"/>
  </p:normalViewPr>
  <p:slideViewPr>
    <p:cSldViewPr>
      <p:cViewPr varScale="1">
        <p:scale>
          <a:sx n="71" d="100"/>
          <a:sy n="71" d="100"/>
        </p:scale>
        <p:origin x="86" y="2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69" d="100"/>
          <a:sy n="69" d="100"/>
        </p:scale>
        <p:origin x="231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8CC2F454-FD64-424D-9F92-155B74F43160}" type="datetimeFigureOut">
              <a:rPr kumimoji="1" lang="ja-JP" altLang="en-US" smtClean="0"/>
              <a:t>2023/2/22</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C4A743EB-9934-4A48-A08F-F5B10E262010}" type="slidenum">
              <a:rPr kumimoji="1" lang="ja-JP" altLang="en-US" smtClean="0"/>
              <a:t>‹#›</a:t>
            </a:fld>
            <a:endParaRPr kumimoji="1" lang="ja-JP" altLang="en-US"/>
          </a:p>
        </p:txBody>
      </p:sp>
    </p:spTree>
    <p:extLst>
      <p:ext uri="{BB962C8B-B14F-4D97-AF65-F5344CB8AC3E}">
        <p14:creationId xmlns:p14="http://schemas.microsoft.com/office/powerpoint/2010/main" val="3939260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1B95C96-00B8-40E6-B095-E8C46CF0A3A2}" type="datetimeFigureOut">
              <a:rPr kumimoji="1" lang="ja-JP" altLang="en-US" smtClean="0"/>
              <a:t>2023/2/22</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32ED56C-18CE-48DD-80A6-76C8BE5DAFDD}" type="slidenum">
              <a:rPr kumimoji="1" lang="ja-JP" altLang="en-US" smtClean="0"/>
              <a:t>‹#›</a:t>
            </a:fld>
            <a:endParaRPr kumimoji="1" lang="ja-JP" altLang="en-US"/>
          </a:p>
        </p:txBody>
      </p:sp>
    </p:spTree>
    <p:extLst>
      <p:ext uri="{BB962C8B-B14F-4D97-AF65-F5344CB8AC3E}">
        <p14:creationId xmlns:p14="http://schemas.microsoft.com/office/powerpoint/2010/main" val="6027896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32ED56C-18CE-48DD-80A6-76C8BE5DAFDD}" type="slidenum">
              <a:rPr kumimoji="1" lang="ja-JP" altLang="en-US" smtClean="0"/>
              <a:t>1</a:t>
            </a:fld>
            <a:endParaRPr kumimoji="1" lang="ja-JP" altLang="en-US"/>
          </a:p>
        </p:txBody>
      </p:sp>
    </p:spTree>
    <p:extLst>
      <p:ext uri="{BB962C8B-B14F-4D97-AF65-F5344CB8AC3E}">
        <p14:creationId xmlns:p14="http://schemas.microsoft.com/office/powerpoint/2010/main" val="667444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2ED56C-18CE-48DD-80A6-76C8BE5DAF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5089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32ED56C-18CE-48DD-80A6-76C8BE5DAFDD}" type="slidenum">
              <a:rPr kumimoji="1" lang="ja-JP" altLang="en-US" smtClean="0"/>
              <a:t>2</a:t>
            </a:fld>
            <a:endParaRPr kumimoji="1" lang="ja-JP" altLang="en-US"/>
          </a:p>
        </p:txBody>
      </p:sp>
    </p:spTree>
    <p:extLst>
      <p:ext uri="{BB962C8B-B14F-4D97-AF65-F5344CB8AC3E}">
        <p14:creationId xmlns:p14="http://schemas.microsoft.com/office/powerpoint/2010/main" val="285335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2ED56C-18CE-48DD-80A6-76C8BE5DAF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07148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2ED56C-18CE-48DD-80A6-76C8BE5DAF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73340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7350" y="850900"/>
            <a:ext cx="4084638" cy="229711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2ED56C-18CE-48DD-80A6-76C8BE5DAF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66141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32ED56C-18CE-48DD-80A6-76C8BE5DAFDD}" type="slidenum">
              <a:rPr kumimoji="1" lang="ja-JP" altLang="en-US" smtClean="0"/>
              <a:t>6</a:t>
            </a:fld>
            <a:endParaRPr kumimoji="1" lang="ja-JP" altLang="en-US"/>
          </a:p>
        </p:txBody>
      </p:sp>
    </p:spTree>
    <p:extLst>
      <p:ext uri="{BB962C8B-B14F-4D97-AF65-F5344CB8AC3E}">
        <p14:creationId xmlns:p14="http://schemas.microsoft.com/office/powerpoint/2010/main" val="4125436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2ED56C-18CE-48DD-80A6-76C8BE5DAFDD}" type="slidenum">
              <a:rPr kumimoji="1" lang="ja-JP" altLang="en-US" smtClean="0"/>
              <a:t>12</a:t>
            </a:fld>
            <a:endParaRPr kumimoji="1" lang="ja-JP" altLang="en-US"/>
          </a:p>
        </p:txBody>
      </p:sp>
    </p:spTree>
    <p:extLst>
      <p:ext uri="{BB962C8B-B14F-4D97-AF65-F5344CB8AC3E}">
        <p14:creationId xmlns:p14="http://schemas.microsoft.com/office/powerpoint/2010/main" val="249334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2ED56C-18CE-48DD-80A6-76C8BE5DAF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3784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2ED56C-18CE-48DD-80A6-76C8BE5DAF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58644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学習課題">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sp>
        <p:nvSpPr>
          <p:cNvPr id="7" name="テキスト ボックス 6">
            <a:extLst>
              <a:ext uri="{FF2B5EF4-FFF2-40B4-BE49-F238E27FC236}">
                <a16:creationId xmlns:a16="http://schemas.microsoft.com/office/drawing/2014/main" id="{4B1B96CC-C62C-4515-B7BA-202BA4EC9AD0}"/>
              </a:ext>
            </a:extLst>
          </p:cNvPr>
          <p:cNvSpPr txBox="1"/>
          <p:nvPr userDrawn="1"/>
        </p:nvSpPr>
        <p:spPr>
          <a:xfrm>
            <a:off x="2880000" y="1440000"/>
            <a:ext cx="3600400" cy="648072"/>
          </a:xfrm>
          <a:prstGeom prst="rect">
            <a:avLst/>
          </a:prstGeom>
          <a:noFill/>
        </p:spPr>
        <p:txBody>
          <a:bodyPr vert="horz" wrap="square" lIns="91440" tIns="45720" rIns="91440" bIns="45720" rtlCol="0">
            <a:noAutofit/>
          </a:bodyPr>
          <a:lstStyle/>
          <a:p>
            <a:r>
              <a:rPr kumimoji="1" lang="ja-JP" altLang="en-US" sz="4000" b="1" dirty="0">
                <a:latin typeface="メイリオ" panose="020B0604030504040204" pitchFamily="50" charset="-128"/>
                <a:ea typeface="メイリオ" panose="020B0604030504040204" pitchFamily="50" charset="-128"/>
              </a:rPr>
              <a:t>学習課題</a:t>
            </a:r>
          </a:p>
        </p:txBody>
      </p:sp>
      <p:sp>
        <p:nvSpPr>
          <p:cNvPr id="5" name="Google Shape;13;p10"/>
          <p:cNvSpPr txBox="1"/>
          <p:nvPr userDrawn="1"/>
        </p:nvSpPr>
        <p:spPr>
          <a:xfrm>
            <a:off x="9984432" y="404664"/>
            <a:ext cx="2016224" cy="720080"/>
          </a:xfrm>
          <a:prstGeom prst="rect">
            <a:avLst/>
          </a:prstGeom>
          <a:noFill/>
          <a:ln>
            <a:noFill/>
          </a:ln>
        </p:spPr>
        <p:txBody>
          <a:bodyPr spcFirstLastPara="1" wrap="square" lIns="91425" tIns="45700" rIns="91425" bIns="45700" anchor="t" anchorCtr="0">
            <a:noAutofit/>
          </a:bodyPr>
          <a:lstStyle/>
          <a:p>
            <a:pPr marL="0" marR="0" lvl="0" indent="0" algn="l" rtl="0">
              <a:lnSpc>
                <a:spcPct val="153571"/>
              </a:lnSpc>
              <a:spcBef>
                <a:spcPts val="0"/>
              </a:spcBef>
              <a:spcAft>
                <a:spcPts val="0"/>
              </a:spcAft>
              <a:buNone/>
            </a:pPr>
            <a:r>
              <a:rPr lang="ja-JP" sz="2800" b="1" i="0" u="none" strike="noStrike" cap="none" dirty="0">
                <a:solidFill>
                  <a:srgbClr val="FF0000"/>
                </a:solidFill>
                <a:latin typeface="Meiryo"/>
                <a:ea typeface="Meiryo"/>
                <a:cs typeface="Meiryo"/>
                <a:sym typeface="Meiryo"/>
              </a:rPr>
              <a:t>サンプル</a:t>
            </a:r>
            <a:endParaRPr sz="2800" b="1" i="0" u="none" strike="noStrike" cap="none" dirty="0">
              <a:solidFill>
                <a:srgbClr val="FF0000"/>
              </a:solidFill>
              <a:latin typeface="Meiryo"/>
              <a:ea typeface="Meiryo"/>
              <a:cs typeface="Meiryo"/>
              <a:sym typeface="Meiryo"/>
            </a:endParaRPr>
          </a:p>
        </p:txBody>
      </p:sp>
    </p:spTree>
    <p:extLst>
      <p:ext uri="{BB962C8B-B14F-4D97-AF65-F5344CB8AC3E}">
        <p14:creationId xmlns:p14="http://schemas.microsoft.com/office/powerpoint/2010/main" val="22064048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学習課題">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4B1B96CC-C62C-4515-B7BA-202BA4EC9AD0}"/>
              </a:ext>
            </a:extLst>
          </p:cNvPr>
          <p:cNvSpPr txBox="1"/>
          <p:nvPr userDrawn="1"/>
        </p:nvSpPr>
        <p:spPr>
          <a:xfrm>
            <a:off x="2880000" y="1440000"/>
            <a:ext cx="3600400" cy="648072"/>
          </a:xfrm>
          <a:prstGeom prst="rect">
            <a:avLst/>
          </a:prstGeom>
          <a:noFill/>
        </p:spPr>
        <p:txBody>
          <a:bodyPr vert="horz" wrap="square"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学習課題</a:t>
            </a:r>
          </a:p>
        </p:txBody>
      </p:sp>
      <p:sp>
        <p:nvSpPr>
          <p:cNvPr id="5" name="Google Shape;13;p10"/>
          <p:cNvSpPr txBox="1"/>
          <p:nvPr userDrawn="1"/>
        </p:nvSpPr>
        <p:spPr>
          <a:xfrm>
            <a:off x="9984432" y="404664"/>
            <a:ext cx="2016224" cy="720080"/>
          </a:xfrm>
          <a:prstGeom prst="rect">
            <a:avLst/>
          </a:prstGeom>
          <a:noFill/>
          <a:ln>
            <a:noFill/>
          </a:ln>
        </p:spPr>
        <p:txBody>
          <a:bodyPr spcFirstLastPara="1" wrap="square" lIns="91425" tIns="45700" rIns="91425" bIns="45700" anchor="t" anchorCtr="0">
            <a:noAutofit/>
          </a:bodyPr>
          <a:lstStyle/>
          <a:p>
            <a:pPr marL="0" marR="0" lvl="0" indent="0" algn="l" rtl="0">
              <a:lnSpc>
                <a:spcPct val="153571"/>
              </a:lnSpc>
              <a:spcBef>
                <a:spcPts val="0"/>
              </a:spcBef>
              <a:spcAft>
                <a:spcPts val="0"/>
              </a:spcAft>
              <a:buNone/>
            </a:pPr>
            <a:r>
              <a:rPr lang="ja-JP" sz="2800" b="1" i="0" u="none" strike="noStrike" cap="none" dirty="0">
                <a:solidFill>
                  <a:srgbClr val="FF0000"/>
                </a:solidFill>
                <a:latin typeface="Meiryo"/>
                <a:ea typeface="Meiryo"/>
                <a:cs typeface="Meiryo"/>
                <a:sym typeface="Meiryo"/>
              </a:rPr>
              <a:t>サンプル</a:t>
            </a:r>
            <a:endParaRPr sz="2800" b="1" i="0" u="none" strike="noStrike" cap="none" dirty="0">
              <a:solidFill>
                <a:srgbClr val="FF0000"/>
              </a:solidFill>
              <a:latin typeface="Meiryo"/>
              <a:ea typeface="Meiryo"/>
              <a:cs typeface="Meiryo"/>
              <a:sym typeface="Meiryo"/>
            </a:endParaRPr>
          </a:p>
        </p:txBody>
      </p:sp>
    </p:spTree>
    <p:extLst>
      <p:ext uri="{BB962C8B-B14F-4D97-AF65-F5344CB8AC3E}">
        <p14:creationId xmlns:p14="http://schemas.microsoft.com/office/powerpoint/2010/main" val="8056433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学習課題">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4CE68223-FF53-4198-8F9B-783AAD0F27DF}"/>
              </a:ext>
            </a:extLst>
          </p:cNvPr>
          <p:cNvGrpSpPr/>
          <p:nvPr userDrawn="1"/>
        </p:nvGrpSpPr>
        <p:grpSpPr>
          <a:xfrm>
            <a:off x="0" y="0"/>
            <a:ext cx="12192000" cy="6858000"/>
            <a:chOff x="0" y="0"/>
            <a:chExt cx="12192000" cy="685800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正方形/長方形 2">
              <a:extLst>
                <a:ext uri="{FF2B5EF4-FFF2-40B4-BE49-F238E27FC236}">
                  <a16:creationId xmlns:a16="http://schemas.microsoft.com/office/drawing/2014/main" id="{E5DD3C7A-F0C0-4B9D-864C-99345400046C}"/>
                </a:ext>
              </a:extLst>
            </p:cNvPr>
            <p:cNvSpPr/>
            <p:nvPr userDrawn="1"/>
          </p:nvSpPr>
          <p:spPr>
            <a:xfrm>
              <a:off x="695400" y="692696"/>
              <a:ext cx="2520280" cy="2736304"/>
            </a:xfrm>
            <a:prstGeom prst="rect">
              <a:avLst/>
            </a:prstGeom>
            <a:solidFill>
              <a:srgbClr val="FFF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6"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Google Shape;13;p10"/>
          <p:cNvSpPr txBox="1"/>
          <p:nvPr userDrawn="1"/>
        </p:nvSpPr>
        <p:spPr>
          <a:xfrm>
            <a:off x="9984432" y="404664"/>
            <a:ext cx="2016224" cy="720080"/>
          </a:xfrm>
          <a:prstGeom prst="rect">
            <a:avLst/>
          </a:prstGeom>
          <a:noFill/>
          <a:ln>
            <a:noFill/>
          </a:ln>
        </p:spPr>
        <p:txBody>
          <a:bodyPr spcFirstLastPara="1" wrap="square" lIns="91425" tIns="45700" rIns="91425" bIns="45700" anchor="t" anchorCtr="0">
            <a:noAutofit/>
          </a:bodyPr>
          <a:lstStyle/>
          <a:p>
            <a:pPr marL="0" marR="0" lvl="0" indent="0" algn="l" rtl="0">
              <a:lnSpc>
                <a:spcPct val="153571"/>
              </a:lnSpc>
              <a:spcBef>
                <a:spcPts val="0"/>
              </a:spcBef>
              <a:spcAft>
                <a:spcPts val="0"/>
              </a:spcAft>
              <a:buNone/>
            </a:pPr>
            <a:r>
              <a:rPr lang="ja-JP" sz="2800" b="1" i="0" u="none" strike="noStrike" cap="none" dirty="0">
                <a:solidFill>
                  <a:srgbClr val="FF0000"/>
                </a:solidFill>
                <a:latin typeface="Meiryo"/>
                <a:ea typeface="Meiryo"/>
                <a:cs typeface="Meiryo"/>
                <a:sym typeface="Meiryo"/>
              </a:rPr>
              <a:t>サンプル</a:t>
            </a:r>
            <a:endParaRPr sz="2800" b="1" i="0" u="none" strike="noStrike" cap="none" dirty="0">
              <a:solidFill>
                <a:srgbClr val="FF0000"/>
              </a:solidFill>
              <a:latin typeface="Meiryo"/>
              <a:ea typeface="Meiryo"/>
              <a:cs typeface="Meiryo"/>
              <a:sym typeface="Meiryo"/>
            </a:endParaRPr>
          </a:p>
        </p:txBody>
      </p:sp>
    </p:spTree>
    <p:extLst>
      <p:ext uri="{BB962C8B-B14F-4D97-AF65-F5344CB8AC3E}">
        <p14:creationId xmlns:p14="http://schemas.microsoft.com/office/powerpoint/2010/main" val="40292790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見出し＋本文">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DF4CC8C5-B604-42C5-99FD-942F253258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29" name="角丸四角形 2">
            <a:extLst>
              <a:ext uri="{FF2B5EF4-FFF2-40B4-BE49-F238E27FC236}">
                <a16:creationId xmlns:a16="http://schemas.microsoft.com/office/drawing/2014/main" id="{DAE77607-AB89-4B3A-AB0B-36412E3E9E30}"/>
              </a:ext>
            </a:extLst>
          </p:cNvPr>
          <p:cNvSpPr/>
          <p:nvPr userDrawn="1"/>
        </p:nvSpPr>
        <p:spPr>
          <a:xfrm>
            <a:off x="366227" y="293599"/>
            <a:ext cx="468000" cy="468000"/>
          </a:xfrm>
          <a:prstGeom prst="roundRect">
            <a:avLst/>
          </a:prstGeom>
          <a:noFill/>
          <a:ln w="25400">
            <a:solidFill>
              <a:schemeClr val="bg1"/>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Google Shape;13;p10"/>
          <p:cNvSpPr txBox="1"/>
          <p:nvPr userDrawn="1"/>
        </p:nvSpPr>
        <p:spPr>
          <a:xfrm>
            <a:off x="9984432" y="404664"/>
            <a:ext cx="2016224" cy="720080"/>
          </a:xfrm>
          <a:prstGeom prst="rect">
            <a:avLst/>
          </a:prstGeom>
          <a:noFill/>
          <a:ln>
            <a:noFill/>
          </a:ln>
        </p:spPr>
        <p:txBody>
          <a:bodyPr spcFirstLastPara="1" wrap="square" lIns="91425" tIns="45700" rIns="91425" bIns="45700" anchor="t" anchorCtr="0">
            <a:noAutofit/>
          </a:bodyPr>
          <a:lstStyle/>
          <a:p>
            <a:pPr marL="0" marR="0" lvl="0" indent="0" algn="l" rtl="0">
              <a:lnSpc>
                <a:spcPct val="153571"/>
              </a:lnSpc>
              <a:spcBef>
                <a:spcPts val="0"/>
              </a:spcBef>
              <a:spcAft>
                <a:spcPts val="0"/>
              </a:spcAft>
              <a:buNone/>
            </a:pPr>
            <a:r>
              <a:rPr lang="ja-JP" sz="2800" b="1" i="0" u="none" strike="noStrike" cap="none" dirty="0">
                <a:solidFill>
                  <a:srgbClr val="FF0000"/>
                </a:solidFill>
                <a:latin typeface="Meiryo"/>
                <a:ea typeface="Meiryo"/>
                <a:cs typeface="Meiryo"/>
                <a:sym typeface="Meiryo"/>
              </a:rPr>
              <a:t>サンプル</a:t>
            </a:r>
            <a:endParaRPr sz="2800" b="1" i="0" u="none" strike="noStrike" cap="none" dirty="0">
              <a:solidFill>
                <a:srgbClr val="FF0000"/>
              </a:solidFill>
              <a:latin typeface="Meiryo"/>
              <a:ea typeface="Meiryo"/>
              <a:cs typeface="Meiryo"/>
              <a:sym typeface="Meiryo"/>
            </a:endParaRPr>
          </a:p>
        </p:txBody>
      </p:sp>
    </p:spTree>
    <p:extLst>
      <p:ext uri="{BB962C8B-B14F-4D97-AF65-F5344CB8AC3E}">
        <p14:creationId xmlns:p14="http://schemas.microsoft.com/office/powerpoint/2010/main" val="26774660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本文">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角丸四角形 3"/>
          <p:cNvSpPr/>
          <p:nvPr userDrawn="1"/>
        </p:nvSpPr>
        <p:spPr>
          <a:xfrm>
            <a:off x="373371" y="198349"/>
            <a:ext cx="324000" cy="324000"/>
          </a:xfrm>
          <a:prstGeom prst="roundRect">
            <a:avLst/>
          </a:prstGeom>
          <a:noFill/>
          <a:ln w="25400">
            <a:solidFill>
              <a:schemeClr val="bg1"/>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8" name="図 7">
            <a:extLst>
              <a:ext uri="{FF2B5EF4-FFF2-40B4-BE49-F238E27FC236}">
                <a16:creationId xmlns:a16="http://schemas.microsoft.com/office/drawing/2014/main" id="{DCD52FBA-EC67-4F51-9F89-67AD18EF918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524" y="6659650"/>
            <a:ext cx="12188952" cy="198349"/>
          </a:xfrm>
          <a:prstGeom prst="rect">
            <a:avLst/>
          </a:prstGeom>
        </p:spPr>
      </p:pic>
    </p:spTree>
    <p:extLst>
      <p:ext uri="{BB962C8B-B14F-4D97-AF65-F5344CB8AC3E}">
        <p14:creationId xmlns:p14="http://schemas.microsoft.com/office/powerpoint/2010/main" val="1454800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表紙Ａ">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Google Shape;13;p10"/>
          <p:cNvSpPr txBox="1"/>
          <p:nvPr userDrawn="1"/>
        </p:nvSpPr>
        <p:spPr>
          <a:xfrm>
            <a:off x="9984432" y="404664"/>
            <a:ext cx="2016224" cy="720080"/>
          </a:xfrm>
          <a:prstGeom prst="rect">
            <a:avLst/>
          </a:prstGeom>
          <a:noFill/>
          <a:ln>
            <a:noFill/>
          </a:ln>
        </p:spPr>
        <p:txBody>
          <a:bodyPr spcFirstLastPara="1" wrap="square" lIns="91425" tIns="45700" rIns="91425" bIns="45700" anchor="t" anchorCtr="0">
            <a:noAutofit/>
          </a:bodyPr>
          <a:lstStyle/>
          <a:p>
            <a:pPr marL="0" marR="0" lvl="0" indent="0" algn="l" rtl="0">
              <a:lnSpc>
                <a:spcPct val="153571"/>
              </a:lnSpc>
              <a:spcBef>
                <a:spcPts val="0"/>
              </a:spcBef>
              <a:spcAft>
                <a:spcPts val="0"/>
              </a:spcAft>
              <a:buNone/>
            </a:pPr>
            <a:r>
              <a:rPr lang="ja-JP" sz="2800" b="1" i="0" u="none" strike="noStrike" cap="none" dirty="0">
                <a:solidFill>
                  <a:srgbClr val="FF0000"/>
                </a:solidFill>
                <a:latin typeface="Meiryo"/>
                <a:ea typeface="Meiryo"/>
                <a:cs typeface="Meiryo"/>
                <a:sym typeface="Meiryo"/>
              </a:rPr>
              <a:t>サンプル</a:t>
            </a:r>
            <a:endParaRPr sz="2800" b="1" i="0" u="none" strike="noStrike" cap="none" dirty="0">
              <a:solidFill>
                <a:srgbClr val="FF0000"/>
              </a:solidFill>
              <a:latin typeface="Meiryo"/>
              <a:ea typeface="Meiryo"/>
              <a:cs typeface="Meiryo"/>
              <a:sym typeface="Meiryo"/>
            </a:endParaRPr>
          </a:p>
        </p:txBody>
      </p:sp>
    </p:spTree>
    <p:extLst>
      <p:ext uri="{BB962C8B-B14F-4D97-AF65-F5344CB8AC3E}">
        <p14:creationId xmlns:p14="http://schemas.microsoft.com/office/powerpoint/2010/main" val="12402696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表紙Ｂ">
    <p:spTree>
      <p:nvGrpSpPr>
        <p:cNvPr id="1" name=""/>
        <p:cNvGrpSpPr/>
        <p:nvPr/>
      </p:nvGrpSpPr>
      <p:grpSpPr>
        <a:xfrm>
          <a:off x="0" y="0"/>
          <a:ext cx="0" cy="0"/>
          <a:chOff x="0" y="0"/>
          <a:chExt cx="0" cy="0"/>
        </a:xfrm>
      </p:grpSpPr>
      <p:sp>
        <p:nvSpPr>
          <p:cNvPr id="8"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スライド番号プレースホルダー 2"/>
          <p:cNvSpPr txBox="1">
            <a:spLocks/>
          </p:cNvSpPr>
          <p:nvPr userDrawn="1"/>
        </p:nvSpPr>
        <p:spPr>
          <a:xfrm>
            <a:off x="9169200" y="631080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Google Shape;13;p10"/>
          <p:cNvSpPr txBox="1"/>
          <p:nvPr userDrawn="1"/>
        </p:nvSpPr>
        <p:spPr>
          <a:xfrm>
            <a:off x="9984432" y="404664"/>
            <a:ext cx="2016224" cy="720080"/>
          </a:xfrm>
          <a:prstGeom prst="rect">
            <a:avLst/>
          </a:prstGeom>
          <a:noFill/>
          <a:ln>
            <a:noFill/>
          </a:ln>
        </p:spPr>
        <p:txBody>
          <a:bodyPr spcFirstLastPara="1" wrap="square" lIns="91425" tIns="45700" rIns="91425" bIns="45700" anchor="t" anchorCtr="0">
            <a:noAutofit/>
          </a:bodyPr>
          <a:lstStyle/>
          <a:p>
            <a:pPr marL="0" marR="0" lvl="0" indent="0" algn="l" rtl="0">
              <a:lnSpc>
                <a:spcPct val="153571"/>
              </a:lnSpc>
              <a:spcBef>
                <a:spcPts val="0"/>
              </a:spcBef>
              <a:spcAft>
                <a:spcPts val="0"/>
              </a:spcAft>
              <a:buNone/>
            </a:pPr>
            <a:r>
              <a:rPr lang="ja-JP" sz="2800" b="1" i="0" u="none" strike="noStrike" cap="none" dirty="0">
                <a:solidFill>
                  <a:srgbClr val="FF0000"/>
                </a:solidFill>
                <a:latin typeface="Meiryo"/>
                <a:ea typeface="Meiryo"/>
                <a:cs typeface="Meiryo"/>
                <a:sym typeface="Meiryo"/>
              </a:rPr>
              <a:t>サンプル</a:t>
            </a:r>
            <a:endParaRPr sz="2800" b="1" i="0" u="none" strike="noStrike" cap="none" dirty="0">
              <a:solidFill>
                <a:srgbClr val="FF0000"/>
              </a:solidFill>
              <a:latin typeface="Meiryo"/>
              <a:ea typeface="Meiryo"/>
              <a:cs typeface="Meiryo"/>
              <a:sym typeface="Meiryo"/>
            </a:endParaRPr>
          </a:p>
        </p:txBody>
      </p:sp>
    </p:spTree>
    <p:extLst>
      <p:ext uri="{BB962C8B-B14F-4D97-AF65-F5344CB8AC3E}">
        <p14:creationId xmlns:p14="http://schemas.microsoft.com/office/powerpoint/2010/main" val="41813578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学習課題">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4B1B96CC-C62C-4515-B7BA-202BA4EC9AD0}"/>
              </a:ext>
            </a:extLst>
          </p:cNvPr>
          <p:cNvSpPr txBox="1"/>
          <p:nvPr userDrawn="1"/>
        </p:nvSpPr>
        <p:spPr>
          <a:xfrm>
            <a:off x="2880000" y="1440000"/>
            <a:ext cx="3600400" cy="648072"/>
          </a:xfrm>
          <a:prstGeom prst="rect">
            <a:avLst/>
          </a:prstGeom>
          <a:noFill/>
        </p:spPr>
        <p:txBody>
          <a:bodyPr vert="horz" wrap="square"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学習課題</a:t>
            </a:r>
          </a:p>
        </p:txBody>
      </p:sp>
      <p:sp>
        <p:nvSpPr>
          <p:cNvPr id="5" name="Google Shape;13;p10"/>
          <p:cNvSpPr txBox="1"/>
          <p:nvPr userDrawn="1"/>
        </p:nvSpPr>
        <p:spPr>
          <a:xfrm>
            <a:off x="9984432" y="404664"/>
            <a:ext cx="2016224" cy="720080"/>
          </a:xfrm>
          <a:prstGeom prst="rect">
            <a:avLst/>
          </a:prstGeom>
          <a:noFill/>
          <a:ln>
            <a:noFill/>
          </a:ln>
        </p:spPr>
        <p:txBody>
          <a:bodyPr spcFirstLastPara="1" wrap="square" lIns="91425" tIns="45700" rIns="91425" bIns="45700" anchor="t" anchorCtr="0">
            <a:noAutofit/>
          </a:bodyPr>
          <a:lstStyle/>
          <a:p>
            <a:pPr marL="0" marR="0" lvl="0" indent="0" algn="l" rtl="0">
              <a:lnSpc>
                <a:spcPct val="153571"/>
              </a:lnSpc>
              <a:spcBef>
                <a:spcPts val="0"/>
              </a:spcBef>
              <a:spcAft>
                <a:spcPts val="0"/>
              </a:spcAft>
              <a:buNone/>
            </a:pPr>
            <a:r>
              <a:rPr lang="ja-JP" sz="2800" b="1" i="0" u="none" strike="noStrike" cap="none" dirty="0">
                <a:solidFill>
                  <a:srgbClr val="FF0000"/>
                </a:solidFill>
                <a:latin typeface="Meiryo"/>
                <a:ea typeface="Meiryo"/>
                <a:cs typeface="Meiryo"/>
                <a:sym typeface="Meiryo"/>
              </a:rPr>
              <a:t>サンプル</a:t>
            </a:r>
            <a:endParaRPr sz="2800" b="1" i="0" u="none" strike="noStrike" cap="none" dirty="0">
              <a:solidFill>
                <a:srgbClr val="FF0000"/>
              </a:solidFill>
              <a:latin typeface="Meiryo"/>
              <a:ea typeface="Meiryo"/>
              <a:cs typeface="Meiryo"/>
              <a:sym typeface="Meiryo"/>
            </a:endParaRPr>
          </a:p>
        </p:txBody>
      </p:sp>
    </p:spTree>
    <p:extLst>
      <p:ext uri="{BB962C8B-B14F-4D97-AF65-F5344CB8AC3E}">
        <p14:creationId xmlns:p14="http://schemas.microsoft.com/office/powerpoint/2010/main" val="33284045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学習課題">
    <p:spTree>
      <p:nvGrpSpPr>
        <p:cNvPr id="1" name=""/>
        <p:cNvGrpSpPr/>
        <p:nvPr/>
      </p:nvGrpSpPr>
      <p:grpSpPr>
        <a:xfrm>
          <a:off x="0" y="0"/>
          <a:ext cx="0" cy="0"/>
          <a:chOff x="0" y="0"/>
          <a:chExt cx="0" cy="0"/>
        </a:xfrm>
      </p:grpSpPr>
      <p:sp>
        <p:nvSpPr>
          <p:cNvPr id="6"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grpSp>
        <p:nvGrpSpPr>
          <p:cNvPr id="4" name="グループ化 3">
            <a:extLst>
              <a:ext uri="{FF2B5EF4-FFF2-40B4-BE49-F238E27FC236}">
                <a16:creationId xmlns:a16="http://schemas.microsoft.com/office/drawing/2014/main" id="{4CE68223-FF53-4198-8F9B-783AAD0F27DF}"/>
              </a:ext>
            </a:extLst>
          </p:cNvPr>
          <p:cNvGrpSpPr/>
          <p:nvPr userDrawn="1"/>
        </p:nvGrpSpPr>
        <p:grpSpPr>
          <a:xfrm>
            <a:off x="0" y="0"/>
            <a:ext cx="12192000" cy="6858000"/>
            <a:chOff x="0" y="0"/>
            <a:chExt cx="12192000" cy="685800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正方形/長方形 2">
              <a:extLst>
                <a:ext uri="{FF2B5EF4-FFF2-40B4-BE49-F238E27FC236}">
                  <a16:creationId xmlns:a16="http://schemas.microsoft.com/office/drawing/2014/main" id="{E5DD3C7A-F0C0-4B9D-864C-99345400046C}"/>
                </a:ext>
              </a:extLst>
            </p:cNvPr>
            <p:cNvSpPr/>
            <p:nvPr userDrawn="1"/>
          </p:nvSpPr>
          <p:spPr>
            <a:xfrm>
              <a:off x="695400" y="692696"/>
              <a:ext cx="2520280" cy="2736304"/>
            </a:xfrm>
            <a:prstGeom prst="rect">
              <a:avLst/>
            </a:prstGeom>
            <a:solidFill>
              <a:srgbClr val="FFF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7" name="Google Shape;13;p10"/>
          <p:cNvSpPr txBox="1"/>
          <p:nvPr userDrawn="1"/>
        </p:nvSpPr>
        <p:spPr>
          <a:xfrm>
            <a:off x="9984432" y="404664"/>
            <a:ext cx="2016224" cy="720080"/>
          </a:xfrm>
          <a:prstGeom prst="rect">
            <a:avLst/>
          </a:prstGeom>
          <a:noFill/>
          <a:ln>
            <a:noFill/>
          </a:ln>
        </p:spPr>
        <p:txBody>
          <a:bodyPr spcFirstLastPara="1" wrap="square" lIns="91425" tIns="45700" rIns="91425" bIns="45700" anchor="t" anchorCtr="0">
            <a:noAutofit/>
          </a:bodyPr>
          <a:lstStyle/>
          <a:p>
            <a:pPr marL="0" marR="0" lvl="0" indent="0" algn="l" rtl="0">
              <a:lnSpc>
                <a:spcPct val="153571"/>
              </a:lnSpc>
              <a:spcBef>
                <a:spcPts val="0"/>
              </a:spcBef>
              <a:spcAft>
                <a:spcPts val="0"/>
              </a:spcAft>
              <a:buNone/>
            </a:pPr>
            <a:r>
              <a:rPr lang="ja-JP" sz="2800" b="1" i="0" u="none" strike="noStrike" cap="none" dirty="0">
                <a:solidFill>
                  <a:srgbClr val="FF0000"/>
                </a:solidFill>
                <a:latin typeface="Meiryo"/>
                <a:ea typeface="Meiryo"/>
                <a:cs typeface="Meiryo"/>
                <a:sym typeface="Meiryo"/>
              </a:rPr>
              <a:t>サンプル</a:t>
            </a:r>
            <a:endParaRPr sz="2800" b="1" i="0" u="none" strike="noStrike" cap="none" dirty="0">
              <a:solidFill>
                <a:srgbClr val="FF0000"/>
              </a:solidFill>
              <a:latin typeface="Meiryo"/>
              <a:ea typeface="Meiryo"/>
              <a:cs typeface="Meiryo"/>
              <a:sym typeface="Meiryo"/>
            </a:endParaRPr>
          </a:p>
        </p:txBody>
      </p:sp>
    </p:spTree>
    <p:extLst>
      <p:ext uri="{BB962C8B-B14F-4D97-AF65-F5344CB8AC3E}">
        <p14:creationId xmlns:p14="http://schemas.microsoft.com/office/powerpoint/2010/main" val="101255033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見出し＋本文">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DF4CC8C5-B604-42C5-99FD-942F253258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29" name="角丸四角形 2">
            <a:extLst>
              <a:ext uri="{FF2B5EF4-FFF2-40B4-BE49-F238E27FC236}">
                <a16:creationId xmlns:a16="http://schemas.microsoft.com/office/drawing/2014/main" id="{DAE77607-AB89-4B3A-AB0B-36412E3E9E30}"/>
              </a:ext>
            </a:extLst>
          </p:cNvPr>
          <p:cNvSpPr/>
          <p:nvPr userDrawn="1"/>
        </p:nvSpPr>
        <p:spPr>
          <a:xfrm>
            <a:off x="366227" y="293599"/>
            <a:ext cx="468000" cy="468000"/>
          </a:xfrm>
          <a:prstGeom prst="roundRect">
            <a:avLst/>
          </a:prstGeom>
          <a:noFill/>
          <a:ln w="25400">
            <a:solidFill>
              <a:schemeClr val="bg1"/>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Google Shape;13;p10"/>
          <p:cNvSpPr txBox="1"/>
          <p:nvPr userDrawn="1"/>
        </p:nvSpPr>
        <p:spPr>
          <a:xfrm>
            <a:off x="9984432" y="404664"/>
            <a:ext cx="2016224" cy="720080"/>
          </a:xfrm>
          <a:prstGeom prst="rect">
            <a:avLst/>
          </a:prstGeom>
          <a:noFill/>
          <a:ln>
            <a:noFill/>
          </a:ln>
        </p:spPr>
        <p:txBody>
          <a:bodyPr spcFirstLastPara="1" wrap="square" lIns="91425" tIns="45700" rIns="91425" bIns="45700" anchor="t" anchorCtr="0">
            <a:noAutofit/>
          </a:bodyPr>
          <a:lstStyle/>
          <a:p>
            <a:pPr marL="0" marR="0" lvl="0" indent="0" algn="l" rtl="0">
              <a:lnSpc>
                <a:spcPct val="153571"/>
              </a:lnSpc>
              <a:spcBef>
                <a:spcPts val="0"/>
              </a:spcBef>
              <a:spcAft>
                <a:spcPts val="0"/>
              </a:spcAft>
              <a:buNone/>
            </a:pPr>
            <a:r>
              <a:rPr lang="ja-JP" sz="2800" b="1" i="0" u="none" strike="noStrike" cap="none" dirty="0">
                <a:solidFill>
                  <a:srgbClr val="FF0000"/>
                </a:solidFill>
                <a:latin typeface="Meiryo"/>
                <a:ea typeface="Meiryo"/>
                <a:cs typeface="Meiryo"/>
                <a:sym typeface="Meiryo"/>
              </a:rPr>
              <a:t>サンプル</a:t>
            </a:r>
            <a:endParaRPr sz="2800" b="1" i="0" u="none" strike="noStrike" cap="none" dirty="0">
              <a:solidFill>
                <a:srgbClr val="FF0000"/>
              </a:solidFill>
              <a:latin typeface="Meiryo"/>
              <a:ea typeface="Meiryo"/>
              <a:cs typeface="Meiryo"/>
              <a:sym typeface="Meiryo"/>
            </a:endParaRPr>
          </a:p>
        </p:txBody>
      </p:sp>
    </p:spTree>
    <p:extLst>
      <p:ext uri="{BB962C8B-B14F-4D97-AF65-F5344CB8AC3E}">
        <p14:creationId xmlns:p14="http://schemas.microsoft.com/office/powerpoint/2010/main" val="4915521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本文">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角丸四角形 3"/>
          <p:cNvSpPr/>
          <p:nvPr userDrawn="1"/>
        </p:nvSpPr>
        <p:spPr>
          <a:xfrm>
            <a:off x="373371" y="198349"/>
            <a:ext cx="324000" cy="324000"/>
          </a:xfrm>
          <a:prstGeom prst="roundRect">
            <a:avLst/>
          </a:prstGeom>
          <a:noFill/>
          <a:ln w="25400">
            <a:solidFill>
              <a:schemeClr val="bg1"/>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8" name="図 7">
            <a:extLst>
              <a:ext uri="{FF2B5EF4-FFF2-40B4-BE49-F238E27FC236}">
                <a16:creationId xmlns:a16="http://schemas.microsoft.com/office/drawing/2014/main" id="{DCD52FBA-EC67-4F51-9F89-67AD18EF918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524" y="6659650"/>
            <a:ext cx="12188952" cy="198349"/>
          </a:xfrm>
          <a:prstGeom prst="rect">
            <a:avLst/>
          </a:prstGeom>
        </p:spPr>
      </p:pic>
    </p:spTree>
    <p:extLst>
      <p:ext uri="{BB962C8B-B14F-4D97-AF65-F5344CB8AC3E}">
        <p14:creationId xmlns:p14="http://schemas.microsoft.com/office/powerpoint/2010/main" val="250397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見出し＋本文">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sp>
        <p:nvSpPr>
          <p:cNvPr id="3" name="角丸四角形 2"/>
          <p:cNvSpPr/>
          <p:nvPr userDrawn="1"/>
        </p:nvSpPr>
        <p:spPr>
          <a:xfrm>
            <a:off x="366227" y="293599"/>
            <a:ext cx="468000" cy="468000"/>
          </a:xfrm>
          <a:prstGeom prst="roundRect">
            <a:avLst/>
          </a:prstGeom>
          <a:noFill/>
          <a:ln w="25400">
            <a:solidFill>
              <a:schemeClr val="bg1"/>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Google Shape;13;p10"/>
          <p:cNvSpPr txBox="1"/>
          <p:nvPr userDrawn="1"/>
        </p:nvSpPr>
        <p:spPr>
          <a:xfrm>
            <a:off x="9984432" y="404664"/>
            <a:ext cx="2016224" cy="720080"/>
          </a:xfrm>
          <a:prstGeom prst="rect">
            <a:avLst/>
          </a:prstGeom>
          <a:noFill/>
          <a:ln>
            <a:noFill/>
          </a:ln>
        </p:spPr>
        <p:txBody>
          <a:bodyPr spcFirstLastPara="1" wrap="square" lIns="91425" tIns="45700" rIns="91425" bIns="45700" anchor="t" anchorCtr="0">
            <a:noAutofit/>
          </a:bodyPr>
          <a:lstStyle/>
          <a:p>
            <a:pPr marL="0" marR="0" lvl="0" indent="0" algn="l" rtl="0">
              <a:lnSpc>
                <a:spcPct val="153571"/>
              </a:lnSpc>
              <a:spcBef>
                <a:spcPts val="0"/>
              </a:spcBef>
              <a:spcAft>
                <a:spcPts val="0"/>
              </a:spcAft>
              <a:buNone/>
            </a:pPr>
            <a:r>
              <a:rPr lang="ja-JP" sz="2800" b="1" i="0" u="none" strike="noStrike" cap="none" dirty="0">
                <a:solidFill>
                  <a:srgbClr val="FF0000"/>
                </a:solidFill>
                <a:latin typeface="Meiryo"/>
                <a:ea typeface="Meiryo"/>
                <a:cs typeface="Meiryo"/>
                <a:sym typeface="Meiryo"/>
              </a:rPr>
              <a:t>サンプル</a:t>
            </a:r>
            <a:endParaRPr sz="2800" b="1" i="0" u="none" strike="noStrike" cap="none" dirty="0">
              <a:solidFill>
                <a:srgbClr val="FF0000"/>
              </a:solidFill>
              <a:latin typeface="Meiryo"/>
              <a:ea typeface="Meiryo"/>
              <a:cs typeface="Meiryo"/>
              <a:sym typeface="Meiryo"/>
            </a:endParaRPr>
          </a:p>
        </p:txBody>
      </p:sp>
    </p:spTree>
    <p:extLst>
      <p:ext uri="{BB962C8B-B14F-4D97-AF65-F5344CB8AC3E}">
        <p14:creationId xmlns:p14="http://schemas.microsoft.com/office/powerpoint/2010/main" val="30795765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sp>
        <p:nvSpPr>
          <p:cNvPr id="4" name="角丸四角形 3"/>
          <p:cNvSpPr/>
          <p:nvPr userDrawn="1"/>
        </p:nvSpPr>
        <p:spPr>
          <a:xfrm>
            <a:off x="373371" y="198349"/>
            <a:ext cx="324000" cy="324000"/>
          </a:xfrm>
          <a:prstGeom prst="roundRect">
            <a:avLst/>
          </a:prstGeom>
          <a:noFill/>
          <a:ln w="25400">
            <a:solidFill>
              <a:schemeClr val="bg1"/>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97160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表紙Ｂ">
    <p:spTree>
      <p:nvGrpSpPr>
        <p:cNvPr id="1" name=""/>
        <p:cNvGrpSpPr/>
        <p:nvPr/>
      </p:nvGrpSpPr>
      <p:grpSpPr>
        <a:xfrm>
          <a:off x="0" y="0"/>
          <a:ext cx="0" cy="0"/>
          <a:chOff x="0" y="0"/>
          <a:chExt cx="0" cy="0"/>
        </a:xfrm>
      </p:grpSpPr>
      <p:sp>
        <p:nvSpPr>
          <p:cNvPr id="8"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スライド番号プレースホルダー 2"/>
          <p:cNvSpPr txBox="1">
            <a:spLocks/>
          </p:cNvSpPr>
          <p:nvPr userDrawn="1"/>
        </p:nvSpPr>
        <p:spPr>
          <a:xfrm>
            <a:off x="9169200" y="631080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sp>
        <p:nvSpPr>
          <p:cNvPr id="6" name="Google Shape;13;p10"/>
          <p:cNvSpPr txBox="1"/>
          <p:nvPr userDrawn="1"/>
        </p:nvSpPr>
        <p:spPr>
          <a:xfrm>
            <a:off x="9984432" y="404664"/>
            <a:ext cx="2016224" cy="720080"/>
          </a:xfrm>
          <a:prstGeom prst="rect">
            <a:avLst/>
          </a:prstGeom>
          <a:noFill/>
          <a:ln>
            <a:noFill/>
          </a:ln>
        </p:spPr>
        <p:txBody>
          <a:bodyPr spcFirstLastPara="1" wrap="square" lIns="91425" tIns="45700" rIns="91425" bIns="45700" anchor="t" anchorCtr="0">
            <a:noAutofit/>
          </a:bodyPr>
          <a:lstStyle/>
          <a:p>
            <a:pPr marL="0" marR="0" lvl="0" indent="0" algn="l" rtl="0">
              <a:lnSpc>
                <a:spcPct val="153571"/>
              </a:lnSpc>
              <a:spcBef>
                <a:spcPts val="0"/>
              </a:spcBef>
              <a:spcAft>
                <a:spcPts val="0"/>
              </a:spcAft>
              <a:buNone/>
            </a:pPr>
            <a:r>
              <a:rPr lang="ja-JP" sz="2800" b="1" i="0" u="none" strike="noStrike" cap="none" dirty="0">
                <a:solidFill>
                  <a:srgbClr val="FF0000"/>
                </a:solidFill>
                <a:latin typeface="Meiryo"/>
                <a:ea typeface="Meiryo"/>
                <a:cs typeface="Meiryo"/>
                <a:sym typeface="Meiryo"/>
              </a:rPr>
              <a:t>サンプル</a:t>
            </a:r>
            <a:endParaRPr sz="2800" b="1" i="0" u="none" strike="noStrike" cap="none" dirty="0">
              <a:solidFill>
                <a:srgbClr val="FF0000"/>
              </a:solidFill>
              <a:latin typeface="Meiryo"/>
              <a:ea typeface="Meiryo"/>
              <a:cs typeface="Meiryo"/>
              <a:sym typeface="Meiryo"/>
            </a:endParaRPr>
          </a:p>
        </p:txBody>
      </p:sp>
    </p:spTree>
    <p:extLst>
      <p:ext uri="{BB962C8B-B14F-4D97-AF65-F5344CB8AC3E}">
        <p14:creationId xmlns:p14="http://schemas.microsoft.com/office/powerpoint/2010/main" val="25438194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ゼミ-表紙">
    <p:spTree>
      <p:nvGrpSpPr>
        <p:cNvPr id="1" name=""/>
        <p:cNvGrpSpPr/>
        <p:nvPr/>
      </p:nvGrpSpPr>
      <p:grpSpPr>
        <a:xfrm>
          <a:off x="0" y="0"/>
          <a:ext cx="0" cy="0"/>
          <a:chOff x="0" y="0"/>
          <a:chExt cx="0" cy="0"/>
        </a:xfrm>
      </p:grpSpPr>
      <p:sp>
        <p:nvSpPr>
          <p:cNvPr id="8"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スライド番号プレースホルダー 2"/>
          <p:cNvSpPr txBox="1">
            <a:spLocks/>
          </p:cNvSpPr>
          <p:nvPr userDrawn="1"/>
        </p:nvSpPr>
        <p:spPr>
          <a:xfrm>
            <a:off x="9169200" y="631080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spTree>
    <p:extLst>
      <p:ext uri="{BB962C8B-B14F-4D97-AF65-F5344CB8AC3E}">
        <p14:creationId xmlns:p14="http://schemas.microsoft.com/office/powerpoint/2010/main" val="384067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ゼミ-見出し＋本文">
    <p:spTree>
      <p:nvGrpSpPr>
        <p:cNvPr id="1" name=""/>
        <p:cNvGrpSpPr/>
        <p:nvPr/>
      </p:nvGrpSpPr>
      <p:grpSpPr>
        <a:xfrm>
          <a:off x="0" y="0"/>
          <a:ext cx="0" cy="0"/>
          <a:chOff x="0" y="0"/>
          <a:chExt cx="0" cy="0"/>
        </a:xfrm>
      </p:grpSpPr>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角丸四角形 3"/>
          <p:cNvSpPr/>
          <p:nvPr userDrawn="1"/>
        </p:nvSpPr>
        <p:spPr>
          <a:xfrm>
            <a:off x="366227" y="293599"/>
            <a:ext cx="468000" cy="468000"/>
          </a:xfrm>
          <a:prstGeom prst="roundRect">
            <a:avLst/>
          </a:prstGeom>
          <a:noFill/>
          <a:ln w="25400">
            <a:solidFill>
              <a:schemeClr val="bg1"/>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845201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ゼミ-本文">
    <p:spTree>
      <p:nvGrpSpPr>
        <p:cNvPr id="1" name=""/>
        <p:cNvGrpSpPr/>
        <p:nvPr/>
      </p:nvGrpSpPr>
      <p:grpSpPr>
        <a:xfrm>
          <a:off x="0" y="0"/>
          <a:ext cx="0" cy="0"/>
          <a:chOff x="0" y="0"/>
          <a:chExt cx="0" cy="0"/>
        </a:xfrm>
      </p:grpSpPr>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角丸四角形 3"/>
          <p:cNvSpPr/>
          <p:nvPr userDrawn="1"/>
        </p:nvSpPr>
        <p:spPr>
          <a:xfrm>
            <a:off x="373371" y="198349"/>
            <a:ext cx="324000" cy="324000"/>
          </a:xfrm>
          <a:prstGeom prst="roundRect">
            <a:avLst/>
          </a:prstGeom>
          <a:noFill/>
          <a:ln w="25400">
            <a:solidFill>
              <a:schemeClr val="bg1"/>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167716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表紙Ａ">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Google Shape;13;p10"/>
          <p:cNvSpPr txBox="1"/>
          <p:nvPr userDrawn="1"/>
        </p:nvSpPr>
        <p:spPr>
          <a:xfrm>
            <a:off x="9984432" y="404664"/>
            <a:ext cx="2016224" cy="720080"/>
          </a:xfrm>
          <a:prstGeom prst="rect">
            <a:avLst/>
          </a:prstGeom>
          <a:noFill/>
          <a:ln>
            <a:noFill/>
          </a:ln>
        </p:spPr>
        <p:txBody>
          <a:bodyPr spcFirstLastPara="1" wrap="square" lIns="91425" tIns="45700" rIns="91425" bIns="45700" anchor="t" anchorCtr="0">
            <a:noAutofit/>
          </a:bodyPr>
          <a:lstStyle/>
          <a:p>
            <a:pPr marL="0" marR="0" lvl="0" indent="0" algn="l" rtl="0">
              <a:lnSpc>
                <a:spcPct val="153571"/>
              </a:lnSpc>
              <a:spcBef>
                <a:spcPts val="0"/>
              </a:spcBef>
              <a:spcAft>
                <a:spcPts val="0"/>
              </a:spcAft>
              <a:buNone/>
            </a:pPr>
            <a:r>
              <a:rPr lang="ja-JP" sz="2800" b="1" i="0" u="none" strike="noStrike" cap="none" dirty="0">
                <a:solidFill>
                  <a:srgbClr val="FF0000"/>
                </a:solidFill>
                <a:latin typeface="Meiryo"/>
                <a:ea typeface="Meiryo"/>
                <a:cs typeface="Meiryo"/>
                <a:sym typeface="Meiryo"/>
              </a:rPr>
              <a:t>サンプル</a:t>
            </a:r>
            <a:endParaRPr sz="2800" b="1" i="0" u="none" strike="noStrike" cap="none" dirty="0">
              <a:solidFill>
                <a:srgbClr val="FF0000"/>
              </a:solidFill>
              <a:latin typeface="Meiryo"/>
              <a:ea typeface="Meiryo"/>
              <a:cs typeface="Meiryo"/>
              <a:sym typeface="Meiryo"/>
            </a:endParaRPr>
          </a:p>
        </p:txBody>
      </p:sp>
    </p:spTree>
    <p:extLst>
      <p:ext uri="{BB962C8B-B14F-4D97-AF65-F5344CB8AC3E}">
        <p14:creationId xmlns:p14="http://schemas.microsoft.com/office/powerpoint/2010/main" val="5710597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表紙Ｂ">
    <p:spTree>
      <p:nvGrpSpPr>
        <p:cNvPr id="1" name=""/>
        <p:cNvGrpSpPr/>
        <p:nvPr/>
      </p:nvGrpSpPr>
      <p:grpSpPr>
        <a:xfrm>
          <a:off x="0" y="0"/>
          <a:ext cx="0" cy="0"/>
          <a:chOff x="0" y="0"/>
          <a:chExt cx="0" cy="0"/>
        </a:xfrm>
      </p:grpSpPr>
      <p:sp>
        <p:nvSpPr>
          <p:cNvPr id="8"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スライド番号プレースホルダー 2"/>
          <p:cNvSpPr txBox="1">
            <a:spLocks/>
          </p:cNvSpPr>
          <p:nvPr userDrawn="1"/>
        </p:nvSpPr>
        <p:spPr>
          <a:xfrm>
            <a:off x="9169200" y="631080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Google Shape;13;p10"/>
          <p:cNvSpPr txBox="1"/>
          <p:nvPr userDrawn="1"/>
        </p:nvSpPr>
        <p:spPr>
          <a:xfrm>
            <a:off x="9984432" y="404664"/>
            <a:ext cx="2016224" cy="720080"/>
          </a:xfrm>
          <a:prstGeom prst="rect">
            <a:avLst/>
          </a:prstGeom>
          <a:noFill/>
          <a:ln>
            <a:noFill/>
          </a:ln>
        </p:spPr>
        <p:txBody>
          <a:bodyPr spcFirstLastPara="1" wrap="square" lIns="91425" tIns="45700" rIns="91425" bIns="45700" anchor="t" anchorCtr="0">
            <a:noAutofit/>
          </a:bodyPr>
          <a:lstStyle/>
          <a:p>
            <a:pPr marL="0" marR="0" lvl="0" indent="0" algn="l" rtl="0">
              <a:lnSpc>
                <a:spcPct val="153571"/>
              </a:lnSpc>
              <a:spcBef>
                <a:spcPts val="0"/>
              </a:spcBef>
              <a:spcAft>
                <a:spcPts val="0"/>
              </a:spcAft>
              <a:buNone/>
            </a:pPr>
            <a:r>
              <a:rPr lang="ja-JP" sz="2800" b="1" i="0" u="none" strike="noStrike" cap="none" dirty="0">
                <a:solidFill>
                  <a:srgbClr val="FF0000"/>
                </a:solidFill>
                <a:latin typeface="Meiryo"/>
                <a:ea typeface="Meiryo"/>
                <a:cs typeface="Meiryo"/>
                <a:sym typeface="Meiryo"/>
              </a:rPr>
              <a:t>サンプル</a:t>
            </a:r>
            <a:endParaRPr sz="2800" b="1" i="0" u="none" strike="noStrike" cap="none" dirty="0">
              <a:solidFill>
                <a:srgbClr val="FF0000"/>
              </a:solidFill>
              <a:latin typeface="Meiryo"/>
              <a:ea typeface="Meiryo"/>
              <a:cs typeface="Meiryo"/>
              <a:sym typeface="Meiryo"/>
            </a:endParaRPr>
          </a:p>
        </p:txBody>
      </p:sp>
    </p:spTree>
    <p:extLst>
      <p:ext uri="{BB962C8B-B14F-4D97-AF65-F5344CB8AC3E}">
        <p14:creationId xmlns:p14="http://schemas.microsoft.com/office/powerpoint/2010/main" val="20847544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oogle Shape;13;p10"/>
          <p:cNvSpPr txBox="1"/>
          <p:nvPr userDrawn="1"/>
        </p:nvSpPr>
        <p:spPr>
          <a:xfrm>
            <a:off x="9984432" y="404664"/>
            <a:ext cx="2016224" cy="720080"/>
          </a:xfrm>
          <a:prstGeom prst="rect">
            <a:avLst/>
          </a:prstGeom>
          <a:noFill/>
          <a:ln>
            <a:noFill/>
          </a:ln>
        </p:spPr>
        <p:txBody>
          <a:bodyPr spcFirstLastPara="1" wrap="square" lIns="91425" tIns="45700" rIns="91425" bIns="45700" anchor="t" anchorCtr="0">
            <a:noAutofit/>
          </a:bodyPr>
          <a:lstStyle/>
          <a:p>
            <a:pPr marL="0" marR="0" lvl="0" indent="0" algn="l" rtl="0">
              <a:lnSpc>
                <a:spcPct val="153571"/>
              </a:lnSpc>
              <a:spcBef>
                <a:spcPts val="0"/>
              </a:spcBef>
              <a:spcAft>
                <a:spcPts val="0"/>
              </a:spcAft>
              <a:buNone/>
            </a:pPr>
            <a:r>
              <a:rPr lang="ja-JP" sz="2800" b="1" i="0" u="none" strike="noStrike" cap="none" dirty="0">
                <a:solidFill>
                  <a:srgbClr val="FF0000"/>
                </a:solidFill>
                <a:latin typeface="Meiryo"/>
                <a:ea typeface="Meiryo"/>
                <a:cs typeface="Meiryo"/>
                <a:sym typeface="Meiryo"/>
              </a:rPr>
              <a:t>サンプル</a:t>
            </a:r>
            <a:endParaRPr sz="2800" b="1" i="0" u="none" strike="noStrike" cap="none" dirty="0">
              <a:solidFill>
                <a:srgbClr val="FF0000"/>
              </a:solidFill>
              <a:latin typeface="Meiryo"/>
              <a:ea typeface="Meiryo"/>
              <a:cs typeface="Meiryo"/>
              <a:sym typeface="Meiryo"/>
            </a:endParaRPr>
          </a:p>
        </p:txBody>
      </p:sp>
    </p:spTree>
    <p:extLst>
      <p:ext uri="{BB962C8B-B14F-4D97-AF65-F5344CB8AC3E}">
        <p14:creationId xmlns:p14="http://schemas.microsoft.com/office/powerpoint/2010/main" val="43700818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696" r:id="rId3"/>
    <p:sldLayoutId id="2147483717" r:id="rId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737782"/>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oogle Shape;13;p10"/>
          <p:cNvSpPr txBox="1"/>
          <p:nvPr userDrawn="1"/>
        </p:nvSpPr>
        <p:spPr>
          <a:xfrm>
            <a:off x="9984432" y="404664"/>
            <a:ext cx="2016224" cy="720080"/>
          </a:xfrm>
          <a:prstGeom prst="rect">
            <a:avLst/>
          </a:prstGeom>
          <a:noFill/>
          <a:ln>
            <a:noFill/>
          </a:ln>
        </p:spPr>
        <p:txBody>
          <a:bodyPr spcFirstLastPara="1" wrap="square" lIns="91425" tIns="45700" rIns="91425" bIns="45700" anchor="t" anchorCtr="0">
            <a:noAutofit/>
          </a:bodyPr>
          <a:lstStyle/>
          <a:p>
            <a:pPr marL="0" marR="0" lvl="0" indent="0" algn="l" rtl="0">
              <a:lnSpc>
                <a:spcPct val="153571"/>
              </a:lnSpc>
              <a:spcBef>
                <a:spcPts val="0"/>
              </a:spcBef>
              <a:spcAft>
                <a:spcPts val="0"/>
              </a:spcAft>
              <a:buNone/>
            </a:pPr>
            <a:r>
              <a:rPr lang="ja-JP" sz="2800" b="1" i="0" u="none" strike="noStrike" cap="none" dirty="0">
                <a:solidFill>
                  <a:srgbClr val="FF0000"/>
                </a:solidFill>
                <a:latin typeface="Meiryo"/>
                <a:ea typeface="Meiryo"/>
                <a:cs typeface="Meiryo"/>
                <a:sym typeface="Meiryo"/>
              </a:rPr>
              <a:t>サンプル</a:t>
            </a:r>
            <a:endParaRPr sz="2800" b="1" i="0" u="none" strike="noStrike" cap="none" dirty="0">
              <a:solidFill>
                <a:srgbClr val="FF0000"/>
              </a:solidFill>
              <a:latin typeface="Meiryo"/>
              <a:ea typeface="Meiryo"/>
              <a:cs typeface="Meiryo"/>
              <a:sym typeface="Meiryo"/>
            </a:endParaRPr>
          </a:p>
        </p:txBody>
      </p:sp>
    </p:spTree>
    <p:extLst>
      <p:ext uri="{BB962C8B-B14F-4D97-AF65-F5344CB8AC3E}">
        <p14:creationId xmlns:p14="http://schemas.microsoft.com/office/powerpoint/2010/main" val="112539908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Google Shape;13;p10"/>
          <p:cNvSpPr txBox="1"/>
          <p:nvPr userDrawn="1"/>
        </p:nvSpPr>
        <p:spPr>
          <a:xfrm>
            <a:off x="9984432" y="404664"/>
            <a:ext cx="2016224" cy="720080"/>
          </a:xfrm>
          <a:prstGeom prst="rect">
            <a:avLst/>
          </a:prstGeom>
          <a:noFill/>
          <a:ln>
            <a:noFill/>
          </a:ln>
        </p:spPr>
        <p:txBody>
          <a:bodyPr spcFirstLastPara="1" wrap="square" lIns="91425" tIns="45700" rIns="91425" bIns="45700" anchor="t" anchorCtr="0">
            <a:noAutofit/>
          </a:bodyPr>
          <a:lstStyle/>
          <a:p>
            <a:pPr marL="0" marR="0" lvl="0" indent="0" algn="l" rtl="0">
              <a:lnSpc>
                <a:spcPct val="153571"/>
              </a:lnSpc>
              <a:spcBef>
                <a:spcPts val="0"/>
              </a:spcBef>
              <a:spcAft>
                <a:spcPts val="0"/>
              </a:spcAft>
              <a:buNone/>
            </a:pPr>
            <a:r>
              <a:rPr lang="ja-JP" sz="2800" b="1" i="0" u="none" strike="noStrike" cap="none" dirty="0">
                <a:solidFill>
                  <a:srgbClr val="FF0000"/>
                </a:solidFill>
                <a:latin typeface="Meiryo"/>
                <a:ea typeface="Meiryo"/>
                <a:cs typeface="Meiryo"/>
                <a:sym typeface="Meiryo"/>
              </a:rPr>
              <a:t>サンプル</a:t>
            </a:r>
            <a:endParaRPr sz="2800" b="1" i="0" u="none" strike="noStrike" cap="none" dirty="0">
              <a:solidFill>
                <a:srgbClr val="FF0000"/>
              </a:solidFill>
              <a:latin typeface="Meiryo"/>
              <a:ea typeface="Meiryo"/>
              <a:cs typeface="Meiryo"/>
              <a:sym typeface="Meiryo"/>
            </a:endParaRPr>
          </a:p>
        </p:txBody>
      </p:sp>
    </p:spTree>
    <p:extLst>
      <p:ext uri="{BB962C8B-B14F-4D97-AF65-F5344CB8AC3E}">
        <p14:creationId xmlns:p14="http://schemas.microsoft.com/office/powerpoint/2010/main" val="161318332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5">
            <a:extLst>
              <a:ext uri="{FF2B5EF4-FFF2-40B4-BE49-F238E27FC236}">
                <a16:creationId xmlns:a16="http://schemas.microsoft.com/office/drawing/2014/main" id="{88709AB7-4A49-486B-A4AB-B55DA071FCB5}"/>
              </a:ext>
            </a:extLst>
          </p:cNvPr>
          <p:cNvSpPr/>
          <p:nvPr/>
        </p:nvSpPr>
        <p:spPr>
          <a:xfrm>
            <a:off x="1995014" y="2852936"/>
            <a:ext cx="8207312" cy="2735984"/>
          </a:xfrm>
          <a:prstGeom prst="roundRect">
            <a:avLst/>
          </a:prstGeom>
          <a:noFill/>
          <a:ln w="76200">
            <a:solidFill>
              <a:srgbClr val="9DEA6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000"/>
              </a:lnSpc>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サブタイトル 2"/>
          <p:cNvSpPr txBox="1">
            <a:spLocks/>
          </p:cNvSpPr>
          <p:nvPr/>
        </p:nvSpPr>
        <p:spPr>
          <a:xfrm>
            <a:off x="313238" y="798612"/>
            <a:ext cx="1584176" cy="626701"/>
          </a:xfrm>
          <a:prstGeom prst="rect">
            <a:avLst/>
          </a:prstGeom>
        </p:spPr>
        <p:txBody>
          <a:bodyPr vert="horz" wrap="square" lIns="36000" tIns="72000" rIns="3600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tabLst>
                <a:tab pos="7448550" algn="l"/>
              </a:tabLst>
            </a:pPr>
            <a:r>
              <a:rPr lang="ja-JP" altLang="en-US" sz="3600" b="1" dirty="0">
                <a:effectLst>
                  <a:outerShdw blurRad="38100" dist="38100" dir="2700000" algn="tl">
                    <a:srgbClr val="000000">
                      <a:alpha val="43137"/>
                    </a:srgbClr>
                  </a:outerShdw>
                </a:effectLst>
                <a:latin typeface="+mn-ea"/>
              </a:rPr>
              <a:t>第３章</a:t>
            </a:r>
            <a:endParaRPr lang="en-US" altLang="ja-JP" sz="3600" b="1" dirty="0">
              <a:effectLst>
                <a:outerShdw blurRad="38100" dist="38100" dir="2700000" algn="tl">
                  <a:srgbClr val="000000">
                    <a:alpha val="43137"/>
                  </a:srgbClr>
                </a:outerShdw>
              </a:effectLst>
              <a:latin typeface="+mn-ea"/>
              <a:cs typeface="メイリオ" panose="020B0604030504040204" pitchFamily="50" charset="-128"/>
            </a:endParaRPr>
          </a:p>
        </p:txBody>
      </p:sp>
      <p:sp>
        <p:nvSpPr>
          <p:cNvPr id="4" name="サブタイトル 2">
            <a:extLst>
              <a:ext uri="{FF2B5EF4-FFF2-40B4-BE49-F238E27FC236}">
                <a16:creationId xmlns:a16="http://schemas.microsoft.com/office/drawing/2014/main" id="{0259DF9B-C0B0-394E-AA76-827A5E7FCBB2}"/>
              </a:ext>
            </a:extLst>
          </p:cNvPr>
          <p:cNvSpPr txBox="1">
            <a:spLocks/>
          </p:cNvSpPr>
          <p:nvPr/>
        </p:nvSpPr>
        <p:spPr>
          <a:xfrm>
            <a:off x="313238" y="332656"/>
            <a:ext cx="1584176" cy="503590"/>
          </a:xfrm>
          <a:prstGeom prst="rect">
            <a:avLst/>
          </a:prstGeom>
        </p:spPr>
        <p:txBody>
          <a:bodyPr vert="horz" wrap="square" lIns="36000" tIns="72000" rIns="3600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tabLst>
                <a:tab pos="7448550" algn="l"/>
              </a:tabLst>
            </a:pPr>
            <a:r>
              <a:rPr lang="ja-JP" altLang="en-US" sz="2800" b="1" dirty="0">
                <a:effectLst>
                  <a:outerShdw blurRad="38100" dist="38100" dir="2700000" algn="tl">
                    <a:srgbClr val="000000">
                      <a:alpha val="43137"/>
                    </a:srgbClr>
                  </a:outerShdw>
                </a:effectLst>
                <a:latin typeface="+mn-ea"/>
              </a:rPr>
              <a:t>第１部</a:t>
            </a:r>
            <a:endParaRPr lang="en-US" altLang="ja-JP" sz="2800" b="1" dirty="0">
              <a:effectLst>
                <a:outerShdw blurRad="38100" dist="38100" dir="2700000" algn="tl">
                  <a:srgbClr val="000000">
                    <a:alpha val="43137"/>
                  </a:srgbClr>
                </a:outerShdw>
              </a:effectLst>
              <a:latin typeface="+mn-ea"/>
              <a:cs typeface="メイリオ" panose="020B0604030504040204" pitchFamily="50" charset="-128"/>
            </a:endParaRPr>
          </a:p>
        </p:txBody>
      </p:sp>
      <p:sp>
        <p:nvSpPr>
          <p:cNvPr id="5" name="サブタイトル 2">
            <a:extLst>
              <a:ext uri="{FF2B5EF4-FFF2-40B4-BE49-F238E27FC236}">
                <a16:creationId xmlns:a16="http://schemas.microsoft.com/office/drawing/2014/main" id="{ED6E20CC-7999-42F2-8DC1-5576EED60050}"/>
              </a:ext>
            </a:extLst>
          </p:cNvPr>
          <p:cNvSpPr txBox="1">
            <a:spLocks/>
          </p:cNvSpPr>
          <p:nvPr/>
        </p:nvSpPr>
        <p:spPr>
          <a:xfrm>
            <a:off x="2340000" y="652282"/>
            <a:ext cx="9660656" cy="1326105"/>
          </a:xfrm>
          <a:prstGeom prst="rect">
            <a:avLst/>
          </a:prstGeom>
        </p:spPr>
        <p:txBody>
          <a:bodyPr vert="horz" wrap="square" lIns="36000" tIns="216000" rIns="36000" bIns="0" rtlCol="0"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spcBef>
                <a:spcPts val="0"/>
              </a:spcBef>
              <a:tabLst>
                <a:tab pos="1257300" algn="l"/>
                <a:tab pos="7448550" algn="l"/>
              </a:tabLst>
            </a:pPr>
            <a:r>
              <a:rPr lang="ja-JP" altLang="en-US" sz="3600" b="1" dirty="0">
                <a:solidFill>
                  <a:schemeClr val="bg1"/>
                </a:solidFill>
                <a:effectLst>
                  <a:outerShdw blurRad="38100" dist="38100" dir="2700000" algn="tl">
                    <a:srgbClr val="000000">
                      <a:alpha val="43137"/>
                    </a:srgbClr>
                  </a:outerShdw>
                </a:effectLst>
                <a:latin typeface="+mn-ea"/>
              </a:rPr>
              <a:t>公共的な空間における基本的原理</a:t>
            </a:r>
          </a:p>
          <a:p>
            <a:pPr algn="l">
              <a:lnSpc>
                <a:spcPct val="100000"/>
              </a:lnSpc>
              <a:spcBef>
                <a:spcPts val="0"/>
              </a:spcBef>
              <a:tabLst>
                <a:tab pos="1257300" algn="l"/>
                <a:tab pos="7448550" algn="l"/>
              </a:tabLst>
            </a:pPr>
            <a:r>
              <a:rPr lang="ja-JP" altLang="en-US" sz="3600" b="1" dirty="0" err="1">
                <a:solidFill>
                  <a:schemeClr val="bg1"/>
                </a:solidFill>
                <a:effectLst>
                  <a:outerShdw blurRad="38100" dist="38100" dir="2700000" algn="tl">
                    <a:srgbClr val="000000">
                      <a:alpha val="43137"/>
                    </a:srgbClr>
                  </a:outerShdw>
                </a:effectLst>
                <a:latin typeface="+mn-ea"/>
              </a:rPr>
              <a:t>ー</a:t>
            </a:r>
            <a:r>
              <a:rPr lang="ja-JP" altLang="en-US" sz="3600" b="1" dirty="0">
                <a:solidFill>
                  <a:schemeClr val="bg1"/>
                </a:solidFill>
                <a:effectLst>
                  <a:outerShdw blurRad="38100" dist="38100" dir="2700000" algn="tl">
                    <a:srgbClr val="000000">
                      <a:alpha val="43137"/>
                    </a:srgbClr>
                  </a:outerShdw>
                </a:effectLst>
                <a:latin typeface="+mn-ea"/>
              </a:rPr>
              <a:t>私たちの民主的な社会</a:t>
            </a:r>
          </a:p>
        </p:txBody>
      </p:sp>
      <p:sp>
        <p:nvSpPr>
          <p:cNvPr id="6" name="サブタイトル 2">
            <a:extLst>
              <a:ext uri="{FF2B5EF4-FFF2-40B4-BE49-F238E27FC236}">
                <a16:creationId xmlns:a16="http://schemas.microsoft.com/office/drawing/2014/main" id="{8A32F406-F6B4-4D6C-A92A-6CC3A7825E9D}"/>
              </a:ext>
            </a:extLst>
          </p:cNvPr>
          <p:cNvSpPr txBox="1">
            <a:spLocks/>
          </p:cNvSpPr>
          <p:nvPr/>
        </p:nvSpPr>
        <p:spPr>
          <a:xfrm>
            <a:off x="2340000" y="216000"/>
            <a:ext cx="9288000" cy="618219"/>
          </a:xfrm>
          <a:prstGeom prst="rect">
            <a:avLst/>
          </a:prstGeom>
        </p:spPr>
        <p:txBody>
          <a:bodyPr vert="horz" wrap="square" lIns="36000" tIns="216000" rIns="36000" bIns="0" rtlCol="0"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spcBef>
                <a:spcPts val="0"/>
              </a:spcBef>
              <a:spcAft>
                <a:spcPts val="1200"/>
              </a:spcAft>
              <a:tabLst>
                <a:tab pos="1257300" algn="l"/>
                <a:tab pos="7448550" algn="l"/>
              </a:tabLst>
            </a:pPr>
            <a:r>
              <a:rPr lang="ja-JP" altLang="en-US" sz="2600" b="1" dirty="0">
                <a:solidFill>
                  <a:schemeClr val="bg1"/>
                </a:solidFill>
                <a:effectLst>
                  <a:outerShdw blurRad="38100" dist="38100" dir="2700000" algn="tl">
                    <a:srgbClr val="000000">
                      <a:alpha val="43137"/>
                    </a:srgbClr>
                  </a:outerShdw>
                </a:effectLst>
                <a:latin typeface="+mn-ea"/>
              </a:rPr>
              <a:t>「公共」のとびら</a:t>
            </a:r>
            <a:endParaRPr lang="en-US" altLang="ja-JP" sz="2600" b="1" dirty="0">
              <a:solidFill>
                <a:schemeClr val="bg1"/>
              </a:solidFill>
              <a:effectLst>
                <a:outerShdw blurRad="38100" dist="38100" dir="2700000" algn="tl">
                  <a:srgbClr val="000000">
                    <a:alpha val="43137"/>
                  </a:srgbClr>
                </a:outerShdw>
              </a:effectLst>
              <a:latin typeface="+mn-ea"/>
            </a:endParaRPr>
          </a:p>
        </p:txBody>
      </p:sp>
      <p:sp>
        <p:nvSpPr>
          <p:cNvPr id="7" name="角丸四角形 5">
            <a:extLst>
              <a:ext uri="{FF2B5EF4-FFF2-40B4-BE49-F238E27FC236}">
                <a16:creationId xmlns:a16="http://schemas.microsoft.com/office/drawing/2014/main" id="{50A21691-B5AD-4AC5-B023-D28C744C8B45}"/>
              </a:ext>
            </a:extLst>
          </p:cNvPr>
          <p:cNvSpPr/>
          <p:nvPr/>
        </p:nvSpPr>
        <p:spPr>
          <a:xfrm>
            <a:off x="1995014" y="2852936"/>
            <a:ext cx="8207312" cy="2735984"/>
          </a:xfrm>
          <a:prstGeom prst="roundRect">
            <a:avLst/>
          </a:prstGeom>
          <a:noFill/>
          <a:ln w="76200">
            <a:solidFill>
              <a:srgbClr val="9DEA6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000"/>
              </a:lnSpc>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extLst>
              <a:ext uri="{FF2B5EF4-FFF2-40B4-BE49-F238E27FC236}">
                <a16:creationId xmlns:a16="http://schemas.microsoft.com/office/drawing/2014/main" id="{41EE69F3-9FCD-4717-BE4F-F861C8AC421C}"/>
              </a:ext>
            </a:extLst>
          </p:cNvPr>
          <p:cNvSpPr/>
          <p:nvPr/>
        </p:nvSpPr>
        <p:spPr>
          <a:xfrm>
            <a:off x="1995014" y="3905493"/>
            <a:ext cx="8207312" cy="1646605"/>
          </a:xfrm>
          <a:prstGeom prst="rect">
            <a:avLst/>
          </a:prstGeom>
        </p:spPr>
        <p:txBody>
          <a:bodyPr wrap="square">
            <a:spAutoFit/>
          </a:bodyPr>
          <a:lstStyle/>
          <a:p>
            <a:pPr lvl="0" algn="ctr"/>
            <a: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立憲主義とは</a:t>
            </a:r>
          </a:p>
          <a:p>
            <a:pPr lvl="0"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（教科書 </a:t>
            </a:r>
            <a:r>
              <a:rPr lang="en-US" altLang="ja-JP" sz="2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p.42</a:t>
            </a:r>
            <a:r>
              <a:rPr lang="ja-JP" altLang="en-US" sz="2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43</a:t>
            </a:r>
            <a:r>
              <a:rPr lang="ja-JP" altLang="en-US" sz="2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500" dirty="0">
              <a:solidFill>
                <a:prstClr val="black"/>
              </a:solidFill>
            </a:endParaRPr>
          </a:p>
          <a:p>
            <a:pPr algn="ctr">
              <a:spcAft>
                <a:spcPts val="600"/>
              </a:spcAft>
            </a:pPr>
            <a:endParaRPr lang="ja-JP" altLang="en-US" dirty="0">
              <a:latin typeface="+mj-ea"/>
            </a:endParaRPr>
          </a:p>
        </p:txBody>
      </p:sp>
    </p:spTree>
    <p:extLst>
      <p:ext uri="{BB962C8B-B14F-4D97-AF65-F5344CB8AC3E}">
        <p14:creationId xmlns:p14="http://schemas.microsoft.com/office/powerpoint/2010/main" val="1726445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0000" y="180000"/>
            <a:ext cx="403200" cy="403200"/>
          </a:xfrm>
          <a:prstGeom prst="rect">
            <a:avLst/>
          </a:prstGeom>
          <a:noFill/>
        </p:spPr>
        <p:txBody>
          <a:bodyPr vert="horz" wrap="square" lIns="91440" tIns="45720" rIns="91440" bIns="45720" rtlCol="0" anchor="ctr">
            <a:normAutofit/>
          </a:bodyPr>
          <a:lstStyle/>
          <a:p>
            <a:r>
              <a:rPr lang="en-US" altLang="ja-JP"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a:t>
            </a:r>
            <a:endParaRPr lang="ja-JP" altLang="en-US" sz="2000" dirty="0">
              <a:effectLst>
                <a:outerShdw blurRad="38100" dist="38100" dir="2700000" algn="tl">
                  <a:srgbClr val="000000">
                    <a:alpha val="43137"/>
                  </a:srgbClr>
                </a:outerShdw>
              </a:effectLst>
            </a:endParaRPr>
          </a:p>
        </p:txBody>
      </p:sp>
      <p:sp>
        <p:nvSpPr>
          <p:cNvPr id="3" name="タイトル 1"/>
          <p:cNvSpPr txBox="1">
            <a:spLocks/>
          </p:cNvSpPr>
          <p:nvPr/>
        </p:nvSpPr>
        <p:spPr>
          <a:xfrm>
            <a:off x="720000" y="900000"/>
            <a:ext cx="11160000" cy="54093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pPr>
            <a:r>
              <a:rPr lang="ja-JP" altLang="en-US" sz="35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5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5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5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立憲主義</a:t>
            </a:r>
            <a:endParaRPr lang="ja-JP" altLang="en-US" sz="3500" b="1" dirty="0">
              <a:latin typeface="メイリオ" panose="020B0604030504040204" pitchFamily="50" charset="-128"/>
              <a:ea typeface="メイリオ" panose="020B0604030504040204" pitchFamily="50" charset="-128"/>
              <a:cs typeface="メイリオ" panose="020B0604030504040204" pitchFamily="50" charset="-128"/>
            </a:endParaRP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・君主の権利を身分制議会などが制限する原理（中世ヨーロッパで誕生）</a:t>
            </a: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a:t>
            </a:r>
            <a:r>
              <a:rPr lang="ja-JP" altLang="en-US" sz="3200" dirty="0">
                <a:solidFill>
                  <a:srgbClr val="FF0000"/>
                </a:solidFill>
                <a:latin typeface="メイリオ" panose="020B0604030504040204" pitchFamily="50" charset="-128"/>
                <a:ea typeface="メイリオ" panose="020B0604030504040204" pitchFamily="50" charset="-128"/>
              </a:rPr>
              <a:t>フランス革命</a:t>
            </a: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1789</a:t>
            </a:r>
            <a:r>
              <a:rPr lang="ja-JP" altLang="en-US" sz="3200" dirty="0">
                <a:latin typeface="メイリオ" panose="020B0604030504040204" pitchFamily="50" charset="-128"/>
                <a:ea typeface="メイリオ" panose="020B0604030504040204" pitchFamily="50" charset="-128"/>
              </a:rPr>
              <a:t>年）などをへて，国民を代表する議会や政府でも</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pPr>
            <a:r>
              <a:rPr lang="ja-JP" altLang="en-US" sz="3200" dirty="0">
                <a:solidFill>
                  <a:srgbClr val="FF0000"/>
                </a:solidFill>
                <a:latin typeface="メイリオ" panose="020B0604030504040204" pitchFamily="50" charset="-128"/>
                <a:ea typeface="メイリオ" panose="020B0604030504040204" pitchFamily="50" charset="-128"/>
              </a:rPr>
              <a:t>　憲法</a:t>
            </a:r>
            <a:r>
              <a:rPr lang="ja-JP" altLang="en-US" sz="3200" dirty="0">
                <a:latin typeface="メイリオ" panose="020B0604030504040204" pitchFamily="50" charset="-128"/>
                <a:ea typeface="メイリオ" panose="020B0604030504040204" pitchFamily="50" charset="-128"/>
              </a:rPr>
              <a:t>にしばられるという原理として確立</a:t>
            </a: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・権力をしばる点で，立憲主義は「法の支配」を発展させたもの</a:t>
            </a:r>
          </a:p>
        </p:txBody>
      </p:sp>
      <p:sp>
        <p:nvSpPr>
          <p:cNvPr id="4" name="テキスト ボックス 3"/>
          <p:cNvSpPr txBox="1"/>
          <p:nvPr/>
        </p:nvSpPr>
        <p:spPr>
          <a:xfrm>
            <a:off x="738000" y="180000"/>
            <a:ext cx="432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法の支配と立憲主義</a:t>
            </a:r>
            <a:endParaRPr lang="ja-JP" alt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3318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0000" y="288000"/>
            <a:ext cx="576000" cy="576000"/>
          </a:xfrm>
          <a:prstGeom prst="rect">
            <a:avLst/>
          </a:prstGeom>
          <a:noFill/>
          <a:ln>
            <a:noFill/>
          </a:ln>
        </p:spPr>
        <p:txBody>
          <a:bodyPr vert="horz" wrap="none" lIns="91440" tIns="45720" rIns="91440" bIns="45720" rtlCol="0" anchor="ctr">
            <a:normAutofit fontScale="92500" lnSpcReduction="10000"/>
          </a:bodyPr>
          <a:lstStyle/>
          <a:p>
            <a:r>
              <a:rPr lang="en-US" altLang="ja-JP"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a:t>
            </a:r>
            <a:endParaRPr lang="en-US" altLang="ja-JP" sz="2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 name="タイトル 1">
            <a:extLst>
              <a:ext uri="{FF2B5EF4-FFF2-40B4-BE49-F238E27FC236}">
                <a16:creationId xmlns:a16="http://schemas.microsoft.com/office/drawing/2014/main" id="{A8D3AC0A-E756-49CB-A054-3BA9B5A577CA}"/>
              </a:ext>
            </a:extLst>
          </p:cNvPr>
          <p:cNvSpPr txBox="1">
            <a:spLocks/>
          </p:cNvSpPr>
          <p:nvPr/>
        </p:nvSpPr>
        <p:spPr>
          <a:xfrm>
            <a:off x="936000" y="1260000"/>
            <a:ext cx="11835816" cy="58190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spcBef>
                <a:spcPts val="0"/>
              </a:spcBef>
            </a:pPr>
            <a:r>
              <a:rPr lang="ja-JP" altLang="en-US" sz="3500" b="1" dirty="0">
                <a:solidFill>
                  <a:prstClr val="black"/>
                </a:solidFill>
                <a:latin typeface="メイリオ"/>
                <a:ea typeface="メイリオ"/>
              </a:rPr>
              <a:t>新しく国家を樹立し，憲法をつくるとしたら，</a:t>
            </a:r>
            <a:endParaRPr lang="en-US" altLang="ja-JP" sz="3500" b="1" dirty="0">
              <a:solidFill>
                <a:prstClr val="black"/>
              </a:solidFill>
              <a:latin typeface="メイリオ"/>
              <a:ea typeface="メイリオ"/>
            </a:endParaRPr>
          </a:p>
          <a:p>
            <a:pPr algn="l">
              <a:lnSpc>
                <a:spcPts val="4500"/>
              </a:lnSpc>
              <a:spcBef>
                <a:spcPts val="0"/>
              </a:spcBef>
            </a:pPr>
            <a:r>
              <a:rPr lang="ja-JP" altLang="en-US" sz="3500" b="1" dirty="0">
                <a:solidFill>
                  <a:prstClr val="black"/>
                </a:solidFill>
                <a:latin typeface="メイリオ"/>
                <a:ea typeface="メイリオ"/>
              </a:rPr>
              <a:t>どのような内容を含めるべきか？</a:t>
            </a:r>
          </a:p>
        </p:txBody>
      </p:sp>
      <p:sp>
        <p:nvSpPr>
          <p:cNvPr id="4" name="テキスト ボックス 3">
            <a:extLst>
              <a:ext uri="{FF2B5EF4-FFF2-40B4-BE49-F238E27FC236}">
                <a16:creationId xmlns:a16="http://schemas.microsoft.com/office/drawing/2014/main" id="{66551832-B196-4C7E-B8EE-20B194492930}"/>
              </a:ext>
            </a:extLst>
          </p:cNvPr>
          <p:cNvSpPr txBox="1"/>
          <p:nvPr/>
        </p:nvSpPr>
        <p:spPr>
          <a:xfrm>
            <a:off x="936000" y="288000"/>
            <a:ext cx="8147248" cy="581900"/>
          </a:xfrm>
          <a:prstGeom prst="rect">
            <a:avLst/>
          </a:prstGeom>
          <a:noFill/>
          <a:ln>
            <a:noFill/>
          </a:ln>
        </p:spPr>
        <p:txBody>
          <a:bodyPr vert="horz" wrap="none" lIns="91440" tIns="45720" rIns="91440" bIns="45720" rtlCol="0" anchor="ctr">
            <a:noAutofit/>
          </a:bodyPr>
          <a:lstStyle/>
          <a:p>
            <a:r>
              <a:rPr lang="ja-JP" altLang="en-US" sz="3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近代立憲主義の原理</a:t>
            </a:r>
            <a:r>
              <a:rPr lang="en-US" altLang="ja-JP"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〔p.42〜43〕</a:t>
            </a:r>
            <a:endParaRPr lang="en-US" altLang="ja-JP"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F081441D-5DE3-4BFA-9BF0-3128A709A885}"/>
              </a:ext>
            </a:extLst>
          </p:cNvPr>
          <p:cNvPicPr>
            <a:picLocks noChangeAspect="1"/>
          </p:cNvPicPr>
          <p:nvPr/>
        </p:nvPicPr>
        <p:blipFill rotWithShape="1">
          <a:blip r:embed="rId2">
            <a:extLst>
              <a:ext uri="{28A0092B-C50C-407E-A947-70E740481C1C}">
                <a14:useLocalDpi xmlns:a14="http://schemas.microsoft.com/office/drawing/2010/main"/>
              </a:ext>
            </a:extLst>
          </a:blip>
          <a:srcRect l="-5219"/>
          <a:stretch/>
        </p:blipFill>
        <p:spPr>
          <a:xfrm>
            <a:off x="180000" y="1062895"/>
            <a:ext cx="852032" cy="734875"/>
          </a:xfrm>
          <a:prstGeom prst="rect">
            <a:avLst/>
          </a:prstGeom>
        </p:spPr>
      </p:pic>
      <p:pic>
        <p:nvPicPr>
          <p:cNvPr id="6" name="図 5">
            <a:extLst>
              <a:ext uri="{FF2B5EF4-FFF2-40B4-BE49-F238E27FC236}">
                <a16:creationId xmlns:a16="http://schemas.microsoft.com/office/drawing/2014/main" id="{DE5ED112-4840-CD41-B417-06E408998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44272" y="2877232"/>
            <a:ext cx="1584016" cy="2640000"/>
          </a:xfrm>
          <a:prstGeom prst="rect">
            <a:avLst/>
          </a:prstGeom>
        </p:spPr>
      </p:pic>
    </p:spTree>
    <p:extLst>
      <p:ext uri="{BB962C8B-B14F-4D97-AF65-F5344CB8AC3E}">
        <p14:creationId xmlns:p14="http://schemas.microsoft.com/office/powerpoint/2010/main" val="2162809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0000" y="180000"/>
            <a:ext cx="403200" cy="403200"/>
          </a:xfrm>
          <a:prstGeom prst="rect">
            <a:avLst/>
          </a:prstGeom>
          <a:noFill/>
        </p:spPr>
        <p:txBody>
          <a:bodyPr vert="horz" wrap="square" lIns="91440" tIns="45720" rIns="91440" bIns="45720" rtlCol="0" anchor="ctr">
            <a:normAutofit/>
          </a:bodyPr>
          <a:lstStyle/>
          <a:p>
            <a:r>
              <a:rPr lang="en-US" altLang="ja-JP"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a:t>
            </a:r>
            <a:endParaRPr lang="ja-JP" altLang="en-US" sz="2000" dirty="0">
              <a:effectLst>
                <a:outerShdw blurRad="38100" dist="38100" dir="2700000" algn="tl">
                  <a:srgbClr val="000000">
                    <a:alpha val="43137"/>
                  </a:srgbClr>
                </a:outerShdw>
              </a:effectLst>
            </a:endParaRPr>
          </a:p>
        </p:txBody>
      </p:sp>
      <p:sp>
        <p:nvSpPr>
          <p:cNvPr id="3" name="テキスト ボックス 2"/>
          <p:cNvSpPr txBox="1"/>
          <p:nvPr/>
        </p:nvSpPr>
        <p:spPr>
          <a:xfrm>
            <a:off x="738000" y="180000"/>
            <a:ext cx="4637920" cy="402066"/>
          </a:xfrm>
          <a:prstGeom prst="rect">
            <a:avLst/>
          </a:prstGeom>
          <a:noFill/>
        </p:spPr>
        <p:txBody>
          <a:bodyPr vert="horz" wrap="square" lIns="91440" tIns="45720" rIns="91440" bIns="45720" rtlCol="0" anchor="ctr">
            <a:noAutofit/>
          </a:bodyPr>
          <a:lstStyle/>
          <a:p>
            <a:r>
              <a:rPr lang="ja-JP" altLang="en-US" sz="2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近代立憲主義の原理</a:t>
            </a:r>
            <a:endParaRPr lang="ja-JP" altLang="en-US" sz="2400" dirty="0">
              <a:effectLst>
                <a:outerShdw blurRad="38100" dist="38100" dir="2700000" algn="tl">
                  <a:srgbClr val="000000">
                    <a:alpha val="43137"/>
                  </a:srgbClr>
                </a:outerShdw>
              </a:effectLst>
            </a:endParaRPr>
          </a:p>
        </p:txBody>
      </p:sp>
      <p:sp>
        <p:nvSpPr>
          <p:cNvPr id="4" name="テキスト ボックス 3">
            <a:extLst>
              <a:ext uri="{FF2B5EF4-FFF2-40B4-BE49-F238E27FC236}">
                <a16:creationId xmlns:a16="http://schemas.microsoft.com/office/drawing/2014/main" id="{3D9295AF-6C8B-6245-BA11-8FCFB51B5CA3}"/>
              </a:ext>
            </a:extLst>
          </p:cNvPr>
          <p:cNvSpPr txBox="1"/>
          <p:nvPr/>
        </p:nvSpPr>
        <p:spPr>
          <a:xfrm>
            <a:off x="720000" y="900000"/>
            <a:ext cx="9865096" cy="621000"/>
          </a:xfrm>
          <a:prstGeom prst="rect">
            <a:avLst/>
          </a:prstGeom>
          <a:noFill/>
        </p:spPr>
        <p:txBody>
          <a:bodyPr vert="horz" wrap="none" lIns="91440" tIns="45720" rIns="91440" bIns="45720" rtlCol="0">
            <a:noAutofit/>
          </a:bodyPr>
          <a:lstStyle/>
          <a:p>
            <a:pPr>
              <a:lnSpc>
                <a:spcPts val="4500"/>
              </a:lnSpc>
              <a:defRPr/>
            </a:pPr>
            <a:r>
              <a:rPr kumimoji="0" lang="ja-JP" altLang="en-US" sz="3500" b="1" kern="0">
                <a:solidFill>
                  <a:srgbClr val="000000"/>
                </a:solidFill>
                <a:latin typeface="メイリオ" panose="020B0604030504040204" pitchFamily="50" charset="-128"/>
                <a:ea typeface="メイリオ" panose="020B0604030504040204" pitchFamily="50" charset="-128"/>
              </a:rPr>
              <a:t>　いろいろな国の憲法と比較すると</a:t>
            </a:r>
            <a:r>
              <a:rPr kumimoji="0" lang="ja-JP" altLang="en-US" sz="3000" b="1" kern="0">
                <a:solidFill>
                  <a:srgbClr val="000000"/>
                </a:solidFill>
                <a:latin typeface="メイリオ" panose="020B0604030504040204" pitchFamily="50" charset="-128"/>
                <a:ea typeface="メイリオ" panose="020B0604030504040204" pitchFamily="50" charset="-128"/>
              </a:rPr>
              <a:t>　</a:t>
            </a:r>
            <a:endParaRPr kumimoji="0" lang="ja-JP" altLang="en-US" sz="30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B2912E2C-9633-CF4B-B49D-3A1CBFBE18C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12000" y="864000"/>
            <a:ext cx="558593" cy="571618"/>
          </a:xfrm>
          <a:prstGeom prst="rect">
            <a:avLst/>
          </a:prstGeom>
        </p:spPr>
      </p:pic>
      <p:sp>
        <p:nvSpPr>
          <p:cNvPr id="11" name="テキスト ボックス 10"/>
          <p:cNvSpPr txBox="1"/>
          <p:nvPr/>
        </p:nvSpPr>
        <p:spPr>
          <a:xfrm>
            <a:off x="335360" y="1628800"/>
            <a:ext cx="11496640" cy="4653336"/>
          </a:xfrm>
          <a:prstGeom prst="rect">
            <a:avLst/>
          </a:prstGeom>
          <a:solidFill>
            <a:srgbClr val="7030A0">
              <a:alpha val="20000"/>
            </a:srgbClr>
          </a:solidFill>
        </p:spPr>
        <p:txBody>
          <a:bodyPr vert="horz" wrap="square" lIns="252000" tIns="180000" rIns="252000" bIns="180000" numCol="2" spcCol="540000" rtlCol="0" anchor="t">
            <a:noAutofit/>
          </a:bodyPr>
          <a:lstStyle/>
          <a:p>
            <a:pPr algn="just"/>
            <a:r>
              <a:rPr lang="ja-JP" altLang="en-US" sz="2000" dirty="0">
                <a:latin typeface="メイリオ" panose="020B0604030504040204" pitchFamily="50" charset="-128"/>
                <a:ea typeface="メイリオ" panose="020B0604030504040204" pitchFamily="50" charset="-128"/>
              </a:rPr>
              <a:t>　近代憲法は普遍的な理念にもとづくとされるが，実際には各国の憲法はそれぞれ特徴的である。</a:t>
            </a:r>
            <a:endParaRPr lang="en-US" altLang="ja-JP" sz="2000" dirty="0">
              <a:latin typeface="メイリオ" panose="020B0604030504040204" pitchFamily="50" charset="-128"/>
              <a:ea typeface="メイリオ" panose="020B0604030504040204" pitchFamily="50" charset="-128"/>
            </a:endParaRPr>
          </a:p>
          <a:p>
            <a:pPr algn="just"/>
            <a:endParaRPr lang="ja-JP" altLang="en-US" sz="2000" dirty="0">
              <a:latin typeface="メイリオ" panose="020B0604030504040204" pitchFamily="50" charset="-128"/>
              <a:ea typeface="メイリオ" panose="020B0604030504040204" pitchFamily="50" charset="-128"/>
            </a:endParaRPr>
          </a:p>
          <a:p>
            <a:pPr algn="just"/>
            <a:r>
              <a:rPr lang="ja-JP" altLang="en-US" sz="2000" b="1" dirty="0">
                <a:latin typeface="メイリオ" panose="020B0604030504040204" pitchFamily="50" charset="-128"/>
                <a:ea typeface="メイリオ" panose="020B0604030504040204" pitchFamily="50" charset="-128"/>
              </a:rPr>
              <a:t>●義務の規定があるか</a:t>
            </a:r>
          </a:p>
          <a:p>
            <a:pPr algn="just"/>
            <a:r>
              <a:rPr lang="ja-JP" altLang="en-US" sz="2000" dirty="0">
                <a:latin typeface="メイリオ" panose="020B0604030504040204" pitchFamily="50" charset="-128"/>
                <a:ea typeface="メイリオ" panose="020B0604030504040204" pitchFamily="50" charset="-128"/>
              </a:rPr>
              <a:t>　日本国憲法では国民の義務が規定されている。これは「憲法は公権力をしばるもの」という基本理解からは疑問に感じるだろう。実際には，たとえば勤労の義務が規定されているからといって，働かないと罰せられる，などということはない。また，教育の義務はドイツの憲法にもあるが，これは子どもの教育を受ける権利の保障のためである。ほかに兵役の義務などを明文化している国もある。</a:t>
            </a:r>
            <a:endParaRPr lang="en-US" altLang="ja-JP" sz="2000" dirty="0">
              <a:latin typeface="メイリオ" panose="020B0604030504040204" pitchFamily="50" charset="-128"/>
              <a:ea typeface="メイリオ" panose="020B0604030504040204" pitchFamily="50" charset="-128"/>
            </a:endParaRPr>
          </a:p>
          <a:p>
            <a:pPr algn="just"/>
            <a:r>
              <a:rPr lang="ja-JP" altLang="en-US" sz="2000" b="1" dirty="0">
                <a:latin typeface="メイリオ" panose="020B0604030504040204" pitchFamily="50" charset="-128"/>
                <a:ea typeface="メイリオ" panose="020B0604030504040204" pitchFamily="50" charset="-128"/>
              </a:rPr>
              <a:t>●自国の歴史・文化を語るか</a:t>
            </a:r>
          </a:p>
          <a:p>
            <a:pPr algn="just"/>
            <a:r>
              <a:rPr lang="ja-JP" altLang="en-US" sz="2000" dirty="0">
                <a:latin typeface="メイリオ" panose="020B0604030504040204" pitchFamily="50" charset="-128"/>
                <a:ea typeface="メイリオ" panose="020B0604030504040204" pitchFamily="50" charset="-128"/>
              </a:rPr>
              <a:t>　中国の憲法では，前文で自国の歴史が語られている。歴史や文化（宗教）を語ることによって，憲法で「自国らしさ」を示そうとするのは社会主義国やイスラーム圏の国々にみられる傾向である。</a:t>
            </a:r>
            <a:endParaRPr lang="en-US" altLang="ja-JP" sz="2000" dirty="0">
              <a:latin typeface="メイリオ" panose="020B0604030504040204" pitchFamily="50" charset="-128"/>
              <a:ea typeface="メイリオ" panose="020B0604030504040204" pitchFamily="50" charset="-128"/>
            </a:endParaRPr>
          </a:p>
          <a:p>
            <a:pPr algn="just"/>
            <a:endParaRPr lang="ja-JP" altLang="en-US" sz="2000" dirty="0">
              <a:latin typeface="メイリオ" panose="020B0604030504040204" pitchFamily="50" charset="-128"/>
              <a:ea typeface="メイリオ" panose="020B0604030504040204" pitchFamily="50" charset="-128"/>
            </a:endParaRPr>
          </a:p>
          <a:p>
            <a:pPr algn="just"/>
            <a:r>
              <a:rPr lang="ja-JP" altLang="en-US" sz="2000" b="1" dirty="0">
                <a:latin typeface="メイリオ" panose="020B0604030504040204" pitchFamily="50" charset="-128"/>
                <a:ea typeface="メイリオ" panose="020B0604030504040204" pitchFamily="50" charset="-128"/>
              </a:rPr>
              <a:t>●神の存在にもとづくか</a:t>
            </a:r>
          </a:p>
          <a:p>
            <a:pPr algn="just"/>
            <a:r>
              <a:rPr lang="ja-JP" altLang="en-US" sz="2000" dirty="0">
                <a:latin typeface="メイリオ" panose="020B0604030504040204" pitchFamily="50" charset="-128"/>
                <a:ea typeface="メイリオ" panose="020B0604030504040204" pitchFamily="50" charset="-128"/>
              </a:rPr>
              <a:t>　スイスの憲法は「全能の神の</a:t>
            </a:r>
            <a:endParaRPr lang="en-US" altLang="ja-JP" sz="2000" dirty="0">
              <a:latin typeface="メイリオ" panose="020B0604030504040204" pitchFamily="50" charset="-128"/>
              <a:ea typeface="メイリオ" panose="020B0604030504040204" pitchFamily="50" charset="-128"/>
            </a:endParaRPr>
          </a:p>
          <a:p>
            <a:pPr algn="just"/>
            <a:r>
              <a:rPr lang="ja-JP" altLang="en-US" sz="2000" dirty="0">
                <a:latin typeface="メイリオ" panose="020B0604030504040204" pitchFamily="50" charset="-128"/>
                <a:ea typeface="メイリオ" panose="020B0604030504040204" pitchFamily="50" charset="-128"/>
              </a:rPr>
              <a:t>名において！」とはじまる。</a:t>
            </a:r>
            <a:endParaRPr lang="en-US" altLang="ja-JP" sz="2000" dirty="0">
              <a:latin typeface="メイリオ" panose="020B0604030504040204" pitchFamily="50" charset="-128"/>
              <a:ea typeface="メイリオ" panose="020B0604030504040204" pitchFamily="50" charset="-128"/>
            </a:endParaRPr>
          </a:p>
          <a:p>
            <a:pPr algn="just"/>
            <a:r>
              <a:rPr lang="ja-JP" altLang="en-US" sz="2000" dirty="0">
                <a:latin typeface="メイリオ" panose="020B0604030504040204" pitchFamily="50" charset="-128"/>
                <a:ea typeface="メイリオ" panose="020B0604030504040204" pitchFamily="50" charset="-128"/>
              </a:rPr>
              <a:t>ほかに，ドイツやカナダな</a:t>
            </a:r>
            <a:endParaRPr lang="en-US" altLang="ja-JP" sz="2000" dirty="0">
              <a:latin typeface="メイリオ" panose="020B0604030504040204" pitchFamily="50" charset="-128"/>
              <a:ea typeface="メイリオ" panose="020B0604030504040204" pitchFamily="50" charset="-128"/>
            </a:endParaRPr>
          </a:p>
          <a:p>
            <a:pPr algn="just"/>
            <a:r>
              <a:rPr lang="ja-JP" altLang="en-US" sz="2000" dirty="0" err="1">
                <a:latin typeface="メイリオ" panose="020B0604030504040204" pitchFamily="50" charset="-128"/>
                <a:ea typeface="メイリオ" panose="020B0604030504040204" pitchFamily="50" charset="-128"/>
              </a:rPr>
              <a:t>ども</a:t>
            </a:r>
            <a:r>
              <a:rPr lang="ja-JP" altLang="en-US" sz="2000" dirty="0">
                <a:latin typeface="メイリオ" panose="020B0604030504040204" pitchFamily="50" charset="-128"/>
                <a:ea typeface="メイリオ" panose="020B0604030504040204" pitchFamily="50" charset="-128"/>
              </a:rPr>
              <a:t>憲法に神が登場する。</a:t>
            </a: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00456" y="4509120"/>
            <a:ext cx="1379913" cy="1499616"/>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8392" y="943414"/>
            <a:ext cx="1892064" cy="476191"/>
          </a:xfrm>
          <a:prstGeom prst="rect">
            <a:avLst/>
          </a:prstGeom>
        </p:spPr>
      </p:pic>
    </p:spTree>
    <p:extLst>
      <p:ext uri="{BB962C8B-B14F-4D97-AF65-F5344CB8AC3E}">
        <p14:creationId xmlns:p14="http://schemas.microsoft.com/office/powerpoint/2010/main" val="154789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0000" y="180000"/>
            <a:ext cx="403200" cy="403200"/>
          </a:xfrm>
          <a:prstGeom prst="rect">
            <a:avLst/>
          </a:prstGeom>
          <a:noFill/>
        </p:spPr>
        <p:txBody>
          <a:bodyPr vert="horz" wrap="square" lIns="91440" tIns="45720" rIns="91440" bIns="45720" rtlCol="0" anchor="ctr">
            <a:normAutofit/>
          </a:bodyPr>
          <a:lstStyle/>
          <a:p>
            <a:r>
              <a:rPr lang="en-US" altLang="ja-JP"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a:t>
            </a:r>
            <a:endParaRPr lang="ja-JP" altLang="en-US" sz="2000" dirty="0">
              <a:effectLst>
                <a:outerShdw blurRad="38100" dist="38100" dir="2700000" algn="tl">
                  <a:srgbClr val="000000">
                    <a:alpha val="43137"/>
                  </a:srgbClr>
                </a:outerShdw>
              </a:effectLst>
            </a:endParaRPr>
          </a:p>
        </p:txBody>
      </p:sp>
      <p:sp>
        <p:nvSpPr>
          <p:cNvPr id="3" name="テキスト ボックス 2"/>
          <p:cNvSpPr txBox="1"/>
          <p:nvPr/>
        </p:nvSpPr>
        <p:spPr>
          <a:xfrm>
            <a:off x="738000" y="180000"/>
            <a:ext cx="4637920" cy="402066"/>
          </a:xfrm>
          <a:prstGeom prst="rect">
            <a:avLst/>
          </a:prstGeom>
          <a:noFill/>
        </p:spPr>
        <p:txBody>
          <a:bodyPr vert="horz" wrap="square" lIns="91440" tIns="45720" rIns="91440" bIns="45720" rtlCol="0" anchor="ctr">
            <a:noAutofit/>
          </a:bodyPr>
          <a:lstStyle/>
          <a:p>
            <a:r>
              <a:rPr lang="ja-JP" altLang="en-US" sz="2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近代立憲主義の原理</a:t>
            </a:r>
            <a:endParaRPr lang="ja-JP" altLang="en-US" sz="2400" dirty="0">
              <a:effectLst>
                <a:outerShdw blurRad="38100" dist="38100" dir="2700000" algn="tl">
                  <a:srgbClr val="000000">
                    <a:alpha val="43137"/>
                  </a:srgbClr>
                </a:outerShdw>
              </a:effectLst>
            </a:endParaRPr>
          </a:p>
        </p:txBody>
      </p:sp>
      <p:sp>
        <p:nvSpPr>
          <p:cNvPr id="4" name="テキスト ボックス 3">
            <a:extLst>
              <a:ext uri="{FF2B5EF4-FFF2-40B4-BE49-F238E27FC236}">
                <a16:creationId xmlns:a16="http://schemas.microsoft.com/office/drawing/2014/main" id="{23F4B3D4-A5E3-134E-9C5C-D7D6D9B57BAA}"/>
              </a:ext>
            </a:extLst>
          </p:cNvPr>
          <p:cNvSpPr txBox="1"/>
          <p:nvPr/>
        </p:nvSpPr>
        <p:spPr>
          <a:xfrm>
            <a:off x="6456040" y="2276872"/>
            <a:ext cx="5328592" cy="3960440"/>
          </a:xfrm>
          <a:prstGeom prst="rect">
            <a:avLst/>
          </a:prstGeom>
          <a:solidFill>
            <a:sysClr val="window" lastClr="FFFFFF"/>
          </a:solidFill>
        </p:spPr>
        <p:txBody>
          <a:bodyPr vert="horz" wrap="square" lIns="91440" tIns="45720" rIns="91440" bIns="45720" rtlCol="0">
            <a:noAutofit/>
          </a:bodyPr>
          <a:lstStyle/>
          <a:p>
            <a:pPr marL="414000" lvl="0" indent="-432000">
              <a:lnSpc>
                <a:spcPts val="4500"/>
              </a:lnSpc>
              <a:defRPr/>
            </a:pPr>
            <a:r>
              <a:rPr kumimoji="0" lang="ja-JP" altLang="en-US" sz="3200" b="0" i="0" u="none" strike="noStrike" kern="0" cap="none" spc="0" normalizeH="0" baseline="0" noProof="0">
                <a:ln>
                  <a:noFill/>
                </a:ln>
                <a:solidFill>
                  <a:prstClr val="black"/>
                </a:solidFill>
                <a:effectLst/>
                <a:uLnTx/>
                <a:uFillTx/>
                <a:latin typeface="Segoe UI"/>
                <a:ea typeface="メイリオ"/>
              </a:rPr>
              <a:t>・フランス人権宣言</a:t>
            </a:r>
            <a:r>
              <a:rPr kumimoji="0" lang="ja-JP" altLang="en-US" sz="3200" kern="0">
                <a:solidFill>
                  <a:prstClr val="black"/>
                </a:solidFill>
                <a:latin typeface="Segoe UI"/>
                <a:ea typeface="メイリオ"/>
              </a:rPr>
              <a:t>は</a:t>
            </a:r>
            <a:r>
              <a:rPr kumimoji="0" lang="ja-JP" altLang="en-US" sz="3200" b="0" i="0" u="none" strike="noStrike" kern="0" cap="none" spc="0" normalizeH="0" baseline="0" noProof="0">
                <a:ln>
                  <a:noFill/>
                </a:ln>
                <a:solidFill>
                  <a:prstClr val="black"/>
                </a:solidFill>
                <a:effectLst/>
                <a:uLnTx/>
                <a:uFillTx/>
                <a:latin typeface="Segoe UI"/>
                <a:ea typeface="メイリオ"/>
              </a:rPr>
              <a:t>第</a:t>
            </a:r>
            <a:r>
              <a:rPr kumimoji="0" lang="en-US" altLang="ja-JP" sz="3500" b="0" i="0" u="none" strike="noStrike" kern="0" cap="none" spc="0" normalizeH="0" baseline="0" noProof="0" dirty="0">
                <a:ln>
                  <a:noFill/>
                </a:ln>
                <a:solidFill>
                  <a:prstClr val="black"/>
                </a:solidFill>
                <a:effectLst/>
                <a:uLnTx/>
                <a:uFillTx/>
                <a:latin typeface="Segoe UI"/>
                <a:ea typeface="メイリオ"/>
              </a:rPr>
              <a:t>1</a:t>
            </a:r>
            <a:r>
              <a:rPr kumimoji="0" lang="ja-JP" altLang="en-US" sz="3200" b="0" i="0" u="none" strike="noStrike" kern="0" cap="none" spc="0" normalizeH="0" baseline="0" noProof="0">
                <a:ln>
                  <a:noFill/>
                </a:ln>
                <a:solidFill>
                  <a:prstClr val="black"/>
                </a:solidFill>
                <a:effectLst/>
                <a:uLnTx/>
                <a:uFillTx/>
                <a:latin typeface="Segoe UI"/>
                <a:ea typeface="メイリオ"/>
              </a:rPr>
              <a:t>条で，人は生まれながらにして自由で，権利において平等だと</a:t>
            </a:r>
            <a:r>
              <a:rPr kumimoji="0" lang="ja-JP" altLang="en-US" sz="3200" kern="0">
                <a:solidFill>
                  <a:prstClr val="black"/>
                </a:solidFill>
                <a:latin typeface="Segoe UI"/>
                <a:ea typeface="メイリオ"/>
              </a:rPr>
              <a:t>と述べている</a:t>
            </a:r>
            <a:endParaRPr kumimoji="0" lang="en-US" altLang="ja-JP" sz="3200" b="0" i="0" u="none" strike="noStrike" kern="0" cap="none" spc="0" normalizeH="0" baseline="0" noProof="0" dirty="0">
              <a:ln>
                <a:noFill/>
              </a:ln>
              <a:solidFill>
                <a:prstClr val="black"/>
              </a:solidFill>
              <a:effectLst/>
              <a:uLnTx/>
              <a:uFillTx/>
              <a:latin typeface="Segoe UI"/>
              <a:ea typeface="メイリオ"/>
            </a:endParaRPr>
          </a:p>
          <a:p>
            <a:pPr marL="414000" lvl="0" indent="-432000">
              <a:lnSpc>
                <a:spcPts val="4500"/>
              </a:lnSpc>
              <a:defRPr/>
            </a:pPr>
            <a:r>
              <a:rPr kumimoji="0" lang="ja-JP" altLang="en-US" sz="3200" kern="0">
                <a:solidFill>
                  <a:prstClr val="black"/>
                </a:solidFill>
                <a:latin typeface="Segoe UI"/>
                <a:ea typeface="メイリオ"/>
              </a:rPr>
              <a:t>・ただし，実際に権利が保障されたのは，市民権をもつ白人男性だけだった</a:t>
            </a:r>
            <a:endParaRPr kumimoji="0" lang="en-US" altLang="ja-JP" sz="3200" kern="0" dirty="0">
              <a:solidFill>
                <a:prstClr val="black"/>
              </a:solidFill>
              <a:latin typeface="メイリオ"/>
              <a:ea typeface="メイリオ"/>
            </a:endParaRPr>
          </a:p>
        </p:txBody>
      </p:sp>
      <p:sp>
        <p:nvSpPr>
          <p:cNvPr id="5" name="テキスト ボックス 4">
            <a:extLst>
              <a:ext uri="{FF2B5EF4-FFF2-40B4-BE49-F238E27FC236}">
                <a16:creationId xmlns:a16="http://schemas.microsoft.com/office/drawing/2014/main" id="{3D9295AF-6C8B-6245-BA11-8FCFB51B5CA3}"/>
              </a:ext>
            </a:extLst>
          </p:cNvPr>
          <p:cNvSpPr txBox="1"/>
          <p:nvPr/>
        </p:nvSpPr>
        <p:spPr>
          <a:xfrm>
            <a:off x="720000" y="900000"/>
            <a:ext cx="7320216" cy="621000"/>
          </a:xfrm>
          <a:prstGeom prst="rect">
            <a:avLst/>
          </a:prstGeom>
          <a:noFill/>
        </p:spPr>
        <p:txBody>
          <a:bodyPr vert="horz" wrap="none" lIns="91440" tIns="45720" rIns="91440" bIns="45720" rtlCol="0">
            <a:noAutofit/>
          </a:bodyPr>
          <a:lstStyle/>
          <a:p>
            <a:pPr>
              <a:lnSpc>
                <a:spcPts val="4500"/>
              </a:lnSpc>
              <a:defRPr/>
            </a:pPr>
            <a:r>
              <a:rPr kumimoji="0" lang="ja-JP" altLang="en-US" sz="3500" b="1" kern="0">
                <a:solidFill>
                  <a:srgbClr val="000000"/>
                </a:solidFill>
                <a:latin typeface="メイリオ" panose="020B0604030504040204" pitchFamily="50" charset="-128"/>
                <a:ea typeface="メイリオ" panose="020B0604030504040204" pitchFamily="50" charset="-128"/>
              </a:rPr>
              <a:t>　フランス人権宣言</a:t>
            </a:r>
            <a:endParaRPr kumimoji="0" lang="en-US" altLang="ja-JP" sz="3500" b="1" kern="0" dirty="0">
              <a:solidFill>
                <a:srgbClr val="000000"/>
              </a:solidFill>
              <a:latin typeface="メイリオ" panose="020B0604030504040204" pitchFamily="50" charset="-128"/>
              <a:ea typeface="メイリオ" panose="020B0604030504040204" pitchFamily="50" charset="-128"/>
            </a:endParaRPr>
          </a:p>
          <a:p>
            <a:pPr>
              <a:lnSpc>
                <a:spcPts val="4500"/>
              </a:lnSpc>
              <a:defRPr/>
            </a:pPr>
            <a:r>
              <a:rPr kumimoji="0" lang="ja-JP" altLang="en-US" sz="3000" b="1" kern="0">
                <a:solidFill>
                  <a:srgbClr val="000000"/>
                </a:solidFill>
                <a:latin typeface="メイリオ" panose="020B0604030504040204" pitchFamily="50" charset="-128"/>
                <a:ea typeface="メイリオ" panose="020B0604030504040204" pitchFamily="50" charset="-128"/>
              </a:rPr>
              <a:t>　（人および市民の権利宣言，</a:t>
            </a:r>
            <a:r>
              <a:rPr kumimoji="0" lang="en-US" altLang="ja-JP" sz="3000" b="1" kern="0" dirty="0">
                <a:solidFill>
                  <a:srgbClr val="000000"/>
                </a:solidFill>
                <a:latin typeface="メイリオ" panose="020B0604030504040204" pitchFamily="50" charset="-128"/>
                <a:ea typeface="メイリオ" panose="020B0604030504040204" pitchFamily="50" charset="-128"/>
              </a:rPr>
              <a:t>1789</a:t>
            </a:r>
            <a:r>
              <a:rPr kumimoji="0" lang="ja-JP" altLang="en-US" sz="3000" b="1" kern="0">
                <a:solidFill>
                  <a:srgbClr val="000000"/>
                </a:solidFill>
                <a:latin typeface="メイリオ" panose="020B0604030504040204" pitchFamily="50" charset="-128"/>
                <a:ea typeface="メイリオ" panose="020B0604030504040204" pitchFamily="50" charset="-128"/>
              </a:rPr>
              <a:t>年）</a:t>
            </a:r>
            <a:endParaRPr kumimoji="0" lang="ja-JP" altLang="en-US" sz="30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B2912E2C-9633-CF4B-B49D-3A1CBFBE18C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12000" y="864000"/>
            <a:ext cx="558593" cy="571618"/>
          </a:xfrm>
          <a:prstGeom prst="rect">
            <a:avLst/>
          </a:prstGeom>
        </p:spPr>
      </p:pic>
      <p:sp>
        <p:nvSpPr>
          <p:cNvPr id="10" name="テキスト ボックス 9"/>
          <p:cNvSpPr txBox="1"/>
          <p:nvPr/>
        </p:nvSpPr>
        <p:spPr>
          <a:xfrm>
            <a:off x="623392" y="2276872"/>
            <a:ext cx="5616624" cy="4104455"/>
          </a:xfrm>
          <a:prstGeom prst="rect">
            <a:avLst/>
          </a:prstGeom>
          <a:solidFill>
            <a:srgbClr val="92D050">
              <a:alpha val="20000"/>
            </a:srgbClr>
          </a:solidFill>
          <a:ln>
            <a:noFill/>
          </a:ln>
        </p:spPr>
        <p:txBody>
          <a:bodyPr vert="horz" wrap="square" lIns="252000" tIns="180000" rIns="252000" bIns="180000" rtlCol="0" anchor="t">
            <a:noAutofit/>
          </a:bodyPr>
          <a:lstStyle/>
          <a:p>
            <a:pPr marL="457200" indent="-457200" algn="just">
              <a:spcAft>
                <a:spcPts val="1200"/>
              </a:spcAft>
            </a:pPr>
            <a:r>
              <a:rPr lang="ja-JP" altLang="en-US" sz="2000" dirty="0">
                <a:latin typeface="メイリオ" panose="020B0604030504040204" pitchFamily="50" charset="-128"/>
                <a:ea typeface="メイリオ" panose="020B0604030504040204" pitchFamily="50" charset="-128"/>
              </a:rPr>
              <a:t>第</a:t>
            </a:r>
            <a:r>
              <a:rPr lang="en-US" altLang="ja-JP" sz="2000" dirty="0">
                <a:latin typeface="メイリオ" panose="020B0604030504040204" pitchFamily="50" charset="-128"/>
                <a:ea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rPr>
              <a:t>条　人は，自由かつ権利において平等なものとして出生し，かつ生存する。</a:t>
            </a:r>
            <a:r>
              <a:rPr lang="en-US" altLang="ja-JP" sz="2000" dirty="0">
                <a:latin typeface="メイリオ" panose="020B0604030504040204" pitchFamily="50" charset="-128"/>
                <a:ea typeface="メイリオ" panose="020B0604030504040204" pitchFamily="50" charset="-128"/>
              </a:rPr>
              <a:t>……</a:t>
            </a:r>
          </a:p>
          <a:p>
            <a:pPr marL="457200" indent="-457200" algn="just">
              <a:spcAft>
                <a:spcPts val="1200"/>
              </a:spcAft>
            </a:pPr>
            <a:r>
              <a:rPr lang="ja-JP" altLang="en-US" sz="2000" dirty="0">
                <a:latin typeface="メイリオ" panose="020B0604030504040204" pitchFamily="50" charset="-128"/>
                <a:ea typeface="メイリオ" panose="020B0604030504040204" pitchFamily="50" charset="-128"/>
              </a:rPr>
              <a:t>第</a:t>
            </a:r>
            <a:r>
              <a:rPr lang="en-US" altLang="ja-JP" sz="2000" dirty="0">
                <a:latin typeface="メイリオ" panose="020B0604030504040204" pitchFamily="50" charset="-128"/>
                <a:ea typeface="メイリオ" panose="020B0604030504040204" pitchFamily="50" charset="-128"/>
              </a:rPr>
              <a:t>2</a:t>
            </a:r>
            <a:r>
              <a:rPr lang="ja-JP" altLang="en-US" sz="2000" dirty="0">
                <a:latin typeface="メイリオ" panose="020B0604030504040204" pitchFamily="50" charset="-128"/>
                <a:ea typeface="メイリオ" panose="020B0604030504040204" pitchFamily="50" charset="-128"/>
              </a:rPr>
              <a:t>条　あらゆる政治的団結の目的は，人の消滅することのない自然権を保全することである。これらの権利は，自由，所有権，安全および圧制への抵抗である。</a:t>
            </a:r>
          </a:p>
          <a:p>
            <a:pPr marL="457200" indent="-457200" algn="just">
              <a:spcAft>
                <a:spcPts val="1200"/>
              </a:spcAft>
            </a:pPr>
            <a:r>
              <a:rPr lang="ja-JP" altLang="en-US" sz="2000" dirty="0">
                <a:latin typeface="メイリオ" panose="020B0604030504040204" pitchFamily="50" charset="-128"/>
                <a:ea typeface="メイリオ" panose="020B0604030504040204" pitchFamily="50" charset="-128"/>
              </a:rPr>
              <a:t>第</a:t>
            </a:r>
            <a:r>
              <a:rPr lang="en-US" altLang="ja-JP" sz="2000" dirty="0">
                <a:latin typeface="メイリオ" panose="020B0604030504040204" pitchFamily="50" charset="-128"/>
                <a:ea typeface="メイリオ" panose="020B0604030504040204" pitchFamily="50" charset="-128"/>
              </a:rPr>
              <a:t>3</a:t>
            </a:r>
            <a:r>
              <a:rPr lang="ja-JP" altLang="en-US" sz="2000" dirty="0">
                <a:latin typeface="メイリオ" panose="020B0604030504040204" pitchFamily="50" charset="-128"/>
                <a:ea typeface="メイリオ" panose="020B0604030504040204" pitchFamily="50" charset="-128"/>
              </a:rPr>
              <a:t>条　あらゆる主権の原理は，本質的に国民に存する。</a:t>
            </a:r>
            <a:r>
              <a:rPr lang="en-US" altLang="ja-JP" sz="2000" dirty="0">
                <a:latin typeface="メイリオ" panose="020B0604030504040204" pitchFamily="50" charset="-128"/>
                <a:ea typeface="メイリオ" panose="020B0604030504040204" pitchFamily="50" charset="-128"/>
              </a:rPr>
              <a:t>……</a:t>
            </a:r>
          </a:p>
          <a:p>
            <a:pPr marL="457200" indent="-457200" algn="just">
              <a:spcAft>
                <a:spcPts val="1200"/>
              </a:spcAft>
            </a:pPr>
            <a:r>
              <a:rPr lang="ja-JP" altLang="en-US" sz="2000" dirty="0">
                <a:latin typeface="メイリオ" panose="020B0604030504040204" pitchFamily="50" charset="-128"/>
                <a:ea typeface="メイリオ" panose="020B0604030504040204" pitchFamily="50" charset="-128"/>
              </a:rPr>
              <a:t>第</a:t>
            </a:r>
            <a:r>
              <a:rPr lang="en-US" altLang="ja-JP" sz="2000" dirty="0">
                <a:latin typeface="メイリオ" panose="020B0604030504040204" pitchFamily="50" charset="-128"/>
                <a:ea typeface="メイリオ" panose="020B0604030504040204" pitchFamily="50" charset="-128"/>
              </a:rPr>
              <a:t>16</a:t>
            </a:r>
            <a:r>
              <a:rPr lang="ja-JP" altLang="en-US" sz="2000" dirty="0">
                <a:latin typeface="メイリオ" panose="020B0604030504040204" pitchFamily="50" charset="-128"/>
                <a:ea typeface="メイリオ" panose="020B0604030504040204" pitchFamily="50" charset="-128"/>
              </a:rPr>
              <a:t>条　権利の保障が確保されず，権力の分立が規定されないすべての社会は，憲法をもつものでない。</a:t>
            </a:r>
            <a:endParaRPr kumimoji="1" lang="ja-JP" altLang="en-US" sz="2000" dirty="0">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216" y="1210500"/>
            <a:ext cx="749207" cy="749207"/>
          </a:xfrm>
          <a:prstGeom prst="rect">
            <a:avLst/>
          </a:prstGeom>
        </p:spPr>
      </p:pic>
    </p:spTree>
    <p:extLst>
      <p:ext uri="{BB962C8B-B14F-4D97-AF65-F5344CB8AC3E}">
        <p14:creationId xmlns:p14="http://schemas.microsoft.com/office/powerpoint/2010/main" val="281776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720000" y="900000"/>
            <a:ext cx="11160000" cy="510673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300"/>
              </a:lnSpc>
            </a:pPr>
            <a:r>
              <a:rPr lang="ja-JP" altLang="en-US" sz="3500" b="1" dirty="0">
                <a:latin typeface="メイリオ" panose="020B0604030504040204" pitchFamily="50" charset="-128"/>
                <a:ea typeface="メイリオ" panose="020B0604030504040204" pitchFamily="50" charset="-128"/>
              </a:rPr>
              <a:t>（</a:t>
            </a:r>
            <a:r>
              <a:rPr lang="en-US" altLang="ja-JP" sz="3500" b="1" dirty="0">
                <a:latin typeface="メイリオ" panose="020B0604030504040204" pitchFamily="50" charset="-128"/>
                <a:ea typeface="メイリオ" panose="020B0604030504040204" pitchFamily="50" charset="-128"/>
              </a:rPr>
              <a:t>1</a:t>
            </a:r>
            <a:r>
              <a:rPr lang="ja-JP" altLang="en-US" sz="3500" b="1" dirty="0">
                <a:latin typeface="メイリオ" panose="020B0604030504040204" pitchFamily="50" charset="-128"/>
                <a:ea typeface="メイリオ" panose="020B0604030504040204" pitchFamily="50" charset="-128"/>
              </a:rPr>
              <a:t>）</a:t>
            </a:r>
            <a:r>
              <a:rPr lang="ja-JP" altLang="en-US" sz="3500" b="1" dirty="0">
                <a:solidFill>
                  <a:srgbClr val="FF0000"/>
                </a:solidFill>
                <a:latin typeface="メイリオ" panose="020B0604030504040204" pitchFamily="50" charset="-128"/>
                <a:ea typeface="メイリオ" panose="020B0604030504040204" pitchFamily="50" charset="-128"/>
              </a:rPr>
              <a:t>近代憲法</a:t>
            </a:r>
            <a:r>
              <a:rPr lang="ja-JP" altLang="en-US" sz="3500" b="1" dirty="0">
                <a:latin typeface="メイリオ" panose="020B0604030504040204" pitchFamily="50" charset="-128"/>
                <a:ea typeface="メイリオ" panose="020B0604030504040204" pitchFamily="50" charset="-128"/>
              </a:rPr>
              <a:t>の根幹としての立憲主義</a:t>
            </a:r>
            <a:endParaRPr lang="en-US" altLang="ja-JP" sz="3500" b="1" dirty="0">
              <a:latin typeface="メイリオ" panose="020B0604030504040204" pitchFamily="50" charset="-128"/>
              <a:ea typeface="メイリオ" panose="020B0604030504040204" pitchFamily="50" charset="-128"/>
            </a:endParaRPr>
          </a:p>
          <a:p>
            <a:pPr algn="l">
              <a:lnSpc>
                <a:spcPts val="4300"/>
              </a:lnSpc>
            </a:pPr>
            <a:r>
              <a:rPr lang="ja-JP" altLang="en-US" sz="3200" dirty="0">
                <a:latin typeface="メイリオ" panose="020B0604030504040204" pitchFamily="50" charset="-128"/>
                <a:ea typeface="メイリオ" panose="020B0604030504040204" pitchFamily="50" charset="-128"/>
              </a:rPr>
              <a:t>　・</a:t>
            </a:r>
            <a:r>
              <a:rPr lang="ja-JP" altLang="en-US" sz="3200" dirty="0">
                <a:solidFill>
                  <a:srgbClr val="FF0000"/>
                </a:solidFill>
                <a:latin typeface="メイリオ" panose="020B0604030504040204" pitchFamily="50" charset="-128"/>
                <a:ea typeface="メイリオ" panose="020B0604030504040204" pitchFamily="50" charset="-128"/>
              </a:rPr>
              <a:t>フランス人権宣言</a:t>
            </a:r>
            <a:r>
              <a:rPr lang="ja-JP" altLang="en-US" sz="3200" dirty="0">
                <a:latin typeface="メイリオ" panose="020B0604030504040204" pitchFamily="50" charset="-128"/>
                <a:ea typeface="メイリオ" panose="020B0604030504040204" pitchFamily="50" charset="-128"/>
              </a:rPr>
              <a:t>第</a:t>
            </a:r>
            <a:r>
              <a:rPr lang="en-US" altLang="ja-JP" sz="3200" dirty="0">
                <a:latin typeface="メイリオ" panose="020B0604030504040204" pitchFamily="50" charset="-128"/>
                <a:ea typeface="メイリオ" panose="020B0604030504040204" pitchFamily="50" charset="-128"/>
              </a:rPr>
              <a:t>16</a:t>
            </a:r>
            <a:r>
              <a:rPr lang="ja-JP" altLang="en-US" sz="3200" dirty="0">
                <a:latin typeface="メイリオ" panose="020B0604030504040204" pitchFamily="50" charset="-128"/>
                <a:ea typeface="メイリオ" panose="020B0604030504040204" pitchFamily="50" charset="-128"/>
              </a:rPr>
              <a:t>条「権利の保障が確保されず，</a:t>
            </a:r>
            <a:endParaRPr lang="en-US" altLang="ja-JP" sz="3200" dirty="0">
              <a:latin typeface="メイリオ" panose="020B0604030504040204" pitchFamily="50" charset="-128"/>
              <a:ea typeface="メイリオ" panose="020B0604030504040204" pitchFamily="50" charset="-128"/>
            </a:endParaRPr>
          </a:p>
          <a:p>
            <a:pPr algn="l">
              <a:lnSpc>
                <a:spcPts val="4300"/>
              </a:lnSpc>
            </a:pPr>
            <a:r>
              <a:rPr lang="ja-JP" altLang="en-US" sz="3200" dirty="0">
                <a:latin typeface="メイリオ" panose="020B0604030504040204" pitchFamily="50" charset="-128"/>
                <a:ea typeface="メイリオ" panose="020B0604030504040204" pitchFamily="50" charset="-128"/>
              </a:rPr>
              <a:t>　　権力の分立が規定されないすべての社会は，</a:t>
            </a:r>
            <a:endParaRPr lang="en-US" altLang="ja-JP" sz="3200" dirty="0">
              <a:latin typeface="メイリオ" panose="020B0604030504040204" pitchFamily="50" charset="-128"/>
              <a:ea typeface="メイリオ" panose="020B0604030504040204" pitchFamily="50" charset="-128"/>
            </a:endParaRPr>
          </a:p>
          <a:p>
            <a:pPr algn="l">
              <a:lnSpc>
                <a:spcPts val="4300"/>
              </a:lnSpc>
            </a:pPr>
            <a:r>
              <a:rPr lang="ja-JP" altLang="en-US" sz="3200" dirty="0">
                <a:latin typeface="メイリオ" panose="020B0604030504040204" pitchFamily="50" charset="-128"/>
                <a:ea typeface="メイリオ" panose="020B0604030504040204" pitchFamily="50" charset="-128"/>
              </a:rPr>
              <a:t>　　憲法をもつものでない」</a:t>
            </a:r>
            <a:endParaRPr lang="en-US" altLang="ja-JP" sz="3200" dirty="0">
              <a:latin typeface="メイリオ" panose="020B0604030504040204" pitchFamily="50" charset="-128"/>
              <a:ea typeface="メイリオ" panose="020B0604030504040204" pitchFamily="50" charset="-128"/>
            </a:endParaRPr>
          </a:p>
          <a:p>
            <a:pPr algn="l">
              <a:lnSpc>
                <a:spcPts val="4300"/>
              </a:lnSpc>
            </a:pPr>
            <a:r>
              <a:rPr lang="ja-JP" altLang="en-US" sz="3200" dirty="0">
                <a:latin typeface="メイリオ" panose="020B0604030504040204" pitchFamily="50" charset="-128"/>
                <a:ea typeface="メイリオ" panose="020B0604030504040204" pitchFamily="50" charset="-128"/>
              </a:rPr>
              <a:t>　・国家の目的は，</a:t>
            </a:r>
            <a:r>
              <a:rPr lang="ja-JP" altLang="en-US" sz="3200" dirty="0">
                <a:solidFill>
                  <a:srgbClr val="FF0000"/>
                </a:solidFill>
                <a:latin typeface="メイリオ" panose="020B0604030504040204" pitchFamily="50" charset="-128"/>
                <a:ea typeface="メイリオ" panose="020B0604030504040204" pitchFamily="50" charset="-128"/>
              </a:rPr>
              <a:t>人権</a:t>
            </a:r>
            <a:r>
              <a:rPr lang="ja-JP" altLang="en-US" sz="3200" dirty="0">
                <a:latin typeface="メイリオ" panose="020B0604030504040204" pitchFamily="50" charset="-128"/>
                <a:ea typeface="メイリオ" panose="020B0604030504040204" pitchFamily="50" charset="-128"/>
              </a:rPr>
              <a:t>のよりよい実現であって，</a:t>
            </a:r>
            <a:endParaRPr lang="en-US" altLang="ja-JP" sz="3200" dirty="0">
              <a:latin typeface="メイリオ" panose="020B0604030504040204" pitchFamily="50" charset="-128"/>
              <a:ea typeface="メイリオ" panose="020B0604030504040204" pitchFamily="50" charset="-128"/>
            </a:endParaRPr>
          </a:p>
          <a:p>
            <a:pPr algn="l">
              <a:lnSpc>
                <a:spcPts val="4300"/>
              </a:lnSpc>
            </a:pPr>
            <a:r>
              <a:rPr lang="ja-JP" altLang="en-US" sz="3200" dirty="0">
                <a:latin typeface="メイリオ" panose="020B0604030504040204" pitchFamily="50" charset="-128"/>
                <a:ea typeface="メイリオ" panose="020B0604030504040204" pitchFamily="50" charset="-128"/>
              </a:rPr>
              <a:t>　　人権をみだりに侵害してはならない</a:t>
            </a:r>
          </a:p>
        </p:txBody>
      </p:sp>
      <p:sp>
        <p:nvSpPr>
          <p:cNvPr id="3" name="テキスト ボックス 2"/>
          <p:cNvSpPr txBox="1"/>
          <p:nvPr/>
        </p:nvSpPr>
        <p:spPr>
          <a:xfrm>
            <a:off x="360000" y="180000"/>
            <a:ext cx="403200" cy="403200"/>
          </a:xfrm>
          <a:prstGeom prst="rect">
            <a:avLst/>
          </a:prstGeom>
          <a:noFill/>
        </p:spPr>
        <p:txBody>
          <a:bodyPr vert="horz" wrap="square" lIns="91440" tIns="45720" rIns="91440" bIns="45720" rtlCol="0" anchor="ctr">
            <a:normAutofit/>
          </a:bodyPr>
          <a:lstStyle/>
          <a:p>
            <a:r>
              <a:rPr lang="en-US" altLang="ja-JP"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a:t>
            </a:r>
            <a:endParaRPr lang="ja-JP" altLang="en-US" sz="2000" dirty="0">
              <a:effectLst>
                <a:outerShdw blurRad="38100" dist="38100" dir="2700000" algn="tl">
                  <a:srgbClr val="000000">
                    <a:alpha val="43137"/>
                  </a:srgbClr>
                </a:outerShdw>
              </a:effectLst>
            </a:endParaRPr>
          </a:p>
        </p:txBody>
      </p:sp>
      <p:sp>
        <p:nvSpPr>
          <p:cNvPr id="4" name="テキスト ボックス 3"/>
          <p:cNvSpPr txBox="1"/>
          <p:nvPr/>
        </p:nvSpPr>
        <p:spPr>
          <a:xfrm>
            <a:off x="738000" y="180000"/>
            <a:ext cx="4637920" cy="402066"/>
          </a:xfrm>
          <a:prstGeom prst="rect">
            <a:avLst/>
          </a:prstGeom>
          <a:noFill/>
        </p:spPr>
        <p:txBody>
          <a:bodyPr vert="horz" wrap="square" lIns="91440" tIns="45720" rIns="91440" bIns="45720" rtlCol="0" anchor="ctr">
            <a:noAutofit/>
          </a:bodyPr>
          <a:lstStyle/>
          <a:p>
            <a:r>
              <a:rPr lang="ja-JP" altLang="en-US" sz="2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近代立憲主義の原理</a:t>
            </a:r>
            <a:endParaRPr lang="ja-JP" alt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722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0000" y="180000"/>
            <a:ext cx="403200" cy="403200"/>
          </a:xfrm>
          <a:prstGeom prst="rect">
            <a:avLst/>
          </a:prstGeom>
          <a:noFill/>
        </p:spPr>
        <p:txBody>
          <a:bodyPr vert="horz" wrap="square" lIns="91440" tIns="45720" rIns="91440" bIns="45720" rtlCol="0" anchor="ctr">
            <a:normAutofit/>
          </a:bodyPr>
          <a:lstStyle/>
          <a:p>
            <a:r>
              <a:rPr lang="en-US" altLang="ja-JP"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a:t>
            </a:r>
            <a:endParaRPr lang="ja-JP" altLang="en-US" sz="2000" dirty="0">
              <a:effectLst>
                <a:outerShdw blurRad="38100" dist="38100" dir="2700000" algn="tl">
                  <a:srgbClr val="000000">
                    <a:alpha val="43137"/>
                  </a:srgbClr>
                </a:outerShdw>
              </a:effectLst>
            </a:endParaRPr>
          </a:p>
        </p:txBody>
      </p:sp>
      <p:sp>
        <p:nvSpPr>
          <p:cNvPr id="3" name="タイトル 1"/>
          <p:cNvSpPr txBox="1">
            <a:spLocks/>
          </p:cNvSpPr>
          <p:nvPr/>
        </p:nvSpPr>
        <p:spPr>
          <a:xfrm>
            <a:off x="720000" y="900000"/>
            <a:ext cx="11160000" cy="54093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pPr>
            <a:r>
              <a:rPr lang="ja-JP" altLang="en-US" sz="35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5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500" b="1" dirty="0">
                <a:latin typeface="メイリオ" panose="020B0604030504040204" pitchFamily="50" charset="-128"/>
                <a:ea typeface="メイリオ" panose="020B0604030504040204" pitchFamily="50" charset="-128"/>
                <a:cs typeface="メイリオ" panose="020B0604030504040204" pitchFamily="50" charset="-128"/>
              </a:rPr>
              <a:t>）権力の暴走を防ぐしくみ</a:t>
            </a:r>
            <a:endParaRPr lang="ja-JP" altLang="en-US" sz="3500" dirty="0">
              <a:latin typeface="メイリオ" panose="020B0604030504040204" pitchFamily="50" charset="-128"/>
              <a:ea typeface="メイリオ" panose="020B0604030504040204" pitchFamily="50" charset="-128"/>
              <a:cs typeface="メイリオ" panose="020B0604030504040204" pitchFamily="50" charset="-128"/>
            </a:endParaRP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・憲法を法律より変えにくい</a:t>
            </a:r>
            <a:r>
              <a:rPr lang="ja-JP" altLang="en-US" sz="3200" dirty="0">
                <a:solidFill>
                  <a:srgbClr val="FF0000"/>
                </a:solidFill>
                <a:latin typeface="メイリオ" panose="020B0604030504040204" pitchFamily="50" charset="-128"/>
                <a:ea typeface="メイリオ" panose="020B0604030504040204" pitchFamily="50" charset="-128"/>
              </a:rPr>
              <a:t>硬性憲法</a:t>
            </a:r>
            <a:r>
              <a:rPr lang="ja-JP" altLang="en-US" sz="3200" dirty="0">
                <a:latin typeface="メイリオ" panose="020B0604030504040204" pitchFamily="50" charset="-128"/>
                <a:ea typeface="メイリオ" panose="020B0604030504040204" pitchFamily="50" charset="-128"/>
              </a:rPr>
              <a:t>として定め，</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　権力行使の範囲を制約</a:t>
            </a: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a:t>
            </a:r>
            <a:r>
              <a:rPr lang="ja-JP" altLang="en-US" sz="3200" dirty="0">
                <a:solidFill>
                  <a:srgbClr val="FF0000"/>
                </a:solidFill>
                <a:latin typeface="メイリオ" panose="020B0604030504040204" pitchFamily="50" charset="-128"/>
                <a:ea typeface="メイリオ" panose="020B0604030504040204" pitchFamily="50" charset="-128"/>
              </a:rPr>
              <a:t>立法</a:t>
            </a:r>
            <a:r>
              <a:rPr lang="ja-JP" altLang="en-US" sz="3200" dirty="0">
                <a:latin typeface="メイリオ" panose="020B0604030504040204" pitchFamily="50" charset="-128"/>
                <a:ea typeface="メイリオ" panose="020B0604030504040204" pitchFamily="50" charset="-128"/>
              </a:rPr>
              <a:t>・</a:t>
            </a:r>
            <a:r>
              <a:rPr lang="ja-JP" altLang="en-US" sz="3200" dirty="0">
                <a:solidFill>
                  <a:srgbClr val="FF0000"/>
                </a:solidFill>
                <a:latin typeface="メイリオ" panose="020B0604030504040204" pitchFamily="50" charset="-128"/>
                <a:ea typeface="メイリオ" panose="020B0604030504040204" pitchFamily="50" charset="-128"/>
              </a:rPr>
              <a:t>行政</a:t>
            </a:r>
            <a:r>
              <a:rPr lang="ja-JP" altLang="en-US" sz="3200" dirty="0">
                <a:latin typeface="メイリオ" panose="020B0604030504040204" pitchFamily="50" charset="-128"/>
                <a:ea typeface="メイリオ" panose="020B0604030504040204" pitchFamily="50" charset="-128"/>
              </a:rPr>
              <a:t>・</a:t>
            </a:r>
            <a:r>
              <a:rPr lang="ja-JP" altLang="en-US" sz="3200" dirty="0">
                <a:solidFill>
                  <a:srgbClr val="FF0000"/>
                </a:solidFill>
                <a:latin typeface="メイリオ" panose="020B0604030504040204" pitchFamily="50" charset="-128"/>
                <a:ea typeface="メイリオ" panose="020B0604030504040204" pitchFamily="50" charset="-128"/>
              </a:rPr>
              <a:t>司法</a:t>
            </a:r>
            <a:r>
              <a:rPr lang="ja-JP" altLang="en-US" sz="3200" dirty="0">
                <a:latin typeface="メイリオ" panose="020B0604030504040204" pitchFamily="50" charset="-128"/>
                <a:ea typeface="メイリオ" panose="020B0604030504040204" pitchFamily="50" charset="-128"/>
              </a:rPr>
              <a:t>の各権力が相互に抑制・均衡しあう</a:t>
            </a:r>
            <a:r>
              <a:rPr lang="ja-JP" altLang="en-US" sz="3200" dirty="0">
                <a:solidFill>
                  <a:srgbClr val="FF0000"/>
                </a:solidFill>
                <a:latin typeface="メイリオ" panose="020B0604030504040204" pitchFamily="50" charset="-128"/>
                <a:ea typeface="メイリオ" panose="020B0604030504040204" pitchFamily="50" charset="-128"/>
              </a:rPr>
              <a:t>権力分立</a:t>
            </a:r>
          </a:p>
          <a:p>
            <a:pPr marL="900000" indent="-432000" algn="l">
              <a:lnSpc>
                <a:spcPts val="4500"/>
              </a:lnSpc>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モンテスキュー</a:t>
            </a:r>
            <a:endParaRPr lang="en-US" altLang="ja-JP" sz="3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900000" indent="-432000" algn="l">
              <a:lnSpc>
                <a:spcPts val="4500"/>
              </a:lnSpc>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　 （フランスの哲学者，主著</a:t>
            </a:r>
            <a:r>
              <a:rPr lang="en-US" altLang="ja-JP" sz="3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法の精神</a:t>
            </a:r>
            <a:r>
              <a:rPr lang="en-US" altLang="ja-JP" sz="3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）が提唱　</a:t>
            </a:r>
          </a:p>
          <a:p>
            <a:pPr marL="900000" indent="-432000" algn="l">
              <a:lnSpc>
                <a:spcPts val="4500"/>
              </a:lnSpc>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　→日本国憲法をはじめ，各国の近代憲法で広く採用</a:t>
            </a:r>
          </a:p>
        </p:txBody>
      </p:sp>
      <p:sp>
        <p:nvSpPr>
          <p:cNvPr id="4" name="テキスト ボックス 3"/>
          <p:cNvSpPr txBox="1"/>
          <p:nvPr/>
        </p:nvSpPr>
        <p:spPr>
          <a:xfrm>
            <a:off x="738000" y="180000"/>
            <a:ext cx="432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近代立憲主義の原理</a:t>
            </a:r>
            <a:endParaRPr lang="ja-JP" alt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3297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0000" y="180000"/>
            <a:ext cx="403200" cy="403200"/>
          </a:xfrm>
          <a:prstGeom prst="rect">
            <a:avLst/>
          </a:prstGeom>
          <a:noFill/>
        </p:spPr>
        <p:txBody>
          <a:bodyPr vert="horz" wrap="square" lIns="91440" tIns="45720" rIns="91440" bIns="45720" rtlCol="0" anchor="ctr">
            <a:normAutofit/>
          </a:bodyPr>
          <a:lstStyle/>
          <a:p>
            <a:r>
              <a:rPr lang="en-US" altLang="ja-JP"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a:t>
            </a:r>
            <a:endParaRPr lang="ja-JP" altLang="en-US" sz="2000" dirty="0">
              <a:effectLst>
                <a:outerShdw blurRad="38100" dist="38100" dir="2700000" algn="tl">
                  <a:srgbClr val="000000">
                    <a:alpha val="43137"/>
                  </a:srgbClr>
                </a:outerShdw>
              </a:effectLst>
            </a:endParaRPr>
          </a:p>
        </p:txBody>
      </p:sp>
      <p:sp>
        <p:nvSpPr>
          <p:cNvPr id="3" name="テキスト ボックス 2"/>
          <p:cNvSpPr txBox="1"/>
          <p:nvPr/>
        </p:nvSpPr>
        <p:spPr>
          <a:xfrm>
            <a:off x="738000" y="180000"/>
            <a:ext cx="4637920" cy="402066"/>
          </a:xfrm>
          <a:prstGeom prst="rect">
            <a:avLst/>
          </a:prstGeom>
          <a:noFill/>
        </p:spPr>
        <p:txBody>
          <a:bodyPr vert="horz" wrap="square" lIns="91440" tIns="45720" rIns="91440" bIns="45720" rtlCol="0" anchor="ctr">
            <a:noAutofit/>
          </a:bodyPr>
          <a:lstStyle/>
          <a:p>
            <a:r>
              <a:rPr lang="ja-JP" altLang="en-US" sz="2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近代立憲主義の原理</a:t>
            </a:r>
            <a:endParaRPr lang="ja-JP" altLang="en-US" sz="2400" dirty="0">
              <a:effectLst>
                <a:outerShdw blurRad="38100" dist="38100" dir="2700000" algn="tl">
                  <a:srgbClr val="000000">
                    <a:alpha val="43137"/>
                  </a:srgbClr>
                </a:outerShdw>
              </a:effectLst>
            </a:endParaRPr>
          </a:p>
        </p:txBody>
      </p:sp>
      <p:sp>
        <p:nvSpPr>
          <p:cNvPr id="4" name="テキスト ボックス 3">
            <a:extLst>
              <a:ext uri="{FF2B5EF4-FFF2-40B4-BE49-F238E27FC236}">
                <a16:creationId xmlns:a16="http://schemas.microsoft.com/office/drawing/2014/main" id="{3D9295AF-6C8B-6245-BA11-8FCFB51B5CA3}"/>
              </a:ext>
            </a:extLst>
          </p:cNvPr>
          <p:cNvSpPr txBox="1"/>
          <p:nvPr/>
        </p:nvSpPr>
        <p:spPr>
          <a:xfrm>
            <a:off x="720000" y="900000"/>
            <a:ext cx="9865096" cy="621000"/>
          </a:xfrm>
          <a:prstGeom prst="rect">
            <a:avLst/>
          </a:prstGeom>
          <a:noFill/>
        </p:spPr>
        <p:txBody>
          <a:bodyPr vert="horz" wrap="none" lIns="91440" tIns="45720" rIns="91440" bIns="45720" rtlCol="0">
            <a:noAutofit/>
          </a:bodyPr>
          <a:lstStyle/>
          <a:p>
            <a:pPr>
              <a:lnSpc>
                <a:spcPts val="4500"/>
              </a:lnSpc>
              <a:defRPr/>
            </a:pPr>
            <a:r>
              <a:rPr kumimoji="0" lang="ja-JP" altLang="en-US" sz="3500" b="1" kern="0">
                <a:solidFill>
                  <a:srgbClr val="000000"/>
                </a:solidFill>
                <a:latin typeface="メイリオ" panose="020B0604030504040204" pitchFamily="50" charset="-128"/>
                <a:ea typeface="メイリオ" panose="020B0604030504040204" pitchFamily="50" charset="-128"/>
              </a:rPr>
              <a:t>　モンテスキューの説く権力分立</a:t>
            </a:r>
            <a:r>
              <a:rPr kumimoji="0" lang="ja-JP" altLang="en-US" sz="3000" b="1" kern="0">
                <a:solidFill>
                  <a:srgbClr val="000000"/>
                </a:solidFill>
                <a:latin typeface="メイリオ" panose="020B0604030504040204" pitchFamily="50" charset="-128"/>
                <a:ea typeface="メイリオ" panose="020B0604030504040204" pitchFamily="50" charset="-128"/>
              </a:rPr>
              <a:t>　</a:t>
            </a:r>
            <a:endParaRPr kumimoji="0" lang="ja-JP" altLang="en-US" sz="30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B2912E2C-9633-CF4B-B49D-3A1CBFBE18C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12000" y="864000"/>
            <a:ext cx="558593" cy="571618"/>
          </a:xfrm>
          <a:prstGeom prst="rect">
            <a:avLst/>
          </a:prstGeom>
        </p:spPr>
      </p:pic>
      <p:sp>
        <p:nvSpPr>
          <p:cNvPr id="8" name="テキスト ボックス 7">
            <a:extLst>
              <a:ext uri="{FF2B5EF4-FFF2-40B4-BE49-F238E27FC236}">
                <a16:creationId xmlns:a16="http://schemas.microsoft.com/office/drawing/2014/main" id="{3125BF34-BECF-3C4E-8601-B26BAF51772C}"/>
              </a:ext>
            </a:extLst>
          </p:cNvPr>
          <p:cNvSpPr txBox="1"/>
          <p:nvPr/>
        </p:nvSpPr>
        <p:spPr>
          <a:xfrm>
            <a:off x="4079776" y="1772816"/>
            <a:ext cx="7560840" cy="3346089"/>
          </a:xfrm>
          <a:prstGeom prst="rect">
            <a:avLst/>
          </a:prstGeom>
          <a:solidFill>
            <a:sysClr val="window" lastClr="FFFFFF"/>
          </a:solidFill>
        </p:spPr>
        <p:txBody>
          <a:bodyPr vert="horz" wrap="square" lIns="91440" tIns="45720" rIns="91440" bIns="45720" rtlCol="0">
            <a:noAutofit/>
          </a:bodyPr>
          <a:lstStyle/>
          <a:p>
            <a:pPr marL="414000" lvl="0" indent="-432000">
              <a:lnSpc>
                <a:spcPts val="4500"/>
              </a:lnSpc>
              <a:defRPr/>
            </a:pPr>
            <a:r>
              <a:rPr kumimoji="0" lang="ja-JP" altLang="en-US" sz="3200" b="0" i="0" u="none" strike="noStrike" kern="0" cap="none" spc="0" normalizeH="0" baseline="0" noProof="0">
                <a:ln>
                  <a:noFill/>
                </a:ln>
                <a:solidFill>
                  <a:prstClr val="black"/>
                </a:solidFill>
                <a:effectLst/>
                <a:uLnTx/>
                <a:uFillTx/>
                <a:latin typeface="Segoe UI"/>
                <a:ea typeface="メイリオ"/>
              </a:rPr>
              <a:t>・モンテスキューはフランスの哲学者</a:t>
            </a:r>
            <a:endParaRPr kumimoji="0" lang="en-US" altLang="ja-JP" sz="3200" b="0" i="0" u="none" strike="noStrike" kern="0" cap="none" spc="0" normalizeH="0" baseline="0" noProof="0" dirty="0">
              <a:ln>
                <a:noFill/>
              </a:ln>
              <a:solidFill>
                <a:prstClr val="black"/>
              </a:solidFill>
              <a:effectLst/>
              <a:uLnTx/>
              <a:uFillTx/>
              <a:latin typeface="Segoe UI"/>
              <a:ea typeface="メイリオ"/>
            </a:endParaRPr>
          </a:p>
          <a:p>
            <a:pPr marL="414000" lvl="0" indent="-432000">
              <a:lnSpc>
                <a:spcPts val="4500"/>
              </a:lnSpc>
              <a:defRPr/>
            </a:pPr>
            <a:r>
              <a:rPr kumimoji="0" lang="ja-JP" altLang="en-US" sz="3200" kern="0">
                <a:solidFill>
                  <a:prstClr val="black"/>
                </a:solidFill>
                <a:latin typeface="Segoe UI"/>
                <a:ea typeface="メイリオ"/>
              </a:rPr>
              <a:t>・主著</a:t>
            </a:r>
            <a:r>
              <a:rPr kumimoji="0" lang="en-US" altLang="ja-JP" sz="3200" kern="0" dirty="0">
                <a:solidFill>
                  <a:prstClr val="black"/>
                </a:solidFill>
                <a:latin typeface="Segoe UI"/>
                <a:ea typeface="メイリオ"/>
              </a:rPr>
              <a:t>『</a:t>
            </a:r>
            <a:r>
              <a:rPr kumimoji="0" lang="ja-JP" altLang="en-US" sz="3200" kern="0">
                <a:solidFill>
                  <a:prstClr val="black"/>
                </a:solidFill>
                <a:latin typeface="Segoe UI"/>
                <a:ea typeface="メイリオ"/>
              </a:rPr>
              <a:t>法の精神</a:t>
            </a:r>
            <a:r>
              <a:rPr kumimoji="0" lang="en-US" altLang="ja-JP" sz="3200" kern="0" dirty="0">
                <a:solidFill>
                  <a:prstClr val="black"/>
                </a:solidFill>
                <a:latin typeface="Segoe UI"/>
                <a:ea typeface="メイリオ"/>
              </a:rPr>
              <a:t>』</a:t>
            </a:r>
            <a:r>
              <a:rPr kumimoji="0" lang="ja-JP" altLang="en-US" sz="3200" kern="0">
                <a:solidFill>
                  <a:prstClr val="black"/>
                </a:solidFill>
                <a:latin typeface="Segoe UI"/>
                <a:ea typeface="メイリオ"/>
              </a:rPr>
              <a:t>で，政治的自由を確立するために統治能力を分立することを説いた</a:t>
            </a:r>
            <a:endParaRPr kumimoji="0" lang="en-US" altLang="ja-JP" sz="3200" kern="0" dirty="0">
              <a:solidFill>
                <a:prstClr val="black"/>
              </a:solidFill>
              <a:latin typeface="Segoe UI"/>
              <a:ea typeface="メイリオ"/>
            </a:endParaRPr>
          </a:p>
        </p:txBody>
      </p:sp>
      <p:sp>
        <p:nvSpPr>
          <p:cNvPr id="10" name="テキスト ボックス 9">
            <a:extLst>
              <a:ext uri="{FF2B5EF4-FFF2-40B4-BE49-F238E27FC236}">
                <a16:creationId xmlns:a16="http://schemas.microsoft.com/office/drawing/2014/main" id="{E585B78D-5E3F-C04D-8E4F-E1B8201ED8E0}"/>
              </a:ext>
            </a:extLst>
          </p:cNvPr>
          <p:cNvSpPr txBox="1"/>
          <p:nvPr/>
        </p:nvSpPr>
        <p:spPr>
          <a:xfrm>
            <a:off x="695400" y="5013176"/>
            <a:ext cx="2467650" cy="576064"/>
          </a:xfrm>
          <a:prstGeom prst="rect">
            <a:avLst/>
          </a:prstGeom>
        </p:spPr>
        <p:txBody>
          <a:bodyPr vert="horz" wrap="none" lIns="91440" tIns="45720" rIns="91440" bIns="45720" rtlCol="0" anchor="t">
            <a:noAutofit/>
          </a:bodyPr>
          <a:lstStyle/>
          <a:p>
            <a:pPr algn="l">
              <a:lnSpc>
                <a:spcPts val="4300"/>
              </a:lnSpc>
            </a:pPr>
            <a:r>
              <a:rPr kumimoji="1" lang="ja-JP" altLang="en-US" sz="2000" b="1" dirty="0">
                <a:latin typeface="メイリオ" panose="020B0604030504040204" pitchFamily="50" charset="-128"/>
                <a:ea typeface="メイリオ" panose="020B0604030504040204" pitchFamily="50" charset="-128"/>
              </a:rPr>
              <a:t>モンテスキュー</a:t>
            </a: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912424" y="4128740"/>
            <a:ext cx="1583218" cy="1980329"/>
          </a:xfrm>
          <a:prstGeom prst="rect">
            <a:avLst/>
          </a:prstGeom>
        </p:spPr>
      </p:pic>
      <p:sp>
        <p:nvSpPr>
          <p:cNvPr id="13" name="正方形/長方形 12"/>
          <p:cNvSpPr/>
          <p:nvPr/>
        </p:nvSpPr>
        <p:spPr>
          <a:xfrm>
            <a:off x="839416" y="1878905"/>
            <a:ext cx="3103555" cy="324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accent5"/>
                </a:solidFill>
              </a:rPr>
              <a:t>こちらはサンプルです。製品版では画像が入ります</a:t>
            </a:r>
            <a:endParaRPr kumimoji="1" lang="ja-JP" altLang="en-US" dirty="0">
              <a:solidFill>
                <a:schemeClr val="accent5"/>
              </a:solidFill>
            </a:endParaRPr>
          </a:p>
        </p:txBody>
      </p:sp>
    </p:spTree>
    <p:extLst>
      <p:ext uri="{BB962C8B-B14F-4D97-AF65-F5344CB8AC3E}">
        <p14:creationId xmlns:p14="http://schemas.microsoft.com/office/powerpoint/2010/main" val="273999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0000" y="288000"/>
            <a:ext cx="576000" cy="576000"/>
          </a:xfrm>
          <a:prstGeom prst="rect">
            <a:avLst/>
          </a:prstGeom>
          <a:noFill/>
          <a:ln>
            <a:noFill/>
          </a:ln>
        </p:spPr>
        <p:txBody>
          <a:bodyPr vert="horz" wrap="none" lIns="91440" tIns="45720" rIns="91440" bIns="45720" rtlCol="0" anchor="ctr">
            <a:normAutofit fontScale="92500" lnSpcReduction="10000"/>
          </a:bodyPr>
          <a:lstStyle/>
          <a:p>
            <a:r>
              <a:rPr lang="en-US" altLang="ja-JP"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a:t>
            </a:r>
            <a:endParaRPr lang="en-US" altLang="ja-JP" sz="2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 name="タイトル 1">
            <a:extLst>
              <a:ext uri="{FF2B5EF4-FFF2-40B4-BE49-F238E27FC236}">
                <a16:creationId xmlns:a16="http://schemas.microsoft.com/office/drawing/2014/main" id="{A8D3AC0A-E756-49CB-A054-3BA9B5A577CA}"/>
              </a:ext>
            </a:extLst>
          </p:cNvPr>
          <p:cNvSpPr txBox="1">
            <a:spLocks/>
          </p:cNvSpPr>
          <p:nvPr/>
        </p:nvSpPr>
        <p:spPr>
          <a:xfrm>
            <a:off x="936000" y="1260000"/>
            <a:ext cx="11835816" cy="58190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000"/>
              </a:lnSpc>
              <a:spcBef>
                <a:spcPts val="0"/>
              </a:spcBef>
            </a:pPr>
            <a:r>
              <a:rPr lang="ja-JP" altLang="en-US" sz="3500" b="1">
                <a:solidFill>
                  <a:prstClr val="black"/>
                </a:solidFill>
                <a:latin typeface="メイリオ"/>
                <a:ea typeface="メイリオ"/>
              </a:rPr>
              <a:t>違憲審査は</a:t>
            </a:r>
            <a:endParaRPr lang="en-US" altLang="ja-JP" sz="3500" b="1" dirty="0">
              <a:solidFill>
                <a:prstClr val="black"/>
              </a:solidFill>
              <a:latin typeface="メイリオ"/>
              <a:ea typeface="メイリオ"/>
            </a:endParaRPr>
          </a:p>
          <a:p>
            <a:pPr algn="l">
              <a:lnSpc>
                <a:spcPts val="4000"/>
              </a:lnSpc>
              <a:spcBef>
                <a:spcPts val="0"/>
              </a:spcBef>
            </a:pPr>
            <a:r>
              <a:rPr lang="ja-JP" altLang="en-US" sz="3500" b="1">
                <a:solidFill>
                  <a:prstClr val="black"/>
                </a:solidFill>
                <a:latin typeface="メイリオ"/>
                <a:ea typeface="メイリオ"/>
              </a:rPr>
              <a:t>なぜ正当化されるのか？</a:t>
            </a:r>
            <a:r>
              <a:rPr lang="ja-JP" altLang="en-US" sz="3500">
                <a:solidFill>
                  <a:prstClr val="black"/>
                </a:solidFill>
                <a:latin typeface="メイリオ" panose="020B0604030504040204" pitchFamily="50" charset="-128"/>
                <a:ea typeface="メイリオ" panose="020B0604030504040204" pitchFamily="50" charset="-128"/>
              </a:rPr>
              <a:t>　</a:t>
            </a:r>
            <a:endParaRPr lang="ja-JP" altLang="en-US" sz="3500" dirty="0">
              <a:solidFill>
                <a:prstClr val="black"/>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66551832-B196-4C7E-B8EE-20B194492930}"/>
              </a:ext>
            </a:extLst>
          </p:cNvPr>
          <p:cNvSpPr txBox="1"/>
          <p:nvPr/>
        </p:nvSpPr>
        <p:spPr>
          <a:xfrm>
            <a:off x="936000" y="288000"/>
            <a:ext cx="8147248" cy="581900"/>
          </a:xfrm>
          <a:prstGeom prst="rect">
            <a:avLst/>
          </a:prstGeom>
          <a:noFill/>
          <a:ln>
            <a:noFill/>
          </a:ln>
        </p:spPr>
        <p:txBody>
          <a:bodyPr vert="horz" wrap="none" lIns="91440" tIns="45720" rIns="91440" bIns="45720" rtlCol="0" anchor="ctr">
            <a:noAutofit/>
          </a:bodyPr>
          <a:lstStyle/>
          <a:p>
            <a:r>
              <a:rPr lang="ja-JP" altLang="en-US" sz="35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憲法と民主主義</a:t>
            </a:r>
            <a:r>
              <a:rPr lang="en-US" altLang="ja-JP"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〔p.43〕</a:t>
            </a:r>
            <a:endParaRPr lang="en-US" altLang="ja-JP"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F081441D-5DE3-4BFA-9BF0-3128A709A885}"/>
              </a:ext>
            </a:extLst>
          </p:cNvPr>
          <p:cNvPicPr>
            <a:picLocks noChangeAspect="1"/>
          </p:cNvPicPr>
          <p:nvPr/>
        </p:nvPicPr>
        <p:blipFill rotWithShape="1">
          <a:blip r:embed="rId2">
            <a:extLst>
              <a:ext uri="{28A0092B-C50C-407E-A947-70E740481C1C}">
                <a14:useLocalDpi xmlns:a14="http://schemas.microsoft.com/office/drawing/2010/main"/>
              </a:ext>
            </a:extLst>
          </a:blip>
          <a:srcRect l="-5219"/>
          <a:stretch/>
        </p:blipFill>
        <p:spPr>
          <a:xfrm>
            <a:off x="180000" y="1062895"/>
            <a:ext cx="852032" cy="734875"/>
          </a:xfrm>
          <a:prstGeom prst="rect">
            <a:avLst/>
          </a:prstGeom>
        </p:spPr>
      </p:pic>
      <p:pic>
        <p:nvPicPr>
          <p:cNvPr id="6" name="図 5">
            <a:extLst>
              <a:ext uri="{FF2B5EF4-FFF2-40B4-BE49-F238E27FC236}">
                <a16:creationId xmlns:a16="http://schemas.microsoft.com/office/drawing/2014/main" id="{6AD2D85C-EB36-084E-B529-A36C74C37597}"/>
              </a:ext>
            </a:extLst>
          </p:cNvPr>
          <p:cNvPicPr>
            <a:picLocks noChangeAspect="1"/>
          </p:cNvPicPr>
          <p:nvPr/>
        </p:nvPicPr>
        <p:blipFill>
          <a:blip r:embed="rId3"/>
          <a:stretch>
            <a:fillRect/>
          </a:stretch>
        </p:blipFill>
        <p:spPr>
          <a:xfrm>
            <a:off x="9326796" y="2420888"/>
            <a:ext cx="1665748" cy="3384376"/>
          </a:xfrm>
          <a:prstGeom prst="rect">
            <a:avLst/>
          </a:prstGeom>
        </p:spPr>
      </p:pic>
    </p:spTree>
    <p:extLst>
      <p:ext uri="{BB962C8B-B14F-4D97-AF65-F5344CB8AC3E}">
        <p14:creationId xmlns:p14="http://schemas.microsoft.com/office/powerpoint/2010/main" val="2435258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0000" y="180000"/>
            <a:ext cx="403200" cy="403200"/>
          </a:xfrm>
          <a:prstGeom prst="rect">
            <a:avLst/>
          </a:prstGeom>
          <a:noFill/>
        </p:spPr>
        <p:txBody>
          <a:bodyPr vert="horz" wrap="square" lIns="91440" tIns="45720" rIns="91440" bIns="45720" rtlCol="0" anchor="ctr">
            <a:normAutofit/>
          </a:bodyPr>
          <a:lstStyle/>
          <a:p>
            <a:r>
              <a:rPr lang="en-US" altLang="ja-JP"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a:t>
            </a:r>
            <a:endParaRPr lang="ja-JP" altLang="en-US" sz="2000" dirty="0">
              <a:effectLst>
                <a:outerShdw blurRad="38100" dist="38100" dir="2700000" algn="tl">
                  <a:srgbClr val="000000">
                    <a:alpha val="43137"/>
                  </a:srgbClr>
                </a:outerShdw>
              </a:effectLst>
            </a:endParaRPr>
          </a:p>
        </p:txBody>
      </p:sp>
      <p:sp>
        <p:nvSpPr>
          <p:cNvPr id="3" name="テキスト ボックス 2"/>
          <p:cNvSpPr txBox="1"/>
          <p:nvPr/>
        </p:nvSpPr>
        <p:spPr>
          <a:xfrm>
            <a:off x="738000" y="180000"/>
            <a:ext cx="4637920" cy="402066"/>
          </a:xfrm>
          <a:prstGeom prst="rect">
            <a:avLst/>
          </a:prstGeom>
          <a:noFill/>
        </p:spPr>
        <p:txBody>
          <a:bodyPr vert="horz" wrap="square" lIns="91440" tIns="45720" rIns="91440" bIns="45720" rtlCol="0" anchor="ctr">
            <a:noAutofit/>
          </a:bodyPr>
          <a:lstStyle/>
          <a:p>
            <a:r>
              <a:rPr lang="ja-JP" altLang="en-US" sz="2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憲法と民主主義</a:t>
            </a:r>
            <a:endParaRPr lang="ja-JP" altLang="en-US" sz="2400" dirty="0">
              <a:effectLst>
                <a:outerShdw blurRad="38100" dist="38100" dir="2700000" algn="tl">
                  <a:srgbClr val="000000">
                    <a:alpha val="43137"/>
                  </a:srgbClr>
                </a:outerShdw>
              </a:effectLst>
            </a:endParaRPr>
          </a:p>
        </p:txBody>
      </p:sp>
      <p:sp>
        <p:nvSpPr>
          <p:cNvPr id="4" name="テキスト ボックス 3">
            <a:extLst>
              <a:ext uri="{FF2B5EF4-FFF2-40B4-BE49-F238E27FC236}">
                <a16:creationId xmlns:a16="http://schemas.microsoft.com/office/drawing/2014/main" id="{BE4C1F6E-FD67-1644-B10C-2CAE2E9A90A9}"/>
              </a:ext>
            </a:extLst>
          </p:cNvPr>
          <p:cNvSpPr txBox="1"/>
          <p:nvPr/>
        </p:nvSpPr>
        <p:spPr>
          <a:xfrm>
            <a:off x="6802717" y="1549690"/>
            <a:ext cx="5125931" cy="4399590"/>
          </a:xfrm>
          <a:prstGeom prst="rect">
            <a:avLst/>
          </a:prstGeom>
          <a:solidFill>
            <a:sysClr val="window" lastClr="FFFFFF"/>
          </a:solidFill>
        </p:spPr>
        <p:txBody>
          <a:bodyPr vert="horz" wrap="square" lIns="91440" tIns="45720" rIns="91440" bIns="45720" rtlCol="0">
            <a:noAutofit/>
          </a:bodyPr>
          <a:lstStyle/>
          <a:p>
            <a:pPr marL="414000" indent="-432000">
              <a:lnSpc>
                <a:spcPts val="4300"/>
              </a:lnSpc>
              <a:spcAft>
                <a:spcPts val="0"/>
              </a:spcAft>
              <a:defRPr/>
            </a:pPr>
            <a:r>
              <a:rPr kumimoji="0" lang="ja-JP" altLang="en-US" sz="3200" kern="0" dirty="0">
                <a:solidFill>
                  <a:srgbClr val="000000"/>
                </a:solidFill>
                <a:latin typeface="メイリオ"/>
                <a:ea typeface="メイリオ"/>
                <a:cs typeface="Times New Roman" panose="02020603050405020304" pitchFamily="18" charset="0"/>
              </a:rPr>
              <a:t>・憲法は「みんなの意思」でも侵してはならない「個人」の権利・自由（人権）を守る</a:t>
            </a:r>
            <a:endParaRPr kumimoji="0" lang="en-US" altLang="ja-JP" sz="3200" kern="0" dirty="0">
              <a:solidFill>
                <a:srgbClr val="000000"/>
              </a:solidFill>
              <a:latin typeface="メイリオ"/>
              <a:ea typeface="メイリオ"/>
              <a:cs typeface="Times New Roman" panose="02020603050405020304" pitchFamily="18" charset="0"/>
            </a:endParaRPr>
          </a:p>
          <a:p>
            <a:pPr marL="414000" indent="-432000">
              <a:lnSpc>
                <a:spcPts val="4300"/>
              </a:lnSpc>
              <a:defRPr/>
            </a:pPr>
            <a:r>
              <a:rPr kumimoji="0" lang="ja-JP" altLang="en-US" sz="3200" kern="0" dirty="0">
                <a:solidFill>
                  <a:srgbClr val="000000"/>
                </a:solidFill>
                <a:latin typeface="メイリオ"/>
                <a:ea typeface="メイリオ"/>
                <a:cs typeface="Times New Roman" panose="02020603050405020304" pitchFamily="18" charset="0"/>
              </a:rPr>
              <a:t>・立憲主義と民主主義は</a:t>
            </a:r>
            <a:endParaRPr kumimoji="0" lang="en-US" altLang="ja-JP" sz="3200" kern="0" dirty="0">
              <a:solidFill>
                <a:srgbClr val="000000"/>
              </a:solidFill>
              <a:latin typeface="メイリオ"/>
              <a:ea typeface="メイリオ"/>
              <a:cs typeface="Times New Roman" panose="02020603050405020304" pitchFamily="18" charset="0"/>
            </a:endParaRPr>
          </a:p>
          <a:p>
            <a:pPr marL="414000" indent="-432000">
              <a:lnSpc>
                <a:spcPts val="4300"/>
              </a:lnSpc>
              <a:defRPr/>
            </a:pPr>
            <a:r>
              <a:rPr kumimoji="0" lang="ja-JP" altLang="en-US" sz="3200" kern="0" dirty="0">
                <a:solidFill>
                  <a:srgbClr val="000000"/>
                </a:solidFill>
                <a:latin typeface="メイリオ"/>
                <a:ea typeface="メイリオ"/>
                <a:cs typeface="Times New Roman" panose="02020603050405020304" pitchFamily="18" charset="0"/>
              </a:rPr>
              <a:t>　完全に重なる</a:t>
            </a:r>
            <a:endParaRPr kumimoji="0" lang="en-US" altLang="ja-JP" sz="3200" kern="0" dirty="0">
              <a:solidFill>
                <a:srgbClr val="000000"/>
              </a:solidFill>
              <a:latin typeface="メイリオ"/>
              <a:ea typeface="メイリオ"/>
              <a:cs typeface="Times New Roman" panose="02020603050405020304" pitchFamily="18" charset="0"/>
            </a:endParaRPr>
          </a:p>
          <a:p>
            <a:pPr marL="414000" indent="-432000">
              <a:lnSpc>
                <a:spcPts val="4300"/>
              </a:lnSpc>
              <a:defRPr/>
            </a:pPr>
            <a:r>
              <a:rPr kumimoji="0" lang="ja-JP" altLang="en-US" sz="3200" kern="0" dirty="0">
                <a:solidFill>
                  <a:srgbClr val="000000"/>
                </a:solidFill>
                <a:latin typeface="メイリオ"/>
                <a:ea typeface="メイリオ"/>
                <a:cs typeface="Times New Roman" panose="02020603050405020304" pitchFamily="18" charset="0"/>
              </a:rPr>
              <a:t>　ものではない</a:t>
            </a:r>
            <a:endParaRPr kumimoji="0" lang="en-US" altLang="ja-JP" sz="3200" kern="0" dirty="0">
              <a:solidFill>
                <a:srgbClr val="000000"/>
              </a:solidFill>
              <a:latin typeface="メイリオ"/>
              <a:ea typeface="メイリオ"/>
              <a:cs typeface="Times New Roman" panose="02020603050405020304" pitchFamily="18" charset="0"/>
            </a:endParaRPr>
          </a:p>
          <a:p>
            <a:pPr marL="414000" indent="-432000">
              <a:lnSpc>
                <a:spcPts val="4300"/>
              </a:lnSpc>
              <a:spcAft>
                <a:spcPts val="0"/>
              </a:spcAft>
              <a:defRPr/>
            </a:pPr>
            <a:endParaRPr kumimoji="0" lang="en-US" altLang="ja-JP" sz="3200" kern="0" dirty="0">
              <a:solidFill>
                <a:srgbClr val="000000"/>
              </a:solidFill>
              <a:latin typeface="メイリオ"/>
              <a:ea typeface="メイリオ"/>
              <a:cs typeface="Times New Roman" panose="02020603050405020304" pitchFamily="18" charset="0"/>
            </a:endParaRPr>
          </a:p>
          <a:p>
            <a:pPr marL="414000" indent="-432000">
              <a:lnSpc>
                <a:spcPts val="4300"/>
              </a:lnSpc>
              <a:spcAft>
                <a:spcPts val="0"/>
              </a:spcAft>
              <a:defRPr/>
            </a:pPr>
            <a:endParaRPr kumimoji="0" lang="en-US" altLang="ja-JP" sz="3200" kern="0" dirty="0">
              <a:solidFill>
                <a:srgbClr val="000000"/>
              </a:solidFill>
              <a:latin typeface="メイリオ"/>
              <a:ea typeface="メイリオ"/>
              <a:cs typeface="Times New Roman" panose="02020603050405020304" pitchFamily="18" charset="0"/>
            </a:endParaRPr>
          </a:p>
        </p:txBody>
      </p:sp>
      <p:sp>
        <p:nvSpPr>
          <p:cNvPr id="6" name="テキスト ボックス 5">
            <a:extLst>
              <a:ext uri="{FF2B5EF4-FFF2-40B4-BE49-F238E27FC236}">
                <a16:creationId xmlns:a16="http://schemas.microsoft.com/office/drawing/2014/main" id="{2333560E-68AA-C14E-854F-87E14A087F56}"/>
              </a:ext>
            </a:extLst>
          </p:cNvPr>
          <p:cNvSpPr txBox="1"/>
          <p:nvPr/>
        </p:nvSpPr>
        <p:spPr>
          <a:xfrm>
            <a:off x="720000" y="900000"/>
            <a:ext cx="9865096" cy="621000"/>
          </a:xfrm>
          <a:prstGeom prst="rect">
            <a:avLst/>
          </a:prstGeom>
          <a:noFill/>
        </p:spPr>
        <p:txBody>
          <a:bodyPr vert="horz" wrap="none" lIns="91440" tIns="45720" rIns="91440" bIns="45720" rtlCol="0">
            <a:noAutofit/>
          </a:bodyPr>
          <a:lstStyle/>
          <a:p>
            <a:pPr>
              <a:lnSpc>
                <a:spcPts val="4500"/>
              </a:lnSpc>
              <a:defRPr/>
            </a:pPr>
            <a:r>
              <a:rPr kumimoji="0" lang="ja-JP" altLang="en-US" sz="3500" b="1" kern="0">
                <a:solidFill>
                  <a:srgbClr val="000000"/>
                </a:solidFill>
                <a:latin typeface="メイリオ" panose="020B0604030504040204" pitchFamily="50" charset="-128"/>
                <a:ea typeface="メイリオ" panose="020B0604030504040204" pitchFamily="50" charset="-128"/>
              </a:rPr>
              <a:t>　立憲主義と民主主義の関係</a:t>
            </a:r>
            <a:endParaRPr kumimoji="0" lang="ja-JP" altLang="en-US" sz="35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C7186347-0AD5-5540-84B8-F1450208DA8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12000" y="864000"/>
            <a:ext cx="558593" cy="571618"/>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19" y="1676407"/>
            <a:ext cx="5954050" cy="3756878"/>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12424" y="4365104"/>
            <a:ext cx="1583218" cy="1980329"/>
          </a:xfrm>
          <a:prstGeom prst="rect">
            <a:avLst/>
          </a:prstGeom>
        </p:spPr>
      </p:pic>
    </p:spTree>
    <p:extLst>
      <p:ext uri="{BB962C8B-B14F-4D97-AF65-F5344CB8AC3E}">
        <p14:creationId xmlns:p14="http://schemas.microsoft.com/office/powerpoint/2010/main" val="269542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0000" y="180000"/>
            <a:ext cx="403200" cy="403200"/>
          </a:xfrm>
          <a:prstGeom prst="rect">
            <a:avLst/>
          </a:prstGeom>
          <a:noFill/>
        </p:spPr>
        <p:txBody>
          <a:bodyPr vert="horz" wrap="square" lIns="91440" tIns="45720" rIns="91440" bIns="45720" rtlCol="0" anchor="ctr">
            <a:normAutofit/>
          </a:bodyPr>
          <a:lstStyle/>
          <a:p>
            <a:r>
              <a:rPr lang="en-US" altLang="ja-JP"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a:t>
            </a:r>
            <a:endParaRPr lang="ja-JP" altLang="en-US" sz="2000" dirty="0">
              <a:effectLst>
                <a:outerShdw blurRad="38100" dist="38100" dir="2700000" algn="tl">
                  <a:srgbClr val="000000">
                    <a:alpha val="43137"/>
                  </a:srgbClr>
                </a:outerShdw>
              </a:effectLst>
            </a:endParaRPr>
          </a:p>
        </p:txBody>
      </p:sp>
      <p:sp>
        <p:nvSpPr>
          <p:cNvPr id="3" name="テキスト ボックス 2"/>
          <p:cNvSpPr txBox="1"/>
          <p:nvPr/>
        </p:nvSpPr>
        <p:spPr>
          <a:xfrm>
            <a:off x="738000" y="180000"/>
            <a:ext cx="463792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憲法と民主主義</a:t>
            </a:r>
            <a:endParaRPr lang="ja-JP" altLang="en-US" sz="2400" dirty="0">
              <a:effectLst>
                <a:outerShdw blurRad="38100" dist="38100" dir="2700000" algn="tl">
                  <a:srgbClr val="000000">
                    <a:alpha val="43137"/>
                  </a:srgbClr>
                </a:outerShdw>
              </a:effectLst>
            </a:endParaRPr>
          </a:p>
        </p:txBody>
      </p:sp>
      <p:sp>
        <p:nvSpPr>
          <p:cNvPr id="4" name="テキスト ボックス 3">
            <a:extLst>
              <a:ext uri="{FF2B5EF4-FFF2-40B4-BE49-F238E27FC236}">
                <a16:creationId xmlns:a16="http://schemas.microsoft.com/office/drawing/2014/main" id="{BE4C1F6E-FD67-1644-B10C-2CAE2E9A90A9}"/>
              </a:ext>
            </a:extLst>
          </p:cNvPr>
          <p:cNvSpPr txBox="1"/>
          <p:nvPr/>
        </p:nvSpPr>
        <p:spPr>
          <a:xfrm>
            <a:off x="6672064" y="1820639"/>
            <a:ext cx="4680520" cy="4399590"/>
          </a:xfrm>
          <a:prstGeom prst="rect">
            <a:avLst/>
          </a:prstGeom>
          <a:solidFill>
            <a:sysClr val="window" lastClr="FFFFFF"/>
          </a:solidFill>
        </p:spPr>
        <p:txBody>
          <a:bodyPr vert="horz" wrap="square" lIns="91440" tIns="45720" rIns="91440" bIns="45720" rtlCol="0">
            <a:noAutofit/>
          </a:bodyPr>
          <a:lstStyle/>
          <a:p>
            <a:pPr marL="414000" indent="-432000">
              <a:lnSpc>
                <a:spcPts val="4300"/>
              </a:lnSpc>
              <a:spcAft>
                <a:spcPts val="0"/>
              </a:spcAft>
              <a:defRPr/>
            </a:pPr>
            <a:r>
              <a:rPr kumimoji="0" lang="ja-JP" altLang="en-US" sz="3200" kern="0" dirty="0">
                <a:solidFill>
                  <a:srgbClr val="000000"/>
                </a:solidFill>
                <a:latin typeface="メイリオ"/>
                <a:ea typeface="メイリオ"/>
                <a:cs typeface="Times New Roman" panose="02020603050405020304" pitchFamily="18" charset="0"/>
              </a:rPr>
              <a:t>・民主的な決定がなされても，その内容が憲法（立憲主義）の規定に反すれば，決定は制約される</a:t>
            </a:r>
            <a:endParaRPr kumimoji="0" lang="en-US" altLang="ja-JP" sz="3200" kern="0" dirty="0">
              <a:solidFill>
                <a:srgbClr val="000000"/>
              </a:solidFill>
              <a:latin typeface="メイリオ"/>
              <a:ea typeface="メイリオ"/>
              <a:cs typeface="Times New Roman" panose="02020603050405020304" pitchFamily="18" charset="0"/>
            </a:endParaRPr>
          </a:p>
        </p:txBody>
      </p:sp>
      <p:sp>
        <p:nvSpPr>
          <p:cNvPr id="5" name="テキスト ボックス 4">
            <a:extLst>
              <a:ext uri="{FF2B5EF4-FFF2-40B4-BE49-F238E27FC236}">
                <a16:creationId xmlns:a16="http://schemas.microsoft.com/office/drawing/2014/main" id="{2333560E-68AA-C14E-854F-87E14A087F56}"/>
              </a:ext>
            </a:extLst>
          </p:cNvPr>
          <p:cNvSpPr txBox="1"/>
          <p:nvPr/>
        </p:nvSpPr>
        <p:spPr>
          <a:xfrm>
            <a:off x="720000" y="900000"/>
            <a:ext cx="9865096" cy="621000"/>
          </a:xfrm>
          <a:prstGeom prst="rect">
            <a:avLst/>
          </a:prstGeom>
          <a:noFill/>
        </p:spPr>
        <p:txBody>
          <a:bodyPr vert="horz" wrap="none" lIns="91440" tIns="45720" rIns="91440" bIns="45720" rtlCol="0">
            <a:noAutofit/>
          </a:bodyPr>
          <a:lstStyle/>
          <a:p>
            <a:pPr>
              <a:lnSpc>
                <a:spcPts val="4500"/>
              </a:lnSpc>
              <a:defRPr/>
            </a:pPr>
            <a:r>
              <a:rPr kumimoji="0" lang="ja-JP" altLang="en-US" sz="3500" b="1" kern="0">
                <a:solidFill>
                  <a:srgbClr val="000000"/>
                </a:solidFill>
                <a:latin typeface="メイリオ" panose="020B0604030504040204" pitchFamily="50" charset="-128"/>
                <a:ea typeface="メイリオ" panose="020B0604030504040204" pitchFamily="50" charset="-128"/>
              </a:rPr>
              <a:t>　立憲主義とは？</a:t>
            </a:r>
            <a:endParaRPr kumimoji="0" lang="ja-JP" altLang="en-US" sz="35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C7186347-0AD5-5540-84B8-F1450208DA8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12000" y="864000"/>
            <a:ext cx="558593" cy="571618"/>
          </a:xfrm>
          <a:prstGeom prst="rect">
            <a:avLst/>
          </a:prstGeom>
        </p:spPr>
      </p:pic>
      <p:grpSp>
        <p:nvGrpSpPr>
          <p:cNvPr id="11" name="グループ化 10"/>
          <p:cNvGrpSpPr/>
          <p:nvPr/>
        </p:nvGrpSpPr>
        <p:grpSpPr>
          <a:xfrm>
            <a:off x="767408" y="1799999"/>
            <a:ext cx="5544000" cy="4420229"/>
            <a:chOff x="360000" y="2159141"/>
            <a:chExt cx="5544000" cy="4420229"/>
          </a:xfrm>
        </p:grpSpPr>
        <p:sp>
          <p:nvSpPr>
            <p:cNvPr id="12" name="テキスト ボックス 11"/>
            <p:cNvSpPr txBox="1"/>
            <p:nvPr/>
          </p:nvSpPr>
          <p:spPr>
            <a:xfrm>
              <a:off x="360000" y="2159141"/>
              <a:ext cx="5544000" cy="4420229"/>
            </a:xfrm>
            <a:prstGeom prst="rect">
              <a:avLst/>
            </a:prstGeom>
            <a:solidFill>
              <a:srgbClr val="7030A0">
                <a:alpha val="20000"/>
              </a:srgbClr>
            </a:solidFill>
          </p:spPr>
          <p:txBody>
            <a:bodyPr vert="horz" wrap="square" lIns="252000" tIns="1008000" rIns="252000" bIns="252000" rtlCol="0" anchor="t">
              <a:noAutofit/>
            </a:bodyPr>
            <a:lstStyle/>
            <a:p>
              <a:pPr>
                <a:lnSpc>
                  <a:spcPts val="4300"/>
                </a:lnSpc>
              </a:pPr>
              <a:r>
                <a:rPr lang="ja-JP" altLang="en-US" sz="2200" dirty="0">
                  <a:latin typeface="メイリオ" panose="020B0604030504040204" pitchFamily="50" charset="-128"/>
                  <a:ea typeface="メイリオ" panose="020B0604030504040204" pitchFamily="50" charset="-128"/>
                </a:rPr>
                <a:t>　個人の権利・自由を保障するために，憲法によって公権力を制限する，という考え方をさす。このことは，価値が多元化した社会において，各人が自らの価値観にもとづいて決めた生き方を平等に尊重することにつながっている。</a:t>
              </a:r>
            </a:p>
          </p:txBody>
        </p:sp>
        <p:sp>
          <p:nvSpPr>
            <p:cNvPr id="13" name="テキスト ボックス 12"/>
            <p:cNvSpPr txBox="1"/>
            <p:nvPr/>
          </p:nvSpPr>
          <p:spPr>
            <a:xfrm>
              <a:off x="612000" y="2412000"/>
              <a:ext cx="5040000" cy="540000"/>
            </a:xfrm>
            <a:prstGeom prst="rect">
              <a:avLst/>
            </a:prstGeom>
            <a:solidFill>
              <a:schemeClr val="bg1"/>
            </a:solidFill>
            <a:ln w="25400">
              <a:solidFill>
                <a:srgbClr val="7030A0">
                  <a:alpha val="40000"/>
                </a:srgbClr>
              </a:solidFill>
            </a:ln>
          </p:spPr>
          <p:txBody>
            <a:bodyPr vert="horz" wrap="square" lIns="180000" tIns="360000" rIns="180000" bIns="360000" rtlCol="0" anchor="ctr" anchorCtr="0">
              <a:noAutofit/>
            </a:bodyPr>
            <a:lstStyle/>
            <a:p>
              <a:pPr>
                <a:lnSpc>
                  <a:spcPts val="4300"/>
                </a:lnSpc>
              </a:pPr>
              <a:r>
                <a:rPr lang="ja-JP" altLang="en-US" sz="2400" b="1" dirty="0">
                  <a:latin typeface="メイリオ" panose="020B0604030504040204" pitchFamily="50" charset="-128"/>
                  <a:ea typeface="メイリオ" panose="020B0604030504040204" pitchFamily="50" charset="-128"/>
                </a:rPr>
                <a:t>立憲主義</a:t>
              </a:r>
              <a:endParaRPr kumimoji="1" lang="ja-JP" altLang="en-US" sz="2400" b="1" dirty="0">
                <a:latin typeface="メイリオ" panose="020B0604030504040204" pitchFamily="50" charset="-128"/>
                <a:ea typeface="メイリオ" panose="020B0604030504040204" pitchFamily="50" charset="-128"/>
              </a:endParaRPr>
            </a:p>
          </p:txBody>
        </p:sp>
      </p:gr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92344" y="4347014"/>
            <a:ext cx="1726910" cy="1873214"/>
          </a:xfrm>
          <a:prstGeom prst="rect">
            <a:avLst/>
          </a:prstGeom>
        </p:spPr>
      </p:pic>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8421" y="765444"/>
            <a:ext cx="984127" cy="755556"/>
          </a:xfrm>
          <a:prstGeom prst="rect">
            <a:avLst/>
          </a:prstGeom>
        </p:spPr>
      </p:pic>
    </p:spTree>
    <p:extLst>
      <p:ext uri="{BB962C8B-B14F-4D97-AF65-F5344CB8AC3E}">
        <p14:creationId xmlns:p14="http://schemas.microsoft.com/office/powerpoint/2010/main" val="244197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983432" y="2629943"/>
            <a:ext cx="9865096" cy="2808312"/>
          </a:xfrm>
          <a:prstGeom prst="rect">
            <a:avLst/>
          </a:prstGeom>
        </p:spPr>
        <p:txBody>
          <a:bodyPr anchor="ctr" anchorCtr="0">
            <a:noAutofit/>
          </a:bodyPr>
          <a:lstStyle>
            <a:lvl1pPr algn="ctr" defTabSz="914400" rtl="0" eaLnBrk="1" latinLnBrk="0" hangingPunct="1">
              <a:lnSpc>
                <a:spcPct val="90000"/>
              </a:lnSpc>
              <a:spcBef>
                <a:spcPct val="0"/>
              </a:spcBef>
              <a:buNone/>
              <a:defRPr kumimoji="1" sz="2800" kern="1200">
                <a:solidFill>
                  <a:schemeClr val="tx1"/>
                </a:solidFill>
                <a:latin typeface="+mj-lt"/>
                <a:ea typeface="+mj-ea"/>
                <a:cs typeface="+mj-cs"/>
              </a:defRPr>
            </a:lvl1pPr>
          </a:lstStyle>
          <a:p>
            <a:pPr marL="9525" indent="-107950" algn="l">
              <a:lnSpc>
                <a:spcPct val="150000"/>
              </a:lnSpc>
            </a:pPr>
            <a:r>
              <a:rPr lang="ja-JP" altLang="en-US" sz="4200" b="1">
                <a:latin typeface="メイリオ" panose="020B0604030504040204" pitchFamily="50" charset="-128"/>
                <a:ea typeface="メイリオ" panose="020B0604030504040204" pitchFamily="50" charset="-128"/>
              </a:rPr>
              <a:t>憲法は</a:t>
            </a:r>
            <a:endParaRPr lang="en-US" altLang="ja-JP" sz="4200" b="1" dirty="0">
              <a:latin typeface="メイリオ" panose="020B0604030504040204" pitchFamily="50" charset="-128"/>
              <a:ea typeface="メイリオ" panose="020B0604030504040204" pitchFamily="50" charset="-128"/>
            </a:endParaRPr>
          </a:p>
          <a:p>
            <a:pPr marL="9525" indent="-107950" algn="l">
              <a:lnSpc>
                <a:spcPct val="150000"/>
              </a:lnSpc>
            </a:pPr>
            <a:r>
              <a:rPr lang="ja-JP" altLang="en-US" sz="4200" b="1">
                <a:latin typeface="メイリオ" panose="020B0604030504040204" pitchFamily="50" charset="-128"/>
                <a:ea typeface="メイリオ" panose="020B0604030504040204" pitchFamily="50" charset="-128"/>
              </a:rPr>
              <a:t>何のためにあるのか？</a:t>
            </a:r>
            <a:endParaRPr lang="ja-JP" altLang="en-US" sz="4200" b="1"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64C84EEA-2DCB-4671-AA82-71F6232F96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20886" y="2629943"/>
            <a:ext cx="1600000" cy="2933333"/>
          </a:xfrm>
          <a:prstGeom prst="rect">
            <a:avLst/>
          </a:prstGeom>
        </p:spPr>
      </p:pic>
    </p:spTree>
    <p:extLst>
      <p:ext uri="{BB962C8B-B14F-4D97-AF65-F5344CB8AC3E}">
        <p14:creationId xmlns:p14="http://schemas.microsoft.com/office/powerpoint/2010/main" val="1302926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720000" y="900000"/>
            <a:ext cx="11160000" cy="510673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pPr>
            <a:r>
              <a:rPr lang="ja-JP" altLang="en-US" sz="3500" b="1" dirty="0">
                <a:latin typeface="メイリオ" panose="020B0604030504040204" pitchFamily="50" charset="-128"/>
                <a:ea typeface="メイリオ" panose="020B0604030504040204" pitchFamily="50" charset="-128"/>
              </a:rPr>
              <a:t>（</a:t>
            </a:r>
            <a:r>
              <a:rPr lang="en-US" altLang="ja-JP" sz="3500" b="1" dirty="0">
                <a:latin typeface="メイリオ" panose="020B0604030504040204" pitchFamily="50" charset="-128"/>
                <a:ea typeface="メイリオ" panose="020B0604030504040204" pitchFamily="50" charset="-128"/>
              </a:rPr>
              <a:t>1</a:t>
            </a:r>
            <a:r>
              <a:rPr lang="ja-JP" altLang="en-US" sz="3500" b="1" dirty="0">
                <a:latin typeface="メイリオ" panose="020B0604030504040204" pitchFamily="50" charset="-128"/>
                <a:ea typeface="メイリオ" panose="020B0604030504040204" pitchFamily="50" charset="-128"/>
              </a:rPr>
              <a:t>）立憲主義と民主主義の関係</a:t>
            </a: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・民主的に選ばれた議会が，民主的な審議をへて</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　成立させた法律であっても，憲法違反であれば無効となる</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　→裁判所による法律の</a:t>
            </a:r>
            <a:r>
              <a:rPr lang="ja-JP" altLang="en-US" sz="3200" dirty="0">
                <a:solidFill>
                  <a:srgbClr val="FF0000"/>
                </a:solidFill>
                <a:latin typeface="メイリオ" panose="020B0604030504040204" pitchFamily="50" charset="-128"/>
                <a:ea typeface="メイリオ" panose="020B0604030504040204" pitchFamily="50" charset="-128"/>
              </a:rPr>
              <a:t>違憲審査</a:t>
            </a:r>
            <a:r>
              <a:rPr lang="ja-JP" altLang="en-US" sz="3200" dirty="0">
                <a:latin typeface="メイリオ" panose="020B0604030504040204" pitchFamily="50" charset="-128"/>
                <a:ea typeface="メイリオ" panose="020B0604030504040204" pitchFamily="50" charset="-128"/>
              </a:rPr>
              <a:t>として制度化</a:t>
            </a: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・憲法は，政治が民意のみによって左右されないよう，民主主義に制約を課している（</a:t>
            </a:r>
            <a:r>
              <a:rPr lang="ja-JP" altLang="en-US" sz="3200" dirty="0">
                <a:solidFill>
                  <a:srgbClr val="FF0000"/>
                </a:solidFill>
                <a:latin typeface="メイリオ" panose="020B0604030504040204" pitchFamily="50" charset="-128"/>
                <a:ea typeface="メイリオ" panose="020B0604030504040204" pitchFamily="50" charset="-128"/>
              </a:rPr>
              <a:t>憲法の最高法規性</a:t>
            </a:r>
            <a:r>
              <a:rPr lang="ja-JP" altLang="en-US" sz="3200" dirty="0">
                <a:latin typeface="メイリオ" panose="020B0604030504040204" pitchFamily="50" charset="-128"/>
                <a:ea typeface="メイリオ" panose="020B0604030504040204" pitchFamily="50" charset="-128"/>
              </a:rPr>
              <a:t>）</a:t>
            </a:r>
          </a:p>
        </p:txBody>
      </p:sp>
      <p:sp>
        <p:nvSpPr>
          <p:cNvPr id="3" name="テキスト ボックス 2"/>
          <p:cNvSpPr txBox="1"/>
          <p:nvPr/>
        </p:nvSpPr>
        <p:spPr>
          <a:xfrm>
            <a:off x="360000" y="180000"/>
            <a:ext cx="403200" cy="403200"/>
          </a:xfrm>
          <a:prstGeom prst="rect">
            <a:avLst/>
          </a:prstGeom>
          <a:noFill/>
        </p:spPr>
        <p:txBody>
          <a:bodyPr vert="horz" wrap="square" lIns="91440" tIns="45720" rIns="91440" bIns="45720" rtlCol="0" anchor="ctr">
            <a:normAutofit/>
          </a:bodyPr>
          <a:lstStyle/>
          <a:p>
            <a:r>
              <a:rPr lang="en-US" altLang="ja-JP"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a:t>
            </a:r>
            <a:endParaRPr lang="ja-JP" altLang="en-US" sz="2000" dirty="0">
              <a:effectLst>
                <a:outerShdw blurRad="38100" dist="38100" dir="2700000" algn="tl">
                  <a:srgbClr val="000000">
                    <a:alpha val="43137"/>
                  </a:srgbClr>
                </a:outerShdw>
              </a:effectLst>
            </a:endParaRPr>
          </a:p>
        </p:txBody>
      </p:sp>
      <p:sp>
        <p:nvSpPr>
          <p:cNvPr id="4" name="テキスト ボックス 3"/>
          <p:cNvSpPr txBox="1"/>
          <p:nvPr/>
        </p:nvSpPr>
        <p:spPr>
          <a:xfrm>
            <a:off x="738000" y="180000"/>
            <a:ext cx="463792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憲法と民主主義</a:t>
            </a:r>
            <a:endParaRPr lang="ja-JP" alt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8281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0000" y="180000"/>
            <a:ext cx="403200" cy="403200"/>
          </a:xfrm>
          <a:prstGeom prst="rect">
            <a:avLst/>
          </a:prstGeom>
          <a:noFill/>
        </p:spPr>
        <p:txBody>
          <a:bodyPr vert="horz" wrap="square" lIns="91440" tIns="45720" rIns="91440" bIns="45720" rtlCol="0" anchor="ctr">
            <a:normAutofit/>
          </a:bodyPr>
          <a:lstStyle/>
          <a:p>
            <a:r>
              <a:rPr lang="en-US" altLang="ja-JP"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a:t>
            </a:r>
            <a:endParaRPr lang="ja-JP" altLang="en-US" sz="2000" dirty="0">
              <a:effectLst>
                <a:outerShdw blurRad="38100" dist="38100" dir="2700000" algn="tl">
                  <a:srgbClr val="000000">
                    <a:alpha val="43137"/>
                  </a:srgbClr>
                </a:outerShdw>
              </a:effectLst>
            </a:endParaRPr>
          </a:p>
        </p:txBody>
      </p:sp>
      <p:sp>
        <p:nvSpPr>
          <p:cNvPr id="3" name="テキスト ボックス 2"/>
          <p:cNvSpPr txBox="1"/>
          <p:nvPr/>
        </p:nvSpPr>
        <p:spPr>
          <a:xfrm>
            <a:off x="738000" y="180000"/>
            <a:ext cx="4637920" cy="402066"/>
          </a:xfrm>
          <a:prstGeom prst="rect">
            <a:avLst/>
          </a:prstGeom>
          <a:noFill/>
        </p:spPr>
        <p:txBody>
          <a:bodyPr vert="horz" wrap="square" lIns="91440" tIns="45720" rIns="91440" bIns="45720" rtlCol="0" anchor="ctr">
            <a:noAutofit/>
          </a:bodyPr>
          <a:lstStyle/>
          <a:p>
            <a:r>
              <a:rPr lang="ja-JP" altLang="en-US" sz="2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憲法と民主主義</a:t>
            </a:r>
            <a:endParaRPr lang="ja-JP" altLang="en-US" sz="2400" dirty="0">
              <a:effectLst>
                <a:outerShdw blurRad="38100" dist="38100" dir="2700000" algn="tl">
                  <a:srgbClr val="000000">
                    <a:alpha val="43137"/>
                  </a:srgbClr>
                </a:outerShdw>
              </a:effectLst>
            </a:endParaRPr>
          </a:p>
        </p:txBody>
      </p:sp>
      <p:pic>
        <p:nvPicPr>
          <p:cNvPr id="4" name="図 3">
            <a:extLst>
              <a:ext uri="{FF2B5EF4-FFF2-40B4-BE49-F238E27FC236}">
                <a16:creationId xmlns:a16="http://schemas.microsoft.com/office/drawing/2014/main" id="{26C609FE-99B6-D340-B899-248D116B7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982866" y="2060430"/>
            <a:ext cx="1571084" cy="2880320"/>
          </a:xfrm>
          <a:prstGeom prst="rect">
            <a:avLst/>
          </a:prstGeom>
        </p:spPr>
      </p:pic>
      <p:pic>
        <p:nvPicPr>
          <p:cNvPr id="5" name="図 4">
            <a:extLst>
              <a:ext uri="{FF2B5EF4-FFF2-40B4-BE49-F238E27FC236}">
                <a16:creationId xmlns:a16="http://schemas.microsoft.com/office/drawing/2014/main" id="{A002E407-7D0A-EB4F-86DF-D29D3A013277}"/>
              </a:ext>
            </a:extLst>
          </p:cNvPr>
          <p:cNvPicPr>
            <a:picLocks noChangeAspect="1"/>
          </p:cNvPicPr>
          <p:nvPr/>
        </p:nvPicPr>
        <p:blipFill rotWithShape="1">
          <a:blip r:embed="rId3">
            <a:extLst>
              <a:ext uri="{28A0092B-C50C-407E-A947-70E740481C1C}">
                <a14:useLocalDpi xmlns:a14="http://schemas.microsoft.com/office/drawing/2010/main"/>
              </a:ext>
            </a:extLst>
          </a:blip>
          <a:srcRect l="-5219"/>
          <a:stretch/>
        </p:blipFill>
        <p:spPr>
          <a:xfrm>
            <a:off x="180000" y="720000"/>
            <a:ext cx="852032" cy="734875"/>
          </a:xfrm>
          <a:prstGeom prst="rect">
            <a:avLst/>
          </a:prstGeom>
        </p:spPr>
      </p:pic>
      <p:sp>
        <p:nvSpPr>
          <p:cNvPr id="6" name="タイトル 1">
            <a:extLst>
              <a:ext uri="{FF2B5EF4-FFF2-40B4-BE49-F238E27FC236}">
                <a16:creationId xmlns:a16="http://schemas.microsoft.com/office/drawing/2014/main" id="{FE526A8C-8232-9044-BA2C-4F692ACEF395}"/>
              </a:ext>
            </a:extLst>
          </p:cNvPr>
          <p:cNvSpPr txBox="1">
            <a:spLocks/>
          </p:cNvSpPr>
          <p:nvPr/>
        </p:nvSpPr>
        <p:spPr>
          <a:xfrm>
            <a:off x="1007671" y="900000"/>
            <a:ext cx="8760737" cy="228265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spcBef>
                <a:spcPts val="0"/>
              </a:spcBef>
            </a:pPr>
            <a:r>
              <a:rPr lang="ja-JP" altLang="en-US" sz="3500" b="1">
                <a:solidFill>
                  <a:prstClr val="black"/>
                </a:solidFill>
                <a:latin typeface="メイリオ"/>
                <a:ea typeface="メイリオ"/>
              </a:rPr>
              <a:t>主権者である国民が望めば，</a:t>
            </a:r>
            <a:endParaRPr lang="en-US" altLang="ja-JP" sz="3500" b="1" dirty="0">
              <a:solidFill>
                <a:prstClr val="black"/>
              </a:solidFill>
              <a:latin typeface="メイリオ"/>
              <a:ea typeface="メイリオ"/>
            </a:endParaRPr>
          </a:p>
          <a:p>
            <a:pPr algn="l">
              <a:lnSpc>
                <a:spcPts val="4500"/>
              </a:lnSpc>
              <a:spcBef>
                <a:spcPts val="0"/>
              </a:spcBef>
            </a:pPr>
            <a:r>
              <a:rPr lang="ja-JP" altLang="en-US" sz="3500" b="1">
                <a:solidFill>
                  <a:prstClr val="black"/>
                </a:solidFill>
                <a:latin typeface="メイリオ"/>
                <a:ea typeface="メイリオ"/>
              </a:rPr>
              <a:t>憲法はどのようにでも</a:t>
            </a:r>
            <a:endParaRPr lang="en-US" altLang="ja-JP" sz="3500" b="1" dirty="0">
              <a:solidFill>
                <a:prstClr val="black"/>
              </a:solidFill>
              <a:latin typeface="メイリオ"/>
              <a:ea typeface="メイリオ"/>
            </a:endParaRPr>
          </a:p>
          <a:p>
            <a:pPr algn="l">
              <a:lnSpc>
                <a:spcPts val="4500"/>
              </a:lnSpc>
              <a:spcBef>
                <a:spcPts val="0"/>
              </a:spcBef>
            </a:pPr>
            <a:r>
              <a:rPr lang="ja-JP" altLang="en-US" sz="3500" b="1">
                <a:solidFill>
                  <a:prstClr val="black"/>
                </a:solidFill>
                <a:latin typeface="メイリオ"/>
                <a:ea typeface="メイリオ"/>
              </a:rPr>
              <a:t>改正してよいのか？</a:t>
            </a:r>
            <a:endParaRPr lang="ja-JP" altLang="en-US" sz="3500" b="1" dirty="0">
              <a:solidFill>
                <a:prstClr val="black"/>
              </a:solidFill>
              <a:latin typeface="メイリオ"/>
              <a:ea typeface="メイリオ"/>
            </a:endParaRPr>
          </a:p>
        </p:txBody>
      </p:sp>
    </p:spTree>
    <p:extLst>
      <p:ext uri="{BB962C8B-B14F-4D97-AF65-F5344CB8AC3E}">
        <p14:creationId xmlns:p14="http://schemas.microsoft.com/office/powerpoint/2010/main" val="2411998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0000" y="180000"/>
            <a:ext cx="403200" cy="403200"/>
          </a:xfrm>
          <a:prstGeom prst="rect">
            <a:avLst/>
          </a:prstGeom>
          <a:noFill/>
        </p:spPr>
        <p:txBody>
          <a:bodyPr vert="horz" wrap="square" lIns="91440" tIns="45720" rIns="91440" bIns="45720" rtlCol="0" anchor="ctr">
            <a:normAutofit/>
          </a:bodyPr>
          <a:lstStyle/>
          <a:p>
            <a:r>
              <a:rPr lang="en-US" altLang="ja-JP"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a:t>
            </a:r>
            <a:endParaRPr lang="ja-JP" altLang="en-US" sz="2000" dirty="0">
              <a:effectLst>
                <a:outerShdw blurRad="38100" dist="38100" dir="2700000" algn="tl">
                  <a:srgbClr val="000000">
                    <a:alpha val="43137"/>
                  </a:srgbClr>
                </a:outerShdw>
              </a:effectLst>
            </a:endParaRPr>
          </a:p>
        </p:txBody>
      </p:sp>
      <p:sp>
        <p:nvSpPr>
          <p:cNvPr id="3" name="タイトル 1"/>
          <p:cNvSpPr txBox="1">
            <a:spLocks/>
          </p:cNvSpPr>
          <p:nvPr/>
        </p:nvSpPr>
        <p:spPr>
          <a:xfrm>
            <a:off x="720000" y="900000"/>
            <a:ext cx="11160000" cy="54093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pPr>
            <a:r>
              <a:rPr lang="ja-JP" altLang="en-US" sz="3500" b="1" dirty="0">
                <a:latin typeface="メイリオ" panose="020B0604030504040204" pitchFamily="50" charset="-128"/>
                <a:ea typeface="メイリオ" panose="020B0604030504040204" pitchFamily="50" charset="-128"/>
              </a:rPr>
              <a:t>（</a:t>
            </a:r>
            <a:r>
              <a:rPr lang="en-US" altLang="ja-JP" sz="3500" b="1" dirty="0">
                <a:latin typeface="メイリオ" panose="020B0604030504040204" pitchFamily="50" charset="-128"/>
                <a:ea typeface="メイリオ" panose="020B0604030504040204" pitchFamily="50" charset="-128"/>
              </a:rPr>
              <a:t>2</a:t>
            </a:r>
            <a:r>
              <a:rPr lang="ja-JP" altLang="en-US" sz="3500" b="1" dirty="0">
                <a:latin typeface="メイリオ" panose="020B0604030504040204" pitchFamily="50" charset="-128"/>
                <a:ea typeface="メイリオ" panose="020B0604030504040204" pitchFamily="50" charset="-128"/>
              </a:rPr>
              <a:t>）近代憲法における</a:t>
            </a:r>
            <a:r>
              <a:rPr lang="ja-JP" altLang="en-US" sz="3500" b="1" dirty="0">
                <a:solidFill>
                  <a:srgbClr val="FF0000"/>
                </a:solidFill>
                <a:latin typeface="メイリオ" panose="020B0604030504040204" pitchFamily="50" charset="-128"/>
                <a:ea typeface="メイリオ" panose="020B0604030504040204" pitchFamily="50" charset="-128"/>
              </a:rPr>
              <a:t>憲法改正の限界</a:t>
            </a: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・主権者である国民は</a:t>
            </a:r>
            <a:r>
              <a:rPr lang="ja-JP" altLang="en-US" sz="3200" dirty="0">
                <a:solidFill>
                  <a:srgbClr val="FF0000"/>
                </a:solidFill>
                <a:latin typeface="メイリオ" panose="020B0604030504040204" pitchFamily="50" charset="-128"/>
                <a:ea typeface="メイリオ" panose="020B0604030504040204" pitchFamily="50" charset="-128"/>
              </a:rPr>
              <a:t>憲法制定権力</a:t>
            </a:r>
            <a:r>
              <a:rPr lang="ja-JP" altLang="en-US" sz="3200" dirty="0">
                <a:latin typeface="メイリオ" panose="020B0604030504040204" pitchFamily="50" charset="-128"/>
                <a:ea typeface="メイリオ" panose="020B0604030504040204" pitchFamily="50" charset="-128"/>
              </a:rPr>
              <a:t>をもつが，</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　憲法の根幹部分の改正はできない</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・立憲主義の中心的理念</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 （</a:t>
            </a:r>
            <a:r>
              <a:rPr lang="ja-JP" altLang="en-US" sz="3200" dirty="0">
                <a:solidFill>
                  <a:srgbClr val="FF0000"/>
                </a:solidFill>
                <a:latin typeface="メイリオ" panose="020B0604030504040204" pitchFamily="50" charset="-128"/>
                <a:ea typeface="メイリオ" panose="020B0604030504040204" pitchFamily="50" charset="-128"/>
              </a:rPr>
              <a:t>基本的人権</a:t>
            </a:r>
            <a:r>
              <a:rPr lang="ja-JP" altLang="en-US" sz="3200" dirty="0">
                <a:latin typeface="メイリオ" panose="020B0604030504040204" pitchFamily="50" charset="-128"/>
                <a:ea typeface="メイリオ" panose="020B0604030504040204" pitchFamily="50" charset="-128"/>
              </a:rPr>
              <a:t>の保障，権力分立）は放棄できない</a:t>
            </a: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　→日本国憲法では，国民主権，基本的人権，</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　　平和主義の基本原理は変更できないとされる</a:t>
            </a:r>
          </a:p>
        </p:txBody>
      </p:sp>
      <p:sp>
        <p:nvSpPr>
          <p:cNvPr id="4" name="テキスト ボックス 3"/>
          <p:cNvSpPr txBox="1"/>
          <p:nvPr/>
        </p:nvSpPr>
        <p:spPr>
          <a:xfrm>
            <a:off x="738000" y="180000"/>
            <a:ext cx="432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憲法と民主主義</a:t>
            </a:r>
            <a:endParaRPr lang="ja-JP" alt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8990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鉛筆・ペンのシルエット04 | 無料のAi・PNG白黒シルエットイラスト">
            <a:extLst>
              <a:ext uri="{FF2B5EF4-FFF2-40B4-BE49-F238E27FC236}">
                <a16:creationId xmlns:a16="http://schemas.microsoft.com/office/drawing/2014/main" id="{10F174F4-923B-49E7-8AD2-5AE7C94F3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08" y="620688"/>
            <a:ext cx="2088232" cy="2088232"/>
          </a:xfrm>
          <a:prstGeom prst="rect">
            <a:avLst/>
          </a:prstGeom>
          <a:solidFill>
            <a:srgbClr val="FFFFCC"/>
          </a:solidFill>
        </p:spPr>
      </p:pic>
      <p:sp>
        <p:nvSpPr>
          <p:cNvPr id="4" name="テキスト ボックス 3">
            <a:extLst>
              <a:ext uri="{FF2B5EF4-FFF2-40B4-BE49-F238E27FC236}">
                <a16:creationId xmlns:a16="http://schemas.microsoft.com/office/drawing/2014/main" id="{A1E76ECF-9568-4B3E-8B1B-FF8EFF57BED0}"/>
              </a:ext>
            </a:extLst>
          </p:cNvPr>
          <p:cNvSpPr txBox="1"/>
          <p:nvPr/>
        </p:nvSpPr>
        <p:spPr>
          <a:xfrm>
            <a:off x="2855640" y="1340768"/>
            <a:ext cx="3972272" cy="864096"/>
          </a:xfrm>
          <a:prstGeom prst="rect">
            <a:avLst/>
          </a:prstGeom>
          <a:solidFill>
            <a:srgbClr val="FFFFCC"/>
          </a:solidFill>
        </p:spPr>
        <p:txBody>
          <a:bodyPr vert="horz" wrap="square"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Segoe UI"/>
                <a:ea typeface="メイリオ"/>
                <a:cs typeface="+mn-cs"/>
              </a:rPr>
              <a:t>トライ</a:t>
            </a:r>
          </a:p>
        </p:txBody>
      </p:sp>
      <p:sp>
        <p:nvSpPr>
          <p:cNvPr id="7" name="テキスト ボックス 6">
            <a:extLst>
              <a:ext uri="{FF2B5EF4-FFF2-40B4-BE49-F238E27FC236}">
                <a16:creationId xmlns:a16="http://schemas.microsoft.com/office/drawing/2014/main" id="{7C3D33B8-901D-4C8F-87A3-E9E9F9AAEFC0}"/>
              </a:ext>
            </a:extLst>
          </p:cNvPr>
          <p:cNvSpPr txBox="1"/>
          <p:nvPr/>
        </p:nvSpPr>
        <p:spPr>
          <a:xfrm>
            <a:off x="983431" y="2708920"/>
            <a:ext cx="9265145" cy="2797402"/>
          </a:xfrm>
          <a:prstGeom prst="rect">
            <a:avLst/>
          </a:prstGeom>
          <a:noFill/>
        </p:spPr>
        <p:txBody>
          <a:bodyPr vert="horz" wrap="square" lIns="91440" tIns="45720" rIns="91440" bIns="45720" rtlCol="0">
            <a:noAutofit/>
          </a:bodyPr>
          <a:lstStyle/>
          <a:p>
            <a:pPr>
              <a:lnSpc>
                <a:spcPct val="150000"/>
              </a:lnSpc>
            </a:pPr>
            <a:r>
              <a:rPr lang="ja-JP" altLang="en-US" sz="3500" b="1" dirty="0">
                <a:solidFill>
                  <a:prstClr val="black"/>
                </a:solidFill>
                <a:latin typeface="Segoe UI"/>
                <a:ea typeface="メイリオ"/>
              </a:rPr>
              <a:t>「立憲主義」の考え方にもとづく</a:t>
            </a:r>
            <a:endParaRPr lang="en-US" altLang="ja-JP" sz="3500" b="1" dirty="0">
              <a:solidFill>
                <a:prstClr val="black"/>
              </a:solidFill>
              <a:latin typeface="Segoe UI"/>
              <a:ea typeface="メイリオ"/>
            </a:endParaRPr>
          </a:p>
          <a:p>
            <a:pPr>
              <a:lnSpc>
                <a:spcPct val="150000"/>
              </a:lnSpc>
            </a:pPr>
            <a:r>
              <a:rPr lang="ja-JP" altLang="en-US" sz="3500" b="1" dirty="0">
                <a:solidFill>
                  <a:prstClr val="black"/>
                </a:solidFill>
                <a:latin typeface="Segoe UI"/>
                <a:ea typeface="メイリオ"/>
              </a:rPr>
              <a:t>憲法の意義・役割は何だろうか。</a:t>
            </a:r>
            <a:endParaRPr lang="en-US" altLang="ja-JP" sz="3500" b="1" dirty="0">
              <a:solidFill>
                <a:prstClr val="black"/>
              </a:solidFill>
              <a:latin typeface="Segoe UI"/>
              <a:ea typeface="メイリオ"/>
            </a:endParaRPr>
          </a:p>
          <a:p>
            <a:pPr>
              <a:lnSpc>
                <a:spcPct val="150000"/>
              </a:lnSpc>
            </a:pPr>
            <a:r>
              <a:rPr lang="ja-JP" altLang="en-US" sz="3500" b="1" dirty="0">
                <a:solidFill>
                  <a:prstClr val="black"/>
                </a:solidFill>
                <a:latin typeface="Segoe UI"/>
                <a:ea typeface="メイリオ"/>
              </a:rPr>
              <a:t>憲法がめざす目的とその手段をふまえて</a:t>
            </a:r>
            <a:endParaRPr lang="en-US" altLang="ja-JP" sz="3500" b="1" dirty="0">
              <a:solidFill>
                <a:prstClr val="black"/>
              </a:solidFill>
              <a:latin typeface="Segoe UI"/>
              <a:ea typeface="メイリオ"/>
            </a:endParaRPr>
          </a:p>
          <a:p>
            <a:pPr>
              <a:lnSpc>
                <a:spcPct val="150000"/>
              </a:lnSpc>
            </a:pPr>
            <a:r>
              <a:rPr lang="ja-JP" altLang="en-US" sz="3500" b="1" dirty="0">
                <a:solidFill>
                  <a:prstClr val="black"/>
                </a:solidFill>
                <a:latin typeface="Segoe UI"/>
                <a:ea typeface="メイリオ"/>
              </a:rPr>
              <a:t>説明してみよう。</a:t>
            </a:r>
          </a:p>
        </p:txBody>
      </p:sp>
      <p:pic>
        <p:nvPicPr>
          <p:cNvPr id="8" name="図 7">
            <a:extLst>
              <a:ext uri="{FF2B5EF4-FFF2-40B4-BE49-F238E27FC236}">
                <a16:creationId xmlns:a16="http://schemas.microsoft.com/office/drawing/2014/main" id="{88505BE4-6179-4216-86FA-828C20777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8408" y="3284984"/>
            <a:ext cx="2016224" cy="2918836"/>
          </a:xfrm>
          <a:prstGeom prst="rect">
            <a:avLst/>
          </a:prstGeom>
        </p:spPr>
      </p:pic>
    </p:spTree>
    <p:extLst>
      <p:ext uri="{BB962C8B-B14F-4D97-AF65-F5344CB8AC3E}">
        <p14:creationId xmlns:p14="http://schemas.microsoft.com/office/powerpoint/2010/main" val="1872778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鉛筆・ペンのシルエット04 | 無料のAi・PNG白黒シルエットイラスト">
            <a:extLst>
              <a:ext uri="{FF2B5EF4-FFF2-40B4-BE49-F238E27FC236}">
                <a16:creationId xmlns:a16="http://schemas.microsoft.com/office/drawing/2014/main" id="{10F174F4-923B-49E7-8AD2-5AE7C94F3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08" y="620688"/>
            <a:ext cx="2088232" cy="2088232"/>
          </a:xfrm>
          <a:prstGeom prst="rect">
            <a:avLst/>
          </a:prstGeom>
          <a:solidFill>
            <a:srgbClr val="FFFFCC"/>
          </a:solidFill>
        </p:spPr>
      </p:pic>
      <p:sp>
        <p:nvSpPr>
          <p:cNvPr id="4" name="テキスト ボックス 3">
            <a:extLst>
              <a:ext uri="{FF2B5EF4-FFF2-40B4-BE49-F238E27FC236}">
                <a16:creationId xmlns:a16="http://schemas.microsoft.com/office/drawing/2014/main" id="{A1E76ECF-9568-4B3E-8B1B-FF8EFF57BED0}"/>
              </a:ext>
            </a:extLst>
          </p:cNvPr>
          <p:cNvSpPr txBox="1"/>
          <p:nvPr/>
        </p:nvSpPr>
        <p:spPr>
          <a:xfrm>
            <a:off x="2855640" y="1340768"/>
            <a:ext cx="6192688" cy="864096"/>
          </a:xfrm>
          <a:prstGeom prst="rect">
            <a:avLst/>
          </a:prstGeom>
          <a:solidFill>
            <a:srgbClr val="FFFFCC"/>
          </a:solidFill>
        </p:spPr>
        <p:txBody>
          <a:bodyPr vert="horz" wrap="square"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Segoe UI"/>
                <a:ea typeface="メイリオ"/>
                <a:cs typeface="+mn-cs"/>
              </a:rPr>
              <a:t>トライのヒント・解答例</a:t>
            </a: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720000" y="4140000"/>
            <a:ext cx="1583218" cy="1980329"/>
          </a:xfrm>
          <a:prstGeom prst="rect">
            <a:avLst/>
          </a:prstGeom>
        </p:spPr>
      </p:pic>
      <p:sp>
        <p:nvSpPr>
          <p:cNvPr id="6" name="テキスト ボックス 5">
            <a:extLst>
              <a:ext uri="{FF2B5EF4-FFF2-40B4-BE49-F238E27FC236}">
                <a16:creationId xmlns:a16="http://schemas.microsoft.com/office/drawing/2014/main" id="{EC6256BE-635D-6640-8D27-3C38E90AB846}"/>
              </a:ext>
            </a:extLst>
          </p:cNvPr>
          <p:cNvSpPr txBox="1"/>
          <p:nvPr/>
        </p:nvSpPr>
        <p:spPr>
          <a:xfrm>
            <a:off x="983432" y="2719830"/>
            <a:ext cx="10009112" cy="2797402"/>
          </a:xfrm>
          <a:prstGeom prst="rect">
            <a:avLst/>
          </a:prstGeom>
          <a:noFill/>
        </p:spPr>
        <p:txBody>
          <a:bodyPr vert="horz" wrap="square" lIns="91440" tIns="45720" rIns="91440" bIns="45720" rtlCol="0">
            <a:noAutofit/>
          </a:bodyPr>
          <a:lstStyle/>
          <a:p>
            <a:pPr>
              <a:lnSpc>
                <a:spcPct val="150000"/>
              </a:lnSpc>
            </a:pPr>
            <a:r>
              <a:rPr lang="ja-JP" altLang="en-US" sz="3500" b="1" dirty="0" smtClean="0">
                <a:solidFill>
                  <a:prstClr val="black"/>
                </a:solidFill>
                <a:latin typeface="Segoe UI"/>
                <a:ea typeface="メイリオ"/>
              </a:rPr>
              <a:t>立憲主義の目的は個人の権利・自由の保障であり，その手段は憲法によって公権力を</a:t>
            </a:r>
            <a:endParaRPr lang="en-US" altLang="ja-JP" sz="3500" b="1" dirty="0" smtClean="0">
              <a:solidFill>
                <a:prstClr val="black"/>
              </a:solidFill>
              <a:latin typeface="Segoe UI"/>
              <a:ea typeface="メイリオ"/>
            </a:endParaRPr>
          </a:p>
          <a:p>
            <a:pPr>
              <a:lnSpc>
                <a:spcPct val="150000"/>
              </a:lnSpc>
            </a:pPr>
            <a:r>
              <a:rPr lang="ja-JP" altLang="en-US" sz="3500" b="1" dirty="0" smtClean="0">
                <a:solidFill>
                  <a:prstClr val="black"/>
                </a:solidFill>
                <a:latin typeface="Segoe UI"/>
                <a:ea typeface="メイリオ"/>
              </a:rPr>
              <a:t>制限することである。</a:t>
            </a:r>
            <a:endParaRPr lang="ja-JP" altLang="en-US" sz="3500" b="1" dirty="0">
              <a:solidFill>
                <a:prstClr val="black"/>
              </a:solidFill>
              <a:latin typeface="Segoe UI"/>
              <a:ea typeface="メイリオ"/>
            </a:endParaRPr>
          </a:p>
        </p:txBody>
      </p:sp>
      <p:sp>
        <p:nvSpPr>
          <p:cNvPr id="8" name="テキスト ボックス 7">
            <a:extLst>
              <a:ext uri="{FF2B5EF4-FFF2-40B4-BE49-F238E27FC236}">
                <a16:creationId xmlns:a16="http://schemas.microsoft.com/office/drawing/2014/main" id="{F7451E13-B3C1-4B49-A287-ECFF4A2CA0D9}"/>
              </a:ext>
            </a:extLst>
          </p:cNvPr>
          <p:cNvSpPr txBox="1"/>
          <p:nvPr/>
        </p:nvSpPr>
        <p:spPr>
          <a:xfrm>
            <a:off x="8820000" y="1260000"/>
            <a:ext cx="1800000" cy="720000"/>
          </a:xfrm>
          <a:prstGeom prst="rect">
            <a:avLst/>
          </a:prstGeom>
          <a:solidFill>
            <a:schemeClr val="bg1"/>
          </a:solidFill>
          <a:ln w="25400" cap="flat">
            <a:solidFill>
              <a:srgbClr val="FF0000"/>
            </a:solidFill>
          </a:ln>
        </p:spPr>
        <p:txBody>
          <a:bodyPr vert="horz" wrap="none" lIns="0" tIns="1080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Segoe UI"/>
                <a:ea typeface="メイリオ"/>
                <a:cs typeface="+mn-cs"/>
              </a:rPr>
              <a:t>解答例</a:t>
            </a:r>
          </a:p>
        </p:txBody>
      </p:sp>
    </p:spTree>
    <p:extLst>
      <p:ext uri="{BB962C8B-B14F-4D97-AF65-F5344CB8AC3E}">
        <p14:creationId xmlns:p14="http://schemas.microsoft.com/office/powerpoint/2010/main" val="35535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EC6256BE-635D-6640-8D27-3C38E90AB846}"/>
              </a:ext>
            </a:extLst>
          </p:cNvPr>
          <p:cNvSpPr txBox="1"/>
          <p:nvPr/>
        </p:nvSpPr>
        <p:spPr>
          <a:xfrm>
            <a:off x="983432" y="2719830"/>
            <a:ext cx="10009112" cy="2797402"/>
          </a:xfrm>
          <a:prstGeom prst="rect">
            <a:avLst/>
          </a:prstGeom>
          <a:noFill/>
        </p:spPr>
        <p:txBody>
          <a:bodyPr vert="horz" wrap="square" lIns="91440" tIns="45720" rIns="91440" bIns="45720" rtlCol="0">
            <a:noAutofit/>
          </a:bodyPr>
          <a:lstStyle/>
          <a:p>
            <a:pPr>
              <a:lnSpc>
                <a:spcPct val="150000"/>
              </a:lnSpc>
            </a:pPr>
            <a:r>
              <a:rPr lang="ja-JP" altLang="en-US" sz="3500" b="1" dirty="0" smtClean="0">
                <a:solidFill>
                  <a:prstClr val="black"/>
                </a:solidFill>
                <a:latin typeface="Segoe UI"/>
                <a:ea typeface="メイリオ"/>
              </a:rPr>
              <a:t>その意義は，多様な価値観をもつ人々を，平等に個人として尊重することにある。</a:t>
            </a:r>
            <a:endParaRPr lang="ja-JP" altLang="en-US" sz="3500" b="1" dirty="0">
              <a:solidFill>
                <a:prstClr val="black"/>
              </a:solidFill>
              <a:latin typeface="Segoe UI"/>
              <a:ea typeface="メイリオ"/>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720000" y="4140000"/>
            <a:ext cx="1583218" cy="1980329"/>
          </a:xfrm>
          <a:prstGeom prst="rect">
            <a:avLst/>
          </a:prstGeom>
        </p:spPr>
      </p:pic>
      <p:pic>
        <p:nvPicPr>
          <p:cNvPr id="9" name="Picture 2" descr="鉛筆・ペンのシルエット04 | 無料のAi・PNG白黒シルエットイラスト">
            <a:extLst>
              <a:ext uri="{FF2B5EF4-FFF2-40B4-BE49-F238E27FC236}">
                <a16:creationId xmlns:a16="http://schemas.microsoft.com/office/drawing/2014/main" id="{17E1A768-DFB0-E045-8988-28A51A7F04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408" y="620688"/>
            <a:ext cx="1224136" cy="1224136"/>
          </a:xfrm>
          <a:prstGeom prst="rect">
            <a:avLst/>
          </a:prstGeom>
          <a:solidFill>
            <a:srgbClr val="FFFFCC"/>
          </a:solidFill>
        </p:spPr>
      </p:pic>
      <p:sp>
        <p:nvSpPr>
          <p:cNvPr id="11" name="テキスト ボックス 10">
            <a:extLst>
              <a:ext uri="{FF2B5EF4-FFF2-40B4-BE49-F238E27FC236}">
                <a16:creationId xmlns:a16="http://schemas.microsoft.com/office/drawing/2014/main" id="{BDD31796-BB80-DE47-9F0F-D8B22DB3CCCE}"/>
              </a:ext>
            </a:extLst>
          </p:cNvPr>
          <p:cNvSpPr txBox="1"/>
          <p:nvPr/>
        </p:nvSpPr>
        <p:spPr>
          <a:xfrm>
            <a:off x="1980000" y="900000"/>
            <a:ext cx="6192688" cy="864096"/>
          </a:xfrm>
          <a:prstGeom prst="rect">
            <a:avLst/>
          </a:prstGeom>
          <a:solidFill>
            <a:srgbClr val="FFFFCC"/>
          </a:solidFill>
        </p:spPr>
        <p:txBody>
          <a:bodyPr vert="horz" wrap="square" lIns="91440" tIns="45720" rIns="91440" bIns="45720" rtlCol="0">
            <a:noAutofit/>
          </a:bodyPr>
          <a:lstStyle/>
          <a:p>
            <a:r>
              <a:rPr lang="ja-JP" altLang="en-US" sz="3200" b="1" dirty="0">
                <a:solidFill>
                  <a:prstClr val="black"/>
                </a:solidFill>
                <a:latin typeface="Segoe UI"/>
                <a:ea typeface="メイリオ"/>
              </a:rPr>
              <a:t>トライのヒント・解答例</a:t>
            </a:r>
          </a:p>
        </p:txBody>
      </p:sp>
      <p:sp>
        <p:nvSpPr>
          <p:cNvPr id="6" name="テキスト ボックス 5">
            <a:extLst>
              <a:ext uri="{FF2B5EF4-FFF2-40B4-BE49-F238E27FC236}">
                <a16:creationId xmlns:a16="http://schemas.microsoft.com/office/drawing/2014/main" id="{3315DA77-7045-452B-BB85-6A72C02354D8}"/>
              </a:ext>
            </a:extLst>
          </p:cNvPr>
          <p:cNvSpPr txBox="1"/>
          <p:nvPr/>
        </p:nvSpPr>
        <p:spPr>
          <a:xfrm>
            <a:off x="6840000" y="828000"/>
            <a:ext cx="1452464" cy="593504"/>
          </a:xfrm>
          <a:prstGeom prst="rect">
            <a:avLst/>
          </a:prstGeom>
          <a:solidFill>
            <a:schemeClr val="bg1"/>
          </a:solidFill>
          <a:ln w="25400" cap="flat">
            <a:solidFill>
              <a:srgbClr val="FF0000"/>
            </a:solidFill>
          </a:ln>
        </p:spPr>
        <p:txBody>
          <a:bodyPr vert="horz" wrap="none" lIns="0" tIns="1080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Segoe UI"/>
                <a:ea typeface="メイリオ"/>
                <a:cs typeface="+mn-cs"/>
              </a:rPr>
              <a:t>解答例</a:t>
            </a:r>
          </a:p>
        </p:txBody>
      </p:sp>
    </p:spTree>
    <p:extLst>
      <p:ext uri="{BB962C8B-B14F-4D97-AF65-F5344CB8AC3E}">
        <p14:creationId xmlns:p14="http://schemas.microsoft.com/office/powerpoint/2010/main" val="3601427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6000"/>
          </a:schemeClr>
        </a:solidFill>
        <a:effectLst/>
      </p:bgPr>
    </p:bg>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18F0F82E-C629-4003-9C4E-A817157ED704}"/>
              </a:ext>
            </a:extLst>
          </p:cNvPr>
          <p:cNvSpPr txBox="1"/>
          <p:nvPr/>
        </p:nvSpPr>
        <p:spPr>
          <a:xfrm>
            <a:off x="1080000" y="900000"/>
            <a:ext cx="9624512" cy="639280"/>
          </a:xfrm>
          <a:prstGeom prst="rect">
            <a:avLst/>
          </a:prstGeom>
          <a:noFill/>
        </p:spPr>
        <p:txBody>
          <a:bodyPr vert="horz" wrap="square" lIns="0" tIns="45720" rIns="91440" bIns="45720" rtlCol="0">
            <a:normAutofit/>
          </a:bodyPr>
          <a:lstStyle/>
          <a:p>
            <a:r>
              <a:rPr lang="ja-JP" altLang="en-US" sz="3500" b="1" dirty="0">
                <a:latin typeface="メイリオ" panose="020B0604030504040204" pitchFamily="50" charset="-128"/>
                <a:ea typeface="メイリオ" panose="020B0604030504040204" pitchFamily="50" charset="-128"/>
              </a:rPr>
              <a:t>「憲法十七条」は憲法か？</a:t>
            </a:r>
          </a:p>
        </p:txBody>
      </p:sp>
      <p:sp>
        <p:nvSpPr>
          <p:cNvPr id="3" name="テキスト ボックス 2">
            <a:extLst>
              <a:ext uri="{FF2B5EF4-FFF2-40B4-BE49-F238E27FC236}">
                <a16:creationId xmlns:a16="http://schemas.microsoft.com/office/drawing/2014/main" id="{8DBD5596-94B5-4D3F-A964-5A71C4EAA232}"/>
              </a:ext>
            </a:extLst>
          </p:cNvPr>
          <p:cNvSpPr txBox="1"/>
          <p:nvPr/>
        </p:nvSpPr>
        <p:spPr>
          <a:xfrm>
            <a:off x="4347592" y="1758107"/>
            <a:ext cx="7149008" cy="1891313"/>
          </a:xfrm>
          <a:prstGeom prst="rect">
            <a:avLst/>
          </a:prstGeom>
          <a:noFill/>
        </p:spPr>
        <p:txBody>
          <a:bodyPr vert="horz" wrap="square" lIns="91440" tIns="45720" rIns="91440" bIns="45720" rtlCol="0">
            <a:noAutofit/>
          </a:bodyPr>
          <a:lstStyle/>
          <a:p>
            <a:pPr marL="414000" lvl="0" indent="-432000">
              <a:lnSpc>
                <a:spcPts val="4500"/>
              </a:lnSpc>
              <a:defRPr/>
            </a:pPr>
            <a:r>
              <a:rPr kumimoji="0" lang="ja-JP" altLang="en-US" sz="3200" kern="0" dirty="0">
                <a:solidFill>
                  <a:prstClr val="black"/>
                </a:solidFill>
                <a:latin typeface="メイリオ"/>
                <a:ea typeface="メイリオ"/>
              </a:rPr>
              <a:t>・聖徳太子がつくった「憲法十七条」</a:t>
            </a:r>
            <a:endParaRPr kumimoji="0" lang="en-US" altLang="ja-JP" sz="3200" b="0" i="0" u="none" strike="noStrike" kern="0" cap="none" spc="0" normalizeH="0" baseline="0" noProof="0" dirty="0">
              <a:ln>
                <a:noFill/>
              </a:ln>
              <a:solidFill>
                <a:prstClr val="black"/>
              </a:solidFill>
              <a:effectLst/>
              <a:uLnTx/>
              <a:uFillTx/>
              <a:latin typeface="メイリオ"/>
              <a:ea typeface="メイリオ"/>
            </a:endParaRPr>
          </a:p>
          <a:p>
            <a:pPr marL="414000" lvl="0" indent="-432000">
              <a:lnSpc>
                <a:spcPts val="4500"/>
              </a:lnSpc>
              <a:defRPr/>
            </a:pPr>
            <a:r>
              <a:rPr kumimoji="0" lang="ja-JP" altLang="en-US" sz="3200" kern="0" dirty="0">
                <a:solidFill>
                  <a:prstClr val="black"/>
                </a:solidFill>
                <a:latin typeface="メイリオ"/>
                <a:ea typeface="メイリオ"/>
              </a:rPr>
              <a:t>　は，日本国憲法のような近代憲法の先がけとみてよいだろうか</a:t>
            </a:r>
            <a:endParaRPr kumimoji="0" lang="ja-JP" altLang="en-US" sz="3200" b="0" i="0" u="none" strike="noStrike" kern="0" cap="none" spc="0" normalizeH="0" baseline="0" noProof="0" dirty="0">
              <a:ln>
                <a:noFill/>
              </a:ln>
              <a:solidFill>
                <a:prstClr val="black"/>
              </a:solidFill>
              <a:effectLst/>
              <a:uLnTx/>
              <a:uFillTx/>
              <a:latin typeface="メイリオ"/>
              <a:ea typeface="メイリオ"/>
            </a:endParaRPr>
          </a:p>
        </p:txBody>
      </p:sp>
      <p:sp>
        <p:nvSpPr>
          <p:cNvPr id="4" name="テキスト ボックス 3">
            <a:extLst>
              <a:ext uri="{FF2B5EF4-FFF2-40B4-BE49-F238E27FC236}">
                <a16:creationId xmlns:a16="http://schemas.microsoft.com/office/drawing/2014/main" id="{CFCEFB57-7359-B747-99DD-D32513740767}"/>
              </a:ext>
            </a:extLst>
          </p:cNvPr>
          <p:cNvSpPr txBox="1"/>
          <p:nvPr/>
        </p:nvSpPr>
        <p:spPr>
          <a:xfrm>
            <a:off x="4583832" y="5445224"/>
            <a:ext cx="4392488" cy="576064"/>
          </a:xfrm>
          <a:prstGeom prst="rect">
            <a:avLst/>
          </a:prstGeom>
          <a:noFill/>
        </p:spPr>
        <p:txBody>
          <a:bodyPr vert="horz" wrap="square" lIns="0" tIns="45720" rIns="91440" bIns="45720" rtlCol="0">
            <a:noAutofit/>
          </a:bodyPr>
          <a:lstStyle/>
          <a:p>
            <a:r>
              <a:rPr lang="ja-JP" altLang="en-US" sz="2000" b="1" dirty="0">
                <a:latin typeface="メイリオ" panose="020B0604030504040204" pitchFamily="50" charset="-128"/>
                <a:ea typeface="メイリオ" panose="020B0604030504040204" pitchFamily="50" charset="-128"/>
              </a:rPr>
              <a:t>聖徳太子と伝えられる肖像画</a:t>
            </a:r>
            <a:endParaRPr lang="en-US" altLang="ja-JP" sz="2000" b="1"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（宮内庁蔵）</a:t>
            </a:r>
            <a:endParaRPr kumimoji="1" lang="ja-JP" altLang="en-US" sz="2000" dirty="0">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4392" y="4117392"/>
            <a:ext cx="1619794" cy="1943753"/>
          </a:xfrm>
          <a:prstGeom prst="rect">
            <a:avLst/>
          </a:prstGeom>
        </p:spPr>
      </p:pic>
      <p:sp>
        <p:nvSpPr>
          <p:cNvPr id="2" name="正方形/長方形 1"/>
          <p:cNvSpPr/>
          <p:nvPr/>
        </p:nvSpPr>
        <p:spPr>
          <a:xfrm>
            <a:off x="1427370" y="1584176"/>
            <a:ext cx="2952205" cy="450912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accent5"/>
                </a:solidFill>
              </a:rPr>
              <a:t>こちらはサンプルです。製品版では画像が入ります</a:t>
            </a:r>
            <a:endParaRPr kumimoji="1" lang="ja-JP" altLang="en-US" dirty="0">
              <a:solidFill>
                <a:schemeClr val="accent5"/>
              </a:solidFill>
            </a:endParaRPr>
          </a:p>
        </p:txBody>
      </p:sp>
    </p:spTree>
    <p:extLst>
      <p:ext uri="{BB962C8B-B14F-4D97-AF65-F5344CB8AC3E}">
        <p14:creationId xmlns:p14="http://schemas.microsoft.com/office/powerpoint/2010/main" val="411746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18F0F82E-C629-4003-9C4E-A817157ED704}"/>
              </a:ext>
            </a:extLst>
          </p:cNvPr>
          <p:cNvSpPr txBox="1"/>
          <p:nvPr/>
        </p:nvSpPr>
        <p:spPr>
          <a:xfrm>
            <a:off x="1080000" y="900000"/>
            <a:ext cx="9624512" cy="639280"/>
          </a:xfrm>
          <a:prstGeom prst="rect">
            <a:avLst/>
          </a:prstGeom>
          <a:noFill/>
        </p:spPr>
        <p:txBody>
          <a:bodyPr vert="horz" wrap="square" lIns="0" tIns="45720" rIns="91440" bIns="45720" rtlCol="0">
            <a:normAutofit/>
          </a:bodyPr>
          <a:lstStyle/>
          <a:p>
            <a:r>
              <a:rPr lang="ja-JP" altLang="en-US" sz="3500" b="1" dirty="0">
                <a:latin typeface="メイリオ" panose="020B0604030504040204" pitchFamily="50" charset="-128"/>
                <a:ea typeface="メイリオ" panose="020B0604030504040204" pitchFamily="50" charset="-128"/>
              </a:rPr>
              <a:t>「憲法十七条」は憲法か？</a:t>
            </a:r>
          </a:p>
        </p:txBody>
      </p:sp>
      <p:sp>
        <p:nvSpPr>
          <p:cNvPr id="8" name="テキスト ボックス 7">
            <a:extLst>
              <a:ext uri="{FF2B5EF4-FFF2-40B4-BE49-F238E27FC236}">
                <a16:creationId xmlns:a16="http://schemas.microsoft.com/office/drawing/2014/main" id="{8DBD5596-94B5-4D3F-A964-5A71C4EAA232}"/>
              </a:ext>
            </a:extLst>
          </p:cNvPr>
          <p:cNvSpPr txBox="1"/>
          <p:nvPr/>
        </p:nvSpPr>
        <p:spPr>
          <a:xfrm>
            <a:off x="5663952" y="1609695"/>
            <a:ext cx="5932699" cy="4483601"/>
          </a:xfrm>
          <a:prstGeom prst="rect">
            <a:avLst/>
          </a:prstGeom>
          <a:noFill/>
        </p:spPr>
        <p:txBody>
          <a:bodyPr vert="horz" wrap="square" lIns="91440" tIns="45720" rIns="91440" bIns="45720" rtlCol="0">
            <a:noAutofit/>
          </a:bodyPr>
          <a:lstStyle/>
          <a:p>
            <a:pPr marL="414000" lvl="0" indent="-432000">
              <a:lnSpc>
                <a:spcPts val="4500"/>
              </a:lnSpc>
              <a:defRPr/>
            </a:pPr>
            <a:r>
              <a:rPr kumimoji="0" lang="ja-JP" altLang="en-US" sz="3200" b="0" i="0" u="none" strike="noStrike" kern="0" cap="none" spc="0" normalizeH="0" baseline="0" noProof="0">
                <a:ln>
                  <a:noFill/>
                </a:ln>
                <a:solidFill>
                  <a:prstClr val="black"/>
                </a:solidFill>
                <a:effectLst/>
                <a:uLnTx/>
                <a:uFillTx/>
                <a:latin typeface="メイリオ"/>
                <a:ea typeface="メイリオ"/>
              </a:rPr>
              <a:t>・「憲法十七条」は，当時の役人の仕事をするうえでの規律や戒めがおもな内容で，仏教や儒教の影響もみてとれる</a:t>
            </a:r>
            <a:endParaRPr kumimoji="0" lang="en-US" altLang="ja-JP" sz="3200" b="0" i="0" u="none" strike="noStrike" kern="0" cap="none" spc="0" normalizeH="0" baseline="0" noProof="0" dirty="0">
              <a:ln>
                <a:noFill/>
              </a:ln>
              <a:solidFill>
                <a:prstClr val="black"/>
              </a:solidFill>
              <a:effectLst/>
              <a:uLnTx/>
              <a:uFillTx/>
              <a:latin typeface="メイリオ"/>
              <a:ea typeface="メイリオ"/>
            </a:endParaRPr>
          </a:p>
          <a:p>
            <a:pPr marL="414000" lvl="0" indent="-432000">
              <a:lnSpc>
                <a:spcPts val="4500"/>
              </a:lnSpc>
              <a:defRPr/>
            </a:pPr>
            <a:r>
              <a:rPr kumimoji="0" lang="ja-JP" altLang="en-US" sz="3200" kern="0">
                <a:solidFill>
                  <a:prstClr val="black"/>
                </a:solidFill>
                <a:latin typeface="メイリオ"/>
                <a:ea typeface="メイリオ"/>
              </a:rPr>
              <a:t>・一方，近代憲法は「個人」を守るために公権力を制限し，国が特定の宗教に肩入れしないことを求める</a:t>
            </a:r>
            <a:endParaRPr kumimoji="0" lang="ja-JP" altLang="en-US" sz="3200" b="0" i="0" u="none" strike="noStrike" kern="0" cap="none" spc="0" normalizeH="0" baseline="0" noProof="0" dirty="0">
              <a:ln>
                <a:noFill/>
              </a:ln>
              <a:solidFill>
                <a:prstClr val="black"/>
              </a:solidFill>
              <a:effectLst/>
              <a:uLnTx/>
              <a:uFillTx/>
              <a:latin typeface="メイリオ"/>
              <a:ea typeface="メイリオ"/>
            </a:endParaRPr>
          </a:p>
        </p:txBody>
      </p:sp>
      <p:sp>
        <p:nvSpPr>
          <p:cNvPr id="6" name="テキスト ボックス 5"/>
          <p:cNvSpPr txBox="1"/>
          <p:nvPr/>
        </p:nvSpPr>
        <p:spPr>
          <a:xfrm>
            <a:off x="750198" y="1762881"/>
            <a:ext cx="4913754" cy="4258407"/>
          </a:xfrm>
          <a:prstGeom prst="rect">
            <a:avLst/>
          </a:prstGeom>
          <a:solidFill>
            <a:schemeClr val="bg1"/>
          </a:solidFill>
          <a:ln>
            <a:noFill/>
          </a:ln>
        </p:spPr>
        <p:txBody>
          <a:bodyPr vert="horz" wrap="square" lIns="252000" tIns="72000" rIns="252000" bIns="72000" rtlCol="0" anchor="t">
            <a:noAutofit/>
          </a:bodyPr>
          <a:lstStyle/>
          <a:p>
            <a:pPr algn="ctr">
              <a:lnSpc>
                <a:spcPct val="150000"/>
              </a:lnSpc>
            </a:pPr>
            <a:r>
              <a:rPr lang="ja-JP" altLang="en-US" sz="2200" b="1" dirty="0">
                <a:latin typeface="メイリオ" panose="020B0604030504040204" pitchFamily="50" charset="-128"/>
                <a:ea typeface="メイリオ" panose="020B0604030504040204" pitchFamily="50" charset="-128"/>
              </a:rPr>
              <a:t>「憲法十七条」</a:t>
            </a:r>
            <a:endParaRPr lang="en-US" altLang="ja-JP" sz="2200" b="1" dirty="0">
              <a:latin typeface="メイリオ" panose="020B0604030504040204" pitchFamily="50" charset="-128"/>
              <a:ea typeface="メイリオ" panose="020B0604030504040204" pitchFamily="50" charset="-128"/>
            </a:endParaRPr>
          </a:p>
          <a:p>
            <a:pPr algn="just">
              <a:spcBef>
                <a:spcPts val="1800"/>
              </a:spcBef>
            </a:pPr>
            <a:r>
              <a:rPr lang="ja-JP" altLang="en-US" sz="2200" dirty="0">
                <a:latin typeface="メイリオ" panose="020B0604030504040204" pitchFamily="50" charset="-128"/>
                <a:ea typeface="メイリオ" panose="020B0604030504040204" pitchFamily="50" charset="-128"/>
              </a:rPr>
              <a:t>一に曰く，和をもつて貴</a:t>
            </a:r>
            <a:r>
              <a:rPr lang="ja-JP" altLang="en-US" sz="2200" dirty="0" err="1">
                <a:latin typeface="メイリオ" panose="020B0604030504040204" pitchFamily="50" charset="-128"/>
                <a:ea typeface="メイリオ" panose="020B0604030504040204" pitchFamily="50" charset="-128"/>
              </a:rPr>
              <a:t>しとな</a:t>
            </a:r>
            <a:r>
              <a:rPr lang="ja-JP" altLang="en-US" sz="2200" dirty="0">
                <a:latin typeface="メイリオ" panose="020B0604030504040204" pitchFamily="50" charset="-128"/>
                <a:ea typeface="メイリオ" panose="020B0604030504040204" pitchFamily="50" charset="-128"/>
              </a:rPr>
              <a:t>し，忤ふること無きを宗とせよ。</a:t>
            </a:r>
            <a:r>
              <a:rPr lang="en-US" altLang="ja-JP" sz="2200" dirty="0">
                <a:latin typeface="メイリオ" panose="020B0604030504040204" pitchFamily="50" charset="-128"/>
                <a:ea typeface="メイリオ" panose="020B0604030504040204" pitchFamily="50" charset="-128"/>
              </a:rPr>
              <a:t>……</a:t>
            </a:r>
          </a:p>
          <a:p>
            <a:pPr algn="just"/>
            <a:r>
              <a:rPr lang="ja-JP" altLang="en-US" sz="2200" dirty="0">
                <a:latin typeface="メイリオ" panose="020B0604030504040204" pitchFamily="50" charset="-128"/>
                <a:ea typeface="メイリオ" panose="020B0604030504040204" pitchFamily="50" charset="-128"/>
              </a:rPr>
              <a:t>二に曰く，篤く三宝を敬へ。三宝とは仏・法・僧なり。</a:t>
            </a:r>
            <a:r>
              <a:rPr lang="en-US" altLang="ja-JP" sz="2200" dirty="0">
                <a:latin typeface="メイリオ" panose="020B0604030504040204" pitchFamily="50" charset="-128"/>
                <a:ea typeface="メイリオ" panose="020B0604030504040204" pitchFamily="50" charset="-128"/>
              </a:rPr>
              <a:t>……</a:t>
            </a:r>
          </a:p>
          <a:p>
            <a:pPr algn="just"/>
            <a:r>
              <a:rPr lang="ja-JP" altLang="en-US" sz="2200" dirty="0">
                <a:latin typeface="メイリオ" panose="020B0604030504040204" pitchFamily="50" charset="-128"/>
                <a:ea typeface="メイリオ" panose="020B0604030504040204" pitchFamily="50" charset="-128"/>
              </a:rPr>
              <a:t>三に曰く，詔を承りては必ず謹め，君をば則ち天とす，臣をば則ち地とす。</a:t>
            </a:r>
            <a:r>
              <a:rPr lang="en-US" altLang="ja-JP" sz="2200"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341394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0000" y="288000"/>
            <a:ext cx="576000" cy="576000"/>
          </a:xfrm>
          <a:prstGeom prst="rect">
            <a:avLst/>
          </a:prstGeom>
          <a:noFill/>
          <a:ln>
            <a:noFill/>
          </a:ln>
        </p:spPr>
        <p:txBody>
          <a:bodyPr vert="horz" wrap="none" lIns="91440" tIns="45720" rIns="91440" bIns="45720" rtlCol="0" anchor="ctr">
            <a:normAutofit fontScale="92500" lnSpcReduction="10000"/>
          </a:bodyPr>
          <a:lstStyle/>
          <a:p>
            <a:r>
              <a:rPr lang="en-US" altLang="ja-JP"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a:t>
            </a:r>
            <a:endParaRPr lang="en-US" altLang="ja-JP" sz="2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 name="タイトル 1">
            <a:extLst>
              <a:ext uri="{FF2B5EF4-FFF2-40B4-BE49-F238E27FC236}">
                <a16:creationId xmlns:a16="http://schemas.microsoft.com/office/drawing/2014/main" id="{A8D3AC0A-E756-49CB-A054-3BA9B5A577CA}"/>
              </a:ext>
            </a:extLst>
          </p:cNvPr>
          <p:cNvSpPr txBox="1">
            <a:spLocks/>
          </p:cNvSpPr>
          <p:nvPr/>
        </p:nvSpPr>
        <p:spPr>
          <a:xfrm>
            <a:off x="936000" y="1260000"/>
            <a:ext cx="11835816" cy="58190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000"/>
              </a:lnSpc>
              <a:spcBef>
                <a:spcPts val="0"/>
              </a:spcBef>
            </a:pPr>
            <a:r>
              <a:rPr lang="ja-JP" altLang="en-US" sz="3500" b="1">
                <a:solidFill>
                  <a:prstClr val="black"/>
                </a:solidFill>
                <a:latin typeface="メイリオ"/>
                <a:ea typeface="メイリオ"/>
              </a:rPr>
              <a:t>君主などの巨大な権力を</a:t>
            </a:r>
            <a:endParaRPr lang="en-US" altLang="ja-JP" sz="3500" b="1" dirty="0">
              <a:solidFill>
                <a:prstClr val="black"/>
              </a:solidFill>
              <a:latin typeface="メイリオ"/>
              <a:ea typeface="メイリオ"/>
            </a:endParaRPr>
          </a:p>
          <a:p>
            <a:pPr algn="l">
              <a:lnSpc>
                <a:spcPts val="4000"/>
              </a:lnSpc>
              <a:spcBef>
                <a:spcPts val="0"/>
              </a:spcBef>
            </a:pPr>
            <a:r>
              <a:rPr lang="ja-JP" altLang="en-US" sz="3500" b="1">
                <a:solidFill>
                  <a:prstClr val="black"/>
                </a:solidFill>
                <a:latin typeface="メイリオ"/>
                <a:ea typeface="メイリオ"/>
              </a:rPr>
              <a:t>しばる方法や考え方として，</a:t>
            </a:r>
            <a:endParaRPr lang="en-US" altLang="ja-JP" sz="3500" b="1" dirty="0">
              <a:solidFill>
                <a:prstClr val="black"/>
              </a:solidFill>
              <a:latin typeface="メイリオ"/>
              <a:ea typeface="メイリオ"/>
            </a:endParaRPr>
          </a:p>
          <a:p>
            <a:pPr algn="l">
              <a:lnSpc>
                <a:spcPts val="4000"/>
              </a:lnSpc>
              <a:spcBef>
                <a:spcPts val="0"/>
              </a:spcBef>
            </a:pPr>
            <a:r>
              <a:rPr lang="ja-JP" altLang="en-US" sz="3500" b="1">
                <a:solidFill>
                  <a:prstClr val="black"/>
                </a:solidFill>
                <a:latin typeface="メイリオ"/>
                <a:ea typeface="メイリオ"/>
              </a:rPr>
              <a:t>どのようなものがあるか？</a:t>
            </a:r>
            <a:endParaRPr lang="en-US" altLang="ja-JP" sz="3500" b="1" dirty="0">
              <a:solidFill>
                <a:prstClr val="black"/>
              </a:solidFill>
              <a:latin typeface="メイリオ"/>
              <a:ea typeface="メイリオ"/>
            </a:endParaRPr>
          </a:p>
        </p:txBody>
      </p:sp>
      <p:sp>
        <p:nvSpPr>
          <p:cNvPr id="4" name="テキスト ボックス 3">
            <a:extLst>
              <a:ext uri="{FF2B5EF4-FFF2-40B4-BE49-F238E27FC236}">
                <a16:creationId xmlns:a16="http://schemas.microsoft.com/office/drawing/2014/main" id="{66551832-B196-4C7E-B8EE-20B194492930}"/>
              </a:ext>
            </a:extLst>
          </p:cNvPr>
          <p:cNvSpPr txBox="1"/>
          <p:nvPr/>
        </p:nvSpPr>
        <p:spPr>
          <a:xfrm>
            <a:off x="936000" y="288000"/>
            <a:ext cx="8147248" cy="581900"/>
          </a:xfrm>
          <a:prstGeom prst="rect">
            <a:avLst/>
          </a:prstGeom>
          <a:noFill/>
          <a:ln>
            <a:noFill/>
          </a:ln>
        </p:spPr>
        <p:txBody>
          <a:bodyPr vert="horz" wrap="none" lIns="91440" tIns="45720" rIns="91440" bIns="45720" rtlCol="0" anchor="ctr">
            <a:noAutofit/>
          </a:bodyPr>
          <a:lstStyle/>
          <a:p>
            <a:r>
              <a:rPr lang="ja-JP" altLang="en-US" sz="3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法の支配と立憲主義</a:t>
            </a:r>
            <a:r>
              <a:rPr lang="en-US" altLang="ja-JP"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〔p.42〕</a:t>
            </a:r>
            <a:endParaRPr lang="en-US" altLang="ja-JP"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F081441D-5DE3-4BFA-9BF0-3128A709A885}"/>
              </a:ext>
            </a:extLst>
          </p:cNvPr>
          <p:cNvPicPr>
            <a:picLocks noChangeAspect="1"/>
          </p:cNvPicPr>
          <p:nvPr/>
        </p:nvPicPr>
        <p:blipFill rotWithShape="1">
          <a:blip r:embed="rId3">
            <a:extLst>
              <a:ext uri="{28A0092B-C50C-407E-A947-70E740481C1C}">
                <a14:useLocalDpi xmlns:a14="http://schemas.microsoft.com/office/drawing/2010/main"/>
              </a:ext>
            </a:extLst>
          </a:blip>
          <a:srcRect l="-5219"/>
          <a:stretch/>
        </p:blipFill>
        <p:spPr>
          <a:xfrm>
            <a:off x="180000" y="1062895"/>
            <a:ext cx="852032" cy="734875"/>
          </a:xfrm>
          <a:prstGeom prst="rect">
            <a:avLst/>
          </a:prstGeom>
        </p:spPr>
      </p:pic>
      <p:pic>
        <p:nvPicPr>
          <p:cNvPr id="6" name="図 5">
            <a:extLst>
              <a:ext uri="{FF2B5EF4-FFF2-40B4-BE49-F238E27FC236}">
                <a16:creationId xmlns:a16="http://schemas.microsoft.com/office/drawing/2014/main" id="{DE5ED112-4840-CD41-B417-06E408998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544272" y="2877232"/>
            <a:ext cx="1584016" cy="2640000"/>
          </a:xfrm>
          <a:prstGeom prst="rect">
            <a:avLst/>
          </a:prstGeom>
        </p:spPr>
      </p:pic>
    </p:spTree>
    <p:extLst>
      <p:ext uri="{BB962C8B-B14F-4D97-AF65-F5344CB8AC3E}">
        <p14:creationId xmlns:p14="http://schemas.microsoft.com/office/powerpoint/2010/main" val="1203868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0000" y="180000"/>
            <a:ext cx="403200" cy="403200"/>
          </a:xfrm>
          <a:prstGeom prst="rect">
            <a:avLst/>
          </a:prstGeom>
          <a:noFill/>
        </p:spPr>
        <p:txBody>
          <a:bodyPr vert="horz" wrap="square" lIns="91440" tIns="45720" rIns="91440" bIns="45720" rtlCol="0" anchor="ctr">
            <a:normAutofit/>
          </a:bodyPr>
          <a:lstStyle/>
          <a:p>
            <a:r>
              <a:rPr lang="en-US" altLang="ja-JP"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a:t>
            </a:r>
            <a:endParaRPr lang="ja-JP" altLang="en-US" sz="2000" dirty="0">
              <a:effectLst>
                <a:outerShdw blurRad="38100" dist="38100" dir="2700000" algn="tl">
                  <a:srgbClr val="000000">
                    <a:alpha val="43137"/>
                  </a:srgbClr>
                </a:outerShdw>
              </a:effectLst>
            </a:endParaRPr>
          </a:p>
        </p:txBody>
      </p:sp>
      <p:sp>
        <p:nvSpPr>
          <p:cNvPr id="3" name="テキスト ボックス 2"/>
          <p:cNvSpPr txBox="1"/>
          <p:nvPr/>
        </p:nvSpPr>
        <p:spPr>
          <a:xfrm>
            <a:off x="738000" y="180000"/>
            <a:ext cx="4637920" cy="402066"/>
          </a:xfrm>
          <a:prstGeom prst="rect">
            <a:avLst/>
          </a:prstGeom>
          <a:noFill/>
        </p:spPr>
        <p:txBody>
          <a:bodyPr vert="horz" wrap="square" lIns="91440" tIns="45720" rIns="91440" bIns="45720" rtlCol="0" anchor="ctr">
            <a:noAutofit/>
          </a:bodyPr>
          <a:lstStyle/>
          <a:p>
            <a:r>
              <a:rPr lang="ja-JP" altLang="en-US" sz="2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法の支配と立憲主義</a:t>
            </a:r>
            <a:endParaRPr lang="ja-JP" altLang="en-US" sz="2400" dirty="0">
              <a:effectLst>
                <a:outerShdw blurRad="38100" dist="38100" dir="2700000" algn="tl">
                  <a:srgbClr val="000000">
                    <a:alpha val="43137"/>
                  </a:srgbClr>
                </a:outerShdw>
              </a:effectLst>
            </a:endParaRPr>
          </a:p>
        </p:txBody>
      </p:sp>
      <p:sp>
        <p:nvSpPr>
          <p:cNvPr id="4" name="テキスト ボックス 3">
            <a:extLst>
              <a:ext uri="{FF2B5EF4-FFF2-40B4-BE49-F238E27FC236}">
                <a16:creationId xmlns:a16="http://schemas.microsoft.com/office/drawing/2014/main" id="{23F4B3D4-A5E3-134E-9C5C-D7D6D9B57BAA}"/>
              </a:ext>
            </a:extLst>
          </p:cNvPr>
          <p:cNvSpPr txBox="1"/>
          <p:nvPr/>
        </p:nvSpPr>
        <p:spPr>
          <a:xfrm>
            <a:off x="5591944" y="1556792"/>
            <a:ext cx="5976664" cy="3346089"/>
          </a:xfrm>
          <a:prstGeom prst="rect">
            <a:avLst/>
          </a:prstGeom>
          <a:solidFill>
            <a:sysClr val="window" lastClr="FFFFFF"/>
          </a:solidFill>
        </p:spPr>
        <p:txBody>
          <a:bodyPr vert="horz" wrap="square" lIns="91440" tIns="45720" rIns="91440" bIns="45720" rtlCol="0">
            <a:noAutofit/>
          </a:bodyPr>
          <a:lstStyle/>
          <a:p>
            <a:pPr marL="414000" lvl="0" indent="-432000">
              <a:lnSpc>
                <a:spcPts val="4500"/>
              </a:lnSpc>
              <a:defRPr/>
            </a:pPr>
            <a:r>
              <a:rPr kumimoji="0" lang="ja-JP" altLang="en-US" sz="3200" b="0" i="0" u="none" strike="noStrike" kern="0" cap="none" spc="0" normalizeH="0" baseline="0" noProof="0">
                <a:ln>
                  <a:noFill/>
                </a:ln>
                <a:solidFill>
                  <a:prstClr val="black"/>
                </a:solidFill>
                <a:effectLst/>
                <a:uLnTx/>
                <a:uFillTx/>
                <a:latin typeface="Segoe UI"/>
                <a:ea typeface="メイリオ"/>
              </a:rPr>
              <a:t>・「人の支配」では，法よりも上位にある権力者の恣意的な判断で法が変更・運用され，国民の自由が制約される恐れがある</a:t>
            </a:r>
            <a:endParaRPr kumimoji="0" lang="en-US" altLang="ja-JP" sz="3200" b="0" i="0" u="none" strike="noStrike" kern="0" cap="none" spc="0" normalizeH="0" baseline="0" noProof="0" dirty="0">
              <a:ln>
                <a:noFill/>
              </a:ln>
              <a:solidFill>
                <a:prstClr val="black"/>
              </a:solidFill>
              <a:effectLst/>
              <a:uLnTx/>
              <a:uFillTx/>
              <a:latin typeface="Segoe UI"/>
              <a:ea typeface="メイリオ"/>
            </a:endParaRPr>
          </a:p>
          <a:p>
            <a:pPr marL="414000" lvl="0" indent="-432000">
              <a:lnSpc>
                <a:spcPts val="4500"/>
              </a:lnSpc>
              <a:defRPr/>
            </a:pPr>
            <a:r>
              <a:rPr kumimoji="0" lang="ja-JP" altLang="en-US" sz="3200" kern="0">
                <a:solidFill>
                  <a:prstClr val="black"/>
                </a:solidFill>
                <a:latin typeface="Segoe UI"/>
                <a:ea typeface="メイリオ"/>
              </a:rPr>
              <a:t>・「法の支配」では，自然法の考え方にもとづき，権力者よりも上位に不可侵の法がある</a:t>
            </a:r>
            <a:endParaRPr kumimoji="0" lang="en-US" altLang="ja-JP" sz="3200" kern="0" dirty="0">
              <a:solidFill>
                <a:prstClr val="black"/>
              </a:solidFill>
              <a:latin typeface="メイリオ"/>
              <a:ea typeface="メイリオ"/>
            </a:endParaRPr>
          </a:p>
        </p:txBody>
      </p:sp>
      <p:sp>
        <p:nvSpPr>
          <p:cNvPr id="5" name="テキスト ボックス 4">
            <a:extLst>
              <a:ext uri="{FF2B5EF4-FFF2-40B4-BE49-F238E27FC236}">
                <a16:creationId xmlns:a16="http://schemas.microsoft.com/office/drawing/2014/main" id="{3D9295AF-6C8B-6245-BA11-8FCFB51B5CA3}"/>
              </a:ext>
            </a:extLst>
          </p:cNvPr>
          <p:cNvSpPr txBox="1"/>
          <p:nvPr/>
        </p:nvSpPr>
        <p:spPr>
          <a:xfrm>
            <a:off x="720000" y="900000"/>
            <a:ext cx="9865096" cy="621000"/>
          </a:xfrm>
          <a:prstGeom prst="rect">
            <a:avLst/>
          </a:prstGeom>
          <a:noFill/>
        </p:spPr>
        <p:txBody>
          <a:bodyPr vert="horz" wrap="none" lIns="91440" tIns="45720" rIns="91440" bIns="45720" rtlCol="0">
            <a:noAutofit/>
          </a:bodyPr>
          <a:lstStyle/>
          <a:p>
            <a:pPr>
              <a:lnSpc>
                <a:spcPts val="4500"/>
              </a:lnSpc>
              <a:defRPr/>
            </a:pPr>
            <a:r>
              <a:rPr kumimoji="0" lang="ja-JP" altLang="en-US" sz="3500" b="1" kern="0">
                <a:solidFill>
                  <a:srgbClr val="000000"/>
                </a:solidFill>
                <a:latin typeface="メイリオ" panose="020B0604030504040204" pitchFamily="50" charset="-128"/>
                <a:ea typeface="メイリオ" panose="020B0604030504040204" pitchFamily="50" charset="-128"/>
              </a:rPr>
              <a:t>　人と支配と法の支配</a:t>
            </a:r>
            <a:endParaRPr kumimoji="0" lang="ja-JP" altLang="en-US" sz="35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B2912E2C-9633-CF4B-B49D-3A1CBFBE18C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12000" y="864000"/>
            <a:ext cx="558593" cy="571618"/>
          </a:xfrm>
          <a:prstGeom prst="rect">
            <a:avLst/>
          </a:prstGeom>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2" y="1521000"/>
            <a:ext cx="4790232" cy="504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2693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0000" y="180000"/>
            <a:ext cx="403200" cy="403200"/>
          </a:xfrm>
          <a:prstGeom prst="rect">
            <a:avLst/>
          </a:prstGeom>
          <a:noFill/>
        </p:spPr>
        <p:txBody>
          <a:bodyPr vert="horz" wrap="square" lIns="91440" tIns="45720" rIns="91440" bIns="45720" rtlCol="0" anchor="ctr">
            <a:normAutofit/>
          </a:bodyPr>
          <a:lstStyle/>
          <a:p>
            <a:r>
              <a:rPr lang="en-US" altLang="ja-JP"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a:t>
            </a:r>
            <a:endParaRPr lang="ja-JP" altLang="en-US" sz="2000" dirty="0">
              <a:effectLst>
                <a:outerShdw blurRad="38100" dist="38100" dir="2700000" algn="tl">
                  <a:srgbClr val="000000">
                    <a:alpha val="43137"/>
                  </a:srgbClr>
                </a:outerShdw>
              </a:effectLst>
            </a:endParaRPr>
          </a:p>
        </p:txBody>
      </p:sp>
      <p:sp>
        <p:nvSpPr>
          <p:cNvPr id="3" name="テキスト ボックス 2"/>
          <p:cNvSpPr txBox="1"/>
          <p:nvPr/>
        </p:nvSpPr>
        <p:spPr>
          <a:xfrm>
            <a:off x="738000" y="180000"/>
            <a:ext cx="4637920" cy="402066"/>
          </a:xfrm>
          <a:prstGeom prst="rect">
            <a:avLst/>
          </a:prstGeom>
          <a:noFill/>
        </p:spPr>
        <p:txBody>
          <a:bodyPr vert="horz" wrap="square" lIns="91440" tIns="45720" rIns="91440" bIns="45720" rtlCol="0" anchor="ctr">
            <a:noAutofit/>
          </a:bodyPr>
          <a:lstStyle/>
          <a:p>
            <a:r>
              <a:rPr lang="ja-JP" altLang="en-US" sz="2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法の支配と立憲主義</a:t>
            </a:r>
            <a:endParaRPr lang="ja-JP" altLang="en-US" sz="2400" dirty="0">
              <a:effectLst>
                <a:outerShdw blurRad="38100" dist="38100" dir="2700000" algn="tl">
                  <a:srgbClr val="000000">
                    <a:alpha val="43137"/>
                  </a:srgbClr>
                </a:outerShdw>
              </a:effectLst>
            </a:endParaRPr>
          </a:p>
        </p:txBody>
      </p:sp>
      <p:sp>
        <p:nvSpPr>
          <p:cNvPr id="4" name="テキスト ボックス 3">
            <a:extLst>
              <a:ext uri="{FF2B5EF4-FFF2-40B4-BE49-F238E27FC236}">
                <a16:creationId xmlns:a16="http://schemas.microsoft.com/office/drawing/2014/main" id="{23F4B3D4-A5E3-134E-9C5C-D7D6D9B57BAA}"/>
              </a:ext>
            </a:extLst>
          </p:cNvPr>
          <p:cNvSpPr txBox="1"/>
          <p:nvPr/>
        </p:nvSpPr>
        <p:spPr>
          <a:xfrm>
            <a:off x="6168008" y="1628800"/>
            <a:ext cx="5760640" cy="3346089"/>
          </a:xfrm>
          <a:prstGeom prst="rect">
            <a:avLst/>
          </a:prstGeom>
          <a:solidFill>
            <a:sysClr val="window" lastClr="FFFFFF"/>
          </a:solidFill>
        </p:spPr>
        <p:txBody>
          <a:bodyPr vert="horz" wrap="square" lIns="91440" tIns="45720" rIns="91440" bIns="45720" rtlCol="0">
            <a:noAutofit/>
          </a:bodyPr>
          <a:lstStyle/>
          <a:p>
            <a:pPr marL="414000" lvl="0" indent="-432000">
              <a:lnSpc>
                <a:spcPts val="4500"/>
              </a:lnSpc>
              <a:defRPr/>
            </a:pPr>
            <a:r>
              <a:rPr kumimoji="0" lang="ja-JP" altLang="en-US" sz="3200" b="0" i="0" u="none" strike="noStrike" kern="0" cap="none" spc="0" normalizeH="0" baseline="0" noProof="0" dirty="0">
                <a:ln>
                  <a:noFill/>
                </a:ln>
                <a:solidFill>
                  <a:prstClr val="black"/>
                </a:solidFill>
                <a:effectLst/>
                <a:uLnTx/>
                <a:uFillTx/>
                <a:latin typeface="Segoe UI"/>
                <a:ea typeface="メイリオ"/>
              </a:rPr>
              <a:t>・ブラクトンは「国王といえども神と法の下にある」として，君主制をしばる</a:t>
            </a:r>
            <a:endParaRPr kumimoji="0" lang="en-US" altLang="ja-JP" sz="3200" b="0" i="0" u="none" strike="noStrike" kern="0" cap="none" spc="0" normalizeH="0" baseline="0" noProof="0" dirty="0">
              <a:ln>
                <a:noFill/>
              </a:ln>
              <a:solidFill>
                <a:prstClr val="black"/>
              </a:solidFill>
              <a:effectLst/>
              <a:uLnTx/>
              <a:uFillTx/>
              <a:latin typeface="Segoe UI"/>
              <a:ea typeface="メイリオ"/>
            </a:endParaRPr>
          </a:p>
          <a:p>
            <a:pPr marL="414000" lvl="0" indent="-432000">
              <a:lnSpc>
                <a:spcPts val="4500"/>
              </a:lnSpc>
              <a:defRPr/>
            </a:pPr>
            <a:r>
              <a:rPr kumimoji="0" lang="ja-JP" altLang="en-US" sz="3200" kern="0" dirty="0">
                <a:solidFill>
                  <a:prstClr val="black"/>
                </a:solidFill>
                <a:latin typeface="Segoe UI"/>
                <a:ea typeface="メイリオ"/>
              </a:rPr>
              <a:t>　</a:t>
            </a:r>
            <a:r>
              <a:rPr kumimoji="0" lang="ja-JP" altLang="en-US" sz="3200" b="0" i="0" u="none" strike="noStrike" kern="0" cap="none" spc="0" normalizeH="0" baseline="0" noProof="0" dirty="0">
                <a:ln>
                  <a:noFill/>
                </a:ln>
                <a:solidFill>
                  <a:prstClr val="black"/>
                </a:solidFill>
                <a:effectLst/>
                <a:uLnTx/>
                <a:uFillTx/>
                <a:latin typeface="Segoe UI"/>
                <a:ea typeface="メイリオ"/>
              </a:rPr>
              <a:t>「法の支配」の重要性</a:t>
            </a:r>
            <a:endParaRPr kumimoji="0" lang="en-US" altLang="ja-JP" sz="3200" b="0" i="0" u="none" strike="noStrike" kern="0" cap="none" spc="0" normalizeH="0" baseline="0" noProof="0" dirty="0">
              <a:ln>
                <a:noFill/>
              </a:ln>
              <a:solidFill>
                <a:prstClr val="black"/>
              </a:solidFill>
              <a:effectLst/>
              <a:uLnTx/>
              <a:uFillTx/>
              <a:latin typeface="Segoe UI"/>
              <a:ea typeface="メイリオ"/>
            </a:endParaRPr>
          </a:p>
          <a:p>
            <a:pPr marL="414000" lvl="0" indent="-432000">
              <a:lnSpc>
                <a:spcPts val="4500"/>
              </a:lnSpc>
              <a:defRPr/>
            </a:pPr>
            <a:r>
              <a:rPr kumimoji="0" lang="ja-JP" altLang="en-US" sz="3200" kern="0" dirty="0">
                <a:solidFill>
                  <a:prstClr val="black"/>
                </a:solidFill>
                <a:latin typeface="Segoe UI"/>
                <a:ea typeface="メイリオ"/>
              </a:rPr>
              <a:t>　</a:t>
            </a:r>
            <a:r>
              <a:rPr kumimoji="0" lang="ja-JP" altLang="en-US" sz="3200" b="0" i="0" u="none" strike="noStrike" kern="0" cap="none" spc="0" normalizeH="0" baseline="0" noProof="0" dirty="0">
                <a:ln>
                  <a:noFill/>
                </a:ln>
                <a:solidFill>
                  <a:prstClr val="black"/>
                </a:solidFill>
                <a:effectLst/>
                <a:uLnTx/>
                <a:uFillTx/>
                <a:latin typeface="Segoe UI"/>
                <a:ea typeface="メイリオ"/>
              </a:rPr>
              <a:t>を主張した</a:t>
            </a:r>
            <a:endParaRPr kumimoji="0" lang="en-US" altLang="ja-JP" sz="3200" kern="0" dirty="0">
              <a:solidFill>
                <a:prstClr val="black"/>
              </a:solidFill>
              <a:latin typeface="メイリオ"/>
              <a:ea typeface="メイリオ"/>
            </a:endParaRPr>
          </a:p>
        </p:txBody>
      </p:sp>
      <p:sp>
        <p:nvSpPr>
          <p:cNvPr id="5" name="テキスト ボックス 4">
            <a:extLst>
              <a:ext uri="{FF2B5EF4-FFF2-40B4-BE49-F238E27FC236}">
                <a16:creationId xmlns:a16="http://schemas.microsoft.com/office/drawing/2014/main" id="{3D9295AF-6C8B-6245-BA11-8FCFB51B5CA3}"/>
              </a:ext>
            </a:extLst>
          </p:cNvPr>
          <p:cNvSpPr txBox="1"/>
          <p:nvPr/>
        </p:nvSpPr>
        <p:spPr>
          <a:xfrm>
            <a:off x="720000" y="900000"/>
            <a:ext cx="9865096" cy="621000"/>
          </a:xfrm>
          <a:prstGeom prst="rect">
            <a:avLst/>
          </a:prstGeom>
          <a:noFill/>
        </p:spPr>
        <p:txBody>
          <a:bodyPr vert="horz" wrap="none" lIns="91440" tIns="45720" rIns="91440" bIns="45720" rtlCol="0">
            <a:noAutofit/>
          </a:bodyPr>
          <a:lstStyle/>
          <a:p>
            <a:pPr>
              <a:lnSpc>
                <a:spcPts val="4500"/>
              </a:lnSpc>
              <a:defRPr/>
            </a:pPr>
            <a:r>
              <a:rPr kumimoji="0" lang="ja-JP" altLang="en-US" sz="3500" b="1" kern="0">
                <a:solidFill>
                  <a:srgbClr val="000000"/>
                </a:solidFill>
                <a:latin typeface="メイリオ" panose="020B0604030504040204" pitchFamily="50" charset="-128"/>
                <a:ea typeface="メイリオ" panose="020B0604030504040204" pitchFamily="50" charset="-128"/>
              </a:rPr>
              <a:t>　「法の支配」／立憲主義の歩み</a:t>
            </a:r>
            <a:endParaRPr kumimoji="0" lang="ja-JP" altLang="en-US" sz="35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B2912E2C-9633-CF4B-B49D-3A1CBFBE18C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12000" y="864000"/>
            <a:ext cx="558593" cy="571618"/>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52384" y="4365104"/>
            <a:ext cx="1583218" cy="1980329"/>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9496" y="1762665"/>
            <a:ext cx="4493840" cy="4582768"/>
          </a:xfrm>
          <a:prstGeom prst="rect">
            <a:avLst/>
          </a:prstGeom>
        </p:spPr>
      </p:pic>
    </p:spTree>
    <p:extLst>
      <p:ext uri="{BB962C8B-B14F-4D97-AF65-F5344CB8AC3E}">
        <p14:creationId xmlns:p14="http://schemas.microsoft.com/office/powerpoint/2010/main" val="265305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720000" y="900000"/>
            <a:ext cx="11160000" cy="510673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pPr>
            <a:r>
              <a:rPr lang="ja-JP" altLang="en-US" sz="3500" b="1" dirty="0">
                <a:latin typeface="メイリオ" panose="020B0604030504040204" pitchFamily="50" charset="-128"/>
                <a:ea typeface="メイリオ" panose="020B0604030504040204" pitchFamily="50" charset="-128"/>
              </a:rPr>
              <a:t>（</a:t>
            </a:r>
            <a:r>
              <a:rPr lang="en-US" altLang="ja-JP" sz="3500" b="1" dirty="0">
                <a:latin typeface="メイリオ" panose="020B0604030504040204" pitchFamily="50" charset="-128"/>
                <a:ea typeface="メイリオ" panose="020B0604030504040204" pitchFamily="50" charset="-128"/>
              </a:rPr>
              <a:t>1</a:t>
            </a:r>
            <a:r>
              <a:rPr lang="ja-JP" altLang="en-US" sz="3500" b="1" dirty="0">
                <a:latin typeface="メイリオ" panose="020B0604030504040204" pitchFamily="50" charset="-128"/>
                <a:ea typeface="メイリオ" panose="020B0604030504040204" pitchFamily="50" charset="-128"/>
              </a:rPr>
              <a:t>）</a:t>
            </a:r>
            <a:r>
              <a:rPr lang="ja-JP" altLang="en-US" sz="3500" b="1" dirty="0">
                <a:solidFill>
                  <a:srgbClr val="FF0000"/>
                </a:solidFill>
                <a:latin typeface="メイリオ" panose="020B0604030504040204" pitchFamily="50" charset="-128"/>
                <a:ea typeface="メイリオ" panose="020B0604030504040204" pitchFamily="50" charset="-128"/>
              </a:rPr>
              <a:t>法の支配</a:t>
            </a:r>
            <a:r>
              <a:rPr lang="ja-JP" altLang="en-US" sz="3500" b="1" dirty="0">
                <a:latin typeface="メイリオ" panose="020B0604030504040204" pitchFamily="50" charset="-128"/>
                <a:ea typeface="メイリオ" panose="020B0604030504040204" pitchFamily="50" charset="-128"/>
              </a:rPr>
              <a:t>の確立</a:t>
            </a: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・法の支配</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支配者でも法に従わなければならない</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　　　　　 （⇔人の支配）</a:t>
            </a: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・政治権力によっても侵すことのできない</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　法や権利がある</a:t>
            </a: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　→</a:t>
            </a:r>
            <a:r>
              <a:rPr lang="ja-JP" altLang="en-US" sz="3200" dirty="0">
                <a:solidFill>
                  <a:srgbClr val="FF0000"/>
                </a:solidFill>
                <a:latin typeface="メイリオ" panose="020B0604030504040204" pitchFamily="50" charset="-128"/>
                <a:ea typeface="メイリオ" panose="020B0604030504040204" pitchFamily="50" charset="-128"/>
              </a:rPr>
              <a:t>マグナ・カルタ</a:t>
            </a:r>
            <a:r>
              <a:rPr lang="ja-JP" altLang="en-US" sz="3200" dirty="0">
                <a:latin typeface="メイリオ" panose="020B0604030504040204" pitchFamily="50" charset="-128"/>
                <a:ea typeface="メイリオ" panose="020B0604030504040204" pitchFamily="50" charset="-128"/>
              </a:rPr>
              <a:t>（大憲章）</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身分制を前提としつつ，</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　　法の支配を宣言</a:t>
            </a: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   →</a:t>
            </a:r>
            <a:r>
              <a:rPr lang="ja-JP" altLang="en-US" sz="3200" dirty="0">
                <a:solidFill>
                  <a:srgbClr val="FF0000"/>
                </a:solidFill>
                <a:latin typeface="メイリオ" panose="020B0604030504040204" pitchFamily="50" charset="-128"/>
                <a:ea typeface="メイリオ" panose="020B0604030504040204" pitchFamily="50" charset="-128"/>
              </a:rPr>
              <a:t>権利章典</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法の支配の原理を定めた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　 （議会による王権の制限）</a:t>
            </a:r>
          </a:p>
        </p:txBody>
      </p:sp>
      <p:sp>
        <p:nvSpPr>
          <p:cNvPr id="3" name="テキスト ボックス 2"/>
          <p:cNvSpPr txBox="1"/>
          <p:nvPr/>
        </p:nvSpPr>
        <p:spPr>
          <a:xfrm>
            <a:off x="360000" y="180000"/>
            <a:ext cx="403200" cy="403200"/>
          </a:xfrm>
          <a:prstGeom prst="rect">
            <a:avLst/>
          </a:prstGeom>
          <a:noFill/>
        </p:spPr>
        <p:txBody>
          <a:bodyPr vert="horz" wrap="square" lIns="91440" tIns="45720" rIns="91440" bIns="45720" rtlCol="0" anchor="ctr">
            <a:normAutofit/>
          </a:bodyPr>
          <a:lstStyle/>
          <a:p>
            <a:r>
              <a:rPr lang="en-US" altLang="ja-JP"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a:t>
            </a:r>
            <a:endParaRPr lang="ja-JP" altLang="en-US" sz="2000" dirty="0">
              <a:effectLst>
                <a:outerShdw blurRad="38100" dist="38100" dir="2700000" algn="tl">
                  <a:srgbClr val="000000">
                    <a:alpha val="43137"/>
                  </a:srgbClr>
                </a:outerShdw>
              </a:effectLst>
            </a:endParaRPr>
          </a:p>
        </p:txBody>
      </p:sp>
      <p:sp>
        <p:nvSpPr>
          <p:cNvPr id="4" name="テキスト ボックス 3"/>
          <p:cNvSpPr txBox="1"/>
          <p:nvPr/>
        </p:nvSpPr>
        <p:spPr>
          <a:xfrm>
            <a:off x="738000" y="180000"/>
            <a:ext cx="4637920" cy="402066"/>
          </a:xfrm>
          <a:prstGeom prst="rect">
            <a:avLst/>
          </a:prstGeom>
          <a:noFill/>
        </p:spPr>
        <p:txBody>
          <a:bodyPr vert="horz" wrap="square" lIns="91440" tIns="45720" rIns="91440" bIns="45720" rtlCol="0" anchor="ctr">
            <a:noAutofit/>
          </a:bodyPr>
          <a:lstStyle/>
          <a:p>
            <a:r>
              <a:rPr lang="ja-JP" altLang="en-US" sz="2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法の支配と立憲主義</a:t>
            </a:r>
            <a:endParaRPr lang="ja-JP" alt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9440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0000" y="180000"/>
            <a:ext cx="403200" cy="403200"/>
          </a:xfrm>
          <a:prstGeom prst="rect">
            <a:avLst/>
          </a:prstGeom>
          <a:noFill/>
        </p:spPr>
        <p:txBody>
          <a:bodyPr vert="horz" wrap="square" lIns="91440" tIns="45720" rIns="91440" bIns="45720" rtlCol="0" anchor="ctr">
            <a:normAutofit/>
          </a:bodyPr>
          <a:lstStyle/>
          <a:p>
            <a:r>
              <a:rPr lang="en-US" altLang="ja-JP"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a:t>
            </a:r>
            <a:endParaRPr lang="ja-JP" altLang="en-US" sz="2000" dirty="0">
              <a:effectLst>
                <a:outerShdw blurRad="38100" dist="38100" dir="2700000" algn="tl">
                  <a:srgbClr val="000000">
                    <a:alpha val="43137"/>
                  </a:srgbClr>
                </a:outerShdw>
              </a:effectLst>
            </a:endParaRPr>
          </a:p>
        </p:txBody>
      </p:sp>
      <p:sp>
        <p:nvSpPr>
          <p:cNvPr id="3" name="テキスト ボックス 2"/>
          <p:cNvSpPr txBox="1"/>
          <p:nvPr/>
        </p:nvSpPr>
        <p:spPr>
          <a:xfrm>
            <a:off x="738000" y="180000"/>
            <a:ext cx="432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法の支配と立憲主義</a:t>
            </a:r>
            <a:endParaRPr lang="ja-JP" altLang="en-US" sz="2400" dirty="0">
              <a:effectLst>
                <a:outerShdw blurRad="38100" dist="38100" dir="2700000" algn="tl">
                  <a:srgbClr val="000000">
                    <a:alpha val="43137"/>
                  </a:srgbClr>
                </a:outerShdw>
              </a:effectLst>
            </a:endParaRPr>
          </a:p>
        </p:txBody>
      </p:sp>
      <p:sp>
        <p:nvSpPr>
          <p:cNvPr id="4" name="タイトル 1">
            <a:extLst>
              <a:ext uri="{FF2B5EF4-FFF2-40B4-BE49-F238E27FC236}">
                <a16:creationId xmlns:a16="http://schemas.microsoft.com/office/drawing/2014/main" id="{5DC1D558-97DA-411D-BE56-DAC281C87DAD}"/>
              </a:ext>
            </a:extLst>
          </p:cNvPr>
          <p:cNvSpPr txBox="1">
            <a:spLocks/>
          </p:cNvSpPr>
          <p:nvPr/>
        </p:nvSpPr>
        <p:spPr>
          <a:xfrm>
            <a:off x="720000" y="900000"/>
            <a:ext cx="11160000" cy="510673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a:t>
            </a:r>
            <a:r>
              <a:rPr lang="ja-JP" altLang="en-US" sz="3200" dirty="0">
                <a:solidFill>
                  <a:srgbClr val="FF0000"/>
                </a:solidFill>
                <a:latin typeface="メイリオ" panose="020B0604030504040204" pitchFamily="50" charset="-128"/>
                <a:ea typeface="メイリオ" panose="020B0604030504040204" pitchFamily="50" charset="-128"/>
              </a:rPr>
              <a:t>法治主義</a:t>
            </a:r>
            <a:r>
              <a:rPr lang="ja-JP" altLang="en-US" sz="3200" dirty="0">
                <a:latin typeface="メイリオ" panose="020B0604030504040204" pitchFamily="50" charset="-128"/>
                <a:ea typeface="メイリオ" panose="020B0604030504040204" pitchFamily="50" charset="-128"/>
              </a:rPr>
              <a:t>」と「法の支配」の違い</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法治主義は法の内容を問わないが，</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pPr>
            <a:r>
              <a:rPr lang="ja-JP" altLang="en-US" sz="3200" dirty="0">
                <a:latin typeface="メイリオ" panose="020B0604030504040204" pitchFamily="50" charset="-128"/>
                <a:ea typeface="メイリオ" panose="020B0604030504040204" pitchFamily="50" charset="-128"/>
              </a:rPr>
              <a:t>　　法の支配は権力を制限する意味あいが強い</a:t>
            </a:r>
          </a:p>
        </p:txBody>
      </p:sp>
    </p:spTree>
    <p:extLst>
      <p:ext uri="{BB962C8B-B14F-4D97-AF65-F5344CB8AC3E}">
        <p14:creationId xmlns:p14="http://schemas.microsoft.com/office/powerpoint/2010/main" val="861694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通常版">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lgn="l">
          <a:lnSpc>
            <a:spcPts val="4300"/>
          </a:lnSpc>
          <a:defRPr sz="2800" b="1" dirty="0">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通常版">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lgn="l">
          <a:lnSpc>
            <a:spcPts val="4300"/>
          </a:lnSpc>
          <a:defRPr sz="2800" b="1" dirty="0">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通常版">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lgn="l">
          <a:lnSpc>
            <a:spcPts val="4300"/>
          </a:lnSpc>
          <a:defRPr sz="2800" b="1" dirty="0">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通常版">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lgn="l">
          <a:lnSpc>
            <a:spcPts val="4300"/>
          </a:lnSpc>
          <a:defRPr sz="2800" b="1" dirty="0">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4383</TotalTime>
  <Words>1772</Words>
  <Application>Microsoft Office PowerPoint</Application>
  <PresentationFormat>ワイド画面</PresentationFormat>
  <Paragraphs>174</Paragraphs>
  <Slides>25</Slides>
  <Notes>10</Notes>
  <HiddenSlides>0</HiddenSlides>
  <MMClips>0</MMClips>
  <ScaleCrop>false</ScaleCrop>
  <HeadingPairs>
    <vt:vector size="8" baseType="variant">
      <vt:variant>
        <vt:lpstr>使用されているフォント</vt:lpstr>
      </vt:variant>
      <vt:variant>
        <vt:i4>7</vt:i4>
      </vt:variant>
      <vt:variant>
        <vt:lpstr>テーマ</vt:lpstr>
      </vt:variant>
      <vt:variant>
        <vt:i4>4</vt:i4>
      </vt:variant>
      <vt:variant>
        <vt:lpstr>スライド タイトル</vt:lpstr>
      </vt:variant>
      <vt:variant>
        <vt:i4>25</vt:i4>
      </vt:variant>
      <vt:variant>
        <vt:lpstr>目的別スライド ショー</vt:lpstr>
      </vt:variant>
      <vt:variant>
        <vt:i4>3</vt:i4>
      </vt:variant>
    </vt:vector>
  </HeadingPairs>
  <TitlesOfParts>
    <vt:vector size="39" baseType="lpstr">
      <vt:lpstr>ＭＳ Ｐゴシック</vt:lpstr>
      <vt:lpstr>Arial</vt:lpstr>
      <vt:lpstr>Calibri</vt:lpstr>
      <vt:lpstr>Segoe UI</vt:lpstr>
      <vt:lpstr>Times New Roman</vt:lpstr>
      <vt:lpstr>メイリオ</vt:lpstr>
      <vt:lpstr>メイリオ</vt:lpstr>
      <vt:lpstr>通常版</vt:lpstr>
      <vt:lpstr>1_通常版</vt:lpstr>
      <vt:lpstr>2_通常版</vt:lpstr>
      <vt:lpstr>5_通常版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追加1</vt:lpstr>
      <vt:lpstr>追加2</vt:lpstr>
      <vt:lpstr>追加3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東京書籍（株）</dc:creator>
  <cp:revision>3</cp:revision>
  <cp:lastPrinted>2018-03-16T05:48:33Z</cp:lastPrinted>
  <dcterms:created xsi:type="dcterms:W3CDTF">2015-03-03T05:13:06Z</dcterms:created>
  <dcterms:modified xsi:type="dcterms:W3CDTF">2023-02-22T08:24:06Z</dcterms:modified>
</cp:coreProperties>
</file>