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17" r:id="rId1"/>
    <p:sldMasterId id="2147483712" r:id="rId2"/>
  </p:sldMasterIdLst>
  <p:notesMasterIdLst>
    <p:notesMasterId r:id="rId10"/>
  </p:notesMasterIdLst>
  <p:handoutMasterIdLst>
    <p:handoutMasterId r:id="rId11"/>
  </p:handoutMasterIdLst>
  <p:sldIdLst>
    <p:sldId id="279" r:id="rId3"/>
    <p:sldId id="280" r:id="rId4"/>
    <p:sldId id="366" r:id="rId5"/>
    <p:sldId id="367" r:id="rId6"/>
    <p:sldId id="368" r:id="rId7"/>
    <p:sldId id="369" r:id="rId8"/>
    <p:sldId id="370" r:id="rId9"/>
  </p:sldIdLst>
  <p:sldSz cx="12192000" cy="6858000"/>
  <p:notesSz cx="6735763" cy="9866313"/>
  <p:embeddedFontLst>
    <p:embeddedFont>
      <p:font typeface="メイリオ" panose="020B0604030504040204" pitchFamily="50" charset="-128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メイリオ" panose="020B0604030504040204" pitchFamily="50" charset="-128"/>
      <p:regular r:id="rId12"/>
      <p:bold r:id="rId13"/>
      <p:italic r:id="rId14"/>
      <p:boldItalic r:id="rId15"/>
    </p:embeddedFont>
  </p:embeddedFontLst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2AF"/>
    <a:srgbClr val="8CA5CD"/>
    <a:srgbClr val="F0CD69"/>
    <a:srgbClr val="8BA7D9"/>
    <a:srgbClr val="E7EDF6"/>
    <a:srgbClr val="EAF5F6"/>
    <a:srgbClr val="82CBD1"/>
    <a:srgbClr val="88A3D4"/>
    <a:srgbClr val="002060"/>
    <a:srgbClr val="197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2" autoAdjust="0"/>
    <p:restoredTop sz="96062" autoAdjust="0"/>
  </p:normalViewPr>
  <p:slideViewPr>
    <p:cSldViewPr>
      <p:cViewPr varScale="1">
        <p:scale>
          <a:sx n="83" d="100"/>
          <a:sy n="83" d="100"/>
        </p:scale>
        <p:origin x="970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2023/2/27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2023/2/27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96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35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43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39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45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278617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2708920"/>
            <a:ext cx="132063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2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0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35057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2708920"/>
            <a:ext cx="1320635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8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7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1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71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サブタイトル 2"/>
          <p:cNvSpPr txBox="1">
            <a:spLocks/>
          </p:cNvSpPr>
          <p:nvPr/>
        </p:nvSpPr>
        <p:spPr>
          <a:xfrm>
            <a:off x="2340000" y="579113"/>
            <a:ext cx="9289032" cy="987551"/>
          </a:xfrm>
          <a:prstGeom prst="rect">
            <a:avLst/>
          </a:prstGeom>
        </p:spPr>
        <p:txBody>
          <a:bodyPr vert="horz" wrap="square" lIns="36000" tIns="216000" rIns="3600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近代化と私たち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313238" y="747869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第２章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5440" y="2852936"/>
            <a:ext cx="10080000" cy="2735984"/>
          </a:xfrm>
          <a:prstGeom prst="roundRect">
            <a:avLst/>
          </a:prstGeom>
          <a:noFill/>
          <a:ln w="76200">
            <a:solidFill>
              <a:srgbClr val="F0CD6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6D3F3E8-9756-4676-9A57-639DD2405584}"/>
              </a:ext>
            </a:extLst>
          </p:cNvPr>
          <p:cNvSpPr/>
          <p:nvPr/>
        </p:nvSpPr>
        <p:spPr>
          <a:xfrm>
            <a:off x="1992344" y="2909261"/>
            <a:ext cx="8207312" cy="8040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2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結び付く世界と日本の開国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F736B87-852B-4AE8-86FD-C95A2DF9D4DA}"/>
              </a:ext>
            </a:extLst>
          </p:cNvPr>
          <p:cNvSpPr/>
          <p:nvPr/>
        </p:nvSpPr>
        <p:spPr>
          <a:xfrm>
            <a:off x="1236000" y="3859700"/>
            <a:ext cx="9720000" cy="765200"/>
          </a:xfrm>
          <a:prstGeom prst="rect">
            <a:avLst/>
          </a:prstGeom>
          <a:ln>
            <a:noFill/>
          </a:ln>
        </p:spPr>
        <p:txBody>
          <a:bodyPr wrap="square" tIns="72000" bIns="0" anchor="ctr">
            <a:spAutoFit/>
          </a:bodyPr>
          <a:lstStyle/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①　</a:t>
            </a:r>
            <a:r>
              <a:rPr lang="en-US" altLang="ja-JP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18</a:t>
            </a:r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世紀の東アジア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7BEB156-EF8C-4C35-BBAE-57C8700718AD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zh-TW" sz="3200" dirty="0">
                <a:latin typeface="Meiryo" panose="020B0604030504040204" pitchFamily="34" charset="-128"/>
                <a:ea typeface="Meiryo" panose="020B0604030504040204" pitchFamily="34" charset="-128"/>
              </a:rPr>
              <a:t>p.28</a:t>
            </a:r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～</a:t>
            </a:r>
            <a:r>
              <a:rPr lang="en-US" altLang="zh-TW" sz="3200" dirty="0">
                <a:latin typeface="Meiryo" panose="020B0604030504040204" pitchFamily="34" charset="-128"/>
                <a:ea typeface="Meiryo" panose="020B0604030504040204" pitchFamily="34" charset="-128"/>
              </a:rPr>
              <a:t>29</a:t>
            </a:r>
            <a:r>
              <a:rPr lang="zh-TW" altLang="en-US" sz="3200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3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279576" y="1916832"/>
            <a:ext cx="9000000" cy="28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en-US" altLang="ja-JP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世紀の東アジアはどのような国際関係をきずいたのだろうか。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●清の統治体制と国際関係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〔p.28〕</a:t>
            </a:r>
            <a:endParaRPr lang="en-US" altLang="ja-JP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3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清</a:t>
            </a: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の統治体制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・伝統的な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華夷秩序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（みずからを文明の中心とする考え）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を意識し，周辺諸国からの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朝貢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（貢物）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を受け入れる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→朝鮮・琉球など数か国を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冊封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（朝貢してきた国の権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/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力者をその国の王と認める）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・日本や東南アジア島嶼部，イギリスなどヨーロッパ勢力とは商人どうしの貿易を認めた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9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●清の統治体制と国際関係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lvl="0" algn="l">
              <a:lnSpc>
                <a:spcPts val="45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en-US" altLang="ja-JP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</a:t>
            </a: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世紀なかばの国際関係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・キリスト教の布教禁止や治安維持の目的から，ヨーロッパ勢力との貿易の場を広州に限定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32000" lvl="0" indent="-432000" algn="l">
              <a:lnSpc>
                <a:spcPts val="45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→茶や生糸の仕入れが取り引き量には達せず，産地や原価の情報も隠され，ヨーロッパ商人に不満が広がる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E033C4-E52D-DE49-9850-5A544490F0A3}"/>
              </a:ext>
            </a:extLst>
          </p:cNvPr>
          <p:cNvSpPr txBox="1"/>
          <p:nvPr/>
        </p:nvSpPr>
        <p:spPr>
          <a:xfrm>
            <a:off x="6918960" y="-22860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5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●清代の経済発展とほころび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en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p.28〜29〕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280656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産業の発展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茶や生糸，綿布の産業が発展し空前の好景気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→人口過密な地域から，四川や雲南などの辺境へ移住する者，東南アジア方面へ移民する者（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華僑・華人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もあらわれた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19088" lvl="0" indent="-319088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産業の発展による問題点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432000" lvl="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辺境の開発による環境破壊，災害をまねきやすい，生活の困難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→社会不安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→民衆の反乱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59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lvl="0"/>
            <a:r>
              <a:rPr lang="ja-JP" altLang="en-US" sz="3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●日本の「鎖国」と貿易・経済</a:t>
            </a:r>
            <a:r>
              <a:rPr lang="en-US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en" altLang="ja-JP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p.29〕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0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江戸時代の鎖国状況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17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世紀以来，キリスト教布教や外国人の入国，日本人の出入国を禁止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・中国・オランダとの貿易は長崎に限定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・朝鮮・琉球・アイヌとの貿易はそれぞれ対馬藩・薩摩藩・松前藩が管理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4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●日本の「鎖国」と貿易・経済</a:t>
            </a:r>
          </a:p>
        </p:txBody>
      </p:sp>
      <p:sp useBgFill="1">
        <p:nvSpPr>
          <p:cNvPr id="6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17</a:t>
            </a: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世紀後半以後の貿易と経済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・金銀の流出を防ぐため貿易額を制限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・銅，蝦夷地産の海産物の輸出を奨励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・朝鮮人参や生糸を国内で生産する試みも本格化　　　　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 商業経済が活発化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↔︎災害の頻発，格差の拡大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lvl="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鎖国の見直し</a:t>
            </a:r>
            <a:endParaRPr lang="en-US" altLang="ja-JP" sz="35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18</a:t>
            </a: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世紀後半以降，欧米列強が日本に接近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900000" lvl="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→対外政策の見直し</a:t>
            </a:r>
            <a:endParaRPr lang="en-US" altLang="ja-JP" sz="3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E033C4-E52D-DE49-9850-5A544490F0A3}"/>
              </a:ext>
            </a:extLst>
          </p:cNvPr>
          <p:cNvSpPr txBox="1"/>
          <p:nvPr/>
        </p:nvSpPr>
        <p:spPr>
          <a:xfrm>
            <a:off x="6918960" y="-22860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20336" y="188640"/>
            <a:ext cx="1656184" cy="5592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9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450</Words>
  <PresentationFormat>ワイド画面</PresentationFormat>
  <Paragraphs>50</Paragraphs>
  <Slides>7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  <vt:variant>
        <vt:lpstr>目的別スライド ショー</vt:lpstr>
      </vt:variant>
      <vt:variant>
        <vt:i4>3</vt:i4>
      </vt:variant>
    </vt:vector>
  </HeadingPairs>
  <TitlesOfParts>
    <vt:vector size="17" baseType="lpstr">
      <vt:lpstr>メイリオ</vt:lpstr>
      <vt:lpstr>Calibri</vt:lpstr>
      <vt:lpstr>メイリオ</vt:lpstr>
      <vt:lpstr>Arial</vt:lpstr>
      <vt:lpstr>ＭＳ Ｐゴシック</vt:lpstr>
      <vt:lpstr>2_通常版</vt:lpstr>
      <vt:lpstr>1_通常版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2021-08-03T23:19:21Z</dcterms:created>
  <dcterms:modified xsi:type="dcterms:W3CDTF">2023-02-27T08:12:24Z</dcterms:modified>
</cp:coreProperties>
</file>