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4" r:id="rId2"/>
  </p:sldMasterIdLst>
  <p:notesMasterIdLst>
    <p:notesMasterId r:id="rId22"/>
  </p:notesMasterIdLst>
  <p:sldIdLst>
    <p:sldId id="258" r:id="rId3"/>
    <p:sldId id="281" r:id="rId4"/>
    <p:sldId id="274" r:id="rId5"/>
    <p:sldId id="272" r:id="rId6"/>
    <p:sldId id="265" r:id="rId7"/>
    <p:sldId id="273" r:id="rId8"/>
    <p:sldId id="266" r:id="rId9"/>
    <p:sldId id="275" r:id="rId10"/>
    <p:sldId id="267" r:id="rId11"/>
    <p:sldId id="276" r:id="rId12"/>
    <p:sldId id="269" r:id="rId13"/>
    <p:sldId id="270" r:id="rId14"/>
    <p:sldId id="277" r:id="rId15"/>
    <p:sldId id="271" r:id="rId16"/>
    <p:sldId id="280" r:id="rId17"/>
    <p:sldId id="260" r:id="rId18"/>
    <p:sldId id="279" r:id="rId19"/>
    <p:sldId id="278" r:id="rId20"/>
    <p:sldId id="256" r:id="rId21"/>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6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5CBDBEF6-B8A3-444A-90AF-FB13143C9FB4}"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53CBE1F3-AC1F-4FFB-9109-EC1B494A3BD8}" type="slidenum">
              <a:rPr kumimoji="1" lang="ja-JP" altLang="en-US" smtClean="0"/>
              <a:t>‹#›</a:t>
            </a:fld>
            <a:endParaRPr kumimoji="1" lang="ja-JP" altLang="en-US"/>
          </a:p>
        </p:txBody>
      </p:sp>
    </p:spTree>
    <p:extLst>
      <p:ext uri="{BB962C8B-B14F-4D97-AF65-F5344CB8AC3E}">
        <p14:creationId xmlns:p14="http://schemas.microsoft.com/office/powerpoint/2010/main" val="14811844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1: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9" name="テキスト プレースホルダー 8">
            <a:extLst>
              <a:ext uri="{FF2B5EF4-FFF2-40B4-BE49-F238E27FC236}">
                <a16:creationId xmlns:a16="http://schemas.microsoft.com/office/drawing/2014/main" id="{06CF0281-6BB5-0889-AD48-432888CF951A}"/>
              </a:ext>
            </a:extLst>
          </p:cNvPr>
          <p:cNvSpPr>
            <a:spLocks noGrp="1"/>
          </p:cNvSpPr>
          <p:nvPr>
            <p:ph type="body" sz="quarter" idx="10"/>
          </p:nvPr>
        </p:nvSpPr>
        <p:spPr>
          <a:xfrm>
            <a:off x="413657" y="446201"/>
            <a:ext cx="11364685" cy="5965598"/>
          </a:xfrm>
          <a:prstGeom prst="rect">
            <a:avLst/>
          </a:prstGeom>
        </p:spPr>
        <p:txBody>
          <a:bodyPr/>
          <a:lstStyle>
            <a:lvl1pPr marL="0" indent="0" algn="l">
              <a:lnSpc>
                <a:spcPct val="130000"/>
              </a:lnSpc>
              <a:spcBef>
                <a:spcPts val="0"/>
              </a:spcBef>
              <a:buNone/>
              <a:defRPr sz="3200" b="0">
                <a:latin typeface="BIZ UDPゴシック" panose="020B0400000000000000" pitchFamily="50" charset="-128"/>
                <a:ea typeface="BIZ UDPゴシック" panose="020B0400000000000000" pitchFamily="50" charset="-128"/>
              </a:defRPr>
            </a:lvl1pPr>
          </a:lstStyle>
          <a:p>
            <a:pPr lvl="0"/>
            <a:endParaRPr kumimoji="1" lang="ja-JP" altLang="en-US" dirty="0"/>
          </a:p>
        </p:txBody>
      </p:sp>
    </p:spTree>
    <p:extLst>
      <p:ext uri="{BB962C8B-B14F-4D97-AF65-F5344CB8AC3E}">
        <p14:creationId xmlns:p14="http://schemas.microsoft.com/office/powerpoint/2010/main" val="2354084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9" name="テキスト プレースホルダー 8">
            <a:extLst>
              <a:ext uri="{FF2B5EF4-FFF2-40B4-BE49-F238E27FC236}">
                <a16:creationId xmlns:a16="http://schemas.microsoft.com/office/drawing/2014/main" id="{06CF0281-6BB5-0889-AD48-432888CF951A}"/>
              </a:ext>
            </a:extLst>
          </p:cNvPr>
          <p:cNvSpPr>
            <a:spLocks noGrp="1"/>
          </p:cNvSpPr>
          <p:nvPr>
            <p:ph type="body" sz="quarter" idx="10"/>
          </p:nvPr>
        </p:nvSpPr>
        <p:spPr>
          <a:xfrm>
            <a:off x="413657" y="446201"/>
            <a:ext cx="11364685" cy="5965598"/>
          </a:xfrm>
          <a:prstGeom prst="rect">
            <a:avLst/>
          </a:prstGeom>
        </p:spPr>
        <p:txBody>
          <a:bodyPr/>
          <a:lstStyle>
            <a:lvl1pPr marL="0" indent="0">
              <a:buNone/>
              <a:defRPr sz="3200" b="1">
                <a:latin typeface="BIZ UDPゴシック" panose="020B0400000000000000" pitchFamily="50" charset="-128"/>
                <a:ea typeface="BIZ UDPゴシック" panose="020B0400000000000000" pitchFamily="50" charset="-128"/>
              </a:defRPr>
            </a:lvl1pPr>
          </a:lstStyle>
          <a:p>
            <a:pPr lvl="0"/>
            <a:endParaRPr kumimoji="1" lang="ja-JP" altLang="en-US" dirty="0"/>
          </a:p>
        </p:txBody>
      </p:sp>
      <p:sp>
        <p:nvSpPr>
          <p:cNvPr id="6" name="テキスト プレースホルダー 8">
            <a:extLst>
              <a:ext uri="{FF2B5EF4-FFF2-40B4-BE49-F238E27FC236}">
                <a16:creationId xmlns:a16="http://schemas.microsoft.com/office/drawing/2014/main" id="{AD1E9F0D-C263-DADF-E952-1E5D1E7A5BAE}"/>
              </a:ext>
            </a:extLst>
          </p:cNvPr>
          <p:cNvSpPr>
            <a:spLocks noGrp="1"/>
          </p:cNvSpPr>
          <p:nvPr>
            <p:ph type="body" sz="quarter" idx="11"/>
          </p:nvPr>
        </p:nvSpPr>
        <p:spPr>
          <a:xfrm>
            <a:off x="413657" y="446201"/>
            <a:ext cx="11364685" cy="5965598"/>
          </a:xfrm>
          <a:prstGeom prst="rect">
            <a:avLst/>
          </a:prstGeom>
        </p:spPr>
        <p:txBody>
          <a:bodyPr/>
          <a:lstStyle>
            <a:lvl1pPr marL="0" indent="0">
              <a:buNone/>
              <a:defRPr sz="3200" b="1">
                <a:latin typeface="BIZ UDPゴシック" panose="020B0400000000000000" pitchFamily="50" charset="-128"/>
                <a:ea typeface="BIZ UDPゴシック" panose="020B0400000000000000" pitchFamily="50" charset="-128"/>
              </a:defRPr>
            </a:lvl1pPr>
          </a:lstStyle>
          <a:p>
            <a:pPr lvl="0"/>
            <a:endParaRPr kumimoji="1" lang="ja-JP" altLang="en-US" dirty="0"/>
          </a:p>
        </p:txBody>
      </p:sp>
      <p:sp>
        <p:nvSpPr>
          <p:cNvPr id="7" name="四角形: 角を丸くする 6">
            <a:extLst>
              <a:ext uri="{FF2B5EF4-FFF2-40B4-BE49-F238E27FC236}">
                <a16:creationId xmlns:a16="http://schemas.microsoft.com/office/drawing/2014/main" id="{C50B96F5-7A18-8332-1406-EF5411A68756}"/>
              </a:ext>
            </a:extLst>
          </p:cNvPr>
          <p:cNvSpPr/>
          <p:nvPr userDrawn="1"/>
        </p:nvSpPr>
        <p:spPr>
          <a:xfrm>
            <a:off x="239949" y="277238"/>
            <a:ext cx="11712102" cy="6303523"/>
          </a:xfrm>
          <a:prstGeom prst="roundRect">
            <a:avLst>
              <a:gd name="adj" fmla="val 1843"/>
            </a:avLst>
          </a:prstGeom>
          <a:pattFill prst="smCheck">
            <a:fgClr>
              <a:srgbClr val="FFC0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四角形: 角を丸くする 7">
            <a:extLst>
              <a:ext uri="{FF2B5EF4-FFF2-40B4-BE49-F238E27FC236}">
                <a16:creationId xmlns:a16="http://schemas.microsoft.com/office/drawing/2014/main" id="{DC663DD0-A9F8-10C4-504E-447D56141E04}"/>
              </a:ext>
            </a:extLst>
          </p:cNvPr>
          <p:cNvSpPr/>
          <p:nvPr userDrawn="1"/>
        </p:nvSpPr>
        <p:spPr>
          <a:xfrm>
            <a:off x="239949" y="277238"/>
            <a:ext cx="11712102" cy="6303522"/>
          </a:xfrm>
          <a:prstGeom prst="roundRect">
            <a:avLst>
              <a:gd name="adj" fmla="val 10289"/>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7521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タイトル スライド">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9" name="テキスト プレースホルダー 8">
            <a:extLst>
              <a:ext uri="{FF2B5EF4-FFF2-40B4-BE49-F238E27FC236}">
                <a16:creationId xmlns:a16="http://schemas.microsoft.com/office/drawing/2014/main" id="{06CF0281-6BB5-0889-AD48-432888CF951A}"/>
              </a:ext>
            </a:extLst>
          </p:cNvPr>
          <p:cNvSpPr>
            <a:spLocks noGrp="1"/>
          </p:cNvSpPr>
          <p:nvPr>
            <p:ph type="body" sz="quarter" idx="10"/>
          </p:nvPr>
        </p:nvSpPr>
        <p:spPr>
          <a:xfrm>
            <a:off x="413657" y="446201"/>
            <a:ext cx="11364685" cy="5965598"/>
          </a:xfrm>
          <a:prstGeom prst="rect">
            <a:avLst/>
          </a:prstGeom>
        </p:spPr>
        <p:txBody>
          <a:bodyPr/>
          <a:lstStyle>
            <a:lvl1pPr marL="0" indent="0">
              <a:buNone/>
              <a:defRPr sz="3200" b="1">
                <a:latin typeface="BIZ UDPゴシック" panose="020B0400000000000000" pitchFamily="50" charset="-128"/>
                <a:ea typeface="BIZ UDPゴシック" panose="020B0400000000000000" pitchFamily="50" charset="-128"/>
              </a:defRPr>
            </a:lvl1pPr>
          </a:lstStyle>
          <a:p>
            <a:pPr lvl="0"/>
            <a:endParaRPr kumimoji="1" lang="ja-JP" altLang="en-US" dirty="0"/>
          </a:p>
        </p:txBody>
      </p:sp>
      <p:sp>
        <p:nvSpPr>
          <p:cNvPr id="2" name="四角形: 角を丸くする 1">
            <a:extLst>
              <a:ext uri="{FF2B5EF4-FFF2-40B4-BE49-F238E27FC236}">
                <a16:creationId xmlns:a16="http://schemas.microsoft.com/office/drawing/2014/main" id="{4FE88345-2EF4-4D6B-247C-A2197006712E}"/>
              </a:ext>
            </a:extLst>
          </p:cNvPr>
          <p:cNvSpPr/>
          <p:nvPr userDrawn="1"/>
        </p:nvSpPr>
        <p:spPr>
          <a:xfrm>
            <a:off x="239949" y="277238"/>
            <a:ext cx="11712102" cy="6303523"/>
          </a:xfrm>
          <a:prstGeom prst="roundRect">
            <a:avLst>
              <a:gd name="adj" fmla="val 8471"/>
            </a:avLst>
          </a:prstGeom>
          <a:pattFill prst="zigZag">
            <a:fgClr>
              <a:srgbClr val="FFC0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7EE0A43D-A3B2-741B-7778-074CE212FCBC}"/>
              </a:ext>
            </a:extLst>
          </p:cNvPr>
          <p:cNvSpPr/>
          <p:nvPr userDrawn="1"/>
        </p:nvSpPr>
        <p:spPr>
          <a:xfrm>
            <a:off x="239950" y="855950"/>
            <a:ext cx="11712101" cy="5146097"/>
          </a:xfrm>
          <a:prstGeom prst="roundRect">
            <a:avLst>
              <a:gd name="adj" fmla="val 13812"/>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86414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 スライド">
  <p:cSld name="タイトル スライド">
    <p:spTree>
      <p:nvGrpSpPr>
        <p:cNvPr id="1" name="Shape 8"/>
        <p:cNvGrpSpPr/>
        <p:nvPr/>
      </p:nvGrpSpPr>
      <p:grpSpPr>
        <a:xfrm>
          <a:off x="0" y="0"/>
          <a:ext cx="0" cy="0"/>
          <a:chOff x="0" y="0"/>
          <a:chExt cx="0" cy="0"/>
        </a:xfrm>
      </p:grpSpPr>
      <p:sp>
        <p:nvSpPr>
          <p:cNvPr id="9" name="Google Shape;9;p19"/>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902586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タイトル スライド">
  <p:cSld name="1_タイトル スライド">
    <p:bg>
      <p:bgPr>
        <a:solidFill>
          <a:srgbClr val="F2A982"/>
        </a:solidFill>
        <a:effectLst/>
      </p:bgPr>
    </p:bg>
    <p:spTree>
      <p:nvGrpSpPr>
        <p:cNvPr id="1" name="Shape 14"/>
        <p:cNvGrpSpPr/>
        <p:nvPr/>
      </p:nvGrpSpPr>
      <p:grpSpPr>
        <a:xfrm>
          <a:off x="0" y="0"/>
          <a:ext cx="0" cy="0"/>
          <a:chOff x="0" y="0"/>
          <a:chExt cx="0" cy="0"/>
        </a:xfrm>
      </p:grpSpPr>
      <p:sp>
        <p:nvSpPr>
          <p:cNvPr id="15" name="Google Shape;15;p21"/>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6" name="Google Shape;16;p21"/>
          <p:cNvSpPr txBox="1">
            <a:spLocks noGrp="1"/>
          </p:cNvSpPr>
          <p:nvPr>
            <p:ph type="body" idx="2"/>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7" name="Google Shape;17;p21"/>
          <p:cNvSpPr/>
          <p:nvPr/>
        </p:nvSpPr>
        <p:spPr>
          <a:xfrm>
            <a:off x="239949" y="277238"/>
            <a:ext cx="11712102" cy="6303523"/>
          </a:xfrm>
          <a:prstGeom prst="roundRect">
            <a:avLst>
              <a:gd name="adj" fmla="val 1843"/>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21"/>
          <p:cNvSpPr/>
          <p:nvPr/>
        </p:nvSpPr>
        <p:spPr>
          <a:xfrm>
            <a:off x="239949" y="277238"/>
            <a:ext cx="11712102" cy="6303522"/>
          </a:xfrm>
          <a:prstGeom prst="roundRect">
            <a:avLst>
              <a:gd name="adj" fmla="val 10289"/>
            </a:avLst>
          </a:prstGeom>
          <a:solidFill>
            <a:schemeClr val="lt1"/>
          </a:solidFill>
          <a:ln w="190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5703330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DC374650-D355-9F93-D91F-6B918FF6D0F3}"/>
              </a:ext>
            </a:extLst>
          </p:cNvPr>
          <p:cNvSpPr/>
          <p:nvPr userDrawn="1"/>
        </p:nvSpPr>
        <p:spPr>
          <a:xfrm>
            <a:off x="154431" y="173736"/>
            <a:ext cx="11883134" cy="6510528"/>
          </a:xfrm>
          <a:prstGeom prst="roundRect">
            <a:avLst>
              <a:gd name="adj" fmla="val 1843"/>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84C79BCD-D383-D748-B8F1-CB15450150DA}"/>
              </a:ext>
            </a:extLst>
          </p:cNvPr>
          <p:cNvSpPr/>
          <p:nvPr userDrawn="1"/>
        </p:nvSpPr>
        <p:spPr>
          <a:xfrm>
            <a:off x="4357686" y="6684264"/>
            <a:ext cx="3476625" cy="1686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rPr>
              <a:t>Ⓒ</a:t>
            </a:r>
            <a:r>
              <a:rPr kumimoji="1" lang="en-US" altLang="ja-JP" sz="1000" dirty="0">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rPr>
              <a:t>2026 by Tokyo </a:t>
            </a:r>
            <a:r>
              <a:rPr kumimoji="1" lang="en-US" altLang="ja-JP" sz="1000" dirty="0" err="1">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rPr>
              <a:t>Shoseki</a:t>
            </a:r>
            <a:r>
              <a:rPr kumimoji="1" lang="en-US" altLang="ja-JP" sz="1000" dirty="0">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rPr>
              <a:t> </a:t>
            </a:r>
            <a:r>
              <a:rPr kumimoji="1" lang="en-US" altLang="ja-JP" sz="1000" dirty="0" err="1">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rPr>
              <a:t>Co.,Ltd.,Tokyo</a:t>
            </a:r>
            <a:endParaRPr kumimoji="1" lang="ja-JP" altLang="en-US" sz="1000" dirty="0">
              <a:solidFill>
                <a:schemeClr val="bg1">
                  <a:lumMod val="65000"/>
                </a:schemeClr>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2" name="四角形: 角を丸くする 1">
            <a:extLst>
              <a:ext uri="{FF2B5EF4-FFF2-40B4-BE49-F238E27FC236}">
                <a16:creationId xmlns:a16="http://schemas.microsoft.com/office/drawing/2014/main" id="{E85436DB-EA04-8D11-690E-6F641DF656E1}"/>
              </a:ext>
            </a:extLst>
          </p:cNvPr>
          <p:cNvSpPr/>
          <p:nvPr userDrawn="1"/>
        </p:nvSpPr>
        <p:spPr>
          <a:xfrm>
            <a:off x="9480375" y="5673850"/>
            <a:ext cx="2469689" cy="819025"/>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solidFill>
                  <a:schemeClr val="accent2"/>
                </a:solidFill>
              </a:rPr>
              <a:t>SAMPLE</a:t>
            </a:r>
            <a:endParaRPr kumimoji="1" lang="ja-JP" altLang="en-US" sz="4000" dirty="0">
              <a:solidFill>
                <a:schemeClr val="accent2"/>
              </a:solidFill>
            </a:endParaRPr>
          </a:p>
        </p:txBody>
      </p:sp>
    </p:spTree>
    <p:extLst>
      <p:ext uri="{BB962C8B-B14F-4D97-AF65-F5344CB8AC3E}">
        <p14:creationId xmlns:p14="http://schemas.microsoft.com/office/powerpoint/2010/main" val="3688827490"/>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3"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3A7D22"/>
        </a:solidFill>
        <a:effectLst/>
      </p:bgPr>
    </p:bg>
    <p:spTree>
      <p:nvGrpSpPr>
        <p:cNvPr id="1" name="Shape 5"/>
        <p:cNvGrpSpPr/>
        <p:nvPr/>
      </p:nvGrpSpPr>
      <p:grpSpPr>
        <a:xfrm>
          <a:off x="0" y="0"/>
          <a:ext cx="0" cy="0"/>
          <a:chOff x="0" y="0"/>
          <a:chExt cx="0" cy="0"/>
        </a:xfrm>
      </p:grpSpPr>
      <p:sp>
        <p:nvSpPr>
          <p:cNvPr id="6" name="Google Shape;6;p18"/>
          <p:cNvSpPr/>
          <p:nvPr/>
        </p:nvSpPr>
        <p:spPr>
          <a:xfrm>
            <a:off x="154431" y="173736"/>
            <a:ext cx="11883134" cy="6510528"/>
          </a:xfrm>
          <a:prstGeom prst="roundRect">
            <a:avLst>
              <a:gd name="adj" fmla="val 1843"/>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 name="Google Shape;7;p18"/>
          <p:cNvSpPr/>
          <p:nvPr/>
        </p:nvSpPr>
        <p:spPr>
          <a:xfrm>
            <a:off x="4357686" y="6684264"/>
            <a:ext cx="3476625" cy="16863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000" b="0" i="0" u="none" strike="noStrike" cap="none">
                <a:solidFill>
                  <a:srgbClr val="A5A5A5"/>
                </a:solidFill>
                <a:latin typeface="Arial"/>
                <a:ea typeface="Arial"/>
                <a:cs typeface="Arial"/>
                <a:sym typeface="Arial"/>
              </a:rPr>
              <a:t>Ⓒ2026 by Tokyo Shoseki Co.,Ltd.,Tokyo</a:t>
            </a:r>
            <a:endParaRPr sz="1000" b="0" i="0" u="none" strike="noStrike" cap="none">
              <a:solidFill>
                <a:srgbClr val="A5A5A5"/>
              </a:solidFill>
              <a:latin typeface="Arial"/>
              <a:ea typeface="Arial"/>
              <a:cs typeface="Arial"/>
              <a:sym typeface="Arial"/>
            </a:endParaRPr>
          </a:p>
        </p:txBody>
      </p:sp>
    </p:spTree>
    <p:extLst>
      <p:ext uri="{BB962C8B-B14F-4D97-AF65-F5344CB8AC3E}">
        <p14:creationId xmlns:p14="http://schemas.microsoft.com/office/powerpoint/2010/main" val="4210615777"/>
      </p:ext>
    </p:extLst>
  </p:cSld>
  <p:clrMap bg1="lt1" tx1="dk1" bg2="dk2" tx2="lt2" accent1="accent1" accent2="accent2" accent3="accent3" accent4="accent4" accent5="accent5" accent6="accent6" hlink="hlink" folHlink="folHlink"/>
  <p:sldLayoutIdLst>
    <p:sldLayoutId id="2147483655" r:id="rId1"/>
    <p:sldLayoutId id="214748365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1">
            <a:extLst>
              <a:ext uri="{FF2B5EF4-FFF2-40B4-BE49-F238E27FC236}">
                <a16:creationId xmlns:a16="http://schemas.microsoft.com/office/drawing/2014/main" id="{71B889C9-8255-6091-63EE-F0D9F3192492}"/>
              </a:ext>
            </a:extLst>
          </p:cNvPr>
          <p:cNvSpPr>
            <a:spLocks noGrp="1"/>
          </p:cNvSpPr>
          <p:nvPr>
            <p:ph type="body" sz="quarter" idx="10"/>
          </p:nvPr>
        </p:nvSpPr>
        <p:spPr>
          <a:xfrm>
            <a:off x="413657" y="609600"/>
            <a:ext cx="11364685" cy="5802199"/>
          </a:xfrm>
        </p:spPr>
        <p:txBody>
          <a:bodyPr/>
          <a:lstStyle/>
          <a:p>
            <a:pPr algn="just"/>
            <a:endParaRPr lang="en-US" altLang="ja-JP" b="0" kern="100" dirty="0">
              <a:cs typeface="Times New Roman" panose="02020603050405020304" pitchFamily="18" charset="0"/>
            </a:endParaRPr>
          </a:p>
          <a:p>
            <a:endParaRPr kumimoji="1" lang="ja-JP" altLang="en-US" b="0" dirty="0"/>
          </a:p>
        </p:txBody>
      </p:sp>
      <p:sp>
        <p:nvSpPr>
          <p:cNvPr id="5" name="テキスト ボックス 4">
            <a:extLst>
              <a:ext uri="{FF2B5EF4-FFF2-40B4-BE49-F238E27FC236}">
                <a16:creationId xmlns:a16="http://schemas.microsoft.com/office/drawing/2014/main" id="{5448FC30-F72D-0FE1-0A2C-2F0156B069AB}"/>
              </a:ext>
            </a:extLst>
          </p:cNvPr>
          <p:cNvSpPr txBox="1"/>
          <p:nvPr/>
        </p:nvSpPr>
        <p:spPr>
          <a:xfrm>
            <a:off x="1772651" y="1624082"/>
            <a:ext cx="8309811" cy="3293209"/>
          </a:xfrm>
          <a:prstGeom prst="rect">
            <a:avLst/>
          </a:prstGeom>
          <a:noFill/>
        </p:spPr>
        <p:txBody>
          <a:bodyPr wrap="square">
            <a:spAutoFit/>
          </a:bodyPr>
          <a:lstStyle/>
          <a:p>
            <a:pPr algn="ctr"/>
            <a:r>
              <a:rPr lang="ja-JP" altLang="en-US" sz="6000" dirty="0">
                <a:latin typeface="BIZ UDPゴシック" panose="020B0400000000000000" pitchFamily="50" charset="-128"/>
                <a:ea typeface="BIZ UDPゴシック" panose="020B0400000000000000" pitchFamily="50" charset="-128"/>
              </a:rPr>
              <a:t>1編1章1節 </a:t>
            </a:r>
            <a:endParaRPr lang="en-US" altLang="ja-JP" sz="6000" dirty="0">
              <a:latin typeface="BIZ UDPゴシック" panose="020B0400000000000000" pitchFamily="50" charset="-128"/>
              <a:ea typeface="BIZ UDPゴシック" panose="020B0400000000000000" pitchFamily="50" charset="-128"/>
            </a:endParaRPr>
          </a:p>
          <a:p>
            <a:pPr algn="ctr"/>
            <a:endParaRPr lang="en-US" altLang="ja-JP" sz="6000" dirty="0">
              <a:latin typeface="BIZ UDPゴシック" panose="020B0400000000000000" pitchFamily="50" charset="-128"/>
              <a:ea typeface="BIZ UDPゴシック" panose="020B0400000000000000" pitchFamily="50" charset="-128"/>
            </a:endParaRPr>
          </a:p>
          <a:p>
            <a:pPr algn="ctr"/>
            <a:r>
              <a:rPr lang="ja-JP" altLang="en-US" sz="8800" dirty="0">
                <a:latin typeface="BIZ UDPゴシック" panose="020B0400000000000000" pitchFamily="50" charset="-128"/>
                <a:ea typeface="BIZ UDPゴシック" panose="020B0400000000000000" pitchFamily="50" charset="-128"/>
              </a:rPr>
              <a:t>生物の多様性</a:t>
            </a:r>
          </a:p>
        </p:txBody>
      </p:sp>
      <p:sp>
        <p:nvSpPr>
          <p:cNvPr id="6" name="正方形/長方形 5">
            <a:extLst>
              <a:ext uri="{FF2B5EF4-FFF2-40B4-BE49-F238E27FC236}">
                <a16:creationId xmlns:a16="http://schemas.microsoft.com/office/drawing/2014/main" id="{0BAF08CF-7BF1-196C-2404-A0F9D9771F1E}"/>
              </a:ext>
            </a:extLst>
          </p:cNvPr>
          <p:cNvSpPr/>
          <p:nvPr/>
        </p:nvSpPr>
        <p:spPr>
          <a:xfrm>
            <a:off x="280735" y="3160295"/>
            <a:ext cx="11630527" cy="4571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89861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8FA527B-66AF-B5A6-4B3B-813230E97B78}"/>
              </a:ext>
            </a:extLst>
          </p:cNvPr>
          <p:cNvSpPr>
            <a:spLocks noGrp="1"/>
          </p:cNvSpPr>
          <p:nvPr>
            <p:ph type="body" sz="quarter" idx="10"/>
          </p:nvPr>
        </p:nvSpPr>
        <p:spPr/>
        <p:txBody>
          <a:bodyPr/>
          <a:lstStyle/>
          <a:p>
            <a:pPr marL="534988" indent="-534988"/>
            <a:r>
              <a:rPr lang="en-US" altLang="ja-JP" b="0" kern="100" dirty="0">
                <a:effectLst/>
                <a:cs typeface="Times New Roman" panose="02020603050405020304" pitchFamily="18" charset="0"/>
              </a:rPr>
              <a:t>(2) </a:t>
            </a:r>
            <a:r>
              <a:rPr lang="ja-JP" altLang="en-US" b="0" kern="100" dirty="0">
                <a:effectLst/>
                <a:cs typeface="Times New Roman" panose="02020603050405020304" pitchFamily="18" charset="0"/>
              </a:rPr>
              <a:t>ある特徴が共通祖先に由来した場合、その体の部分を</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互いに</a:t>
            </a:r>
            <a:r>
              <a:rPr lang="en-US" altLang="ja-JP" b="0" kern="100" dirty="0">
                <a:effectLst/>
                <a:cs typeface="Times New Roman" panose="02020603050405020304" pitchFamily="18" charset="0"/>
              </a:rPr>
              <a:t>〔16</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相同</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であるという。</a:t>
            </a:r>
          </a:p>
          <a:p>
            <a:r>
              <a:rPr lang="ja-JP" altLang="en-US" b="0" kern="100" dirty="0">
                <a:effectLst/>
                <a:cs typeface="Times New Roman" panose="02020603050405020304" pitchFamily="18" charset="0"/>
              </a:rPr>
              <a:t>　　　</a:t>
            </a:r>
          </a:p>
          <a:p>
            <a:r>
              <a:rPr lang="ja-JP" altLang="en-US" b="0" kern="100" dirty="0">
                <a:effectLst/>
                <a:cs typeface="Times New Roman" panose="02020603050405020304" pitchFamily="18" charset="0"/>
              </a:rPr>
              <a:t>　　　　</a:t>
            </a:r>
            <a:endParaRPr lang="en-US" altLang="ja-JP" b="0" kern="100" dirty="0">
              <a:effectLst/>
              <a:cs typeface="Times New Roman" panose="02020603050405020304" pitchFamily="18" charset="0"/>
            </a:endParaRPr>
          </a:p>
          <a:p>
            <a:endParaRPr lang="en-US" altLang="ja-JP" b="0" kern="100" dirty="0">
              <a:cs typeface="Times New Roman" panose="02020603050405020304" pitchFamily="18" charset="0"/>
            </a:endParaRPr>
          </a:p>
          <a:p>
            <a:endParaRPr lang="en-US" altLang="ja-JP" b="0" kern="100" dirty="0">
              <a:cs typeface="Times New Roman" panose="02020603050405020304" pitchFamily="18" charset="0"/>
            </a:endParaRPr>
          </a:p>
          <a:p>
            <a:endParaRPr lang="en-US" altLang="ja-JP" b="0" kern="100" dirty="0">
              <a:effectLst/>
              <a:cs typeface="Times New Roman" panose="02020603050405020304" pitchFamily="18" charset="0"/>
            </a:endParaRPr>
          </a:p>
          <a:p>
            <a:pPr marL="1252538" indent="-534988"/>
            <a:r>
              <a:rPr lang="ja-JP" altLang="en-US" b="0" kern="100" dirty="0">
                <a:effectLst/>
                <a:cs typeface="Times New Roman" panose="02020603050405020304" pitchFamily="18" charset="0"/>
              </a:rPr>
              <a:t>＊ 脊椎動物では、生活様式に応じて四肢の形や役割が</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変化しても、骨の基本構造が保存されている。</a:t>
            </a:r>
          </a:p>
          <a:p>
            <a:endParaRPr kumimoji="1" lang="ja-JP" altLang="en-US" sz="2400" b="0" dirty="0"/>
          </a:p>
        </p:txBody>
      </p:sp>
      <p:sp>
        <p:nvSpPr>
          <p:cNvPr id="3" name="正方形/長方形 2">
            <a:extLst>
              <a:ext uri="{FF2B5EF4-FFF2-40B4-BE49-F238E27FC236}">
                <a16:creationId xmlns:a16="http://schemas.microsoft.com/office/drawing/2014/main" id="{9C2463E2-26AE-250A-7585-D816DC94BB8E}"/>
              </a:ext>
            </a:extLst>
          </p:cNvPr>
          <p:cNvSpPr/>
          <p:nvPr/>
        </p:nvSpPr>
        <p:spPr>
          <a:xfrm>
            <a:off x="3155092" y="1154670"/>
            <a:ext cx="1118525"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7BD96E77-680B-AD14-1253-6C549E0984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9678" y="1985761"/>
            <a:ext cx="8192643" cy="2886478"/>
          </a:xfrm>
          <a:prstGeom prst="rect">
            <a:avLst/>
          </a:prstGeom>
        </p:spPr>
      </p:pic>
    </p:spTree>
    <p:extLst>
      <p:ext uri="{BB962C8B-B14F-4D97-AF65-F5344CB8AC3E}">
        <p14:creationId xmlns:p14="http://schemas.microsoft.com/office/powerpoint/2010/main" val="276820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649FE0C-7D51-334E-66F0-1D9CFFDD613C}"/>
              </a:ext>
            </a:extLst>
          </p:cNvPr>
          <p:cNvSpPr>
            <a:spLocks noGrp="1"/>
          </p:cNvSpPr>
          <p:nvPr>
            <p:ph type="body" sz="quarter" idx="10"/>
          </p:nvPr>
        </p:nvSpPr>
        <p:spPr/>
        <p:txBody>
          <a:bodyPr/>
          <a:lstStyle/>
          <a:p>
            <a:pPr algn="just"/>
            <a:r>
              <a:rPr lang="ja-JP" altLang="en-US" b="0" kern="100" dirty="0">
                <a:solidFill>
                  <a:srgbClr val="FFFFFF"/>
                </a:solidFill>
                <a:effectLst/>
                <a:highlight>
                  <a:srgbClr val="006400"/>
                </a:highlight>
                <a:cs typeface="Times New Roman" panose="02020603050405020304" pitchFamily="18" charset="0"/>
              </a:rPr>
              <a:t>　</a:t>
            </a:r>
            <a:r>
              <a:rPr lang="ja-JP" altLang="ja-JP" b="0" kern="100" dirty="0">
                <a:solidFill>
                  <a:srgbClr val="FFFFFF"/>
                </a:solidFill>
                <a:effectLst/>
                <a:highlight>
                  <a:srgbClr val="006400"/>
                </a:highlight>
                <a:cs typeface="Times New Roman" panose="02020603050405020304" pitchFamily="18" charset="0"/>
              </a:rPr>
              <a:t>コラム　</a:t>
            </a:r>
            <a:r>
              <a:rPr lang="ja-JP" altLang="ja-JP" b="0" kern="100" dirty="0">
                <a:effectLst/>
                <a:cs typeface="Times New Roman" panose="02020603050405020304" pitchFamily="18" charset="0"/>
              </a:rPr>
              <a:t>　クジラの進化</a:t>
            </a:r>
          </a:p>
          <a:p>
            <a:pPr algn="just">
              <a:lnSpc>
                <a:spcPct val="50000"/>
              </a:lnSpc>
            </a:pPr>
            <a:endParaRPr lang="en-US" altLang="ja-JP" b="0" kern="100" dirty="0">
              <a:effectLst/>
              <a:cs typeface="Times New Roman" panose="02020603050405020304" pitchFamily="18" charset="0"/>
            </a:endParaRPr>
          </a:p>
          <a:p>
            <a:pPr marL="903288" algn="just">
              <a:lnSpc>
                <a:spcPct val="110000"/>
              </a:lnSpc>
            </a:pPr>
            <a:r>
              <a:rPr lang="ja-JP" altLang="en-US" b="0" kern="100" dirty="0">
                <a:effectLst/>
                <a:cs typeface="Times New Roman" panose="02020603050405020304" pitchFamily="18" charset="0"/>
              </a:rPr>
              <a:t>　　　　</a:t>
            </a:r>
            <a:endParaRPr kumimoji="1" lang="ja-JP" altLang="en-US" b="0" dirty="0"/>
          </a:p>
        </p:txBody>
      </p:sp>
      <p:pic>
        <p:nvPicPr>
          <p:cNvPr id="6" name="図 5">
            <a:extLst>
              <a:ext uri="{FF2B5EF4-FFF2-40B4-BE49-F238E27FC236}">
                <a16:creationId xmlns:a16="http://schemas.microsoft.com/office/drawing/2014/main" id="{CC5CF006-B25A-0346-6A49-9EAB8825D9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6206" y="3764392"/>
            <a:ext cx="6932493" cy="2724409"/>
          </a:xfrm>
          <a:prstGeom prst="rect">
            <a:avLst/>
          </a:prstGeom>
        </p:spPr>
      </p:pic>
      <p:sp>
        <p:nvSpPr>
          <p:cNvPr id="7" name="テキスト プレースホルダー 1">
            <a:extLst>
              <a:ext uri="{FF2B5EF4-FFF2-40B4-BE49-F238E27FC236}">
                <a16:creationId xmlns:a16="http://schemas.microsoft.com/office/drawing/2014/main" id="{1FE63932-9D65-7207-0EA8-6100587C6A75}"/>
              </a:ext>
            </a:extLst>
          </p:cNvPr>
          <p:cNvSpPr txBox="1">
            <a:spLocks/>
          </p:cNvSpPr>
          <p:nvPr/>
        </p:nvSpPr>
        <p:spPr>
          <a:xfrm>
            <a:off x="1350408" y="4035175"/>
            <a:ext cx="3619902" cy="2182842"/>
          </a:xfrm>
          <a:prstGeom prst="rect">
            <a:avLst/>
          </a:prstGeom>
        </p:spPr>
        <p:txBody>
          <a:bodyPr wrap="none">
            <a:spAutoFit/>
          </a:bodyPr>
          <a:lstStyle>
            <a:lvl1pPr marL="0" indent="0" algn="l" defTabSz="914400" rtl="0" eaLnBrk="1" latinLnBrk="0" hangingPunct="1">
              <a:lnSpc>
                <a:spcPct val="130000"/>
              </a:lnSpc>
              <a:spcBef>
                <a:spcPts val="0"/>
              </a:spcBef>
              <a:buFont typeface="Arial" panose="020B0604020202020204" pitchFamily="34" charset="0"/>
              <a:buNone/>
              <a:defRPr kumimoji="1" sz="3200" b="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1436688">
              <a:lnSpc>
                <a:spcPct val="110000"/>
              </a:lnSpc>
            </a:pPr>
            <a:r>
              <a:rPr lang="ja-JP" altLang="en-US" kern="100" dirty="0">
                <a:cs typeface="Times New Roman" panose="02020603050405020304" pitchFamily="18" charset="0"/>
              </a:rPr>
              <a:t>クジラ （骨盤が</a:t>
            </a:r>
            <a:br>
              <a:rPr lang="en-US" altLang="ja-JP" kern="100" dirty="0">
                <a:cs typeface="Times New Roman" panose="02020603050405020304" pitchFamily="18" charset="0"/>
              </a:rPr>
            </a:br>
            <a:r>
              <a:rPr lang="ja-JP" altLang="en-US" kern="100" dirty="0">
                <a:cs typeface="Times New Roman" panose="02020603050405020304" pitchFamily="18" charset="0"/>
              </a:rPr>
              <a:t>変化したと考えら</a:t>
            </a:r>
            <a:br>
              <a:rPr lang="en-US" altLang="ja-JP" kern="100" dirty="0">
                <a:cs typeface="Times New Roman" panose="02020603050405020304" pitchFamily="18" charset="0"/>
              </a:rPr>
            </a:br>
            <a:r>
              <a:rPr lang="ja-JP" altLang="en-US" kern="100" dirty="0">
                <a:cs typeface="Times New Roman" panose="02020603050405020304" pitchFamily="18" charset="0"/>
              </a:rPr>
              <a:t>れる寛骨という</a:t>
            </a:r>
            <a:br>
              <a:rPr lang="en-US" altLang="ja-JP" kern="100" dirty="0">
                <a:cs typeface="Times New Roman" panose="02020603050405020304" pitchFamily="18" charset="0"/>
              </a:rPr>
            </a:br>
            <a:r>
              <a:rPr lang="ja-JP" altLang="en-US" kern="100" dirty="0">
                <a:cs typeface="Times New Roman" panose="02020603050405020304" pitchFamily="18" charset="0"/>
              </a:rPr>
              <a:t>小さな骨片をもつ）</a:t>
            </a:r>
            <a:endParaRPr lang="ja-JP" altLang="en-US" dirty="0"/>
          </a:p>
        </p:txBody>
      </p:sp>
      <p:sp>
        <p:nvSpPr>
          <p:cNvPr id="8" name="テキスト プレースホルダー 1">
            <a:extLst>
              <a:ext uri="{FF2B5EF4-FFF2-40B4-BE49-F238E27FC236}">
                <a16:creationId xmlns:a16="http://schemas.microsoft.com/office/drawing/2014/main" id="{70F3CB4E-7E53-871A-7A71-78CB20F7EC9F}"/>
              </a:ext>
            </a:extLst>
          </p:cNvPr>
          <p:cNvSpPr txBox="1">
            <a:spLocks/>
          </p:cNvSpPr>
          <p:nvPr/>
        </p:nvSpPr>
        <p:spPr>
          <a:xfrm>
            <a:off x="4514138" y="3496204"/>
            <a:ext cx="595035" cy="557781"/>
          </a:xfrm>
          <a:prstGeom prst="rect">
            <a:avLst/>
          </a:prstGeom>
        </p:spPr>
        <p:txBody>
          <a:bodyPr wrap="none">
            <a:spAutoFit/>
          </a:bodyPr>
          <a:lstStyle>
            <a:lvl1pPr marL="0" indent="0" algn="l" defTabSz="914400" rtl="0" eaLnBrk="1" latinLnBrk="0" hangingPunct="1">
              <a:lnSpc>
                <a:spcPct val="130000"/>
              </a:lnSpc>
              <a:spcBef>
                <a:spcPts val="0"/>
              </a:spcBef>
              <a:buFont typeface="Arial" panose="020B0604020202020204" pitchFamily="34" charset="0"/>
              <a:buNone/>
              <a:defRPr kumimoji="1" sz="3200" b="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1436688">
              <a:lnSpc>
                <a:spcPct val="110000"/>
              </a:lnSpc>
            </a:pPr>
            <a:r>
              <a:rPr lang="ja-JP" altLang="en-US" kern="100" dirty="0">
                <a:cs typeface="Times New Roman" panose="02020603050405020304" pitchFamily="18" charset="0"/>
              </a:rPr>
              <a:t>↓</a:t>
            </a:r>
            <a:endParaRPr lang="ja-JP" altLang="en-US" dirty="0"/>
          </a:p>
        </p:txBody>
      </p:sp>
      <p:sp>
        <p:nvSpPr>
          <p:cNvPr id="9" name="テキスト プレースホルダー 1">
            <a:extLst>
              <a:ext uri="{FF2B5EF4-FFF2-40B4-BE49-F238E27FC236}">
                <a16:creationId xmlns:a16="http://schemas.microsoft.com/office/drawing/2014/main" id="{4941E40F-9F0F-D27F-804C-10EAA36A26C1}"/>
              </a:ext>
            </a:extLst>
          </p:cNvPr>
          <p:cNvSpPr txBox="1">
            <a:spLocks/>
          </p:cNvSpPr>
          <p:nvPr/>
        </p:nvSpPr>
        <p:spPr>
          <a:xfrm>
            <a:off x="1350408" y="2957231"/>
            <a:ext cx="8661345" cy="557781"/>
          </a:xfrm>
          <a:prstGeom prst="rect">
            <a:avLst/>
          </a:prstGeom>
        </p:spPr>
        <p:txBody>
          <a:bodyPr wrap="none">
            <a:spAutoFit/>
          </a:bodyPr>
          <a:lstStyle>
            <a:lvl1pPr marL="0" indent="0" algn="l" defTabSz="914400" rtl="0" eaLnBrk="1" latinLnBrk="0" hangingPunct="1">
              <a:lnSpc>
                <a:spcPct val="130000"/>
              </a:lnSpc>
              <a:spcBef>
                <a:spcPts val="0"/>
              </a:spcBef>
              <a:buFont typeface="Arial" panose="020B0604020202020204" pitchFamily="34" charset="0"/>
              <a:buNone/>
              <a:defRPr kumimoji="1" sz="3200" b="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1436688">
              <a:lnSpc>
                <a:spcPct val="110000"/>
              </a:lnSpc>
            </a:pPr>
            <a:r>
              <a:rPr lang="ja-JP" altLang="en-US" kern="100" dirty="0">
                <a:cs typeface="Times New Roman" panose="02020603050405020304" pitchFamily="18" charset="0"/>
              </a:rPr>
              <a:t>ロドケトゥス、ドルドン （骨盤や後肢の骨をもつ）</a:t>
            </a:r>
          </a:p>
        </p:txBody>
      </p:sp>
      <p:sp>
        <p:nvSpPr>
          <p:cNvPr id="10" name="テキスト プレースホルダー 1">
            <a:extLst>
              <a:ext uri="{FF2B5EF4-FFF2-40B4-BE49-F238E27FC236}">
                <a16:creationId xmlns:a16="http://schemas.microsoft.com/office/drawing/2014/main" id="{C3DDD616-5B46-A5A5-6111-F2981A4E28DC}"/>
              </a:ext>
            </a:extLst>
          </p:cNvPr>
          <p:cNvSpPr txBox="1">
            <a:spLocks/>
          </p:cNvSpPr>
          <p:nvPr/>
        </p:nvSpPr>
        <p:spPr>
          <a:xfrm>
            <a:off x="413657" y="1337598"/>
            <a:ext cx="9391032" cy="1099468"/>
          </a:xfrm>
          <a:prstGeom prst="rect">
            <a:avLst/>
          </a:prstGeom>
        </p:spPr>
        <p:txBody>
          <a:bodyPr wrap="none">
            <a:spAutoFit/>
          </a:bodyPr>
          <a:lstStyle>
            <a:lvl1pPr marL="0" indent="0" algn="l" defTabSz="914400" rtl="0" eaLnBrk="1" latinLnBrk="0" hangingPunct="1">
              <a:lnSpc>
                <a:spcPct val="130000"/>
              </a:lnSpc>
              <a:spcBef>
                <a:spcPts val="0"/>
              </a:spcBef>
              <a:buFont typeface="Arial" panose="020B0604020202020204" pitchFamily="34" charset="0"/>
              <a:buNone/>
              <a:defRPr kumimoji="1" sz="3200" b="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55600" algn="just">
              <a:lnSpc>
                <a:spcPct val="110000"/>
              </a:lnSpc>
            </a:pPr>
            <a:r>
              <a:rPr lang="ja-JP" altLang="en-US" kern="100" dirty="0">
                <a:cs typeface="Times New Roman" panose="02020603050405020304" pitchFamily="18" charset="0"/>
              </a:rPr>
              <a:t>＊ クジラは陸生の </a:t>
            </a:r>
            <a:r>
              <a:rPr lang="en-US" altLang="ja-JP" kern="100" dirty="0">
                <a:cs typeface="Times New Roman" panose="02020603050405020304" pitchFamily="18" charset="0"/>
              </a:rPr>
              <a:t>〔17</a:t>
            </a:r>
            <a:r>
              <a:rPr lang="ja-JP" altLang="en-US" kern="100" dirty="0">
                <a:cs typeface="Times New Roman" panose="02020603050405020304" pitchFamily="18" charset="0"/>
              </a:rPr>
              <a:t>  </a:t>
            </a:r>
            <a:r>
              <a:rPr lang="ja-JP" altLang="en-US" kern="100" dirty="0">
                <a:solidFill>
                  <a:srgbClr val="FF0000"/>
                </a:solidFill>
                <a:cs typeface="Times New Roman" panose="02020603050405020304" pitchFamily="18" charset="0"/>
              </a:rPr>
              <a:t>哺乳類</a:t>
            </a:r>
            <a:r>
              <a:rPr lang="ja-JP" altLang="en-US" kern="100" dirty="0">
                <a:cs typeface="Times New Roman" panose="02020603050405020304" pitchFamily="18" charset="0"/>
              </a:rPr>
              <a:t>  </a:t>
            </a:r>
            <a:r>
              <a:rPr lang="en-US" altLang="ja-JP" kern="100" dirty="0">
                <a:cs typeface="Times New Roman" panose="02020603050405020304" pitchFamily="18" charset="0"/>
              </a:rPr>
              <a:t>〕 </a:t>
            </a:r>
            <a:r>
              <a:rPr lang="ja-JP" altLang="en-US" kern="100" dirty="0">
                <a:cs typeface="Times New Roman" panose="02020603050405020304" pitchFamily="18" charset="0"/>
              </a:rPr>
              <a:t>から進化</a:t>
            </a:r>
            <a:endParaRPr lang="en-US" altLang="ja-JP" kern="100" dirty="0">
              <a:cs typeface="Times New Roman" panose="02020603050405020304" pitchFamily="18" charset="0"/>
            </a:endParaRPr>
          </a:p>
          <a:p>
            <a:pPr marL="903288" algn="just">
              <a:lnSpc>
                <a:spcPct val="110000"/>
              </a:lnSpc>
            </a:pPr>
            <a:r>
              <a:rPr lang="ja-JP" altLang="en-US" kern="100" dirty="0">
                <a:cs typeface="Times New Roman" panose="02020603050405020304" pitchFamily="18" charset="0"/>
              </a:rPr>
              <a:t>陸生の哺乳類の祖先 （骨盤や後肢の骨をもつ）</a:t>
            </a:r>
          </a:p>
        </p:txBody>
      </p:sp>
      <p:sp>
        <p:nvSpPr>
          <p:cNvPr id="12" name="テキスト プレースホルダー 1">
            <a:extLst>
              <a:ext uri="{FF2B5EF4-FFF2-40B4-BE49-F238E27FC236}">
                <a16:creationId xmlns:a16="http://schemas.microsoft.com/office/drawing/2014/main" id="{B63AAC8F-5985-52B4-0B94-ED592D93EA49}"/>
              </a:ext>
            </a:extLst>
          </p:cNvPr>
          <p:cNvSpPr txBox="1">
            <a:spLocks/>
          </p:cNvSpPr>
          <p:nvPr/>
        </p:nvSpPr>
        <p:spPr>
          <a:xfrm>
            <a:off x="4514138" y="2418258"/>
            <a:ext cx="595035" cy="557781"/>
          </a:xfrm>
          <a:prstGeom prst="rect">
            <a:avLst/>
          </a:prstGeom>
        </p:spPr>
        <p:txBody>
          <a:bodyPr wrap="none">
            <a:spAutoFit/>
          </a:bodyPr>
          <a:lstStyle>
            <a:lvl1pPr marL="0" indent="0" algn="l" defTabSz="914400" rtl="0" eaLnBrk="1" latinLnBrk="0" hangingPunct="1">
              <a:lnSpc>
                <a:spcPct val="130000"/>
              </a:lnSpc>
              <a:spcBef>
                <a:spcPts val="0"/>
              </a:spcBef>
              <a:buFont typeface="Arial" panose="020B0604020202020204" pitchFamily="34" charset="0"/>
              <a:buNone/>
              <a:defRPr kumimoji="1" sz="3200" b="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1436688">
              <a:lnSpc>
                <a:spcPct val="110000"/>
              </a:lnSpc>
            </a:pPr>
            <a:r>
              <a:rPr lang="ja-JP" altLang="en-US" kern="100" dirty="0">
                <a:cs typeface="Times New Roman" panose="02020603050405020304" pitchFamily="18" charset="0"/>
              </a:rPr>
              <a:t>↓</a:t>
            </a:r>
            <a:endParaRPr lang="ja-JP" altLang="en-US" dirty="0"/>
          </a:p>
        </p:txBody>
      </p:sp>
      <p:sp>
        <p:nvSpPr>
          <p:cNvPr id="3" name="正方形/長方形 2">
            <a:extLst>
              <a:ext uri="{FF2B5EF4-FFF2-40B4-BE49-F238E27FC236}">
                <a16:creationId xmlns:a16="http://schemas.microsoft.com/office/drawing/2014/main" id="{C7E8916D-92B7-7F98-5E43-9D24E44AF28D}"/>
              </a:ext>
            </a:extLst>
          </p:cNvPr>
          <p:cNvSpPr/>
          <p:nvPr/>
        </p:nvSpPr>
        <p:spPr>
          <a:xfrm>
            <a:off x="5214552" y="1286015"/>
            <a:ext cx="1425146" cy="601317"/>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54677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A074FA0-E809-AD61-F386-C622A53BBA75}"/>
              </a:ext>
            </a:extLst>
          </p:cNvPr>
          <p:cNvSpPr>
            <a:spLocks noGrp="1"/>
          </p:cNvSpPr>
          <p:nvPr>
            <p:ph type="body" sz="quarter" idx="10"/>
          </p:nvPr>
        </p:nvSpPr>
        <p:spPr/>
        <p:txBody>
          <a:bodyPr/>
          <a:lstStyle/>
          <a:p>
            <a:pPr algn="just"/>
            <a:r>
              <a:rPr lang="ja-JP" altLang="ja-JP" b="0" kern="100" dirty="0">
                <a:effectLst/>
                <a:highlight>
                  <a:srgbClr val="800080"/>
                </a:highlight>
                <a:cs typeface="Times New Roman" panose="02020603050405020304" pitchFamily="18" charset="0"/>
              </a:rPr>
              <a:t>　</a:t>
            </a:r>
            <a:r>
              <a:rPr lang="ja-JP" altLang="ja-JP" b="0" kern="100" dirty="0">
                <a:solidFill>
                  <a:srgbClr val="FFFFFF"/>
                </a:solidFill>
                <a:effectLst/>
                <a:highlight>
                  <a:srgbClr val="800080"/>
                </a:highlight>
                <a:cs typeface="Times New Roman" panose="02020603050405020304" pitchFamily="18" charset="0"/>
              </a:rPr>
              <a:t>発展</a:t>
            </a:r>
            <a:r>
              <a:rPr lang="ja-JP" altLang="ja-JP" b="0" kern="100" dirty="0">
                <a:effectLst/>
                <a:highlight>
                  <a:srgbClr val="800080"/>
                </a:highlight>
                <a:cs typeface="Times New Roman" panose="02020603050405020304" pitchFamily="18" charset="0"/>
              </a:rPr>
              <a:t>　</a:t>
            </a:r>
            <a:r>
              <a:rPr lang="ja-JP" altLang="ja-JP" b="0" kern="100" dirty="0">
                <a:effectLst/>
                <a:cs typeface="Times New Roman" panose="02020603050405020304" pitchFamily="18" charset="0"/>
              </a:rPr>
              <a:t>　</a:t>
            </a:r>
            <a:r>
              <a:rPr lang="ja-JP" altLang="en-US" b="0" kern="100" dirty="0">
                <a:effectLst/>
                <a:cs typeface="Times New Roman" panose="02020603050405020304" pitchFamily="18" charset="0"/>
              </a:rPr>
              <a:t>生物の種と分類・系統</a:t>
            </a:r>
            <a:endParaRPr lang="ja-JP" altLang="ja-JP" b="0" kern="100" dirty="0">
              <a:effectLst/>
              <a:cs typeface="Times New Roman" panose="02020603050405020304" pitchFamily="18" charset="0"/>
            </a:endParaRPr>
          </a:p>
          <a:p>
            <a:pPr marL="5011738" indent="-5011738"/>
            <a:endParaRPr kumimoji="1" lang="en-US" altLang="ja-JP" b="0" dirty="0"/>
          </a:p>
          <a:p>
            <a:pPr marL="4752975" indent="-4752975"/>
            <a:r>
              <a:rPr kumimoji="1" lang="en-US" altLang="ja-JP" b="0" dirty="0"/>
              <a:t>(1)〔18</a:t>
            </a:r>
            <a:r>
              <a:rPr kumimoji="1" lang="ja-JP" altLang="en-US" b="0" dirty="0"/>
              <a:t>  </a:t>
            </a:r>
            <a:r>
              <a:rPr kumimoji="1" lang="ja-JP" altLang="en-US" b="0" dirty="0">
                <a:solidFill>
                  <a:srgbClr val="FF0000"/>
                </a:solidFill>
              </a:rPr>
              <a:t>階層的分類  </a:t>
            </a:r>
            <a:r>
              <a:rPr kumimoji="1" lang="en-US" altLang="ja-JP" b="0" dirty="0"/>
              <a:t>〕…</a:t>
            </a:r>
            <a:r>
              <a:rPr lang="ja-JP" altLang="en-US" dirty="0"/>
              <a:t> </a:t>
            </a:r>
            <a:r>
              <a:rPr kumimoji="1" lang="ja-JP" altLang="en-US" b="0" dirty="0"/>
              <a:t>種をより大きなまとまりのなかに</a:t>
            </a:r>
            <a:br>
              <a:rPr kumimoji="1" lang="en-US" altLang="ja-JP" b="0" dirty="0"/>
            </a:br>
            <a:r>
              <a:rPr kumimoji="1" lang="ja-JP" altLang="en-US" b="0" dirty="0"/>
              <a:t>位置付け、生物の種の分類を行う</a:t>
            </a:r>
            <a:br>
              <a:rPr kumimoji="1" lang="en-US" altLang="ja-JP" b="0" dirty="0"/>
            </a:br>
            <a:r>
              <a:rPr kumimoji="1" lang="ja-JP" altLang="en-US" b="0" dirty="0"/>
              <a:t>際に使われる方法。</a:t>
            </a:r>
          </a:p>
          <a:p>
            <a:endParaRPr kumimoji="1" lang="ja-JP" altLang="en-US" b="0" dirty="0"/>
          </a:p>
        </p:txBody>
      </p:sp>
      <p:sp>
        <p:nvSpPr>
          <p:cNvPr id="3" name="正方形/長方形 2">
            <a:extLst>
              <a:ext uri="{FF2B5EF4-FFF2-40B4-BE49-F238E27FC236}">
                <a16:creationId xmlns:a16="http://schemas.microsoft.com/office/drawing/2014/main" id="{3FDCFD7E-309B-A890-DB0B-7B87118FE6EA}"/>
              </a:ext>
            </a:extLst>
          </p:cNvPr>
          <p:cNvSpPr/>
          <p:nvPr/>
        </p:nvSpPr>
        <p:spPr>
          <a:xfrm>
            <a:off x="2034745" y="1787336"/>
            <a:ext cx="2380735"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63634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A074FA0-E809-AD61-F386-C622A53BBA75}"/>
              </a:ext>
            </a:extLst>
          </p:cNvPr>
          <p:cNvSpPr>
            <a:spLocks noGrp="1"/>
          </p:cNvSpPr>
          <p:nvPr>
            <p:ph type="body" sz="quarter" idx="10"/>
          </p:nvPr>
        </p:nvSpPr>
        <p:spPr/>
        <p:txBody>
          <a:bodyPr/>
          <a:lstStyle/>
          <a:p>
            <a:pPr algn="just"/>
            <a:r>
              <a:rPr lang="ja-JP" altLang="ja-JP" b="0" kern="100" dirty="0">
                <a:effectLst/>
                <a:highlight>
                  <a:srgbClr val="800080"/>
                </a:highlight>
                <a:cs typeface="Times New Roman" panose="02020603050405020304" pitchFamily="18" charset="0"/>
              </a:rPr>
              <a:t>　</a:t>
            </a:r>
            <a:r>
              <a:rPr lang="ja-JP" altLang="ja-JP" b="0" kern="100" dirty="0">
                <a:solidFill>
                  <a:srgbClr val="FFFFFF"/>
                </a:solidFill>
                <a:effectLst/>
                <a:highlight>
                  <a:srgbClr val="800080"/>
                </a:highlight>
                <a:cs typeface="Times New Roman" panose="02020603050405020304" pitchFamily="18" charset="0"/>
              </a:rPr>
              <a:t>発展</a:t>
            </a:r>
            <a:r>
              <a:rPr lang="ja-JP" altLang="ja-JP" b="0" kern="100" dirty="0">
                <a:effectLst/>
                <a:highlight>
                  <a:srgbClr val="800080"/>
                </a:highlight>
                <a:cs typeface="Times New Roman" panose="02020603050405020304" pitchFamily="18" charset="0"/>
              </a:rPr>
              <a:t>　</a:t>
            </a:r>
            <a:r>
              <a:rPr lang="ja-JP" altLang="ja-JP" b="0" kern="100" dirty="0">
                <a:effectLst/>
                <a:cs typeface="Times New Roman" panose="02020603050405020304" pitchFamily="18" charset="0"/>
              </a:rPr>
              <a:t>　生物の種と分類・系統</a:t>
            </a:r>
            <a:endParaRPr lang="en-US" altLang="ja-JP" b="0" kern="100" dirty="0">
              <a:effectLst/>
              <a:cs typeface="Times New Roman" panose="02020603050405020304" pitchFamily="18" charset="0"/>
            </a:endParaRPr>
          </a:p>
          <a:p>
            <a:pPr marL="355600" algn="just"/>
            <a:endParaRPr lang="en-US" altLang="ja-JP" b="0" kern="100" dirty="0">
              <a:effectLst/>
              <a:cs typeface="Times New Roman" panose="02020603050405020304" pitchFamily="18" charset="0"/>
            </a:endParaRPr>
          </a:p>
          <a:p>
            <a:pPr marL="355600" algn="just"/>
            <a:r>
              <a:rPr lang="ja-JP" altLang="en-US" b="0" kern="100" dirty="0">
                <a:effectLst/>
                <a:cs typeface="Times New Roman" panose="02020603050405020304" pitchFamily="18" charset="0"/>
              </a:rPr>
              <a:t>＊ 階層的分類における分類群</a:t>
            </a:r>
          </a:p>
          <a:p>
            <a:pPr marL="808038" indent="450850">
              <a:lnSpc>
                <a:spcPct val="150000"/>
              </a:lnSpc>
              <a:spcBef>
                <a:spcPts val="0"/>
              </a:spcBef>
            </a:pPr>
            <a:r>
              <a:rPr lang="ja-JP" altLang="en-US" b="0" kern="100" dirty="0">
                <a:effectLst/>
                <a:cs typeface="Times New Roman" panose="02020603050405020304" pitchFamily="18" charset="0"/>
              </a:rPr>
              <a:t>種をまとめて</a:t>
            </a:r>
            <a:r>
              <a:rPr lang="en-US" altLang="ja-JP" b="0" kern="100" dirty="0">
                <a:effectLst/>
                <a:cs typeface="Times New Roman" panose="02020603050405020304" pitchFamily="18" charset="0"/>
              </a:rPr>
              <a:t>〔19  </a:t>
            </a:r>
            <a:r>
              <a:rPr lang="ja-JP" altLang="en-US" b="0" kern="100" dirty="0">
                <a:solidFill>
                  <a:srgbClr val="FF0000"/>
                </a:solidFill>
                <a:effectLst/>
                <a:cs typeface="Times New Roman" panose="02020603050405020304" pitchFamily="18" charset="0"/>
              </a:rPr>
              <a:t>属</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に、属をまとめて</a:t>
            </a:r>
            <a:r>
              <a:rPr lang="en-US" altLang="ja-JP" b="0" kern="100" dirty="0">
                <a:effectLst/>
                <a:cs typeface="Times New Roman" panose="02020603050405020304" pitchFamily="18" charset="0"/>
              </a:rPr>
              <a:t>〔20</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科</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に、科をまとめて</a:t>
            </a:r>
            <a:r>
              <a:rPr lang="en-US" altLang="ja-JP" b="0" kern="100" dirty="0">
                <a:effectLst/>
                <a:cs typeface="Times New Roman" panose="02020603050405020304" pitchFamily="18" charset="0"/>
              </a:rPr>
              <a:t>〔21</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目</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に、目をまとめて</a:t>
            </a:r>
            <a:r>
              <a:rPr lang="en-US" altLang="ja-JP" b="0" kern="100" dirty="0">
                <a:effectLst/>
                <a:cs typeface="Times New Roman" panose="02020603050405020304" pitchFamily="18" charset="0"/>
              </a:rPr>
              <a:t>〔22  </a:t>
            </a:r>
            <a:r>
              <a:rPr lang="ja-JP" altLang="en-US" b="0" kern="100" dirty="0">
                <a:solidFill>
                  <a:srgbClr val="FF0000"/>
                </a:solidFill>
                <a:effectLst/>
                <a:cs typeface="Times New Roman" panose="02020603050405020304" pitchFamily="18" charset="0"/>
              </a:rPr>
              <a:t>綱</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網をまとめて</a:t>
            </a:r>
            <a:r>
              <a:rPr lang="en-US" altLang="ja-JP" b="0" kern="100" dirty="0">
                <a:effectLst/>
                <a:cs typeface="Times New Roman" panose="02020603050405020304" pitchFamily="18" charset="0"/>
              </a:rPr>
              <a:t>〔23</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門</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に、門をまとめて</a:t>
            </a:r>
            <a:r>
              <a:rPr lang="en-US" altLang="ja-JP" b="0" kern="100" dirty="0">
                <a:effectLst/>
                <a:cs typeface="Times New Roman" panose="02020603050405020304" pitchFamily="18" charset="0"/>
              </a:rPr>
              <a:t>〔24</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界</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というように、より高次の分類群にまとめる。</a:t>
            </a:r>
          </a:p>
          <a:p>
            <a:endParaRPr kumimoji="1" lang="ja-JP" altLang="en-US" b="0" dirty="0"/>
          </a:p>
        </p:txBody>
      </p:sp>
      <p:sp>
        <p:nvSpPr>
          <p:cNvPr id="11" name="正方形/長方形 10">
            <a:extLst>
              <a:ext uri="{FF2B5EF4-FFF2-40B4-BE49-F238E27FC236}">
                <a16:creationId xmlns:a16="http://schemas.microsoft.com/office/drawing/2014/main" id="{EE29719C-23CE-74BB-50E1-5CBA3719029A}"/>
              </a:ext>
            </a:extLst>
          </p:cNvPr>
          <p:cNvSpPr/>
          <p:nvPr/>
        </p:nvSpPr>
        <p:spPr>
          <a:xfrm>
            <a:off x="5016843" y="2522422"/>
            <a:ext cx="729439"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101B8EE7-7E6E-D887-09EE-A45077558794}"/>
              </a:ext>
            </a:extLst>
          </p:cNvPr>
          <p:cNvSpPr/>
          <p:nvPr/>
        </p:nvSpPr>
        <p:spPr>
          <a:xfrm>
            <a:off x="9976023" y="2522421"/>
            <a:ext cx="729440"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04FC4D9B-DC6C-118C-FA44-36FF4A523FA6}"/>
              </a:ext>
            </a:extLst>
          </p:cNvPr>
          <p:cNvSpPr/>
          <p:nvPr/>
        </p:nvSpPr>
        <p:spPr>
          <a:xfrm>
            <a:off x="4596715" y="3251767"/>
            <a:ext cx="650788"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F878927B-16D2-3A49-D342-8B4C5689193C}"/>
              </a:ext>
            </a:extLst>
          </p:cNvPr>
          <p:cNvSpPr/>
          <p:nvPr/>
        </p:nvSpPr>
        <p:spPr>
          <a:xfrm>
            <a:off x="9587569" y="3251767"/>
            <a:ext cx="678052"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399C1FE7-4E23-A7C0-183F-19FB4F2C6754}"/>
              </a:ext>
            </a:extLst>
          </p:cNvPr>
          <p:cNvSpPr/>
          <p:nvPr/>
        </p:nvSpPr>
        <p:spPr>
          <a:xfrm>
            <a:off x="4691449" y="3981112"/>
            <a:ext cx="650788"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53DA1C48-1177-E11B-0192-B3153E18F1F8}"/>
              </a:ext>
            </a:extLst>
          </p:cNvPr>
          <p:cNvSpPr/>
          <p:nvPr/>
        </p:nvSpPr>
        <p:spPr>
          <a:xfrm>
            <a:off x="9620521" y="3981112"/>
            <a:ext cx="678052" cy="541743"/>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7870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7CB8B12-61C5-8D77-4F18-83EC3803F85D}"/>
              </a:ext>
            </a:extLst>
          </p:cNvPr>
          <p:cNvSpPr>
            <a:spLocks noGrp="1"/>
          </p:cNvSpPr>
          <p:nvPr>
            <p:ph type="body" sz="quarter" idx="10"/>
          </p:nvPr>
        </p:nvSpPr>
        <p:spPr>
          <a:xfrm>
            <a:off x="413657" y="446200"/>
            <a:ext cx="11364685" cy="6106999"/>
          </a:xfrm>
        </p:spPr>
        <p:txBody>
          <a:bodyPr/>
          <a:lstStyle/>
          <a:p>
            <a:r>
              <a:rPr lang="ja-JP" altLang="ja-JP" b="0" kern="100" dirty="0">
                <a:effectLst/>
                <a:highlight>
                  <a:srgbClr val="800080"/>
                </a:highlight>
                <a:cs typeface="Times New Roman" panose="02020603050405020304" pitchFamily="18" charset="0"/>
              </a:rPr>
              <a:t>　</a:t>
            </a:r>
            <a:r>
              <a:rPr lang="ja-JP" altLang="ja-JP" b="0" kern="100" dirty="0">
                <a:solidFill>
                  <a:srgbClr val="FFFFFF"/>
                </a:solidFill>
                <a:effectLst/>
                <a:highlight>
                  <a:srgbClr val="800080"/>
                </a:highlight>
                <a:cs typeface="Times New Roman" panose="02020603050405020304" pitchFamily="18" charset="0"/>
              </a:rPr>
              <a:t>発展</a:t>
            </a:r>
            <a:r>
              <a:rPr lang="ja-JP" altLang="ja-JP" b="0" kern="100" dirty="0">
                <a:effectLst/>
                <a:highlight>
                  <a:srgbClr val="800080"/>
                </a:highlight>
                <a:cs typeface="Times New Roman" panose="02020603050405020304" pitchFamily="18" charset="0"/>
              </a:rPr>
              <a:t>　</a:t>
            </a:r>
            <a:r>
              <a:rPr lang="ja-JP" altLang="ja-JP" b="0" kern="100" dirty="0">
                <a:effectLst/>
                <a:cs typeface="Times New Roman" panose="02020603050405020304" pitchFamily="18" charset="0"/>
              </a:rPr>
              <a:t>　生物の種と分類・系統</a:t>
            </a:r>
            <a:endParaRPr lang="en-US" altLang="ja-JP" b="0" kern="100" dirty="0">
              <a:effectLst/>
              <a:cs typeface="Times New Roman" panose="02020603050405020304" pitchFamily="18" charset="0"/>
            </a:endParaRPr>
          </a:p>
          <a:p>
            <a:endParaRPr lang="en-US" altLang="ja-JP" b="0" kern="100" dirty="0">
              <a:effectLst/>
              <a:cs typeface="Times New Roman" panose="02020603050405020304" pitchFamily="18" charset="0"/>
            </a:endParaRPr>
          </a:p>
          <a:p>
            <a:pPr marL="1973263" indent="-1973263">
              <a:lnSpc>
                <a:spcPct val="150000"/>
              </a:lnSpc>
            </a:pPr>
            <a:r>
              <a:rPr lang="en-US" altLang="ja-JP" b="0" kern="100" dirty="0">
                <a:effectLst/>
                <a:cs typeface="Times New Roman" panose="02020603050405020304" pitchFamily="18" charset="0"/>
              </a:rPr>
              <a:t>(2) 〔25</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二名法</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 …</a:t>
            </a:r>
            <a:r>
              <a:rPr lang="ja-JP" altLang="en-US" b="0" kern="100" dirty="0">
                <a:effectLst/>
                <a:cs typeface="Times New Roman" panose="02020603050405020304" pitchFamily="18" charset="0"/>
              </a:rPr>
              <a:t> 生物の学名の表記。</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種名は</a:t>
            </a:r>
            <a:r>
              <a:rPr lang="en-US" altLang="ja-JP" b="0" kern="100" dirty="0">
                <a:effectLst/>
                <a:cs typeface="Times New Roman" panose="02020603050405020304" pitchFamily="18" charset="0"/>
              </a:rPr>
              <a:t>〔26</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属名</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a:t>
            </a:r>
            <a:r>
              <a:rPr lang="en-US" altLang="ja-JP" b="0" kern="100" dirty="0">
                <a:effectLst/>
                <a:cs typeface="Times New Roman" panose="02020603050405020304" pitchFamily="18" charset="0"/>
              </a:rPr>
              <a:t>〔27</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種小名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で表す。</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例） ヒトの学名   </a:t>
            </a:r>
            <a:r>
              <a:rPr lang="en-US" altLang="ja-JP" b="0" i="1" kern="100" dirty="0">
                <a:effectLst/>
                <a:cs typeface="Times New Roman" panose="02020603050405020304" pitchFamily="18" charset="0"/>
              </a:rPr>
              <a:t>Homo sapiens</a:t>
            </a:r>
          </a:p>
          <a:p>
            <a:endParaRPr kumimoji="1" lang="ja-JP" altLang="en-US" b="0" dirty="0"/>
          </a:p>
        </p:txBody>
      </p:sp>
      <p:sp>
        <p:nvSpPr>
          <p:cNvPr id="3" name="正方形/長方形 2">
            <a:extLst>
              <a:ext uri="{FF2B5EF4-FFF2-40B4-BE49-F238E27FC236}">
                <a16:creationId xmlns:a16="http://schemas.microsoft.com/office/drawing/2014/main" id="{BF34FC9D-79E0-A148-27DB-7DA08139D5EC}"/>
              </a:ext>
            </a:extLst>
          </p:cNvPr>
          <p:cNvSpPr/>
          <p:nvPr/>
        </p:nvSpPr>
        <p:spPr>
          <a:xfrm>
            <a:off x="2346742" y="1863878"/>
            <a:ext cx="1483853"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150C371D-39D5-7104-7660-974ABAC7BA6E}"/>
              </a:ext>
            </a:extLst>
          </p:cNvPr>
          <p:cNvSpPr/>
          <p:nvPr/>
        </p:nvSpPr>
        <p:spPr>
          <a:xfrm>
            <a:off x="4636170" y="2593875"/>
            <a:ext cx="1107251"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885105BA-0740-D41F-3098-094714019B2A}"/>
              </a:ext>
            </a:extLst>
          </p:cNvPr>
          <p:cNvSpPr/>
          <p:nvPr/>
        </p:nvSpPr>
        <p:spPr>
          <a:xfrm>
            <a:off x="7430531" y="2593875"/>
            <a:ext cx="1472838"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5344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7A663-444B-D465-E6C9-0C31C71C7476}"/>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00370CF-2737-D2B1-BDA9-4CC0A17ED268}"/>
              </a:ext>
            </a:extLst>
          </p:cNvPr>
          <p:cNvSpPr>
            <a:spLocks noGrp="1"/>
          </p:cNvSpPr>
          <p:nvPr>
            <p:ph type="body" sz="quarter" idx="10"/>
          </p:nvPr>
        </p:nvSpPr>
        <p:spPr>
          <a:xfrm>
            <a:off x="413657" y="446200"/>
            <a:ext cx="11364685" cy="6106999"/>
          </a:xfrm>
        </p:spPr>
        <p:txBody>
          <a:bodyPr/>
          <a:lstStyle/>
          <a:p>
            <a:r>
              <a:rPr lang="ja-JP" altLang="ja-JP" b="0" kern="100" dirty="0">
                <a:effectLst/>
                <a:highlight>
                  <a:srgbClr val="800080"/>
                </a:highlight>
                <a:cs typeface="Times New Roman" panose="02020603050405020304" pitchFamily="18" charset="0"/>
              </a:rPr>
              <a:t>　</a:t>
            </a:r>
            <a:r>
              <a:rPr lang="ja-JP" altLang="ja-JP" b="0" kern="100" dirty="0">
                <a:solidFill>
                  <a:srgbClr val="FFFFFF"/>
                </a:solidFill>
                <a:effectLst/>
                <a:highlight>
                  <a:srgbClr val="800080"/>
                </a:highlight>
                <a:cs typeface="Times New Roman" panose="02020603050405020304" pitchFamily="18" charset="0"/>
              </a:rPr>
              <a:t>発展</a:t>
            </a:r>
            <a:r>
              <a:rPr lang="ja-JP" altLang="ja-JP" b="0" kern="100" dirty="0">
                <a:effectLst/>
                <a:highlight>
                  <a:srgbClr val="800080"/>
                </a:highlight>
                <a:cs typeface="Times New Roman" panose="02020603050405020304" pitchFamily="18" charset="0"/>
              </a:rPr>
              <a:t>　</a:t>
            </a:r>
            <a:r>
              <a:rPr lang="ja-JP" altLang="ja-JP" b="0" kern="100" dirty="0">
                <a:effectLst/>
                <a:cs typeface="Times New Roman" panose="02020603050405020304" pitchFamily="18" charset="0"/>
              </a:rPr>
              <a:t>　生物の種と分類・系統</a:t>
            </a:r>
            <a:endParaRPr lang="en-US" altLang="ja-JP" b="0" kern="100" dirty="0">
              <a:effectLst/>
              <a:cs typeface="Times New Roman" panose="02020603050405020304" pitchFamily="18" charset="0"/>
            </a:endParaRPr>
          </a:p>
          <a:p>
            <a:pPr>
              <a:lnSpc>
                <a:spcPct val="150000"/>
              </a:lnSpc>
              <a:spcBef>
                <a:spcPts val="0"/>
              </a:spcBef>
            </a:pPr>
            <a:endParaRPr lang="en-US" altLang="ja-JP" b="0" kern="100" dirty="0">
              <a:effectLst/>
              <a:cs typeface="Times New Roman" panose="02020603050405020304" pitchFamily="18" charset="0"/>
            </a:endParaRPr>
          </a:p>
          <a:p>
            <a:r>
              <a:rPr lang="en-US" altLang="ja-JP" b="0" kern="100" dirty="0">
                <a:effectLst/>
                <a:cs typeface="Times New Roman" panose="02020603050405020304" pitchFamily="18" charset="0"/>
              </a:rPr>
              <a:t>(3)</a:t>
            </a:r>
            <a:r>
              <a:rPr lang="ja-JP" altLang="en-US" kern="100" dirty="0">
                <a:cs typeface="Times New Roman" panose="02020603050405020304" pitchFamily="18" charset="0"/>
              </a:rPr>
              <a:t> </a:t>
            </a:r>
            <a:r>
              <a:rPr lang="ja-JP" altLang="en-US" b="0" kern="100" dirty="0">
                <a:effectLst/>
                <a:cs typeface="Times New Roman" panose="02020603050405020304" pitchFamily="18" charset="0"/>
              </a:rPr>
              <a:t>階層的分類と系統樹</a:t>
            </a:r>
          </a:p>
          <a:p>
            <a:pPr marL="1252538" indent="-539750"/>
            <a:r>
              <a:rPr lang="ja-JP" altLang="en-US" b="0" kern="100" dirty="0">
                <a:effectLst/>
                <a:cs typeface="Times New Roman" panose="02020603050405020304" pitchFamily="18" charset="0"/>
              </a:rPr>
              <a:t>① 分類は、系統樹とできる限り矛盾が起こらないように</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構成。</a:t>
            </a:r>
          </a:p>
          <a:p>
            <a:pPr marL="1252538" indent="-539750"/>
            <a:r>
              <a:rPr lang="ja-JP" altLang="en-US" b="0" kern="100" dirty="0">
                <a:effectLst/>
                <a:cs typeface="Times New Roman" panose="02020603050405020304" pitchFamily="18" charset="0"/>
              </a:rPr>
              <a:t>② 形態の共通性に加えて、</a:t>
            </a:r>
            <a:r>
              <a:rPr lang="en-US" altLang="ja-JP" b="0" kern="100" dirty="0">
                <a:effectLst/>
                <a:cs typeface="Times New Roman" panose="02020603050405020304" pitchFamily="18" charset="0"/>
              </a:rPr>
              <a:t>〔28</a:t>
            </a:r>
            <a:r>
              <a:rPr lang="ja-JP" altLang="en-US" b="0" kern="100" dirty="0">
                <a:effectLst/>
                <a:cs typeface="Times New Roman" panose="02020603050405020304" pitchFamily="18" charset="0"/>
              </a:rPr>
              <a:t>  </a:t>
            </a:r>
            <a:r>
              <a:rPr lang="en-US" altLang="ja-JP" b="0" kern="100" dirty="0">
                <a:solidFill>
                  <a:srgbClr val="FF0000"/>
                </a:solidFill>
                <a:effectLst/>
                <a:cs typeface="Times New Roman" panose="02020603050405020304" pitchFamily="18" charset="0"/>
              </a:rPr>
              <a:t>DNA</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の塩基配列の</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共通性に基づく分子系統解析によって生物の類縁関係が推定され</a:t>
            </a:r>
            <a:r>
              <a:rPr lang="en-US" altLang="ja-JP" b="0" kern="100" dirty="0">
                <a:effectLst/>
                <a:cs typeface="Times New Roman" panose="02020603050405020304" pitchFamily="18" charset="0"/>
              </a:rPr>
              <a:t>〔29</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分子系統樹</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がつくられている。</a:t>
            </a:r>
          </a:p>
          <a:p>
            <a:endParaRPr kumimoji="1" lang="ja-JP" altLang="en-US" b="0" dirty="0"/>
          </a:p>
        </p:txBody>
      </p:sp>
      <p:sp>
        <p:nvSpPr>
          <p:cNvPr id="3" name="正方形/長方形 2">
            <a:extLst>
              <a:ext uri="{FF2B5EF4-FFF2-40B4-BE49-F238E27FC236}">
                <a16:creationId xmlns:a16="http://schemas.microsoft.com/office/drawing/2014/main" id="{EA51D62C-36C7-C0C2-19B7-58A8715170FD}"/>
              </a:ext>
            </a:extLst>
          </p:cNvPr>
          <p:cNvSpPr/>
          <p:nvPr/>
        </p:nvSpPr>
        <p:spPr>
          <a:xfrm>
            <a:off x="6993924" y="3797183"/>
            <a:ext cx="1235675"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20F61D12-0112-1F74-2F97-BBCF223C4D4A}"/>
              </a:ext>
            </a:extLst>
          </p:cNvPr>
          <p:cNvSpPr/>
          <p:nvPr/>
        </p:nvSpPr>
        <p:spPr>
          <a:xfrm>
            <a:off x="4680031" y="5042592"/>
            <a:ext cx="2313893"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3622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F5428BA-79D3-96AF-A2DC-301E6B0A86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402" y="2673562"/>
            <a:ext cx="10997195" cy="1510876"/>
          </a:xfrm>
          <a:prstGeom prst="rect">
            <a:avLst/>
          </a:prstGeom>
        </p:spPr>
      </p:pic>
    </p:spTree>
    <p:extLst>
      <p:ext uri="{BB962C8B-B14F-4D97-AF65-F5344CB8AC3E}">
        <p14:creationId xmlns:p14="http://schemas.microsoft.com/office/powerpoint/2010/main" val="4221674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B078A-4248-5B2C-555C-173447DCCD29}"/>
            </a:ext>
          </a:extLst>
        </p:cNvPr>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808D835A-1EC8-BF32-B165-A1D3865C91A1}"/>
              </a:ext>
            </a:extLst>
          </p:cNvPr>
          <p:cNvSpPr>
            <a:spLocks noGrp="1"/>
          </p:cNvSpPr>
          <p:nvPr>
            <p:ph type="body" sz="quarter" idx="10"/>
          </p:nvPr>
        </p:nvSpPr>
        <p:spPr>
          <a:xfrm>
            <a:off x="319527" y="446201"/>
            <a:ext cx="11567673" cy="5965598"/>
          </a:xfrm>
          <a:ln w="57150">
            <a:solidFill>
              <a:schemeClr val="tx1">
                <a:lumMod val="65000"/>
                <a:lumOff val="35000"/>
              </a:schemeClr>
            </a:solidFill>
            <a:prstDash val="dash"/>
          </a:ln>
        </p:spPr>
        <p:txBody>
          <a:bodyPr/>
          <a:lstStyle/>
          <a:p>
            <a:r>
              <a:rPr lang="en-US" altLang="ja-JP" b="0" dirty="0"/>
              <a:t>MEMO</a:t>
            </a:r>
          </a:p>
          <a:p>
            <a:pPr marL="539750" indent="-539750">
              <a:lnSpc>
                <a:spcPct val="110000"/>
              </a:lnSpc>
            </a:pPr>
            <a:r>
              <a:rPr lang="en-US" altLang="ja-JP" b="0" dirty="0"/>
              <a:t>(1)</a:t>
            </a:r>
            <a:r>
              <a:rPr lang="ja-JP" altLang="en-US" b="0" dirty="0"/>
              <a:t> 約</a:t>
            </a:r>
            <a:r>
              <a:rPr lang="en-US" altLang="ja-JP" b="0" dirty="0"/>
              <a:t>40</a:t>
            </a:r>
            <a:r>
              <a:rPr lang="ja-JP" altLang="en-US" b="0" dirty="0"/>
              <a:t>億年前頃、海の中で生命は誕生したと考えられて</a:t>
            </a:r>
            <a:br>
              <a:rPr lang="en-US" altLang="ja-JP" b="0" dirty="0"/>
            </a:br>
            <a:r>
              <a:rPr lang="ja-JP" altLang="en-US" b="0" dirty="0"/>
              <a:t>いる。</a:t>
            </a:r>
          </a:p>
          <a:p>
            <a:pPr marL="539750" indent="-539750">
              <a:lnSpc>
                <a:spcPct val="110000"/>
              </a:lnSpc>
            </a:pPr>
            <a:r>
              <a:rPr lang="en-US" altLang="ja-JP" b="0" dirty="0"/>
              <a:t>(2)</a:t>
            </a:r>
            <a:r>
              <a:rPr lang="ja-JP" altLang="en-US" b="0" dirty="0"/>
              <a:t> ウーズらが </a:t>
            </a:r>
            <a:r>
              <a:rPr lang="en-US" altLang="ja-JP" b="0" dirty="0"/>
              <a:t>1990 </a:t>
            </a:r>
            <a:r>
              <a:rPr lang="ja-JP" altLang="en-US" b="0" dirty="0"/>
              <a:t>年に３ドメイン説を提唱。</a:t>
            </a:r>
          </a:p>
          <a:p>
            <a:pPr marL="1347788" indent="-547688">
              <a:lnSpc>
                <a:spcPct val="110000"/>
              </a:lnSpc>
            </a:pPr>
            <a:r>
              <a:rPr lang="ja-JP" altLang="en-US" b="0" dirty="0"/>
              <a:t>＊ 生物の分類は、リンネ（二界説）、</a:t>
            </a:r>
            <a:br>
              <a:rPr lang="en-US" altLang="ja-JP" b="0" dirty="0"/>
            </a:br>
            <a:r>
              <a:rPr lang="ja-JP" altLang="en-US" b="0" dirty="0"/>
              <a:t>ヘッケル（三界説）、コープランド（四界説）、</a:t>
            </a:r>
            <a:br>
              <a:rPr lang="en-US" altLang="ja-JP" b="0" dirty="0"/>
            </a:br>
            <a:r>
              <a:rPr lang="ja-JP" altLang="en-US" b="0" dirty="0"/>
              <a:t>ホイッタカーやマーグリス（五界説）などによって</a:t>
            </a:r>
            <a:br>
              <a:rPr lang="en-US" altLang="ja-JP" b="0" dirty="0"/>
            </a:br>
            <a:r>
              <a:rPr lang="ja-JP" altLang="en-US" b="0" dirty="0"/>
              <a:t>なされてきた。</a:t>
            </a:r>
          </a:p>
          <a:p>
            <a:pPr marL="625475" indent="-625475">
              <a:lnSpc>
                <a:spcPct val="110000"/>
              </a:lnSpc>
            </a:pPr>
            <a:r>
              <a:rPr lang="en-US" altLang="ja-JP" b="0" dirty="0"/>
              <a:t>(3)</a:t>
            </a:r>
            <a:r>
              <a:rPr lang="ja-JP" altLang="en-US" dirty="0"/>
              <a:t> </a:t>
            </a:r>
            <a:r>
              <a:rPr lang="ja-JP" altLang="en-US" b="0" dirty="0"/>
              <a:t>祖先は異なるが、体の部分の形態が似ているものを</a:t>
            </a:r>
            <a:br>
              <a:rPr lang="en-US" altLang="ja-JP" b="0" dirty="0"/>
            </a:br>
            <a:r>
              <a:rPr lang="ja-JP" altLang="en-US" b="0" dirty="0"/>
              <a:t>相似という。</a:t>
            </a:r>
            <a:endParaRPr lang="en-US" altLang="ja-JP" b="0" dirty="0"/>
          </a:p>
          <a:p>
            <a:endParaRPr lang="en-US" altLang="ja-JP" b="0" dirty="0"/>
          </a:p>
          <a:p>
            <a:endParaRPr lang="ja-JP" altLang="en-US" b="0" dirty="0"/>
          </a:p>
        </p:txBody>
      </p:sp>
    </p:spTree>
    <p:extLst>
      <p:ext uri="{BB962C8B-B14F-4D97-AF65-F5344CB8AC3E}">
        <p14:creationId xmlns:p14="http://schemas.microsoft.com/office/powerpoint/2010/main" val="3278580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4212B-1737-0962-8665-9DCFF35B9FBD}"/>
            </a:ext>
          </a:extLst>
        </p:cNvPr>
        <p:cNvGrpSpPr/>
        <p:nvPr/>
      </p:nvGrpSpPr>
      <p:grpSpPr>
        <a:xfrm>
          <a:off x="0" y="0"/>
          <a:ext cx="0" cy="0"/>
          <a:chOff x="0" y="0"/>
          <a:chExt cx="0" cy="0"/>
        </a:xfrm>
      </p:grpSpPr>
      <p:sp>
        <p:nvSpPr>
          <p:cNvPr id="7" name="テキスト プレースホルダー 4">
            <a:extLst>
              <a:ext uri="{FF2B5EF4-FFF2-40B4-BE49-F238E27FC236}">
                <a16:creationId xmlns:a16="http://schemas.microsoft.com/office/drawing/2014/main" id="{87EDC792-43FD-AEF8-4AA0-8E31C13E7B91}"/>
              </a:ext>
            </a:extLst>
          </p:cNvPr>
          <p:cNvSpPr>
            <a:spLocks noGrp="1"/>
          </p:cNvSpPr>
          <p:nvPr>
            <p:ph type="body" sz="quarter" idx="10"/>
          </p:nvPr>
        </p:nvSpPr>
        <p:spPr>
          <a:xfrm>
            <a:off x="319527" y="446201"/>
            <a:ext cx="11567673" cy="6115964"/>
          </a:xfrm>
          <a:ln w="57150">
            <a:solidFill>
              <a:schemeClr val="tx1">
                <a:lumMod val="65000"/>
                <a:lumOff val="35000"/>
              </a:schemeClr>
            </a:solidFill>
            <a:prstDash val="dash"/>
          </a:ln>
        </p:spPr>
        <p:txBody>
          <a:bodyPr/>
          <a:lstStyle/>
          <a:p>
            <a:r>
              <a:rPr lang="en-US" altLang="ja-JP" b="0" dirty="0"/>
              <a:t>MEMO</a:t>
            </a:r>
          </a:p>
          <a:p>
            <a:pPr marL="625475" indent="-625475"/>
            <a:r>
              <a:rPr lang="en-US" altLang="ja-JP" b="0" dirty="0"/>
              <a:t>(4) </a:t>
            </a:r>
            <a:r>
              <a:rPr lang="ja-JP" altLang="en-US" b="0" dirty="0"/>
              <a:t>クジラは、進化の過程で、水中（ひれ）→陸上（前肢、後肢、</a:t>
            </a:r>
            <a:br>
              <a:rPr lang="en-US" altLang="ja-JP" b="0" dirty="0"/>
            </a:br>
            <a:r>
              <a:rPr lang="ja-JP" altLang="en-US" b="0" dirty="0"/>
              <a:t>尾）→水中（胸びれ、退化、尾びれ）と変化。</a:t>
            </a:r>
          </a:p>
          <a:p>
            <a:pPr marL="625475" indent="-625475">
              <a:lnSpc>
                <a:spcPct val="30000"/>
              </a:lnSpc>
            </a:pPr>
            <a:endParaRPr lang="en-US" altLang="ja-JP" b="0" dirty="0"/>
          </a:p>
          <a:p>
            <a:pPr marL="839788" indent="-839788"/>
            <a:r>
              <a:rPr lang="en-US" altLang="ja-JP" b="0" dirty="0"/>
              <a:t>(5)</a:t>
            </a:r>
            <a:r>
              <a:rPr lang="ja-JP" altLang="en-US" b="0" dirty="0"/>
              <a:t> 脊椎動物</a:t>
            </a:r>
            <a:r>
              <a:rPr lang="en-US" altLang="ja-JP" b="0" dirty="0"/>
              <a:t>…</a:t>
            </a:r>
            <a:r>
              <a:rPr lang="ja-JP" altLang="en-US" b="0" dirty="0"/>
              <a:t>哺乳類、鳥類、ハチュウ類、両生類、魚類</a:t>
            </a:r>
            <a:br>
              <a:rPr lang="en-US" altLang="ja-JP" b="0" dirty="0"/>
            </a:br>
            <a:r>
              <a:rPr lang="ja-JP" altLang="en-US" b="0" dirty="0"/>
              <a:t>四肢動物</a:t>
            </a:r>
            <a:r>
              <a:rPr lang="en-US" altLang="ja-JP" b="0" dirty="0"/>
              <a:t>…</a:t>
            </a:r>
            <a:r>
              <a:rPr lang="ja-JP" altLang="en-US" b="0" dirty="0"/>
              <a:t>哺乳類、鳥類、ハチュウ類、両生類</a:t>
            </a:r>
          </a:p>
          <a:p>
            <a:pPr marL="625475" indent="-625475">
              <a:lnSpc>
                <a:spcPct val="30000"/>
              </a:lnSpc>
            </a:pPr>
            <a:endParaRPr lang="en-US" altLang="ja-JP" b="0" dirty="0"/>
          </a:p>
          <a:p>
            <a:pPr marL="625475" indent="-625475"/>
            <a:r>
              <a:rPr lang="en-US" altLang="ja-JP" b="0" dirty="0"/>
              <a:t>(6)</a:t>
            </a:r>
            <a:r>
              <a:rPr lang="ja-JP" altLang="en-US" b="0" dirty="0"/>
              <a:t> 学名（二名法）を表記する場合、一般的には斜字体（イタリック体）が用いられる。</a:t>
            </a:r>
            <a:br>
              <a:rPr lang="en-US" altLang="ja-JP" b="0" dirty="0"/>
            </a:br>
            <a:r>
              <a:rPr lang="ja-JP" altLang="en-US" b="0" dirty="0"/>
              <a:t>また、学名の後に、命名者や年号が記載される場合もある。</a:t>
            </a:r>
            <a:endParaRPr lang="en-US" altLang="ja-JP" b="0" dirty="0"/>
          </a:p>
          <a:p>
            <a:endParaRPr lang="ja-JP" altLang="en-US" b="0" dirty="0"/>
          </a:p>
        </p:txBody>
      </p:sp>
    </p:spTree>
    <p:extLst>
      <p:ext uri="{BB962C8B-B14F-4D97-AF65-F5344CB8AC3E}">
        <p14:creationId xmlns:p14="http://schemas.microsoft.com/office/powerpoint/2010/main" val="261823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15" name="四角形: 角を丸くする 14">
            <a:extLst>
              <a:ext uri="{FF2B5EF4-FFF2-40B4-BE49-F238E27FC236}">
                <a16:creationId xmlns:a16="http://schemas.microsoft.com/office/drawing/2014/main" id="{B6EF0ADE-614B-C6A7-8BBB-EB3114BB11C5}"/>
              </a:ext>
            </a:extLst>
          </p:cNvPr>
          <p:cNvSpPr/>
          <p:nvPr/>
        </p:nvSpPr>
        <p:spPr>
          <a:xfrm>
            <a:off x="847023" y="776763"/>
            <a:ext cx="3207739" cy="2447968"/>
          </a:xfrm>
          <a:prstGeom prst="roundRect">
            <a:avLst>
              <a:gd name="adj" fmla="val 4332"/>
            </a:avLst>
          </a:prstGeom>
          <a:solidFill>
            <a:schemeClr val="bg1">
              <a:lumMod val="9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1" lang="ja-JP" altLang="en-US" sz="1400" b="0" i="0" u="none" strike="noStrike" kern="0" cap="none" spc="0" normalizeH="0" baseline="0" noProof="0" dirty="0">
              <a:ln>
                <a:noFill/>
              </a:ln>
              <a:solidFill>
                <a:srgbClr val="FFFFFF"/>
              </a:solidFill>
              <a:effectLst/>
              <a:uLnTx/>
              <a:uFillTx/>
              <a:latin typeface="Arial"/>
              <a:ea typeface="ＭＳ Ｐゴシック" panose="020B0600070205080204" pitchFamily="50" charset="-128"/>
              <a:cs typeface="+mn-cs"/>
              <a:sym typeface="Arial"/>
            </a:endParaRPr>
          </a:p>
        </p:txBody>
      </p:sp>
      <p:sp>
        <p:nvSpPr>
          <p:cNvPr id="16" name="正方形/長方形 15">
            <a:extLst>
              <a:ext uri="{FF2B5EF4-FFF2-40B4-BE49-F238E27FC236}">
                <a16:creationId xmlns:a16="http://schemas.microsoft.com/office/drawing/2014/main" id="{6FFC2F6E-3A31-10BD-6D53-A4308D30F81C}"/>
              </a:ext>
            </a:extLst>
          </p:cNvPr>
          <p:cNvSpPr/>
          <p:nvPr/>
        </p:nvSpPr>
        <p:spPr>
          <a:xfrm>
            <a:off x="1079291" y="1536772"/>
            <a:ext cx="2743202" cy="1543051"/>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1" lang="ja-JP" altLang="en-US" sz="1400" b="0" i="0" u="none" strike="noStrike" kern="0" cap="none" spc="0" normalizeH="0" baseline="0" noProof="0">
              <a:ln>
                <a:noFill/>
              </a:ln>
              <a:solidFill>
                <a:srgbClr val="FFFFFF"/>
              </a:solidFill>
              <a:effectLst/>
              <a:uLnTx/>
              <a:uFillTx/>
              <a:latin typeface="Arial"/>
              <a:ea typeface="ＭＳ Ｐゴシック" panose="020B0600070205080204" pitchFamily="50" charset="-128"/>
              <a:cs typeface="+mn-cs"/>
              <a:sym typeface="Arial"/>
            </a:endParaRPr>
          </a:p>
        </p:txBody>
      </p:sp>
      <p:sp>
        <p:nvSpPr>
          <p:cNvPr id="17" name="正方形/長方形 16">
            <a:extLst>
              <a:ext uri="{FF2B5EF4-FFF2-40B4-BE49-F238E27FC236}">
                <a16:creationId xmlns:a16="http://schemas.microsoft.com/office/drawing/2014/main" id="{4F69CF40-0CB8-766A-6EFE-9AA6DDDF45B0}"/>
              </a:ext>
            </a:extLst>
          </p:cNvPr>
          <p:cNvSpPr/>
          <p:nvPr/>
        </p:nvSpPr>
        <p:spPr>
          <a:xfrm>
            <a:off x="1079291" y="899593"/>
            <a:ext cx="2743202" cy="514349"/>
          </a:xfrm>
          <a:prstGeom prst="rect">
            <a:avLst/>
          </a:prstGeom>
          <a:solidFill>
            <a:schemeClr val="bg1"/>
          </a:solidFill>
          <a:ln>
            <a:solidFill>
              <a:schemeClr val="bg1">
                <a:lumMod val="7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DLaM Display" panose="02010000000000000000" pitchFamily="2" charset="0"/>
                <a:sym typeface="Arial"/>
              </a:rPr>
              <a:t>なるほど</a:t>
            </a:r>
            <a:r>
              <a:rPr kumimoji="1" lang="en-US" altLang="ja-JP"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DLaM Display" panose="02010000000000000000" pitchFamily="2" charset="0"/>
                <a:sym typeface="Arial"/>
              </a:rPr>
              <a:t>10</a:t>
            </a:r>
            <a:r>
              <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DLaM Display" panose="02010000000000000000" pitchFamily="2" charset="0"/>
                <a:sym typeface="Arial"/>
              </a:rPr>
              <a:t>秒動画</a:t>
            </a:r>
            <a:endParaRPr kumimoji="1" lang="en-US" altLang="ja-JP"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DLaM Display" panose="02010000000000000000" pitchFamily="2" charset="0"/>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DLaM Display" panose="02010000000000000000" pitchFamily="2" charset="0"/>
                <a:sym typeface="Arial"/>
              </a:rPr>
              <a:t>「系統樹の見方」</a:t>
            </a:r>
          </a:p>
        </p:txBody>
      </p:sp>
      <p:pic>
        <p:nvPicPr>
          <p:cNvPr id="37" name="図 36"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B30C46B1-2EAD-E50A-F7E8-D5045723F59B}"/>
              </a:ext>
            </a:extLst>
          </p:cNvPr>
          <p:cNvPicPr>
            <a:picLocks noChangeAspect="1"/>
          </p:cNvPicPr>
          <p:nvPr/>
        </p:nvPicPr>
        <p:blipFill>
          <a:blip r:embed="rId3"/>
          <a:stretch>
            <a:fillRect/>
          </a:stretch>
        </p:blipFill>
        <p:spPr>
          <a:xfrm>
            <a:off x="1079291" y="1536771"/>
            <a:ext cx="2751938" cy="1543051"/>
          </a:xfrm>
          <a:prstGeom prst="rect">
            <a:avLst/>
          </a:prstGeom>
        </p:spPr>
      </p:pic>
      <p:sp>
        <p:nvSpPr>
          <p:cNvPr id="2" name="四角形: 角を丸くする 1">
            <a:extLst>
              <a:ext uri="{FF2B5EF4-FFF2-40B4-BE49-F238E27FC236}">
                <a16:creationId xmlns:a16="http://schemas.microsoft.com/office/drawing/2014/main" id="{DF21EEBE-CB35-BC49-4F86-0600111E046F}"/>
              </a:ext>
            </a:extLst>
          </p:cNvPr>
          <p:cNvSpPr/>
          <p:nvPr/>
        </p:nvSpPr>
        <p:spPr>
          <a:xfrm>
            <a:off x="3352800" y="6262255"/>
            <a:ext cx="5486400" cy="323272"/>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sym typeface="Arial"/>
              </a:rPr>
              <a:t>サムネイルをクリックすると、</a:t>
            </a:r>
            <a:r>
              <a:rPr kumimoji="1" lang="en-US" altLang="ja-JP"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sym typeface="Arial"/>
              </a:rPr>
              <a:t>QR</a:t>
            </a:r>
            <a:r>
              <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sym typeface="Arial"/>
              </a:rPr>
              <a:t>コンテンツサイトに遷移します。</a:t>
            </a:r>
          </a:p>
        </p:txBody>
      </p:sp>
      <p:sp>
        <p:nvSpPr>
          <p:cNvPr id="4" name="テキスト ボックス 3">
            <a:extLst>
              <a:ext uri="{FF2B5EF4-FFF2-40B4-BE49-F238E27FC236}">
                <a16:creationId xmlns:a16="http://schemas.microsoft.com/office/drawing/2014/main" id="{7BE4DE6E-49AD-8F4A-1EF1-52B5FFE149FF}"/>
              </a:ext>
            </a:extLst>
          </p:cNvPr>
          <p:cNvSpPr txBox="1"/>
          <p:nvPr/>
        </p:nvSpPr>
        <p:spPr>
          <a:xfrm>
            <a:off x="776378" y="3347560"/>
            <a:ext cx="4584635" cy="1754326"/>
          </a:xfrm>
          <a:prstGeom prst="rect">
            <a:avLst/>
          </a:prstGeom>
          <a:solidFill>
            <a:schemeClr val="bg1"/>
          </a:solidFill>
          <a:ln w="28575">
            <a:solidFill>
              <a:schemeClr val="accent2"/>
            </a:solidFill>
          </a:ln>
        </p:spPr>
        <p:txBody>
          <a:bodyPr wrap="square" rtlCol="0">
            <a:spAutoFit/>
          </a:bodyPr>
          <a:lstStyle/>
          <a:p>
            <a:r>
              <a:rPr kumimoji="1" lang="ja-JP" altLang="en-US" b="1" dirty="0">
                <a:solidFill>
                  <a:schemeClr val="accent2"/>
                </a:solidFill>
                <a:latin typeface="BIZ UDPゴシック" panose="020B0400000000000000" pitchFamily="50" charset="-128"/>
                <a:ea typeface="BIZ UDPゴシック" panose="020B0400000000000000" pitchFamily="50" charset="-128"/>
              </a:rPr>
              <a:t>サンプル版ではリンクを削除していますが、</a:t>
            </a:r>
            <a:endParaRPr kumimoji="1" lang="en-US" altLang="ja-JP" b="1" dirty="0">
              <a:solidFill>
                <a:schemeClr val="accent2"/>
              </a:solidFill>
              <a:latin typeface="BIZ UDPゴシック" panose="020B0400000000000000" pitchFamily="50" charset="-128"/>
              <a:ea typeface="BIZ UDPゴシック" panose="020B0400000000000000" pitchFamily="50" charset="-128"/>
            </a:endParaRPr>
          </a:p>
          <a:p>
            <a:r>
              <a:rPr kumimoji="1" lang="ja-JP" altLang="en-US" b="1" dirty="0">
                <a:solidFill>
                  <a:schemeClr val="accent2"/>
                </a:solidFill>
                <a:latin typeface="BIZ UDPゴシック" panose="020B0400000000000000" pitchFamily="50" charset="-128"/>
                <a:ea typeface="BIZ UDPゴシック" panose="020B0400000000000000" pitchFamily="50" charset="-128"/>
              </a:rPr>
              <a:t>製品版では各画像をクリックすると、</a:t>
            </a:r>
            <a:endParaRPr kumimoji="1" lang="en-US" altLang="ja-JP" b="1" dirty="0">
              <a:solidFill>
                <a:schemeClr val="accent2"/>
              </a:solidFill>
              <a:latin typeface="BIZ UDPゴシック" panose="020B0400000000000000" pitchFamily="50" charset="-128"/>
              <a:ea typeface="BIZ UDPゴシック" panose="020B0400000000000000" pitchFamily="50" charset="-128"/>
            </a:endParaRPr>
          </a:p>
          <a:p>
            <a:r>
              <a:rPr kumimoji="1" lang="ja-JP" altLang="en-US" b="1" dirty="0">
                <a:solidFill>
                  <a:schemeClr val="accent2"/>
                </a:solidFill>
                <a:latin typeface="BIZ UDPゴシック" panose="020B0400000000000000" pitchFamily="50" charset="-128"/>
                <a:ea typeface="BIZ UDPゴシック" panose="020B0400000000000000" pitchFamily="50" charset="-128"/>
              </a:rPr>
              <a:t>教科書</a:t>
            </a:r>
            <a:r>
              <a:rPr kumimoji="1" lang="en-US" altLang="ja-JP" b="1" dirty="0">
                <a:solidFill>
                  <a:schemeClr val="accent2"/>
                </a:solidFill>
                <a:latin typeface="BIZ UDPゴシック" panose="020B0400000000000000" pitchFamily="50" charset="-128"/>
                <a:ea typeface="BIZ UDPゴシック" panose="020B0400000000000000" pitchFamily="50" charset="-128"/>
              </a:rPr>
              <a:t>QR</a:t>
            </a:r>
            <a:r>
              <a:rPr kumimoji="1" lang="ja-JP" altLang="en-US" b="1" dirty="0">
                <a:solidFill>
                  <a:schemeClr val="accent2"/>
                </a:solidFill>
                <a:latin typeface="BIZ UDPゴシック" panose="020B0400000000000000" pitchFamily="50" charset="-128"/>
                <a:ea typeface="BIZ UDPゴシック" panose="020B0400000000000000" pitchFamily="50" charset="-128"/>
              </a:rPr>
              <a:t>サイトの該当の項目を開くことができます。画像はコピーしてスライドの他のページに貼り付けていただくことなどもできます。</a:t>
            </a:r>
            <a:endParaRPr kumimoji="1" lang="en-US" altLang="ja-JP" b="1" dirty="0">
              <a:solidFill>
                <a:schemeClr val="accent2"/>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6EFA3-15C7-8397-56EE-E8F423932F8C}"/>
            </a:ext>
          </a:extLst>
        </p:cNvPr>
        <p:cNvGrpSpPr/>
        <p:nvPr/>
      </p:nvGrpSpPr>
      <p:grpSpPr>
        <a:xfrm>
          <a:off x="0" y="0"/>
          <a:ext cx="0" cy="0"/>
          <a:chOff x="0" y="0"/>
          <a:chExt cx="0" cy="0"/>
        </a:xfrm>
      </p:grpSpPr>
      <p:sp>
        <p:nvSpPr>
          <p:cNvPr id="3" name="テキスト プレースホルダー 1">
            <a:extLst>
              <a:ext uri="{FF2B5EF4-FFF2-40B4-BE49-F238E27FC236}">
                <a16:creationId xmlns:a16="http://schemas.microsoft.com/office/drawing/2014/main" id="{822EF008-BB70-BD93-E991-7DA699A5372B}"/>
              </a:ext>
            </a:extLst>
          </p:cNvPr>
          <p:cNvSpPr>
            <a:spLocks noGrp="1"/>
          </p:cNvSpPr>
          <p:nvPr>
            <p:ph type="body" sz="quarter" idx="10"/>
          </p:nvPr>
        </p:nvSpPr>
        <p:spPr>
          <a:xfrm>
            <a:off x="413657" y="609600"/>
            <a:ext cx="11364685" cy="5802199"/>
          </a:xfrm>
        </p:spPr>
        <p:txBody>
          <a:bodyPr/>
          <a:lstStyle/>
          <a:p>
            <a:pPr marL="534988" marR="267970" indent="-534988">
              <a:spcBef>
                <a:spcPts val="0"/>
              </a:spcBef>
              <a:spcAft>
                <a:spcPts val="0"/>
              </a:spcAft>
            </a:pPr>
            <a:r>
              <a:rPr lang="en-US" altLang="ja-JP" b="0" kern="100" dirty="0">
                <a:effectLst/>
                <a:cs typeface="Times New Roman" panose="02020603050405020304" pitchFamily="18" charset="0"/>
              </a:rPr>
              <a:t>(1)</a:t>
            </a:r>
            <a:r>
              <a:rPr lang="ja-JP" altLang="en-US" b="0" kern="100" dirty="0">
                <a:effectLst/>
                <a:cs typeface="Times New Roman" panose="02020603050405020304" pitchFamily="18" charset="0"/>
              </a:rPr>
              <a:t>地球上には、生物が存在する多様な環境があり、</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それぞれの環境に適応した多様な生物が生活している。</a:t>
            </a:r>
          </a:p>
          <a:p>
            <a:pPr marR="267970" algn="just">
              <a:lnSpc>
                <a:spcPct val="150000"/>
              </a:lnSpc>
              <a:spcBef>
                <a:spcPts val="0"/>
              </a:spcBef>
              <a:spcAft>
                <a:spcPts val="0"/>
              </a:spcAft>
            </a:pPr>
            <a:endParaRPr lang="ja-JP" altLang="en-US" b="0" kern="100" dirty="0">
              <a:effectLst/>
              <a:cs typeface="Times New Roman" panose="02020603050405020304" pitchFamily="18" charset="0"/>
            </a:endParaRPr>
          </a:p>
          <a:p>
            <a:pPr marL="3228975" marR="267970" indent="-2509838">
              <a:spcBef>
                <a:spcPts val="0"/>
              </a:spcBef>
              <a:spcAft>
                <a:spcPts val="0"/>
              </a:spcAft>
            </a:pPr>
            <a:r>
              <a:rPr lang="en-US" altLang="ja-JP" b="0" kern="100" dirty="0">
                <a:effectLst/>
                <a:cs typeface="Times New Roman" panose="02020603050405020304" pitchFamily="18" charset="0"/>
              </a:rPr>
              <a:t>〔1</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適応</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cs typeface="Times New Roman" panose="02020603050405020304" pitchFamily="18" charset="0"/>
              </a:rPr>
              <a:t> </a:t>
            </a:r>
            <a:r>
              <a:rPr lang="ja-JP" altLang="en-US" b="0" kern="100" dirty="0">
                <a:effectLst/>
                <a:cs typeface="Times New Roman" panose="02020603050405020304" pitchFamily="18" charset="0"/>
              </a:rPr>
              <a:t>生物が、生息する環境中で生存・繁殖</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するのに有利な特徴をもっていること。</a:t>
            </a:r>
          </a:p>
          <a:p>
            <a:pPr marR="267970" algn="just">
              <a:spcAft>
                <a:spcPts val="0"/>
              </a:spcAft>
            </a:pPr>
            <a:endParaRPr lang="en-US" altLang="ja-JP" b="0" kern="100" dirty="0">
              <a:effectLst/>
              <a:cs typeface="Times New Roman" panose="02020603050405020304" pitchFamily="18" charset="0"/>
            </a:endParaRPr>
          </a:p>
          <a:p>
            <a:pPr marR="267970" algn="just">
              <a:spcAft>
                <a:spcPts val="0"/>
              </a:spcAft>
            </a:pPr>
            <a:endParaRPr lang="en-US" altLang="ja-JP" b="0" kern="100" dirty="0">
              <a:effectLst/>
              <a:cs typeface="Times New Roman" panose="02020603050405020304" pitchFamily="18" charset="0"/>
            </a:endParaRPr>
          </a:p>
          <a:p>
            <a:pPr algn="just"/>
            <a:endParaRPr lang="en-US" altLang="ja-JP" b="0" kern="100" dirty="0">
              <a:cs typeface="Times New Roman" panose="02020603050405020304" pitchFamily="18" charset="0"/>
            </a:endParaRPr>
          </a:p>
          <a:p>
            <a:endParaRPr kumimoji="1" lang="ja-JP" altLang="en-US" b="0" dirty="0"/>
          </a:p>
        </p:txBody>
      </p:sp>
      <p:sp>
        <p:nvSpPr>
          <p:cNvPr id="4" name="正方形/長方形 3">
            <a:extLst>
              <a:ext uri="{FF2B5EF4-FFF2-40B4-BE49-F238E27FC236}">
                <a16:creationId xmlns:a16="http://schemas.microsoft.com/office/drawing/2014/main" id="{C164D96B-42BC-816B-50AA-69B5CF160B13}"/>
              </a:ext>
            </a:extLst>
          </p:cNvPr>
          <p:cNvSpPr/>
          <p:nvPr/>
        </p:nvSpPr>
        <p:spPr>
          <a:xfrm>
            <a:off x="1879517" y="2695034"/>
            <a:ext cx="988281"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8369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8077DA4-523A-EE0B-22BD-1F6DE4DF9F4C}"/>
              </a:ext>
            </a:extLst>
          </p:cNvPr>
          <p:cNvSpPr>
            <a:spLocks noGrp="1"/>
          </p:cNvSpPr>
          <p:nvPr>
            <p:ph type="body" sz="quarter" idx="10"/>
          </p:nvPr>
        </p:nvSpPr>
        <p:spPr/>
        <p:txBody>
          <a:bodyPr/>
          <a:lstStyle/>
          <a:p>
            <a:pPr marL="542925" marR="267970" indent="-542925">
              <a:spcBef>
                <a:spcPts val="0"/>
              </a:spcBef>
              <a:spcAft>
                <a:spcPts val="0"/>
              </a:spcAft>
            </a:pPr>
            <a:r>
              <a:rPr kumimoji="1" lang="en-US" altLang="ja-JP" b="0" dirty="0"/>
              <a:t>(2)</a:t>
            </a:r>
            <a:r>
              <a:rPr kumimoji="1" lang="ja-JP" altLang="en-US" b="0" dirty="0"/>
              <a:t> 約</a:t>
            </a:r>
            <a:r>
              <a:rPr kumimoji="1" lang="en-US" altLang="ja-JP" b="0" dirty="0"/>
              <a:t>〔</a:t>
            </a:r>
            <a:r>
              <a:rPr kumimoji="1" lang="ja-JP" altLang="en-US" b="0" dirty="0"/>
              <a:t>２  </a:t>
            </a:r>
            <a:r>
              <a:rPr kumimoji="1" lang="en-US" altLang="ja-JP" b="0" dirty="0">
                <a:solidFill>
                  <a:srgbClr val="FF0000"/>
                </a:solidFill>
              </a:rPr>
              <a:t>190</a:t>
            </a:r>
            <a:r>
              <a:rPr kumimoji="1" lang="ja-JP" altLang="en-US" b="0" dirty="0">
                <a:solidFill>
                  <a:srgbClr val="FF0000"/>
                </a:solidFill>
              </a:rPr>
              <a:t>万</a:t>
            </a:r>
            <a:r>
              <a:rPr kumimoji="1" lang="ja-JP" altLang="en-US" b="0" dirty="0"/>
              <a:t>  </a:t>
            </a:r>
            <a:r>
              <a:rPr kumimoji="1" lang="en-US" altLang="ja-JP" b="0" dirty="0"/>
              <a:t>〕</a:t>
            </a:r>
            <a:r>
              <a:rPr kumimoji="1" lang="ja-JP" altLang="en-US" b="0" dirty="0"/>
              <a:t>種類の生物の種が確認。実際には、</a:t>
            </a:r>
            <a:br>
              <a:rPr kumimoji="1" lang="en-US" altLang="ja-JP" b="0" dirty="0"/>
            </a:br>
            <a:r>
              <a:rPr kumimoji="1" lang="ja-JP" altLang="en-US" b="0" dirty="0"/>
              <a:t>さらに多くの種がいると推定。</a:t>
            </a:r>
          </a:p>
          <a:p>
            <a:pPr marR="267970" algn="just">
              <a:lnSpc>
                <a:spcPct val="150000"/>
              </a:lnSpc>
              <a:spcBef>
                <a:spcPts val="0"/>
              </a:spcBef>
              <a:spcAft>
                <a:spcPts val="0"/>
              </a:spcAft>
            </a:pPr>
            <a:r>
              <a:rPr kumimoji="1" lang="ja-JP" altLang="en-US" b="0" dirty="0"/>
              <a:t> </a:t>
            </a:r>
            <a:endParaRPr kumimoji="1" lang="en-US" altLang="ja-JP" b="0" dirty="0"/>
          </a:p>
          <a:p>
            <a:pPr marR="267970" algn="just">
              <a:lnSpc>
                <a:spcPct val="150000"/>
              </a:lnSpc>
              <a:spcBef>
                <a:spcPts val="0"/>
              </a:spcBef>
              <a:spcAft>
                <a:spcPts val="0"/>
              </a:spcAft>
            </a:pPr>
            <a:endParaRPr lang="en-US" altLang="ja-JP" b="0" dirty="0"/>
          </a:p>
          <a:p>
            <a:pPr marR="267970" algn="just">
              <a:lnSpc>
                <a:spcPct val="150000"/>
              </a:lnSpc>
              <a:spcBef>
                <a:spcPts val="0"/>
              </a:spcBef>
              <a:spcAft>
                <a:spcPts val="0"/>
              </a:spcAft>
            </a:pPr>
            <a:endParaRPr kumimoji="1" lang="ja-JP" altLang="en-US" b="0" dirty="0"/>
          </a:p>
          <a:p>
            <a:pPr marL="3044825" marR="267970" indent="-2324100">
              <a:spcBef>
                <a:spcPts val="0"/>
              </a:spcBef>
              <a:spcAft>
                <a:spcPts val="0"/>
              </a:spcAft>
            </a:pPr>
            <a:r>
              <a:rPr kumimoji="1" lang="en-US" altLang="ja-JP" b="0" dirty="0"/>
              <a:t>〔</a:t>
            </a:r>
            <a:r>
              <a:rPr kumimoji="1" lang="ja-JP" altLang="en-US" b="0" dirty="0"/>
              <a:t>３  </a:t>
            </a:r>
            <a:r>
              <a:rPr kumimoji="1" lang="ja-JP" altLang="en-US" b="0" dirty="0">
                <a:solidFill>
                  <a:srgbClr val="FF0000"/>
                </a:solidFill>
              </a:rPr>
              <a:t>種</a:t>
            </a:r>
            <a:r>
              <a:rPr kumimoji="1" lang="ja-JP" altLang="en-US" b="0" dirty="0"/>
              <a:t>  </a:t>
            </a:r>
            <a:r>
              <a:rPr kumimoji="1" lang="en-US" altLang="ja-JP" b="0" dirty="0"/>
              <a:t>〕… </a:t>
            </a:r>
            <a:r>
              <a:rPr kumimoji="1" lang="ja-JP" altLang="en-US" b="0" u="wavyHeavy" dirty="0"/>
              <a:t>生物を分類する基本的な単位</a:t>
            </a:r>
            <a:r>
              <a:rPr kumimoji="1" lang="ja-JP" altLang="en-US" b="0" dirty="0"/>
              <a:t>。</a:t>
            </a:r>
            <a:br>
              <a:rPr kumimoji="1" lang="en-US" altLang="ja-JP" b="0" u="wavyHeavy" dirty="0"/>
            </a:br>
            <a:r>
              <a:rPr kumimoji="1" lang="ja-JP" altLang="en-US" b="0" dirty="0"/>
              <a:t>同じような特徴をもった個体のまとまり。</a:t>
            </a:r>
          </a:p>
          <a:p>
            <a:pPr marL="3321050" marR="267970" indent="-363538" algn="just">
              <a:spcAft>
                <a:spcPts val="0"/>
              </a:spcAft>
            </a:pPr>
            <a:r>
              <a:rPr kumimoji="1" lang="ja-JP" altLang="en-US" sz="2800" b="0" dirty="0"/>
              <a:t>（一般に、個体間の生殖によって繁殖可能な子を残せるかどうかが重要な基準とされる。）</a:t>
            </a:r>
          </a:p>
          <a:p>
            <a:pPr marR="267970" algn="just">
              <a:spcAft>
                <a:spcPts val="0"/>
              </a:spcAft>
            </a:pPr>
            <a:endParaRPr kumimoji="1" lang="ja-JP" altLang="en-US" b="0" dirty="0"/>
          </a:p>
        </p:txBody>
      </p:sp>
      <p:sp>
        <p:nvSpPr>
          <p:cNvPr id="3" name="正方形/長方形 2">
            <a:extLst>
              <a:ext uri="{FF2B5EF4-FFF2-40B4-BE49-F238E27FC236}">
                <a16:creationId xmlns:a16="http://schemas.microsoft.com/office/drawing/2014/main" id="{0915EF78-FF01-AE15-C4F8-BD427A7939AE}"/>
              </a:ext>
            </a:extLst>
          </p:cNvPr>
          <p:cNvSpPr/>
          <p:nvPr/>
        </p:nvSpPr>
        <p:spPr>
          <a:xfrm>
            <a:off x="2426780" y="513709"/>
            <a:ext cx="1535620"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08AF0973-D4EB-987C-638A-E453A2C8E952}"/>
              </a:ext>
            </a:extLst>
          </p:cNvPr>
          <p:cNvSpPr/>
          <p:nvPr/>
        </p:nvSpPr>
        <p:spPr>
          <a:xfrm>
            <a:off x="1944303" y="3958721"/>
            <a:ext cx="645512"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778BD393-F64F-08AA-4EF6-23459710D7F9}"/>
              </a:ext>
            </a:extLst>
          </p:cNvPr>
          <p:cNvGrpSpPr/>
          <p:nvPr/>
        </p:nvGrpSpPr>
        <p:grpSpPr>
          <a:xfrm>
            <a:off x="999244" y="1923330"/>
            <a:ext cx="10776835" cy="1840146"/>
            <a:chOff x="999244" y="1865580"/>
            <a:chExt cx="10776835" cy="1840146"/>
          </a:xfrm>
        </p:grpSpPr>
        <p:pic>
          <p:nvPicPr>
            <p:cNvPr id="8" name="図 7">
              <a:extLst>
                <a:ext uri="{FF2B5EF4-FFF2-40B4-BE49-F238E27FC236}">
                  <a16:creationId xmlns:a16="http://schemas.microsoft.com/office/drawing/2014/main" id="{E2B51B8A-8759-D5FC-C8E4-A168C28B9A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244" y="1865580"/>
              <a:ext cx="10776835" cy="1792020"/>
            </a:xfrm>
            <a:prstGeom prst="rect">
              <a:avLst/>
            </a:prstGeom>
          </p:spPr>
        </p:pic>
        <p:sp>
          <p:nvSpPr>
            <p:cNvPr id="9" name="正方形/長方形 8">
              <a:extLst>
                <a:ext uri="{FF2B5EF4-FFF2-40B4-BE49-F238E27FC236}">
                  <a16:creationId xmlns:a16="http://schemas.microsoft.com/office/drawing/2014/main" id="{A7F7D223-D9B6-0308-4459-8D0FC7977EA0}"/>
                </a:ext>
              </a:extLst>
            </p:cNvPr>
            <p:cNvSpPr/>
            <p:nvPr/>
          </p:nvSpPr>
          <p:spPr>
            <a:xfrm>
              <a:off x="2791326" y="3429000"/>
              <a:ext cx="1357162" cy="27672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150323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FC6BA6E9-8166-A373-410A-30834C45E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6476" y="2915054"/>
            <a:ext cx="10799047" cy="1027891"/>
          </a:xfrm>
          <a:prstGeom prst="rect">
            <a:avLst/>
          </a:prstGeom>
        </p:spPr>
      </p:pic>
    </p:spTree>
    <p:extLst>
      <p:ext uri="{BB962C8B-B14F-4D97-AF65-F5344CB8AC3E}">
        <p14:creationId xmlns:p14="http://schemas.microsoft.com/office/powerpoint/2010/main" val="328329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1">
            <a:extLst>
              <a:ext uri="{FF2B5EF4-FFF2-40B4-BE49-F238E27FC236}">
                <a16:creationId xmlns:a16="http://schemas.microsoft.com/office/drawing/2014/main" id="{4BB35F4C-F166-C966-88C4-5AB2BA3455C0}"/>
              </a:ext>
            </a:extLst>
          </p:cNvPr>
          <p:cNvSpPr txBox="1">
            <a:spLocks/>
          </p:cNvSpPr>
          <p:nvPr/>
        </p:nvSpPr>
        <p:spPr>
          <a:xfrm>
            <a:off x="1336874" y="2618513"/>
            <a:ext cx="10441467" cy="810487"/>
          </a:xfrm>
          <a:prstGeom prst="rect">
            <a:avLst/>
          </a:prstGeom>
          <a:ln w="19050">
            <a:noFill/>
          </a:ln>
        </p:spPr>
        <p:txBody>
          <a:bodyPr>
            <a:noAutofit/>
          </a:bodyPr>
          <a:lstStyle>
            <a:lvl1pPr marL="0" indent="0" algn="l" defTabSz="914400" rtl="0" eaLnBrk="1" latinLnBrk="0" hangingPunct="1">
              <a:lnSpc>
                <a:spcPct val="130000"/>
              </a:lnSpc>
              <a:spcBef>
                <a:spcPts val="1000"/>
              </a:spcBef>
              <a:buFont typeface="Arial" panose="020B0604020202020204" pitchFamily="34" charset="0"/>
              <a:buNone/>
              <a:defRPr kumimoji="1" sz="3200" b="0" kern="1200">
                <a:solidFill>
                  <a:schemeClr val="tx1"/>
                </a:solidFill>
                <a:latin typeface="Noto Sans JP" panose="020B0200000000000000" pitchFamily="50" charset="-128"/>
                <a:ea typeface="Noto Sans JP" panose="020B02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2563">
              <a:spcBef>
                <a:spcPts val="0"/>
              </a:spcBef>
            </a:pPr>
            <a:r>
              <a:rPr lang="ja-JP" altLang="en-US" dirty="0">
                <a:latin typeface="BIZ UDPゴシック" panose="020B0400000000000000" pitchFamily="50" charset="-128"/>
                <a:ea typeface="BIZ UDPゴシック" panose="020B0400000000000000" pitchFamily="50" charset="-128"/>
              </a:rPr>
              <a:t>生物は進化することで常に多様化し続けている。</a:t>
            </a:r>
            <a:endParaRPr lang="en-US" altLang="ja-JP" dirty="0">
              <a:latin typeface="BIZ UDPゴシック" panose="020B0400000000000000" pitchFamily="50" charset="-128"/>
              <a:ea typeface="BIZ UDPゴシック" panose="020B0400000000000000" pitchFamily="50" charset="-128"/>
            </a:endParaRPr>
          </a:p>
        </p:txBody>
      </p:sp>
      <p:sp>
        <p:nvSpPr>
          <p:cNvPr id="31" name="矢印: 下 30">
            <a:extLst>
              <a:ext uri="{FF2B5EF4-FFF2-40B4-BE49-F238E27FC236}">
                <a16:creationId xmlns:a16="http://schemas.microsoft.com/office/drawing/2014/main" id="{6D786716-E162-9775-027F-F9CC6940C31C}"/>
              </a:ext>
            </a:extLst>
          </p:cNvPr>
          <p:cNvSpPr/>
          <p:nvPr/>
        </p:nvSpPr>
        <p:spPr>
          <a:xfrm>
            <a:off x="5486401" y="3367667"/>
            <a:ext cx="320842" cy="468000"/>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32" name="矢印: 下 31">
            <a:extLst>
              <a:ext uri="{FF2B5EF4-FFF2-40B4-BE49-F238E27FC236}">
                <a16:creationId xmlns:a16="http://schemas.microsoft.com/office/drawing/2014/main" id="{BEFFA1F1-F9FC-E3D7-5918-468ABBFA4E06}"/>
              </a:ext>
            </a:extLst>
          </p:cNvPr>
          <p:cNvSpPr/>
          <p:nvPr/>
        </p:nvSpPr>
        <p:spPr>
          <a:xfrm>
            <a:off x="5486401" y="4593727"/>
            <a:ext cx="320842" cy="468000"/>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プレースホルダー 1">
            <a:extLst>
              <a:ext uri="{FF2B5EF4-FFF2-40B4-BE49-F238E27FC236}">
                <a16:creationId xmlns:a16="http://schemas.microsoft.com/office/drawing/2014/main" id="{043B1E1A-AD27-F40A-A538-FE040B3177C3}"/>
              </a:ext>
            </a:extLst>
          </p:cNvPr>
          <p:cNvSpPr txBox="1">
            <a:spLocks/>
          </p:cNvSpPr>
          <p:nvPr/>
        </p:nvSpPr>
        <p:spPr>
          <a:xfrm>
            <a:off x="1336874" y="3774334"/>
            <a:ext cx="10441467" cy="880726"/>
          </a:xfrm>
          <a:prstGeom prst="rect">
            <a:avLst/>
          </a:prstGeom>
          <a:ln w="19050">
            <a:noFill/>
          </a:ln>
        </p:spPr>
        <p:txBody>
          <a:bodyPr>
            <a:noAutofit/>
          </a:bodyPr>
          <a:lstStyle>
            <a:lvl1pPr marL="0" indent="0" algn="l" defTabSz="914400" rtl="0" eaLnBrk="1" latinLnBrk="0" hangingPunct="1">
              <a:lnSpc>
                <a:spcPct val="130000"/>
              </a:lnSpc>
              <a:spcBef>
                <a:spcPts val="1000"/>
              </a:spcBef>
              <a:buFont typeface="Arial" panose="020B0604020202020204" pitchFamily="34" charset="0"/>
              <a:buNone/>
              <a:defRPr kumimoji="1" sz="3200" b="0" kern="1200">
                <a:solidFill>
                  <a:schemeClr val="tx1"/>
                </a:solidFill>
                <a:latin typeface="Noto Sans JP" panose="020B0200000000000000" pitchFamily="50" charset="-128"/>
                <a:ea typeface="Noto Sans JP" panose="020B02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2563">
              <a:spcBef>
                <a:spcPts val="0"/>
              </a:spcBef>
            </a:pPr>
            <a:r>
              <a:rPr lang="ja-JP" altLang="en-US" dirty="0">
                <a:latin typeface="BIZ UDPゴシック" panose="020B0400000000000000" pitchFamily="50" charset="-128"/>
                <a:ea typeface="BIZ UDPゴシック" panose="020B0400000000000000" pitchFamily="50" charset="-128"/>
              </a:rPr>
              <a:t>生物の</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５  </a:t>
            </a:r>
            <a:r>
              <a:rPr lang="ja-JP" altLang="en-US" dirty="0">
                <a:solidFill>
                  <a:srgbClr val="FF0000"/>
                </a:solidFill>
                <a:latin typeface="BIZ UDPゴシック" panose="020B0400000000000000" pitchFamily="50" charset="-128"/>
                <a:ea typeface="BIZ UDPゴシック" panose="020B0400000000000000" pitchFamily="50" charset="-128"/>
              </a:rPr>
              <a:t>多様性</a:t>
            </a:r>
            <a:r>
              <a:rPr lang="ja-JP" altLang="en-US" dirty="0">
                <a:latin typeface="BIZ UDPゴシック" panose="020B0400000000000000" pitchFamily="50" charset="-128"/>
                <a:ea typeface="BIZ UDPゴシック" panose="020B0400000000000000" pitchFamily="50" charset="-128"/>
              </a:rPr>
              <a:t>  </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は進化の結果生じたものである。</a:t>
            </a:r>
            <a:endParaRPr lang="en-US" altLang="ja-JP" dirty="0">
              <a:latin typeface="BIZ UDPゴシック" panose="020B0400000000000000" pitchFamily="50" charset="-128"/>
              <a:ea typeface="BIZ UDPゴシック" panose="020B0400000000000000" pitchFamily="50" charset="-128"/>
            </a:endParaRPr>
          </a:p>
        </p:txBody>
      </p:sp>
      <p:sp>
        <p:nvSpPr>
          <p:cNvPr id="9" name="テキスト プレースホルダー 1">
            <a:extLst>
              <a:ext uri="{FF2B5EF4-FFF2-40B4-BE49-F238E27FC236}">
                <a16:creationId xmlns:a16="http://schemas.microsoft.com/office/drawing/2014/main" id="{B42FC7F4-F62B-5CA8-57A0-A64CA36A5D7F}"/>
              </a:ext>
            </a:extLst>
          </p:cNvPr>
          <p:cNvSpPr txBox="1">
            <a:spLocks/>
          </p:cNvSpPr>
          <p:nvPr/>
        </p:nvSpPr>
        <p:spPr>
          <a:xfrm>
            <a:off x="1336874" y="5000392"/>
            <a:ext cx="10441467" cy="1514708"/>
          </a:xfrm>
          <a:prstGeom prst="rect">
            <a:avLst/>
          </a:prstGeom>
          <a:ln w="19050">
            <a:noFill/>
          </a:ln>
        </p:spPr>
        <p:txBody>
          <a:bodyPr>
            <a:noAutofit/>
          </a:bodyPr>
          <a:lstStyle>
            <a:lvl1pPr marL="0" indent="0" algn="l" defTabSz="914400" rtl="0" eaLnBrk="1" latinLnBrk="0" hangingPunct="1">
              <a:lnSpc>
                <a:spcPct val="130000"/>
              </a:lnSpc>
              <a:spcBef>
                <a:spcPts val="1000"/>
              </a:spcBef>
              <a:buFont typeface="Arial" panose="020B0604020202020204" pitchFamily="34" charset="0"/>
              <a:buNone/>
              <a:defRPr kumimoji="1" sz="3200" b="0" kern="1200">
                <a:solidFill>
                  <a:schemeClr val="tx1"/>
                </a:solidFill>
                <a:latin typeface="Noto Sans JP" panose="020B0200000000000000" pitchFamily="50" charset="-128"/>
                <a:ea typeface="Noto Sans JP" panose="020B02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2563">
              <a:spcBef>
                <a:spcPts val="0"/>
              </a:spcBef>
            </a:pPr>
            <a:r>
              <a:rPr lang="ja-JP" altLang="en-US" dirty="0">
                <a:latin typeface="BIZ UDPゴシック" panose="020B0400000000000000" pitchFamily="50" charset="-128"/>
                <a:ea typeface="BIZ UDPゴシック" panose="020B0400000000000000" pitchFamily="50" charset="-128"/>
              </a:rPr>
              <a:t>すべての生物は共通祖先をもつため、</a:t>
            </a:r>
            <a:endParaRPr lang="en-US" altLang="ja-JP" dirty="0">
              <a:latin typeface="BIZ UDPゴシック" panose="020B0400000000000000" pitchFamily="50" charset="-128"/>
              <a:ea typeface="BIZ UDPゴシック" panose="020B0400000000000000" pitchFamily="50" charset="-128"/>
            </a:endParaRPr>
          </a:p>
          <a:p>
            <a:pPr marL="182563">
              <a:spcBef>
                <a:spcPts val="0"/>
              </a:spcBef>
            </a:pPr>
            <a:r>
              <a:rPr lang="ja-JP" altLang="en-US" dirty="0">
                <a:latin typeface="BIZ UDPゴシック" panose="020B0400000000000000" pitchFamily="50" charset="-128"/>
                <a:ea typeface="BIZ UDPゴシック" panose="020B0400000000000000" pitchFamily="50" charset="-128"/>
              </a:rPr>
              <a:t>基本的な特徴に</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６  </a:t>
            </a:r>
            <a:r>
              <a:rPr lang="ja-JP" altLang="en-US" dirty="0">
                <a:solidFill>
                  <a:srgbClr val="FF0000"/>
                </a:solidFill>
                <a:latin typeface="BIZ UDPゴシック" panose="020B0400000000000000" pitchFamily="50" charset="-128"/>
                <a:ea typeface="BIZ UDPゴシック" panose="020B0400000000000000" pitchFamily="50" charset="-128"/>
              </a:rPr>
              <a:t>共通性</a:t>
            </a:r>
            <a:r>
              <a:rPr lang="ja-JP" altLang="en-US" dirty="0">
                <a:latin typeface="BIZ UDPゴシック" panose="020B0400000000000000" pitchFamily="50" charset="-128"/>
                <a:ea typeface="BIZ UDPゴシック" panose="020B0400000000000000" pitchFamily="50" charset="-128"/>
              </a:rPr>
              <a:t>  </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がみられる。</a:t>
            </a:r>
            <a:endParaRPr lang="en-US" altLang="ja-JP" dirty="0">
              <a:latin typeface="BIZ UDPゴシック" panose="020B0400000000000000" pitchFamily="50" charset="-128"/>
              <a:ea typeface="BIZ UDPゴシック" panose="020B0400000000000000" pitchFamily="50" charset="-128"/>
            </a:endParaRPr>
          </a:p>
        </p:txBody>
      </p:sp>
      <p:sp>
        <p:nvSpPr>
          <p:cNvPr id="2" name="テキスト プレースホルダー 1">
            <a:extLst>
              <a:ext uri="{FF2B5EF4-FFF2-40B4-BE49-F238E27FC236}">
                <a16:creationId xmlns:a16="http://schemas.microsoft.com/office/drawing/2014/main" id="{9BC1574B-31F6-984E-C255-49347C4B1582}"/>
              </a:ext>
            </a:extLst>
          </p:cNvPr>
          <p:cNvSpPr>
            <a:spLocks noGrp="1"/>
          </p:cNvSpPr>
          <p:nvPr>
            <p:ph type="body" sz="quarter" idx="10"/>
          </p:nvPr>
        </p:nvSpPr>
        <p:spPr>
          <a:xfrm>
            <a:off x="413657" y="1222311"/>
            <a:ext cx="11364685" cy="1396202"/>
          </a:xfrm>
        </p:spPr>
        <p:txBody>
          <a:bodyPr/>
          <a:lstStyle/>
          <a:p>
            <a:pPr marL="3409950" indent="-3409950">
              <a:spcBef>
                <a:spcPts val="0"/>
              </a:spcBef>
            </a:pPr>
            <a:r>
              <a:rPr kumimoji="1" lang="en-US" altLang="ja-JP" b="0" dirty="0"/>
              <a:t>(1) 〔</a:t>
            </a:r>
            <a:r>
              <a:rPr kumimoji="1" lang="ja-JP" altLang="en-US" b="0" dirty="0"/>
              <a:t>４  </a:t>
            </a:r>
            <a:r>
              <a:rPr kumimoji="1" lang="ja-JP" altLang="en-US" b="0" dirty="0">
                <a:solidFill>
                  <a:srgbClr val="FF0000"/>
                </a:solidFill>
              </a:rPr>
              <a:t>進化</a:t>
            </a:r>
            <a:r>
              <a:rPr kumimoji="1" lang="ja-JP" altLang="en-US" b="0" dirty="0"/>
              <a:t>  </a:t>
            </a:r>
            <a:r>
              <a:rPr kumimoji="1" lang="en-US" altLang="ja-JP" b="0" dirty="0"/>
              <a:t>〕… </a:t>
            </a:r>
            <a:r>
              <a:rPr kumimoji="1" lang="ja-JP" altLang="en-US" b="0" dirty="0"/>
              <a:t>生物の特徴が、長い年月をかけて世代を</a:t>
            </a:r>
            <a:br>
              <a:rPr kumimoji="1" lang="en-US" altLang="ja-JP" b="0" dirty="0"/>
            </a:br>
            <a:r>
              <a:rPr kumimoji="1" lang="ja-JP" altLang="en-US" b="0" dirty="0"/>
              <a:t>重ねる間に変化すること。</a:t>
            </a:r>
            <a:endParaRPr kumimoji="1" lang="en-US" altLang="ja-JP" b="0" dirty="0"/>
          </a:p>
        </p:txBody>
      </p:sp>
      <p:sp>
        <p:nvSpPr>
          <p:cNvPr id="3" name="正方形/長方形 2">
            <a:extLst>
              <a:ext uri="{FF2B5EF4-FFF2-40B4-BE49-F238E27FC236}">
                <a16:creationId xmlns:a16="http://schemas.microsoft.com/office/drawing/2014/main" id="{5A58B874-F1D2-74CC-A7BC-557136159EF8}"/>
              </a:ext>
            </a:extLst>
          </p:cNvPr>
          <p:cNvSpPr/>
          <p:nvPr/>
        </p:nvSpPr>
        <p:spPr>
          <a:xfrm>
            <a:off x="1958029" y="1270597"/>
            <a:ext cx="1040543"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971F5613-BD5C-0D1C-CC5D-B7568D8ECF73}"/>
              </a:ext>
            </a:extLst>
          </p:cNvPr>
          <p:cNvSpPr/>
          <p:nvPr/>
        </p:nvSpPr>
        <p:spPr>
          <a:xfrm>
            <a:off x="3490302" y="3817626"/>
            <a:ext cx="1468876"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1B61DB8F-B474-AB18-3A0A-9D3B48E57E79}"/>
              </a:ext>
            </a:extLst>
          </p:cNvPr>
          <p:cNvSpPr/>
          <p:nvPr/>
        </p:nvSpPr>
        <p:spPr>
          <a:xfrm>
            <a:off x="5099222" y="5692839"/>
            <a:ext cx="1495131"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59BE3CBA-5D8B-7572-F925-15ABE741B455}"/>
              </a:ext>
            </a:extLst>
          </p:cNvPr>
          <p:cNvSpPr/>
          <p:nvPr/>
        </p:nvSpPr>
        <p:spPr>
          <a:xfrm>
            <a:off x="216948" y="237957"/>
            <a:ext cx="6845300" cy="676890"/>
          </a:xfrm>
          <a:prstGeom prst="roundRect">
            <a:avLst>
              <a:gd name="adj" fmla="val 11938"/>
            </a:avLst>
          </a:prstGeom>
          <a:solidFill>
            <a:schemeClr val="accent6">
              <a:lumMod val="20000"/>
              <a:lumOff val="80000"/>
            </a:schemeClr>
          </a:solid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3200" b="1" dirty="0">
                <a:solidFill>
                  <a:sysClr val="windowText" lastClr="000000"/>
                </a:solidFill>
                <a:latin typeface="BIZ UDPゴシック" panose="020B0400000000000000" pitchFamily="50" charset="-128"/>
                <a:ea typeface="BIZ UDPゴシック" panose="020B0400000000000000" pitchFamily="50" charset="-128"/>
              </a:rPr>
              <a:t>Ａ　進化と系統</a:t>
            </a:r>
          </a:p>
        </p:txBody>
      </p:sp>
      <p:sp>
        <p:nvSpPr>
          <p:cNvPr id="10" name="正方形/長方形 9">
            <a:extLst>
              <a:ext uri="{FF2B5EF4-FFF2-40B4-BE49-F238E27FC236}">
                <a16:creationId xmlns:a16="http://schemas.microsoft.com/office/drawing/2014/main" id="{C1E8E7BD-3050-7E11-AFEE-CCEC6B76F374}"/>
              </a:ext>
            </a:extLst>
          </p:cNvPr>
          <p:cNvSpPr/>
          <p:nvPr/>
        </p:nvSpPr>
        <p:spPr>
          <a:xfrm>
            <a:off x="1336874" y="2618513"/>
            <a:ext cx="10331251" cy="389658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57022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ー 1">
            <a:extLst>
              <a:ext uri="{FF2B5EF4-FFF2-40B4-BE49-F238E27FC236}">
                <a16:creationId xmlns:a16="http://schemas.microsoft.com/office/drawing/2014/main" id="{95161083-BC49-A904-EC15-13EA574D843F}"/>
              </a:ext>
            </a:extLst>
          </p:cNvPr>
          <p:cNvSpPr txBox="1">
            <a:spLocks/>
          </p:cNvSpPr>
          <p:nvPr/>
        </p:nvSpPr>
        <p:spPr>
          <a:xfrm>
            <a:off x="7334250" y="2269622"/>
            <a:ext cx="4595812" cy="4294690"/>
          </a:xfrm>
          <a:prstGeom prst="rect">
            <a:avLst/>
          </a:prstGeom>
        </p:spPr>
        <p:txBody>
          <a:bodyPr/>
          <a:lstStyle>
            <a:lvl1pPr marL="0" indent="0" algn="l" defTabSz="914400" rtl="0" eaLnBrk="1" latinLnBrk="0" hangingPunct="1">
              <a:lnSpc>
                <a:spcPct val="130000"/>
              </a:lnSpc>
              <a:spcBef>
                <a:spcPts val="1000"/>
              </a:spcBef>
              <a:buFont typeface="Arial" panose="020B0604020202020204" pitchFamily="34" charset="0"/>
              <a:buNone/>
              <a:defRPr kumimoji="1" sz="3200" b="0" kern="1200">
                <a:solidFill>
                  <a:schemeClr val="tx1"/>
                </a:solidFill>
                <a:latin typeface="Noto Sans JP" panose="020B0200000000000000" pitchFamily="50" charset="-128"/>
                <a:ea typeface="Noto Sans JP" panose="020B02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spcBef>
                <a:spcPts val="0"/>
              </a:spcBef>
            </a:pPr>
            <a:r>
              <a:rPr lang="ja-JP" altLang="en-US" sz="2800" dirty="0">
                <a:latin typeface="BIZ UDPゴシック" panose="020B0400000000000000" pitchFamily="50" charset="-128"/>
                <a:ea typeface="BIZ UDPゴシック" panose="020B0400000000000000" pitchFamily="50" charset="-128"/>
              </a:rPr>
              <a:t>◀生物の系統関係</a:t>
            </a:r>
          </a:p>
          <a:p>
            <a:pPr indent="361950">
              <a:lnSpc>
                <a:spcPct val="110000"/>
              </a:lnSpc>
              <a:spcBef>
                <a:spcPts val="0"/>
              </a:spcBef>
            </a:pPr>
            <a:r>
              <a:rPr lang="ja-JP" altLang="en-US" sz="2800" u="sng" dirty="0">
                <a:latin typeface="BIZ UDPゴシック" panose="020B0400000000000000" pitchFamily="50" charset="-128"/>
                <a:ea typeface="BIZ UDPゴシック" panose="020B0400000000000000" pitchFamily="50" charset="-128"/>
              </a:rPr>
              <a:t>共通性をもとに、系統を系統樹という図で表すことができる。</a:t>
            </a:r>
          </a:p>
          <a:p>
            <a:pPr indent="361950">
              <a:lnSpc>
                <a:spcPct val="110000"/>
              </a:lnSpc>
              <a:spcBef>
                <a:spcPts val="0"/>
              </a:spcBef>
            </a:pPr>
            <a:r>
              <a:rPr lang="ja-JP" altLang="en-US" sz="2800" dirty="0">
                <a:latin typeface="BIZ UDPゴシック" panose="020B0400000000000000" pitchFamily="50" charset="-128"/>
                <a:ea typeface="BIZ UDPゴシック" panose="020B0400000000000000" pitchFamily="50" charset="-128"/>
              </a:rPr>
              <a:t>真核生物のうち、動物・</a:t>
            </a:r>
            <a:br>
              <a:rPr lang="en-US" altLang="ja-JP" sz="2800" dirty="0">
                <a:latin typeface="BIZ UDPゴシック" panose="020B0400000000000000" pitchFamily="50" charset="-128"/>
                <a:ea typeface="BIZ UDPゴシック" panose="020B0400000000000000" pitchFamily="50" charset="-128"/>
              </a:rPr>
            </a:br>
            <a:r>
              <a:rPr lang="ja-JP" altLang="en-US" sz="2800" dirty="0">
                <a:latin typeface="BIZ UDPゴシック" panose="020B0400000000000000" pitchFamily="50" charset="-128"/>
                <a:ea typeface="BIZ UDPゴシック" panose="020B0400000000000000" pitchFamily="50" charset="-128"/>
              </a:rPr>
              <a:t>植物・菌類を除いた生物は</a:t>
            </a:r>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９  </a:t>
            </a:r>
            <a:r>
              <a:rPr lang="ja-JP" altLang="en-US" sz="2800" dirty="0">
                <a:solidFill>
                  <a:srgbClr val="FF0000"/>
                </a:solidFill>
                <a:latin typeface="BIZ UDPゴシック" panose="020B0400000000000000" pitchFamily="50" charset="-128"/>
                <a:ea typeface="BIZ UDPゴシック" panose="020B0400000000000000" pitchFamily="50" charset="-128"/>
              </a:rPr>
              <a:t>原生生物  </a:t>
            </a:r>
            <a:r>
              <a:rPr lang="en-US" altLang="ja-JP" sz="2800" dirty="0">
                <a:latin typeface="BIZ UDPゴシック" panose="020B0400000000000000" pitchFamily="50" charset="-128"/>
                <a:ea typeface="BIZ UDPゴシック" panose="020B0400000000000000" pitchFamily="50" charset="-128"/>
              </a:rPr>
              <a:t>〕 </a:t>
            </a:r>
            <a:r>
              <a:rPr lang="ja-JP" altLang="en-US" sz="2800" dirty="0">
                <a:latin typeface="BIZ UDPゴシック" panose="020B0400000000000000" pitchFamily="50" charset="-128"/>
                <a:ea typeface="BIZ UDPゴシック" panose="020B0400000000000000" pitchFamily="50" charset="-128"/>
              </a:rPr>
              <a:t>と総称さ</a:t>
            </a:r>
            <a:br>
              <a:rPr lang="en-US" altLang="ja-JP" sz="2800" dirty="0">
                <a:latin typeface="BIZ UDPゴシック" panose="020B0400000000000000" pitchFamily="50" charset="-128"/>
                <a:ea typeface="BIZ UDPゴシック" panose="020B0400000000000000" pitchFamily="50" charset="-128"/>
              </a:rPr>
            </a:br>
            <a:r>
              <a:rPr lang="ja-JP" altLang="en-US" sz="2800" dirty="0">
                <a:latin typeface="BIZ UDPゴシック" panose="020B0400000000000000" pitchFamily="50" charset="-128"/>
                <a:ea typeface="BIZ UDPゴシック" panose="020B0400000000000000" pitchFamily="50" charset="-128"/>
              </a:rPr>
              <a:t>れる。</a:t>
            </a:r>
          </a:p>
          <a:p>
            <a:pPr>
              <a:spcBef>
                <a:spcPts val="0"/>
              </a:spcBef>
            </a:pPr>
            <a:endParaRPr lang="ja-JP" altLang="en-US" dirty="0">
              <a:latin typeface="BIZ UDPゴシック" panose="020B0400000000000000" pitchFamily="50" charset="-128"/>
              <a:ea typeface="BIZ UDPゴシック" panose="020B0400000000000000" pitchFamily="50" charset="-128"/>
            </a:endParaRPr>
          </a:p>
        </p:txBody>
      </p:sp>
      <p:sp>
        <p:nvSpPr>
          <p:cNvPr id="5" name="テキスト プレースホルダー 1">
            <a:extLst>
              <a:ext uri="{FF2B5EF4-FFF2-40B4-BE49-F238E27FC236}">
                <a16:creationId xmlns:a16="http://schemas.microsoft.com/office/drawing/2014/main" id="{FCBD0AFD-32E6-9CF7-474D-F76F7FD83C61}"/>
              </a:ext>
            </a:extLst>
          </p:cNvPr>
          <p:cNvSpPr>
            <a:spLocks noGrp="1"/>
          </p:cNvSpPr>
          <p:nvPr>
            <p:ph type="body" sz="quarter" idx="10"/>
          </p:nvPr>
        </p:nvSpPr>
        <p:spPr>
          <a:xfrm>
            <a:off x="414337" y="446087"/>
            <a:ext cx="11363325" cy="1744663"/>
          </a:xfrm>
        </p:spPr>
        <p:txBody>
          <a:bodyPr/>
          <a:lstStyle/>
          <a:p>
            <a:pPr>
              <a:lnSpc>
                <a:spcPct val="150000"/>
              </a:lnSpc>
              <a:spcBef>
                <a:spcPts val="0"/>
              </a:spcBef>
            </a:pPr>
            <a:r>
              <a:rPr kumimoji="1" lang="en-US" altLang="ja-JP" b="0" dirty="0"/>
              <a:t>(2) 〔</a:t>
            </a:r>
            <a:r>
              <a:rPr kumimoji="1" lang="ja-JP" altLang="en-US" b="0" dirty="0"/>
              <a:t>７  </a:t>
            </a:r>
            <a:r>
              <a:rPr kumimoji="1" lang="ja-JP" altLang="en-US" b="0" dirty="0">
                <a:solidFill>
                  <a:srgbClr val="FF0000"/>
                </a:solidFill>
              </a:rPr>
              <a:t>系統</a:t>
            </a:r>
            <a:r>
              <a:rPr kumimoji="1" lang="ja-JP" altLang="en-US" b="0" dirty="0"/>
              <a:t>  </a:t>
            </a:r>
            <a:r>
              <a:rPr kumimoji="1" lang="en-US" altLang="ja-JP" b="0" dirty="0"/>
              <a:t>〕…</a:t>
            </a:r>
            <a:r>
              <a:rPr kumimoji="1" lang="ja-JP" altLang="en-US" b="0" dirty="0"/>
              <a:t> 多様な生物の進化の道筋。</a:t>
            </a:r>
          </a:p>
          <a:p>
            <a:pPr marL="481013">
              <a:lnSpc>
                <a:spcPct val="150000"/>
              </a:lnSpc>
              <a:spcBef>
                <a:spcPts val="0"/>
              </a:spcBef>
            </a:pPr>
            <a:r>
              <a:rPr kumimoji="1" lang="en-US" altLang="ja-JP" b="0" dirty="0"/>
              <a:t>〔</a:t>
            </a:r>
            <a:r>
              <a:rPr kumimoji="1" lang="ja-JP" altLang="en-US" b="0" dirty="0"/>
              <a:t>８  </a:t>
            </a:r>
            <a:r>
              <a:rPr kumimoji="1" lang="ja-JP" altLang="en-US" b="0" dirty="0">
                <a:solidFill>
                  <a:srgbClr val="FF0000"/>
                </a:solidFill>
              </a:rPr>
              <a:t>系統樹</a:t>
            </a:r>
            <a:r>
              <a:rPr kumimoji="1" lang="ja-JP" altLang="en-US" b="0" dirty="0"/>
              <a:t>  </a:t>
            </a:r>
            <a:r>
              <a:rPr kumimoji="1" lang="en-US" altLang="ja-JP" b="0" dirty="0"/>
              <a:t>〕…</a:t>
            </a:r>
            <a:r>
              <a:rPr kumimoji="1" lang="ja-JP" altLang="en-US" b="0" dirty="0"/>
              <a:t> 共通性をもとに系統を図で表したもの。</a:t>
            </a:r>
          </a:p>
        </p:txBody>
      </p:sp>
      <p:sp>
        <p:nvSpPr>
          <p:cNvPr id="2" name="正方形/長方形 1">
            <a:extLst>
              <a:ext uri="{FF2B5EF4-FFF2-40B4-BE49-F238E27FC236}">
                <a16:creationId xmlns:a16="http://schemas.microsoft.com/office/drawing/2014/main" id="{70F48E40-A7FC-6DAD-8253-794B33E0FA6F}"/>
              </a:ext>
            </a:extLst>
          </p:cNvPr>
          <p:cNvSpPr/>
          <p:nvPr/>
        </p:nvSpPr>
        <p:spPr>
          <a:xfrm>
            <a:off x="2034746" y="543462"/>
            <a:ext cx="1064588"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960BA1AA-5627-8444-D5E4-12F12784C403}"/>
              </a:ext>
            </a:extLst>
          </p:cNvPr>
          <p:cNvSpPr/>
          <p:nvPr/>
        </p:nvSpPr>
        <p:spPr>
          <a:xfrm>
            <a:off x="8023655" y="5084772"/>
            <a:ext cx="1631092"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7AAC2D0A-8AC4-0E74-A022-41C710049CF1}"/>
              </a:ext>
            </a:extLst>
          </p:cNvPr>
          <p:cNvSpPr/>
          <p:nvPr/>
        </p:nvSpPr>
        <p:spPr>
          <a:xfrm>
            <a:off x="1672282" y="1311320"/>
            <a:ext cx="1499286" cy="648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6BCA98F5-316B-FC65-A8C3-E3E899C9FA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000" y="2269622"/>
            <a:ext cx="6645567" cy="3277058"/>
          </a:xfrm>
          <a:prstGeom prst="rect">
            <a:avLst/>
          </a:prstGeom>
        </p:spPr>
      </p:pic>
    </p:spTree>
    <p:extLst>
      <p:ext uri="{BB962C8B-B14F-4D97-AF65-F5344CB8AC3E}">
        <p14:creationId xmlns:p14="http://schemas.microsoft.com/office/powerpoint/2010/main" val="154487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5ECD808-5FBE-095D-9D97-93FCFB17DBAA}"/>
              </a:ext>
            </a:extLst>
          </p:cNvPr>
          <p:cNvSpPr>
            <a:spLocks noGrp="1"/>
          </p:cNvSpPr>
          <p:nvPr>
            <p:ph type="body" sz="quarter" idx="10"/>
          </p:nvPr>
        </p:nvSpPr>
        <p:spPr/>
        <p:txBody>
          <a:bodyPr/>
          <a:lstStyle/>
          <a:p>
            <a:pPr algn="just">
              <a:spcBef>
                <a:spcPts val="0"/>
              </a:spcBef>
            </a:pPr>
            <a:r>
              <a:rPr lang="ja-JP" altLang="ja-JP" sz="4000" b="0" kern="100" dirty="0">
                <a:solidFill>
                  <a:srgbClr val="FFFFFF"/>
                </a:solidFill>
                <a:effectLst/>
                <a:highlight>
                  <a:srgbClr val="800080"/>
                </a:highlight>
                <a:cs typeface="Times New Roman" panose="02020603050405020304" pitchFamily="18" charset="0"/>
              </a:rPr>
              <a:t>　発展</a:t>
            </a:r>
            <a:r>
              <a:rPr lang="ja-JP" altLang="ja-JP" sz="4000" b="0" kern="100" dirty="0">
                <a:effectLst/>
                <a:highlight>
                  <a:srgbClr val="800080"/>
                </a:highlight>
                <a:cs typeface="Times New Roman" panose="02020603050405020304" pitchFamily="18" charset="0"/>
              </a:rPr>
              <a:t>　</a:t>
            </a:r>
            <a:r>
              <a:rPr lang="ja-JP" altLang="ja-JP" sz="4000" b="0" kern="100" dirty="0">
                <a:effectLst/>
                <a:cs typeface="Times New Roman" panose="02020603050405020304" pitchFamily="18" charset="0"/>
              </a:rPr>
              <a:t>　</a:t>
            </a:r>
            <a:r>
              <a:rPr lang="en-US" altLang="ja-JP" sz="4000" b="0" kern="100" dirty="0">
                <a:effectLst/>
                <a:cs typeface="Times New Roman" panose="02020603050405020304" pitchFamily="18" charset="0"/>
              </a:rPr>
              <a:t>3</a:t>
            </a:r>
            <a:r>
              <a:rPr lang="ja-JP" altLang="ja-JP" sz="4000" b="0" kern="100" dirty="0">
                <a:effectLst/>
                <a:cs typeface="Times New Roman" panose="02020603050405020304" pitchFamily="18" charset="0"/>
              </a:rPr>
              <a:t>ドメイン</a:t>
            </a:r>
            <a:endParaRPr lang="en-US" altLang="ja-JP" sz="4000" b="0" kern="100" dirty="0">
              <a:effectLst/>
              <a:cs typeface="Times New Roman" panose="02020603050405020304" pitchFamily="18" charset="0"/>
            </a:endParaRPr>
          </a:p>
          <a:p>
            <a:pPr algn="just">
              <a:lnSpc>
                <a:spcPct val="150000"/>
              </a:lnSpc>
              <a:spcBef>
                <a:spcPts val="0"/>
              </a:spcBef>
            </a:pPr>
            <a:endParaRPr lang="ja-JP" altLang="ja-JP" b="0" kern="100" dirty="0">
              <a:effectLst/>
              <a:cs typeface="Times New Roman" panose="02020603050405020304" pitchFamily="18" charset="0"/>
            </a:endParaRPr>
          </a:p>
          <a:p>
            <a:pPr marL="534988" indent="-534988">
              <a:spcBef>
                <a:spcPts val="0"/>
              </a:spcBef>
            </a:pPr>
            <a:r>
              <a:rPr lang="en-US" altLang="ja-JP" b="0" kern="100" dirty="0">
                <a:effectLst/>
                <a:cs typeface="Times New Roman" panose="02020603050405020304" pitchFamily="18" charset="0"/>
              </a:rPr>
              <a:t>(1)</a:t>
            </a:r>
            <a:r>
              <a:rPr lang="ja-JP" altLang="en-US" kern="100" dirty="0">
                <a:cs typeface="Times New Roman" panose="02020603050405020304" pitchFamily="18" charset="0"/>
              </a:rPr>
              <a:t> </a:t>
            </a:r>
            <a:r>
              <a:rPr lang="ja-JP" altLang="en-US" b="0" kern="100" dirty="0">
                <a:effectLst/>
                <a:cs typeface="Times New Roman" panose="02020603050405020304" pitchFamily="18" charset="0"/>
              </a:rPr>
              <a:t>すべての生物は、核をもつ</a:t>
            </a:r>
            <a:r>
              <a:rPr lang="en-US" altLang="ja-JP" b="0" kern="100" dirty="0">
                <a:effectLst/>
                <a:cs typeface="Times New Roman" panose="02020603050405020304" pitchFamily="18" charset="0"/>
              </a:rPr>
              <a:t>〔10</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真核生物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と、</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核をもたない</a:t>
            </a:r>
            <a:r>
              <a:rPr lang="en-US" altLang="ja-JP" b="0" u="sng" kern="100" dirty="0">
                <a:effectLst/>
                <a:cs typeface="Times New Roman" panose="02020603050405020304" pitchFamily="18" charset="0"/>
              </a:rPr>
              <a:t>〔11</a:t>
            </a:r>
            <a:r>
              <a:rPr lang="ja-JP" altLang="en-US" b="0" u="sng" kern="100" dirty="0">
                <a:effectLst/>
                <a:cs typeface="Times New Roman" panose="02020603050405020304" pitchFamily="18" charset="0"/>
              </a:rPr>
              <a:t>  </a:t>
            </a:r>
            <a:r>
              <a:rPr lang="ja-JP" altLang="en-US" b="0" u="sng" kern="100" dirty="0">
                <a:solidFill>
                  <a:srgbClr val="FF0000"/>
                </a:solidFill>
                <a:effectLst/>
                <a:cs typeface="Times New Roman" panose="02020603050405020304" pitchFamily="18" charset="0"/>
              </a:rPr>
              <a:t>原核生物  </a:t>
            </a:r>
            <a:r>
              <a:rPr lang="en-US" altLang="ja-JP" b="0" u="sng" kern="100" dirty="0">
                <a:effectLst/>
                <a:cs typeface="Times New Roman" panose="02020603050405020304" pitchFamily="18" charset="0"/>
              </a:rPr>
              <a:t>〕</a:t>
            </a:r>
            <a:r>
              <a:rPr lang="ja-JP" altLang="en-US" b="0" kern="100" dirty="0">
                <a:effectLst/>
                <a:cs typeface="Times New Roman" panose="02020603050405020304" pitchFamily="18" charset="0"/>
              </a:rPr>
              <a:t>に分けられる。</a:t>
            </a:r>
          </a:p>
          <a:p>
            <a:pPr marL="534988" indent="-534988" algn="just">
              <a:lnSpc>
                <a:spcPct val="100000"/>
              </a:lnSpc>
              <a:spcBef>
                <a:spcPts val="0"/>
              </a:spcBef>
            </a:pPr>
            <a:endParaRPr lang="ja-JP" altLang="en-US" b="0" kern="100" dirty="0">
              <a:effectLst/>
              <a:cs typeface="Times New Roman" panose="02020603050405020304" pitchFamily="18" charset="0"/>
            </a:endParaRPr>
          </a:p>
          <a:p>
            <a:pPr marL="534988" indent="-534988">
              <a:spcBef>
                <a:spcPts val="0"/>
              </a:spcBef>
            </a:pPr>
            <a:r>
              <a:rPr lang="en-US" altLang="ja-JP" b="0" kern="100" dirty="0">
                <a:effectLst/>
                <a:cs typeface="Times New Roman" panose="02020603050405020304" pitchFamily="18" charset="0"/>
              </a:rPr>
              <a:t>(2) </a:t>
            </a:r>
            <a:r>
              <a:rPr lang="ja-JP" altLang="en-US" b="0" kern="100" dirty="0">
                <a:effectLst/>
                <a:cs typeface="Times New Roman" panose="02020603050405020304" pitchFamily="18" charset="0"/>
              </a:rPr>
              <a:t>原核生物は、大腸菌などを含む</a:t>
            </a:r>
            <a:r>
              <a:rPr lang="en-US" altLang="ja-JP" b="0" kern="100" dirty="0">
                <a:effectLst/>
                <a:cs typeface="Times New Roman" panose="02020603050405020304" pitchFamily="18" charset="0"/>
              </a:rPr>
              <a:t>〔12</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細菌 </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と、</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超好熱菌などを含む</a:t>
            </a:r>
            <a:r>
              <a:rPr lang="en-US" altLang="ja-JP" b="0" kern="100" dirty="0">
                <a:effectLst/>
                <a:cs typeface="Times New Roman" panose="02020603050405020304" pitchFamily="18" charset="0"/>
              </a:rPr>
              <a:t>〔13</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アーキア（古細菌）</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に分けられる。</a:t>
            </a:r>
          </a:p>
          <a:p>
            <a:pPr algn="just"/>
            <a:endParaRPr kumimoji="1" lang="ja-JP" altLang="en-US" b="0" dirty="0"/>
          </a:p>
        </p:txBody>
      </p:sp>
      <p:sp>
        <p:nvSpPr>
          <p:cNvPr id="3" name="正方形/長方形 2">
            <a:extLst>
              <a:ext uri="{FF2B5EF4-FFF2-40B4-BE49-F238E27FC236}">
                <a16:creationId xmlns:a16="http://schemas.microsoft.com/office/drawing/2014/main" id="{D79FBA84-23BB-5FAD-FFCD-D507F731E938}"/>
              </a:ext>
            </a:extLst>
          </p:cNvPr>
          <p:cNvSpPr/>
          <p:nvPr/>
        </p:nvSpPr>
        <p:spPr>
          <a:xfrm>
            <a:off x="6862119" y="2032626"/>
            <a:ext cx="1887246"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6AB393D1-B51D-2DBF-8515-98B6466FEEF0}"/>
              </a:ext>
            </a:extLst>
          </p:cNvPr>
          <p:cNvSpPr/>
          <p:nvPr/>
        </p:nvSpPr>
        <p:spPr>
          <a:xfrm>
            <a:off x="4300152" y="2688952"/>
            <a:ext cx="1919416"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95ADE68A-32AC-FD81-D66D-9F9DE333362F}"/>
              </a:ext>
            </a:extLst>
          </p:cNvPr>
          <p:cNvSpPr/>
          <p:nvPr/>
        </p:nvSpPr>
        <p:spPr>
          <a:xfrm>
            <a:off x="7768280" y="3785569"/>
            <a:ext cx="1046205"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BA5F6DE1-0BEE-3863-65BD-97FEB3D5C142}"/>
              </a:ext>
            </a:extLst>
          </p:cNvPr>
          <p:cNvSpPr/>
          <p:nvPr/>
        </p:nvSpPr>
        <p:spPr>
          <a:xfrm>
            <a:off x="5519351" y="4438231"/>
            <a:ext cx="3451654"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7804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5ECD808-5FBE-095D-9D97-93FCFB17DBAA}"/>
              </a:ext>
            </a:extLst>
          </p:cNvPr>
          <p:cNvSpPr>
            <a:spLocks noGrp="1"/>
          </p:cNvSpPr>
          <p:nvPr>
            <p:ph type="body" sz="quarter" idx="10"/>
          </p:nvPr>
        </p:nvSpPr>
        <p:spPr/>
        <p:txBody>
          <a:bodyPr/>
          <a:lstStyle/>
          <a:p>
            <a:pPr algn="just">
              <a:spcBef>
                <a:spcPts val="0"/>
              </a:spcBef>
            </a:pPr>
            <a:r>
              <a:rPr lang="ja-JP" altLang="ja-JP" sz="4000" b="0" kern="100" dirty="0">
                <a:solidFill>
                  <a:srgbClr val="FFFFFF"/>
                </a:solidFill>
                <a:effectLst/>
                <a:highlight>
                  <a:srgbClr val="800080"/>
                </a:highlight>
                <a:cs typeface="Times New Roman" panose="02020603050405020304" pitchFamily="18" charset="0"/>
              </a:rPr>
              <a:t>　発展</a:t>
            </a:r>
            <a:r>
              <a:rPr lang="ja-JP" altLang="ja-JP" sz="4000" b="0" kern="100" dirty="0">
                <a:effectLst/>
                <a:highlight>
                  <a:srgbClr val="800080"/>
                </a:highlight>
                <a:cs typeface="Times New Roman" panose="02020603050405020304" pitchFamily="18" charset="0"/>
              </a:rPr>
              <a:t>　</a:t>
            </a:r>
            <a:r>
              <a:rPr lang="ja-JP" altLang="ja-JP" sz="4000" b="0" kern="100" dirty="0">
                <a:effectLst/>
                <a:cs typeface="Times New Roman" panose="02020603050405020304" pitchFamily="18" charset="0"/>
              </a:rPr>
              <a:t>　</a:t>
            </a:r>
            <a:r>
              <a:rPr lang="en-US" altLang="ja-JP" sz="4000" b="0" kern="100" dirty="0">
                <a:effectLst/>
                <a:cs typeface="Times New Roman" panose="02020603050405020304" pitchFamily="18" charset="0"/>
              </a:rPr>
              <a:t>3</a:t>
            </a:r>
            <a:r>
              <a:rPr lang="ja-JP" altLang="ja-JP" sz="4000" b="0" kern="100" dirty="0">
                <a:effectLst/>
                <a:cs typeface="Times New Roman" panose="02020603050405020304" pitchFamily="18" charset="0"/>
              </a:rPr>
              <a:t>ドメイン</a:t>
            </a:r>
            <a:endParaRPr lang="en-US" altLang="ja-JP" sz="4000" b="0" kern="100" dirty="0">
              <a:effectLst/>
              <a:cs typeface="Times New Roman" panose="02020603050405020304" pitchFamily="18" charset="0"/>
            </a:endParaRPr>
          </a:p>
          <a:p>
            <a:pPr algn="just">
              <a:lnSpc>
                <a:spcPct val="150000"/>
              </a:lnSpc>
              <a:spcBef>
                <a:spcPts val="0"/>
              </a:spcBef>
            </a:pPr>
            <a:endParaRPr lang="ja-JP" altLang="ja-JP" b="0" kern="100" dirty="0">
              <a:effectLst/>
              <a:cs typeface="Times New Roman" panose="02020603050405020304" pitchFamily="18" charset="0"/>
            </a:endParaRPr>
          </a:p>
          <a:p>
            <a:pPr marL="539750" indent="-539750">
              <a:spcBef>
                <a:spcPts val="0"/>
              </a:spcBef>
            </a:pPr>
            <a:r>
              <a:rPr lang="en-US" altLang="ja-JP" b="0" kern="100" dirty="0">
                <a:effectLst/>
                <a:cs typeface="Times New Roman" panose="02020603050405020304" pitchFamily="18" charset="0"/>
              </a:rPr>
              <a:t>(3) </a:t>
            </a:r>
            <a:r>
              <a:rPr lang="ja-JP" altLang="en-US" b="0" kern="100" dirty="0">
                <a:effectLst/>
                <a:cs typeface="Times New Roman" panose="02020603050405020304" pitchFamily="18" charset="0"/>
              </a:rPr>
              <a:t>生物の世界は、真核生物、</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細菌、アーキアの</a:t>
            </a:r>
            <a:r>
              <a:rPr lang="en-US" altLang="ja-JP" b="0" kern="100" dirty="0">
                <a:effectLst/>
                <a:cs typeface="Times New Roman" panose="02020603050405020304" pitchFamily="18" charset="0"/>
              </a:rPr>
              <a:t>3</a:t>
            </a:r>
            <a:r>
              <a:rPr lang="ja-JP" altLang="en-US" b="0" kern="100" dirty="0">
                <a:effectLst/>
                <a:cs typeface="Times New Roman" panose="02020603050405020304" pitchFamily="18" charset="0"/>
              </a:rPr>
              <a:t>つの大きな</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グループ （</a:t>
            </a:r>
            <a:r>
              <a:rPr lang="en-US" altLang="ja-JP" b="0" kern="100" dirty="0">
                <a:effectLst/>
                <a:cs typeface="Times New Roman" panose="02020603050405020304" pitchFamily="18" charset="0"/>
              </a:rPr>
              <a:t>〔14</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ドメイン</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に分けることができる。</a:t>
            </a:r>
          </a:p>
          <a:p>
            <a:endParaRPr kumimoji="1" lang="ja-JP" altLang="en-US" b="0" dirty="0"/>
          </a:p>
        </p:txBody>
      </p:sp>
      <p:sp>
        <p:nvSpPr>
          <p:cNvPr id="3" name="正方形/長方形 2">
            <a:extLst>
              <a:ext uri="{FF2B5EF4-FFF2-40B4-BE49-F238E27FC236}">
                <a16:creationId xmlns:a16="http://schemas.microsoft.com/office/drawing/2014/main" id="{35F7DC17-F2EA-3200-3BCA-33311E075EAA}"/>
              </a:ext>
            </a:extLst>
          </p:cNvPr>
          <p:cNvSpPr/>
          <p:nvPr/>
        </p:nvSpPr>
        <p:spPr>
          <a:xfrm>
            <a:off x="3822358" y="3304854"/>
            <a:ext cx="1713470"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886FE90B-9450-54A9-7BA1-B48169CAF7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3865" y="1790473"/>
            <a:ext cx="4652659" cy="3604763"/>
          </a:xfrm>
          <a:prstGeom prst="rect">
            <a:avLst/>
          </a:prstGeom>
        </p:spPr>
      </p:pic>
    </p:spTree>
    <p:extLst>
      <p:ext uri="{BB962C8B-B14F-4D97-AF65-F5344CB8AC3E}">
        <p14:creationId xmlns:p14="http://schemas.microsoft.com/office/powerpoint/2010/main" val="75356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8FA527B-66AF-B5A6-4B3B-813230E97B78}"/>
              </a:ext>
            </a:extLst>
          </p:cNvPr>
          <p:cNvSpPr>
            <a:spLocks noGrp="1"/>
          </p:cNvSpPr>
          <p:nvPr>
            <p:ph type="body" sz="quarter" idx="10"/>
          </p:nvPr>
        </p:nvSpPr>
        <p:spPr/>
        <p:txBody>
          <a:bodyPr/>
          <a:lstStyle/>
          <a:p>
            <a:pPr>
              <a:spcBef>
                <a:spcPts val="0"/>
              </a:spcBef>
            </a:pPr>
            <a:r>
              <a:rPr lang="ja-JP" altLang="ja-JP" sz="2400" b="0" kern="100" dirty="0">
                <a:effectLst/>
                <a:cs typeface="Times New Roman" panose="02020603050405020304" pitchFamily="18" charset="0"/>
              </a:rPr>
              <a:t>→　</a:t>
            </a:r>
            <a:r>
              <a:rPr lang="ja-JP" altLang="ja-JP" sz="2400" b="0" kern="100" dirty="0">
                <a:solidFill>
                  <a:srgbClr val="FFFFFF"/>
                </a:solidFill>
                <a:effectLst/>
                <a:highlight>
                  <a:srgbClr val="8B0000"/>
                </a:highlight>
                <a:cs typeface="Times New Roman" panose="02020603050405020304" pitchFamily="18" charset="0"/>
              </a:rPr>
              <a:t>　資料読解　</a:t>
            </a:r>
            <a:r>
              <a:rPr lang="ja-JP" altLang="ja-JP" sz="2400" b="0" kern="100" dirty="0">
                <a:solidFill>
                  <a:srgbClr val="FFFFFF"/>
                </a:solidFill>
                <a:effectLst/>
                <a:cs typeface="Times New Roman" panose="02020603050405020304" pitchFamily="18" charset="0"/>
              </a:rPr>
              <a:t>　</a:t>
            </a:r>
            <a:r>
              <a:rPr lang="ja-JP" altLang="ja-JP" sz="2400" b="0" kern="100" dirty="0">
                <a:effectLst/>
                <a:cs typeface="Times New Roman" panose="02020603050405020304" pitchFamily="18" charset="0"/>
              </a:rPr>
              <a:t>脊椎動物の系統にみられる多様性と共通性</a:t>
            </a:r>
            <a:endParaRPr lang="en-US" altLang="ja-JP" sz="2400" b="0" kern="100" dirty="0">
              <a:effectLst/>
              <a:cs typeface="Times New Roman" panose="02020603050405020304" pitchFamily="18" charset="0"/>
            </a:endParaRPr>
          </a:p>
          <a:p>
            <a:pPr>
              <a:lnSpc>
                <a:spcPct val="100000"/>
              </a:lnSpc>
              <a:spcBef>
                <a:spcPts val="0"/>
              </a:spcBef>
            </a:pPr>
            <a:endParaRPr lang="ja-JP" altLang="ja-JP" b="0" kern="100" dirty="0">
              <a:effectLst/>
              <a:cs typeface="Times New Roman" panose="02020603050405020304" pitchFamily="18" charset="0"/>
            </a:endParaRPr>
          </a:p>
          <a:p>
            <a:pPr>
              <a:lnSpc>
                <a:spcPct val="100000"/>
              </a:lnSpc>
              <a:spcBef>
                <a:spcPts val="0"/>
              </a:spcBef>
            </a:pPr>
            <a:r>
              <a:rPr lang="en-US" altLang="ja-JP" b="0" kern="100" dirty="0">
                <a:effectLst/>
                <a:cs typeface="Times New Roman" panose="02020603050405020304" pitchFamily="18" charset="0"/>
              </a:rPr>
              <a:t> </a:t>
            </a:r>
            <a:endParaRPr lang="ja-JP" altLang="ja-JP" b="0" kern="100" dirty="0">
              <a:effectLst/>
              <a:cs typeface="Times New Roman" panose="02020603050405020304" pitchFamily="18" charset="0"/>
            </a:endParaRPr>
          </a:p>
          <a:p>
            <a:pPr>
              <a:spcBef>
                <a:spcPts val="0"/>
              </a:spcBef>
            </a:pPr>
            <a:r>
              <a:rPr lang="en-US" altLang="ja-JP" b="0" kern="100" dirty="0">
                <a:effectLst/>
                <a:cs typeface="Times New Roman" panose="02020603050405020304" pitchFamily="18" charset="0"/>
              </a:rPr>
              <a:t>(1)</a:t>
            </a:r>
            <a:r>
              <a:rPr lang="ja-JP" altLang="en-US" b="0" kern="100" dirty="0">
                <a:effectLst/>
                <a:cs typeface="Times New Roman" panose="02020603050405020304" pitchFamily="18" charset="0"/>
              </a:rPr>
              <a:t> 脊椎動物のもつ共通の特徴</a:t>
            </a:r>
          </a:p>
          <a:p>
            <a:pPr marL="1030288" indent="-487363">
              <a:spcBef>
                <a:spcPts val="0"/>
              </a:spcBef>
            </a:pPr>
            <a:r>
              <a:rPr lang="ja-JP" altLang="en-US" b="0" kern="100" dirty="0">
                <a:effectLst/>
                <a:cs typeface="Times New Roman" panose="02020603050405020304" pitchFamily="18" charset="0"/>
              </a:rPr>
              <a:t>① 魚類などを除き、陸上の脊椎動物は基本的には</a:t>
            </a:r>
            <a:br>
              <a:rPr lang="en-US" altLang="ja-JP" b="0" kern="100" dirty="0">
                <a:effectLst/>
                <a:cs typeface="Times New Roman" panose="02020603050405020304" pitchFamily="18" charset="0"/>
              </a:rPr>
            </a:br>
            <a:r>
              <a:rPr lang="en-US" altLang="ja-JP" b="0" kern="100" dirty="0">
                <a:effectLst/>
                <a:cs typeface="Times New Roman" panose="02020603050405020304" pitchFamily="18" charset="0"/>
              </a:rPr>
              <a:t>〔15</a:t>
            </a:r>
            <a:r>
              <a:rPr lang="ja-JP" altLang="en-US" b="0" kern="100" dirty="0">
                <a:effectLst/>
                <a:cs typeface="Times New Roman" panose="02020603050405020304" pitchFamily="18" charset="0"/>
              </a:rPr>
              <a:t>  </a:t>
            </a:r>
            <a:r>
              <a:rPr lang="ja-JP" altLang="en-US" b="0" kern="100" dirty="0">
                <a:solidFill>
                  <a:srgbClr val="FF0000"/>
                </a:solidFill>
                <a:effectLst/>
                <a:cs typeface="Times New Roman" panose="02020603050405020304" pitchFamily="18" charset="0"/>
              </a:rPr>
              <a:t>四肢</a:t>
            </a:r>
            <a:r>
              <a:rPr lang="ja-JP" altLang="en-US" b="0" kern="100" dirty="0">
                <a:effectLst/>
                <a:cs typeface="Times New Roman" panose="02020603050405020304" pitchFamily="18" charset="0"/>
              </a:rPr>
              <a:t>  </a:t>
            </a:r>
            <a:r>
              <a:rPr lang="en-US" altLang="ja-JP" b="0" kern="100" dirty="0">
                <a:effectLst/>
                <a:cs typeface="Times New Roman" panose="02020603050405020304" pitchFamily="18" charset="0"/>
              </a:rPr>
              <a:t>〕</a:t>
            </a:r>
            <a:r>
              <a:rPr lang="ja-JP" altLang="en-US" b="0" kern="100" dirty="0">
                <a:effectLst/>
                <a:cs typeface="Times New Roman" panose="02020603050405020304" pitchFamily="18" charset="0"/>
              </a:rPr>
              <a:t>をもつ。</a:t>
            </a:r>
          </a:p>
          <a:p>
            <a:pPr marL="1795463" indent="-442913">
              <a:spcBef>
                <a:spcPts val="0"/>
              </a:spcBef>
            </a:pPr>
            <a:r>
              <a:rPr lang="ja-JP" altLang="en-US" b="0" kern="100" dirty="0">
                <a:effectLst/>
                <a:cs typeface="Times New Roman" panose="02020603050405020304" pitchFamily="18" charset="0"/>
              </a:rPr>
              <a:t>→四肢は、魚類以外の脊椎動物の祖先が陸上生活に</a:t>
            </a:r>
            <a:br>
              <a:rPr lang="en-US" altLang="ja-JP" b="0" kern="100" dirty="0">
                <a:effectLst/>
                <a:cs typeface="Times New Roman" panose="02020603050405020304" pitchFamily="18" charset="0"/>
              </a:rPr>
            </a:br>
            <a:r>
              <a:rPr lang="ja-JP" altLang="en-US" b="0" kern="100" dirty="0">
                <a:effectLst/>
                <a:cs typeface="Times New Roman" panose="02020603050405020304" pitchFamily="18" charset="0"/>
              </a:rPr>
              <a:t>適応する過程で獲得したと考えられる。</a:t>
            </a:r>
          </a:p>
          <a:p>
            <a:pPr marL="1252538" indent="-530225">
              <a:spcBef>
                <a:spcPts val="0"/>
              </a:spcBef>
            </a:pPr>
            <a:r>
              <a:rPr lang="ja-JP" altLang="en-US" b="0" kern="100" dirty="0">
                <a:effectLst/>
                <a:cs typeface="Times New Roman" panose="02020603050405020304" pitchFamily="18" charset="0"/>
              </a:rPr>
              <a:t>＊ 空中を飛ぶ鳥類やコウモリ、水中のクジラのなかまも、前肢が翼やひれに変化したものである。</a:t>
            </a:r>
          </a:p>
          <a:p>
            <a:r>
              <a:rPr lang="en-US" altLang="ja-JP" b="0" kern="100" dirty="0">
                <a:effectLst/>
                <a:cs typeface="Times New Roman" panose="02020603050405020304" pitchFamily="18" charset="0"/>
              </a:rPr>
              <a:t> </a:t>
            </a:r>
            <a:endParaRPr kumimoji="1" lang="ja-JP" altLang="en-US" b="0" dirty="0"/>
          </a:p>
        </p:txBody>
      </p:sp>
      <p:sp>
        <p:nvSpPr>
          <p:cNvPr id="4" name="正方形/長方形 3">
            <a:extLst>
              <a:ext uri="{FF2B5EF4-FFF2-40B4-BE49-F238E27FC236}">
                <a16:creationId xmlns:a16="http://schemas.microsoft.com/office/drawing/2014/main" id="{54A4CF56-6359-1112-199A-9BE793B3C551}"/>
              </a:ext>
            </a:extLst>
          </p:cNvPr>
          <p:cNvSpPr/>
          <p:nvPr/>
        </p:nvSpPr>
        <p:spPr>
          <a:xfrm>
            <a:off x="2446638" y="3243165"/>
            <a:ext cx="1085833" cy="576000"/>
          </a:xfrm>
          <a:prstGeom prst="rect">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四角形: 角を丸くする 4">
            <a:extLst>
              <a:ext uri="{FF2B5EF4-FFF2-40B4-BE49-F238E27FC236}">
                <a16:creationId xmlns:a16="http://schemas.microsoft.com/office/drawing/2014/main" id="{80A10D90-6EE4-060C-2AB5-57760653A7A4}"/>
              </a:ext>
            </a:extLst>
          </p:cNvPr>
          <p:cNvSpPr/>
          <p:nvPr/>
        </p:nvSpPr>
        <p:spPr>
          <a:xfrm>
            <a:off x="413657" y="1236333"/>
            <a:ext cx="6845300" cy="676890"/>
          </a:xfrm>
          <a:prstGeom prst="roundRect">
            <a:avLst>
              <a:gd name="adj" fmla="val 11938"/>
            </a:avLst>
          </a:prstGeom>
          <a:solidFill>
            <a:schemeClr val="accent6">
              <a:lumMod val="20000"/>
              <a:lumOff val="80000"/>
            </a:schemeClr>
          </a:solid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3200" b="1" dirty="0">
                <a:solidFill>
                  <a:sysClr val="windowText" lastClr="000000"/>
                </a:solidFill>
                <a:latin typeface="BIZ UDPゴシック" panose="020B0400000000000000" pitchFamily="50" charset="-128"/>
                <a:ea typeface="BIZ UDPゴシック" panose="020B0400000000000000" pitchFamily="50" charset="-128"/>
              </a:rPr>
              <a:t>Ｂ　進化の証拠と相同</a:t>
            </a:r>
          </a:p>
        </p:txBody>
      </p:sp>
    </p:spTree>
    <p:extLst>
      <p:ext uri="{BB962C8B-B14F-4D97-AF65-F5344CB8AC3E}">
        <p14:creationId xmlns:p14="http://schemas.microsoft.com/office/powerpoint/2010/main" val="4226807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テーマ">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3733</TotalTime>
  <Words>1153</Words>
  <Application>Microsoft Office PowerPoint</Application>
  <PresentationFormat>ワイド画面</PresentationFormat>
  <Paragraphs>90</Paragraphs>
  <Slides>19</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19</vt:i4>
      </vt:variant>
    </vt:vector>
  </HeadingPairs>
  <TitlesOfParts>
    <vt:vector size="25" baseType="lpstr">
      <vt:lpstr>BIZ UDPゴシック</vt:lpstr>
      <vt:lpstr>游ゴシック</vt:lpstr>
      <vt:lpstr>Arial</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下川 眞知子（金井）</cp:lastModifiedBy>
  <cp:revision>2</cp:revision>
  <cp:lastPrinted>2025-07-04T04:40:18Z</cp:lastPrinted>
  <dcterms:created xsi:type="dcterms:W3CDTF">2025-06-19T06:08:44Z</dcterms:created>
  <dcterms:modified xsi:type="dcterms:W3CDTF">2026-03-30T02:59:37Z</dcterms:modified>
</cp:coreProperties>
</file>