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9" r:id="rId2"/>
  </p:sldMasterIdLst>
  <p:notesMasterIdLst>
    <p:notesMasterId r:id="rId29"/>
  </p:notesMasterIdLst>
  <p:sldIdLst>
    <p:sldId id="256" r:id="rId3"/>
    <p:sldId id="985" r:id="rId4"/>
    <p:sldId id="339" r:id="rId5"/>
    <p:sldId id="363" r:id="rId6"/>
    <p:sldId id="364" r:id="rId7"/>
    <p:sldId id="365" r:id="rId8"/>
    <p:sldId id="366" r:id="rId9"/>
    <p:sldId id="341"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Lst>
  <p:sldSz cx="12192000" cy="6858000"/>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既定のセクション" id="{A7836C03-D820-4AF6-BDD6-DAA56479B59D}">
          <p14:sldIdLst>
            <p14:sldId id="256"/>
            <p14:sldId id="985"/>
            <p14:sldId id="339"/>
            <p14:sldId id="363"/>
            <p14:sldId id="364"/>
            <p14:sldId id="365"/>
            <p14:sldId id="366"/>
            <p14:sldId id="341"/>
            <p14:sldId id="367"/>
            <p14:sldId id="368"/>
            <p14:sldId id="369"/>
            <p14:sldId id="370"/>
            <p14:sldId id="371"/>
            <p14:sldId id="372"/>
            <p14:sldId id="373"/>
            <p14:sldId id="374"/>
            <p14:sldId id="375"/>
            <p14:sldId id="376"/>
            <p14:sldId id="377"/>
            <p14:sldId id="378"/>
            <p14:sldId id="379"/>
            <p14:sldId id="380"/>
            <p14:sldId id="381"/>
            <p14:sldId id="382"/>
            <p14:sldId id="383"/>
            <p14:sldId id="384"/>
          </p14:sldIdLst>
        </p14:section>
        <p14:section name="タイトルなしのセクション" id="{11004EF0-6E1B-478C-B97A-77E5FE6EB17D}">
          <p14:sldIdLst/>
        </p14:section>
        <p14:section name="タイトルなしのセクション" id="{B78B9F3C-2F29-42AB-B4B7-A9DD12EF0817}">
          <p14:sldIdLst/>
        </p14:section>
      </p14:sectionLst>
    </p:ex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g506CF8aJIZqAJocSz6Tz3cU1tQ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00"/>
    <a:srgbClr val="404040"/>
    <a:srgbClr val="0098FF"/>
    <a:srgbClr val="86D4DE"/>
    <a:srgbClr val="8BBBD9"/>
    <a:srgbClr val="89DBD9"/>
    <a:srgbClr val="00EBBB"/>
    <a:srgbClr val="04FAAE"/>
    <a:srgbClr val="2EF6AB"/>
    <a:srgbClr val="08B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9" d="100"/>
          <a:sy n="79" d="100"/>
        </p:scale>
        <p:origin x="144" y="235"/>
      </p:cViewPr>
      <p:guideLst>
        <p:guide orient="horz" pos="2183"/>
        <p:guide pos="3863"/>
      </p:guideLst>
    </p:cSldViewPr>
  </p:slideViewPr>
  <p:notesTextViewPr>
    <p:cViewPr>
      <p:scale>
        <a:sx n="1" d="1"/>
        <a:sy n="1" d="1"/>
      </p:scale>
      <p:origin x="0" y="0"/>
    </p:cViewPr>
  </p:notesTextViewPr>
  <p:sorterViewPr>
    <p:cViewPr varScale="1">
      <p:scale>
        <a:sx n="100" d="100"/>
        <a:sy n="100" d="100"/>
      </p:scale>
      <p:origin x="0" y="-6867"/>
    </p:cViewPr>
  </p:sorterViewPr>
  <p:notesViewPr>
    <p:cSldViewPr snapToGrid="0" showGuides="1">
      <p:cViewPr varScale="1">
        <p:scale>
          <a:sx n="68" d="100"/>
          <a:sy n="68" d="100"/>
        </p:scale>
        <p:origin x="3231" y="6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79"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8" Type="http://schemas.openxmlformats.org/officeDocument/2006/relationships/slide" Target="slides/slide6.xml"/><Relationship Id="rId8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6" cy="496967"/>
          </a:xfrm>
          <a:prstGeom prst="rect">
            <a:avLst/>
          </a:prstGeom>
          <a:noFill/>
          <a:ln>
            <a:noFill/>
          </a:ln>
        </p:spPr>
        <p:txBody>
          <a:bodyPr spcFirstLastPara="1" wrap="square" lIns="92225" tIns="46100" rIns="92225" bIns="461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5839" y="0"/>
            <a:ext cx="2949786" cy="496967"/>
          </a:xfrm>
          <a:prstGeom prst="rect">
            <a:avLst/>
          </a:prstGeom>
          <a:noFill/>
          <a:ln>
            <a:noFill/>
          </a:ln>
        </p:spPr>
        <p:txBody>
          <a:bodyPr spcFirstLastPara="1" wrap="square" lIns="92225" tIns="46100" rIns="92225" bIns="461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26225"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0721" y="4721187"/>
            <a:ext cx="5445760" cy="4472702"/>
          </a:xfrm>
          <a:prstGeom prst="rect">
            <a:avLst/>
          </a:prstGeom>
          <a:noFill/>
          <a:ln>
            <a:noFill/>
          </a:ln>
        </p:spPr>
        <p:txBody>
          <a:bodyPr spcFirstLastPara="1" wrap="square" lIns="92225" tIns="46100" rIns="92225" bIns="461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0647"/>
            <a:ext cx="2949786" cy="496967"/>
          </a:xfrm>
          <a:prstGeom prst="rect">
            <a:avLst/>
          </a:prstGeom>
          <a:noFill/>
          <a:ln>
            <a:noFill/>
          </a:ln>
        </p:spPr>
        <p:txBody>
          <a:bodyPr spcFirstLastPara="1" wrap="square" lIns="92225" tIns="46100" rIns="92225" bIns="461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5839" y="9440647"/>
            <a:ext cx="2949786" cy="496967"/>
          </a:xfrm>
          <a:prstGeom prst="rect">
            <a:avLst/>
          </a:prstGeom>
          <a:noFill/>
          <a:ln>
            <a:noFill/>
          </a:ln>
        </p:spPr>
        <p:txBody>
          <a:bodyPr spcFirstLastPara="1" wrap="square" lIns="92225" tIns="46100" rIns="92225" bIns="461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130"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90488" y="744538"/>
            <a:ext cx="6626225"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p1:notes"/>
          <p:cNvSpPr txBox="1">
            <a:spLocks noGrp="1"/>
          </p:cNvSpPr>
          <p:nvPr>
            <p:ph type="body" idx="1"/>
          </p:nvPr>
        </p:nvSpPr>
        <p:spPr>
          <a:xfrm>
            <a:off x="680721" y="4721187"/>
            <a:ext cx="5445760" cy="4472702"/>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dirty="0"/>
          </a:p>
        </p:txBody>
      </p:sp>
      <p:sp>
        <p:nvSpPr>
          <p:cNvPr id="69" name="Google Shape;69;p1:notes"/>
          <p:cNvSpPr txBox="1">
            <a:spLocks noGrp="1"/>
          </p:cNvSpPr>
          <p:nvPr>
            <p:ph type="sldNum" idx="12"/>
          </p:nvPr>
        </p:nvSpPr>
        <p:spPr>
          <a:xfrm>
            <a:off x="3855839" y="9440647"/>
            <a:ext cx="2949786" cy="496967"/>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6</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1420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このスライドの学習と関連した実験：教科書</a:t>
            </a:r>
            <a:r>
              <a:rPr kumimoji="1" lang="en-US" altLang="ja-JP" dirty="0"/>
              <a:t>29</a:t>
            </a:r>
            <a:r>
              <a:rPr kumimoji="1" lang="ja-JP" altLang="en-US" dirty="0"/>
              <a:t>ページのちょこラボ</a:t>
            </a:r>
            <a:r>
              <a:rPr kumimoji="1" lang="en-US" altLang="ja-JP" dirty="0"/>
              <a:t>2</a:t>
            </a:r>
            <a:r>
              <a:rPr kumimoji="1" lang="ja-JP" altLang="en-US" dirty="0"/>
              <a:t>　水性サインペンの色素を分離しよう</a:t>
            </a:r>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22</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7807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スライドトップ">
  <p:cSld name="スライドトップ">
    <p:spTree>
      <p:nvGrpSpPr>
        <p:cNvPr id="1" name="Shape 16"/>
        <p:cNvGrpSpPr/>
        <p:nvPr/>
      </p:nvGrpSpPr>
      <p:grpSpPr>
        <a:xfrm>
          <a:off x="0" y="0"/>
          <a:ext cx="0" cy="0"/>
          <a:chOff x="0" y="0"/>
          <a:chExt cx="0" cy="0"/>
        </a:xfrm>
      </p:grpSpPr>
      <p:sp>
        <p:nvSpPr>
          <p:cNvPr id="17" name="Google Shape;17;p63"/>
          <p:cNvSpPr txBox="1">
            <a:spLocks noGrp="1"/>
          </p:cNvSpPr>
          <p:nvPr>
            <p:ph type="body" idx="1"/>
          </p:nvPr>
        </p:nvSpPr>
        <p:spPr>
          <a:xfrm>
            <a:off x="838200" y="1292400"/>
            <a:ext cx="10515600" cy="3528392"/>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0"/>
              </a:spcBef>
              <a:spcAft>
                <a:spcPts val="0"/>
              </a:spcAft>
              <a:buClr>
                <a:srgbClr val="3F3F3F"/>
              </a:buClr>
              <a:buSzPts val="2800"/>
              <a:buFont typeface="Arial"/>
              <a:buNone/>
              <a:defRPr sz="28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2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2pPr>
            <a:lvl3pPr marL="1371600" lvl="2" indent="-228600" algn="ctr">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ctr">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ctr">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 name="Google Shape;18;p63"/>
          <p:cNvSpPr/>
          <p:nvPr/>
        </p:nvSpPr>
        <p:spPr>
          <a:xfrm>
            <a:off x="479376" y="26976"/>
            <a:ext cx="1729407" cy="1616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0" i="0" u="none" strike="noStrike" cap="none" dirty="0">
                <a:solidFill>
                  <a:srgbClr val="BFBFBF"/>
                </a:solidFill>
                <a:latin typeface="Arial"/>
                <a:ea typeface="Arial"/>
                <a:cs typeface="Arial"/>
                <a:sym typeface="Arial"/>
              </a:rPr>
              <a:t>ⒸTokyo Shoseki Co.,Ltd.</a:t>
            </a:r>
            <a:endParaRPr sz="1000" b="0" i="0" u="none" strike="noStrike" cap="none" dirty="0">
              <a:solidFill>
                <a:srgbClr val="BFBFBF"/>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解答">
    <p:spTree>
      <p:nvGrpSpPr>
        <p:cNvPr id="1" name=""/>
        <p:cNvGrpSpPr/>
        <p:nvPr/>
      </p:nvGrpSpPr>
      <p:grpSpPr>
        <a:xfrm>
          <a:off x="0" y="0"/>
          <a:ext cx="0" cy="0"/>
          <a:chOff x="0" y="0"/>
          <a:chExt cx="0" cy="0"/>
        </a:xfrm>
      </p:grpSpPr>
      <p:sp>
        <p:nvSpPr>
          <p:cNvPr id="3" name="Google Shape;41;p74">
            <a:extLst>
              <a:ext uri="{FF2B5EF4-FFF2-40B4-BE49-F238E27FC236}">
                <a16:creationId xmlns:a16="http://schemas.microsoft.com/office/drawing/2014/main" id="{453D907F-D9FE-C900-596E-C941051DF274}"/>
              </a:ext>
            </a:extLst>
          </p:cNvPr>
          <p:cNvSpPr txBox="1">
            <a:spLocks noGrp="1"/>
          </p:cNvSpPr>
          <p:nvPr>
            <p:ph type="body" idx="13"/>
          </p:nvPr>
        </p:nvSpPr>
        <p:spPr>
          <a:xfrm>
            <a:off x="407365" y="1275285"/>
            <a:ext cx="11449670" cy="5318345"/>
          </a:xfrm>
          <a:prstGeom prst="rect">
            <a:avLst/>
          </a:prstGeom>
          <a:noFill/>
          <a:ln>
            <a:noFill/>
          </a:ln>
        </p:spPr>
        <p:txBody>
          <a:bodyPr spcFirstLastPara="1" wrap="square" lIns="360000" tIns="45700" rIns="90000" bIns="45700" anchor="t" anchorCtr="0">
            <a:normAutofit/>
          </a:bodyPr>
          <a:lstStyle>
            <a:lvl1pPr marL="0" lvl="0" indent="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sp>
        <p:nvSpPr>
          <p:cNvPr id="2" name="四角形: 角を丸くする 1">
            <a:extLst>
              <a:ext uri="{FF2B5EF4-FFF2-40B4-BE49-F238E27FC236}">
                <a16:creationId xmlns:a16="http://schemas.microsoft.com/office/drawing/2014/main" id="{E2662C96-A458-8307-E791-EA7EFAE337C5}"/>
              </a:ext>
            </a:extLst>
          </p:cNvPr>
          <p:cNvSpPr/>
          <p:nvPr userDrawn="1"/>
        </p:nvSpPr>
        <p:spPr>
          <a:xfrm>
            <a:off x="530886" y="538536"/>
            <a:ext cx="2212314" cy="583348"/>
          </a:xfrm>
          <a:prstGeom prst="roundRect">
            <a:avLst/>
          </a:prstGeom>
          <a:solidFill>
            <a:srgbClr val="0098FF"/>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解説・解答</a:t>
            </a:r>
          </a:p>
        </p:txBody>
      </p:sp>
    </p:spTree>
    <p:extLst>
      <p:ext uri="{BB962C8B-B14F-4D97-AF65-F5344CB8AC3E}">
        <p14:creationId xmlns:p14="http://schemas.microsoft.com/office/powerpoint/2010/main" val="42217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レッツスタート" preserve="1" userDrawn="1">
  <p:cSld name="章扉">
    <p:spTree>
      <p:nvGrpSpPr>
        <p:cNvPr id="1" name="Shape 43"/>
        <p:cNvGrpSpPr/>
        <p:nvPr/>
      </p:nvGrpSpPr>
      <p:grpSpPr>
        <a:xfrm>
          <a:off x="0" y="0"/>
          <a:ext cx="0" cy="0"/>
          <a:chOff x="0" y="0"/>
          <a:chExt cx="0" cy="0"/>
        </a:xfrm>
      </p:grpSpPr>
      <p:sp>
        <p:nvSpPr>
          <p:cNvPr id="44" name="Google Shape;44;p75"/>
          <p:cNvSpPr/>
          <p:nvPr userDrawn="1"/>
        </p:nvSpPr>
        <p:spPr>
          <a:xfrm>
            <a:off x="46187" y="266818"/>
            <a:ext cx="12098484" cy="6535163"/>
          </a:xfrm>
          <a:custGeom>
            <a:avLst/>
            <a:gdLst/>
            <a:ahLst/>
            <a:cxnLst/>
            <a:rect l="l" t="t" r="r" b="b"/>
            <a:pathLst>
              <a:path w="12131995" h="6579163" extrusionOk="0">
                <a:moveTo>
                  <a:pt x="1142" y="451185"/>
                </a:moveTo>
                <a:lnTo>
                  <a:pt x="387487" y="0"/>
                </a:lnTo>
                <a:lnTo>
                  <a:pt x="12131995" y="10611"/>
                </a:lnTo>
                <a:lnTo>
                  <a:pt x="12131995" y="6579163"/>
                </a:lnTo>
                <a:lnTo>
                  <a:pt x="15249" y="6570312"/>
                </a:lnTo>
                <a:cubicBezTo>
                  <a:pt x="22303" y="4527653"/>
                  <a:pt x="-5912" y="2493844"/>
                  <a:pt x="1142" y="451185"/>
                </a:cubicBezTo>
                <a:close/>
              </a:path>
            </a:pathLst>
          </a:custGeom>
          <a:solidFill>
            <a:schemeClr val="accent5">
              <a:lumMod val="20000"/>
              <a:lumOff val="80000"/>
            </a:schemeClr>
          </a:solidFill>
          <a:ln w="127000" cap="flat" cmpd="sng">
            <a:solidFill>
              <a:schemeClr val="accent5">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 name="Google Shape;32;p70">
            <a:extLst>
              <a:ext uri="{FF2B5EF4-FFF2-40B4-BE49-F238E27FC236}">
                <a16:creationId xmlns:a16="http://schemas.microsoft.com/office/drawing/2014/main" id="{41506B48-A9FD-FBB3-F436-9C6ABD1F3064}"/>
              </a:ext>
            </a:extLst>
          </p:cNvPr>
          <p:cNvSpPr>
            <a:spLocks noGrp="1"/>
          </p:cNvSpPr>
          <p:nvPr>
            <p:ph type="pic" idx="2"/>
          </p:nvPr>
        </p:nvSpPr>
        <p:spPr>
          <a:xfrm>
            <a:off x="837600" y="561626"/>
            <a:ext cx="10515600" cy="5729842"/>
          </a:xfrm>
          <a:prstGeom prst="rect">
            <a:avLst/>
          </a:prstGeom>
          <a:noFill/>
          <a:ln>
            <a:noFill/>
          </a:ln>
        </p:spPr>
        <p:txBody>
          <a:bodyPr/>
          <a:lstStyle>
            <a:lvl1pPr>
              <a:defRPr>
                <a:solidFill>
                  <a:schemeClr val="tx1">
                    <a:lumMod val="75000"/>
                    <a:lumOff val="25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Tree>
    <p:extLst>
      <p:ext uri="{BB962C8B-B14F-4D97-AF65-F5344CB8AC3E}">
        <p14:creationId xmlns:p14="http://schemas.microsoft.com/office/powerpoint/2010/main" val="375148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学習の問い" preserve="1" userDrawn="1">
  <p:cSld name="1_学習の問い">
    <p:spTree>
      <p:nvGrpSpPr>
        <p:cNvPr id="1" name="Shape 21"/>
        <p:cNvGrpSpPr/>
        <p:nvPr/>
      </p:nvGrpSpPr>
      <p:grpSpPr>
        <a:xfrm>
          <a:off x="0" y="0"/>
          <a:ext cx="0" cy="0"/>
          <a:chOff x="0" y="0"/>
          <a:chExt cx="0" cy="0"/>
        </a:xfrm>
      </p:grpSpPr>
      <p:sp>
        <p:nvSpPr>
          <p:cNvPr id="22" name="Google Shape;22;p67"/>
          <p:cNvSpPr/>
          <p:nvPr/>
        </p:nvSpPr>
        <p:spPr>
          <a:xfrm>
            <a:off x="47796" y="277117"/>
            <a:ext cx="12098484" cy="6535163"/>
          </a:xfrm>
          <a:custGeom>
            <a:avLst/>
            <a:gdLst/>
            <a:ahLst/>
            <a:cxnLst/>
            <a:rect l="l" t="t" r="r" b="b"/>
            <a:pathLst>
              <a:path w="12131995" h="6579163" extrusionOk="0">
                <a:moveTo>
                  <a:pt x="1142" y="451185"/>
                </a:moveTo>
                <a:lnTo>
                  <a:pt x="387487" y="0"/>
                </a:lnTo>
                <a:lnTo>
                  <a:pt x="12131995" y="10611"/>
                </a:lnTo>
                <a:lnTo>
                  <a:pt x="12131995" y="6579163"/>
                </a:lnTo>
                <a:lnTo>
                  <a:pt x="15249" y="6570312"/>
                </a:lnTo>
                <a:cubicBezTo>
                  <a:pt x="22303" y="4527653"/>
                  <a:pt x="-5912" y="2493844"/>
                  <a:pt x="1142" y="451185"/>
                </a:cubicBezTo>
                <a:close/>
              </a:path>
            </a:pathLst>
          </a:custGeom>
          <a:solidFill>
            <a:schemeClr val="accent5">
              <a:lumMod val="20000"/>
              <a:lumOff val="80000"/>
            </a:schemeClr>
          </a:solidFill>
          <a:ln w="127000" cap="flat" cmpd="sng">
            <a:solidFill>
              <a:schemeClr val="accent5">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41;p74">
            <a:extLst>
              <a:ext uri="{FF2B5EF4-FFF2-40B4-BE49-F238E27FC236}">
                <a16:creationId xmlns:a16="http://schemas.microsoft.com/office/drawing/2014/main" id="{C6725371-9BE3-5FEC-C319-964A4D09124A}"/>
              </a:ext>
            </a:extLst>
          </p:cNvPr>
          <p:cNvSpPr txBox="1">
            <a:spLocks noGrp="1"/>
          </p:cNvSpPr>
          <p:nvPr>
            <p:ph type="body" idx="1"/>
          </p:nvPr>
        </p:nvSpPr>
        <p:spPr>
          <a:xfrm>
            <a:off x="886017" y="1716702"/>
            <a:ext cx="10515599" cy="3643591"/>
          </a:xfrm>
          <a:prstGeom prst="rect">
            <a:avLst/>
          </a:prstGeom>
          <a:noFill/>
          <a:ln>
            <a:noFill/>
          </a:ln>
        </p:spPr>
        <p:txBody>
          <a:bodyPr spcFirstLastPara="1" wrap="square" lIns="360000" tIns="45700" rIns="90000" bIns="45700" anchor="t" anchorCtr="0">
            <a:normAutofit/>
          </a:bodyPr>
          <a:lstStyle>
            <a:lvl1pPr marL="0" lvl="0" indent="39600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grpSp>
        <p:nvGrpSpPr>
          <p:cNvPr id="7" name="グループ化 6">
            <a:extLst>
              <a:ext uri="{FF2B5EF4-FFF2-40B4-BE49-F238E27FC236}">
                <a16:creationId xmlns:a16="http://schemas.microsoft.com/office/drawing/2014/main" id="{ECC22150-E137-63B2-7297-4B7C5176DF9C}"/>
              </a:ext>
            </a:extLst>
          </p:cNvPr>
          <p:cNvGrpSpPr/>
          <p:nvPr userDrawn="1"/>
        </p:nvGrpSpPr>
        <p:grpSpPr>
          <a:xfrm>
            <a:off x="4084258" y="533603"/>
            <a:ext cx="3187966" cy="886633"/>
            <a:chOff x="4084258" y="533603"/>
            <a:chExt cx="3187966" cy="886633"/>
          </a:xfrm>
        </p:grpSpPr>
        <p:sp>
          <p:nvSpPr>
            <p:cNvPr id="8" name="吹き出し: 円形 7">
              <a:extLst>
                <a:ext uri="{FF2B5EF4-FFF2-40B4-BE49-F238E27FC236}">
                  <a16:creationId xmlns:a16="http://schemas.microsoft.com/office/drawing/2014/main" id="{8D00AF68-CB13-CFD9-24CE-C9A05CCDADD0}"/>
                </a:ext>
              </a:extLst>
            </p:cNvPr>
            <p:cNvSpPr/>
            <p:nvPr userDrawn="1"/>
          </p:nvSpPr>
          <p:spPr>
            <a:xfrm>
              <a:off x="4084258" y="533603"/>
              <a:ext cx="931149" cy="886633"/>
            </a:xfrm>
            <a:prstGeom prst="wedgeEllipseCallout">
              <a:avLst>
                <a:gd name="adj1" fmla="val 56670"/>
                <a:gd name="adj2" fmla="val 41678"/>
              </a:avLst>
            </a:prstGeom>
            <a:gradFill>
              <a:gsLst>
                <a:gs pos="98000">
                  <a:schemeClr val="accent5">
                    <a:lumMod val="40000"/>
                    <a:lumOff val="60000"/>
                  </a:schemeClr>
                </a:gs>
                <a:gs pos="71000">
                  <a:srgbClr val="F1F3FF"/>
                </a:gs>
                <a:gs pos="0">
                  <a:schemeClr val="bg1"/>
                </a:gs>
              </a:gsLst>
              <a:lin ang="5400000" scaled="0"/>
            </a:gradFill>
            <a:ln>
              <a:noFill/>
            </a:ln>
            <a:effectLst>
              <a:innerShdw blurRad="63500" dist="50800" dir="5400000">
                <a:schemeClr val="accent5">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ln w="12700" cmpd="sng">
                    <a:noFill/>
                    <a:prstDash val="solid"/>
                  </a:ln>
                  <a:gradFill>
                    <a:gsLst>
                      <a:gs pos="98000">
                        <a:srgbClr val="FF0000"/>
                      </a:gs>
                      <a:gs pos="16000">
                        <a:schemeClr val="accent1">
                          <a:lumMod val="40000"/>
                          <a:lumOff val="60000"/>
                        </a:schemeClr>
                      </a:gs>
                      <a:gs pos="0">
                        <a:schemeClr val="accent1">
                          <a:lumMod val="20000"/>
                          <a:lumOff val="80000"/>
                        </a:schemeClr>
                      </a:gs>
                    </a:gsLst>
                    <a:lin ang="5400000"/>
                  </a:gradFill>
                  <a:latin typeface="Yu Gothic UI Semibold" panose="020B0700000000000000" pitchFamily="50" charset="-128"/>
                  <a:ea typeface="Yu Gothic UI Semibold" panose="020B0700000000000000" pitchFamily="50" charset="-128"/>
                </a:rPr>
                <a:t>？</a:t>
              </a:r>
            </a:p>
          </p:txBody>
        </p:sp>
        <p:sp>
          <p:nvSpPr>
            <p:cNvPr id="2" name="テキスト ボックス 1">
              <a:extLst>
                <a:ext uri="{FF2B5EF4-FFF2-40B4-BE49-F238E27FC236}">
                  <a16:creationId xmlns:a16="http://schemas.microsoft.com/office/drawing/2014/main" id="{159C75FC-161C-C58D-079D-8CAEC7D4311A}"/>
                </a:ext>
              </a:extLst>
            </p:cNvPr>
            <p:cNvSpPr txBox="1"/>
            <p:nvPr userDrawn="1"/>
          </p:nvSpPr>
          <p:spPr>
            <a:xfrm>
              <a:off x="5015407" y="704522"/>
              <a:ext cx="2256817"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BIZ UDPゴシック" panose="020B0400000000000000" pitchFamily="50" charset="-128"/>
                  <a:ea typeface="BIZ UDPゴシック" panose="020B0400000000000000" pitchFamily="50" charset="-128"/>
                </a:rPr>
                <a:t>学習の問い</a:t>
              </a:r>
            </a:p>
          </p:txBody>
        </p:sp>
      </p:grpSp>
    </p:spTree>
    <p:extLst>
      <p:ext uri="{BB962C8B-B14F-4D97-AF65-F5344CB8AC3E}">
        <p14:creationId xmlns:p14="http://schemas.microsoft.com/office/powerpoint/2010/main" val="153885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本文（項のはじまり）" userDrawn="1">
  <p:cSld name="本文（節・項開始）">
    <p:spTree>
      <p:nvGrpSpPr>
        <p:cNvPr id="1" name="Shape 25"/>
        <p:cNvGrpSpPr/>
        <p:nvPr/>
      </p:nvGrpSpPr>
      <p:grpSpPr>
        <a:xfrm>
          <a:off x="0" y="0"/>
          <a:ext cx="0" cy="0"/>
          <a:chOff x="0" y="0"/>
          <a:chExt cx="0" cy="0"/>
        </a:xfrm>
      </p:grpSpPr>
      <p:sp>
        <p:nvSpPr>
          <p:cNvPr id="26" name="Google Shape;26;p68"/>
          <p:cNvSpPr txBox="1">
            <a:spLocks noGrp="1"/>
          </p:cNvSpPr>
          <p:nvPr>
            <p:ph type="title"/>
          </p:nvPr>
        </p:nvSpPr>
        <p:spPr>
          <a:xfrm>
            <a:off x="838200" y="259200"/>
            <a:ext cx="10515600" cy="49672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F3F3F"/>
              </a:buClr>
              <a:buSzPts val="2800"/>
              <a:buFont typeface="Arial"/>
              <a:buNone/>
              <a:defRPr sz="2800" b="1">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 name="Google Shape;41;p74">
            <a:extLst>
              <a:ext uri="{FF2B5EF4-FFF2-40B4-BE49-F238E27FC236}">
                <a16:creationId xmlns:a16="http://schemas.microsoft.com/office/drawing/2014/main" id="{EF8E7BA3-92DA-9D1F-24DE-5CD9B369D64B}"/>
              </a:ext>
            </a:extLst>
          </p:cNvPr>
          <p:cNvSpPr txBox="1">
            <a:spLocks noGrp="1"/>
          </p:cNvSpPr>
          <p:nvPr>
            <p:ph type="body" idx="1"/>
          </p:nvPr>
        </p:nvSpPr>
        <p:spPr>
          <a:xfrm>
            <a:off x="371364" y="908720"/>
            <a:ext cx="11449272" cy="5690080"/>
          </a:xfrm>
          <a:prstGeom prst="rect">
            <a:avLst/>
          </a:prstGeom>
          <a:noFill/>
          <a:ln>
            <a:noFill/>
          </a:ln>
        </p:spPr>
        <p:txBody>
          <a:bodyPr spcFirstLastPara="1" wrap="square" lIns="360000" tIns="45700" rIns="90000" bIns="45700" anchor="t" anchorCtr="0">
            <a:normAutofit/>
          </a:bodyPr>
          <a:lstStyle>
            <a:lvl1pPr marL="0" lvl="0" indent="39600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本文" userDrawn="1">
  <p:cSld name="本文">
    <p:spTree>
      <p:nvGrpSpPr>
        <p:cNvPr id="1" name="Shape 28"/>
        <p:cNvGrpSpPr/>
        <p:nvPr/>
      </p:nvGrpSpPr>
      <p:grpSpPr>
        <a:xfrm>
          <a:off x="0" y="0"/>
          <a:ext cx="0" cy="0"/>
          <a:chOff x="0" y="0"/>
          <a:chExt cx="0" cy="0"/>
        </a:xfrm>
      </p:grpSpPr>
      <p:sp>
        <p:nvSpPr>
          <p:cNvPr id="9" name="Google Shape;41;p74">
            <a:extLst>
              <a:ext uri="{FF2B5EF4-FFF2-40B4-BE49-F238E27FC236}">
                <a16:creationId xmlns:a16="http://schemas.microsoft.com/office/drawing/2014/main" id="{3662B5CB-41DB-1ED4-54AD-5BC0A2BBED6C}"/>
              </a:ext>
            </a:extLst>
          </p:cNvPr>
          <p:cNvSpPr txBox="1">
            <a:spLocks noGrp="1"/>
          </p:cNvSpPr>
          <p:nvPr>
            <p:ph type="body" idx="1"/>
          </p:nvPr>
        </p:nvSpPr>
        <p:spPr>
          <a:xfrm>
            <a:off x="371364" y="764704"/>
            <a:ext cx="11449272" cy="5834096"/>
          </a:xfrm>
          <a:prstGeom prst="rect">
            <a:avLst/>
          </a:prstGeom>
          <a:noFill/>
          <a:ln>
            <a:noFill/>
          </a:ln>
        </p:spPr>
        <p:txBody>
          <a:bodyPr spcFirstLastPara="1" wrap="square" lIns="360000" tIns="45700" rIns="90000" bIns="45700" anchor="t" anchorCtr="0">
            <a:normAutofit/>
          </a:bodyPr>
          <a:lstStyle>
            <a:lvl1pPr marL="0" lvl="0" indent="39600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白紙（項のはじまり）">
  <p:cSld name="図（節・項開始）">
    <p:spTree>
      <p:nvGrpSpPr>
        <p:cNvPr id="1" name="Shape 36"/>
        <p:cNvGrpSpPr/>
        <p:nvPr/>
      </p:nvGrpSpPr>
      <p:grpSpPr>
        <a:xfrm>
          <a:off x="0" y="0"/>
          <a:ext cx="0" cy="0"/>
          <a:chOff x="0" y="0"/>
          <a:chExt cx="0" cy="0"/>
        </a:xfrm>
      </p:grpSpPr>
      <p:sp>
        <p:nvSpPr>
          <p:cNvPr id="37" name="Google Shape;37;p72"/>
          <p:cNvSpPr txBox="1">
            <a:spLocks noGrp="1"/>
          </p:cNvSpPr>
          <p:nvPr>
            <p:ph type="title"/>
          </p:nvPr>
        </p:nvSpPr>
        <p:spPr>
          <a:xfrm>
            <a:off x="838800" y="259200"/>
            <a:ext cx="10515600" cy="57751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F3F3F"/>
              </a:buClr>
              <a:buSzPts val="2800"/>
              <a:buFont typeface="Arial"/>
              <a:buNone/>
              <a:defRPr sz="2800" b="1">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この節のポイント" userDrawn="1">
  <p:cSld name="この節のポイント！">
    <p:spTree>
      <p:nvGrpSpPr>
        <p:cNvPr id="1" name="Shape 33"/>
        <p:cNvGrpSpPr/>
        <p:nvPr/>
      </p:nvGrpSpPr>
      <p:grpSpPr>
        <a:xfrm>
          <a:off x="0" y="0"/>
          <a:ext cx="0" cy="0"/>
          <a:chOff x="0" y="0"/>
          <a:chExt cx="0" cy="0"/>
        </a:xfrm>
      </p:grpSpPr>
      <p:sp>
        <p:nvSpPr>
          <p:cNvPr id="5" name="Google Shape;41;p74">
            <a:extLst>
              <a:ext uri="{FF2B5EF4-FFF2-40B4-BE49-F238E27FC236}">
                <a16:creationId xmlns:a16="http://schemas.microsoft.com/office/drawing/2014/main" id="{78E6438A-BBF4-4EEF-A0F3-4A22B3374455}"/>
              </a:ext>
            </a:extLst>
          </p:cNvPr>
          <p:cNvSpPr txBox="1">
            <a:spLocks noGrp="1"/>
          </p:cNvSpPr>
          <p:nvPr>
            <p:ph type="body" idx="1"/>
          </p:nvPr>
        </p:nvSpPr>
        <p:spPr>
          <a:xfrm>
            <a:off x="837600" y="1700808"/>
            <a:ext cx="10515600" cy="3643591"/>
          </a:xfrm>
          <a:prstGeom prst="rect">
            <a:avLst/>
          </a:prstGeom>
          <a:noFill/>
          <a:ln>
            <a:noFill/>
          </a:ln>
        </p:spPr>
        <p:txBody>
          <a:bodyPr spcFirstLastPara="1" wrap="square" lIns="360000" tIns="45700" rIns="90000" bIns="45700" anchor="t" anchorCtr="0">
            <a:normAutofit/>
          </a:bodyPr>
          <a:lstStyle>
            <a:lvl1pPr marL="0" lvl="0" indent="39600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grpSp>
        <p:nvGrpSpPr>
          <p:cNvPr id="9" name="グループ化 8">
            <a:extLst>
              <a:ext uri="{FF2B5EF4-FFF2-40B4-BE49-F238E27FC236}">
                <a16:creationId xmlns:a16="http://schemas.microsoft.com/office/drawing/2014/main" id="{96746B02-617B-6CCF-D0DD-8A9DDB2C3D50}"/>
              </a:ext>
            </a:extLst>
          </p:cNvPr>
          <p:cNvGrpSpPr/>
          <p:nvPr userDrawn="1"/>
        </p:nvGrpSpPr>
        <p:grpSpPr>
          <a:xfrm>
            <a:off x="704606" y="430942"/>
            <a:ext cx="1474389" cy="1082659"/>
            <a:chOff x="3467262" y="4249881"/>
            <a:chExt cx="2679970" cy="1967930"/>
          </a:xfrm>
        </p:grpSpPr>
        <p:sp>
          <p:nvSpPr>
            <p:cNvPr id="10" name="吹き出し: 円形 9">
              <a:extLst>
                <a:ext uri="{FF2B5EF4-FFF2-40B4-BE49-F238E27FC236}">
                  <a16:creationId xmlns:a16="http://schemas.microsoft.com/office/drawing/2014/main" id="{5E236DC9-FA2C-5040-6FFA-F72F893A95F7}"/>
                </a:ext>
              </a:extLst>
            </p:cNvPr>
            <p:cNvSpPr/>
            <p:nvPr/>
          </p:nvSpPr>
          <p:spPr>
            <a:xfrm>
              <a:off x="3864547" y="4817601"/>
              <a:ext cx="1470511" cy="1400210"/>
            </a:xfrm>
            <a:prstGeom prst="wedgeEllipseCallout">
              <a:avLst>
                <a:gd name="adj1" fmla="val 56670"/>
                <a:gd name="adj2" fmla="val 41678"/>
              </a:avLst>
            </a:prstGeom>
            <a:gradFill>
              <a:gsLst>
                <a:gs pos="98000">
                  <a:schemeClr val="accent5">
                    <a:lumMod val="40000"/>
                    <a:lumOff val="60000"/>
                  </a:schemeClr>
                </a:gs>
                <a:gs pos="71000">
                  <a:srgbClr val="F1F3FF"/>
                </a:gs>
                <a:gs pos="0">
                  <a:schemeClr val="bg1"/>
                </a:gs>
              </a:gsLst>
              <a:lin ang="5400000" scaled="0"/>
            </a:gradFill>
            <a:ln>
              <a:noFill/>
            </a:ln>
            <a:effectLst>
              <a:innerShdw blurRad="63500" dist="50800" dir="5400000">
                <a:schemeClr val="accent5">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ln w="12700" cmpd="sng">
                    <a:noFill/>
                    <a:prstDash val="solid"/>
                  </a:ln>
                  <a:gradFill>
                    <a:gsLst>
                      <a:gs pos="98000">
                        <a:srgbClr val="FF0000"/>
                      </a:gs>
                      <a:gs pos="16000">
                        <a:schemeClr val="accent1">
                          <a:lumMod val="40000"/>
                          <a:lumOff val="60000"/>
                        </a:schemeClr>
                      </a:gs>
                      <a:gs pos="0">
                        <a:schemeClr val="accent1">
                          <a:lumMod val="20000"/>
                          <a:lumOff val="80000"/>
                        </a:schemeClr>
                      </a:gs>
                    </a:gsLst>
                    <a:lin ang="5400000"/>
                  </a:gradFill>
                  <a:latin typeface="Yu Gothic UI Semibold" panose="020B0700000000000000" pitchFamily="50" charset="-128"/>
                  <a:ea typeface="Yu Gothic UI Semibold" panose="020B0700000000000000" pitchFamily="50" charset="-128"/>
                </a:rPr>
                <a:t>！</a:t>
              </a:r>
            </a:p>
          </p:txBody>
        </p:sp>
        <p:sp>
          <p:nvSpPr>
            <p:cNvPr id="11" name="四角形: 上の 2 つの角を丸める 10">
              <a:extLst>
                <a:ext uri="{FF2B5EF4-FFF2-40B4-BE49-F238E27FC236}">
                  <a16:creationId xmlns:a16="http://schemas.microsoft.com/office/drawing/2014/main" id="{F1F6F62D-2B70-9D7E-F71C-3872C8E9E3FE}"/>
                </a:ext>
              </a:extLst>
            </p:cNvPr>
            <p:cNvSpPr/>
            <p:nvPr/>
          </p:nvSpPr>
          <p:spPr>
            <a:xfrm>
              <a:off x="3467262" y="4249881"/>
              <a:ext cx="2679970" cy="397806"/>
            </a:xfrm>
            <a:prstGeom prst="round2SameRect">
              <a:avLst/>
            </a:prstGeom>
            <a:solidFill>
              <a:srgbClr val="FF505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この節のポイント</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本文と図" preserve="1" userDrawn="1">
  <p:cSld name="1_化学を思考しよう">
    <p:spTree>
      <p:nvGrpSpPr>
        <p:cNvPr id="1" name="Shape 30"/>
        <p:cNvGrpSpPr/>
        <p:nvPr/>
      </p:nvGrpSpPr>
      <p:grpSpPr>
        <a:xfrm>
          <a:off x="0" y="0"/>
          <a:ext cx="0" cy="0"/>
          <a:chOff x="0" y="0"/>
          <a:chExt cx="0" cy="0"/>
        </a:xfrm>
      </p:grpSpPr>
      <p:sp>
        <p:nvSpPr>
          <p:cNvPr id="8" name="Google Shape;41;p74">
            <a:extLst>
              <a:ext uri="{FF2B5EF4-FFF2-40B4-BE49-F238E27FC236}">
                <a16:creationId xmlns:a16="http://schemas.microsoft.com/office/drawing/2014/main" id="{47FD62DE-28A8-E37E-B31B-68E19AE5EF6B}"/>
              </a:ext>
            </a:extLst>
          </p:cNvPr>
          <p:cNvSpPr txBox="1">
            <a:spLocks noGrp="1"/>
          </p:cNvSpPr>
          <p:nvPr>
            <p:ph type="body" idx="13"/>
          </p:nvPr>
        </p:nvSpPr>
        <p:spPr>
          <a:xfrm>
            <a:off x="407365" y="1275285"/>
            <a:ext cx="11449670" cy="5318345"/>
          </a:xfrm>
          <a:prstGeom prst="rect">
            <a:avLst/>
          </a:prstGeom>
          <a:noFill/>
          <a:ln>
            <a:noFill/>
          </a:ln>
        </p:spPr>
        <p:txBody>
          <a:bodyPr spcFirstLastPara="1" wrap="square" lIns="360000" tIns="45700" rIns="90000" bIns="45700" anchor="t" anchorCtr="0">
            <a:normAutofit/>
          </a:bodyPr>
          <a:lstStyle>
            <a:lvl1pPr marL="0" lvl="0" indent="39600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grpSp>
        <p:nvGrpSpPr>
          <p:cNvPr id="2" name="グループ化 1">
            <a:extLst>
              <a:ext uri="{FF2B5EF4-FFF2-40B4-BE49-F238E27FC236}">
                <a16:creationId xmlns:a16="http://schemas.microsoft.com/office/drawing/2014/main" id="{143FB8FA-653D-8903-8BB7-ADFDD459E206}"/>
              </a:ext>
            </a:extLst>
          </p:cNvPr>
          <p:cNvGrpSpPr/>
          <p:nvPr userDrawn="1"/>
        </p:nvGrpSpPr>
        <p:grpSpPr>
          <a:xfrm>
            <a:off x="605669" y="335749"/>
            <a:ext cx="2504923" cy="939536"/>
            <a:chOff x="888748" y="1948270"/>
            <a:chExt cx="4501808" cy="1688520"/>
          </a:xfrm>
        </p:grpSpPr>
        <p:grpSp>
          <p:nvGrpSpPr>
            <p:cNvPr id="4" name="グループ化 3">
              <a:extLst>
                <a:ext uri="{FF2B5EF4-FFF2-40B4-BE49-F238E27FC236}">
                  <a16:creationId xmlns:a16="http://schemas.microsoft.com/office/drawing/2014/main" id="{80FDE465-4E80-A91A-406F-69CFE0A84F8D}"/>
                </a:ext>
              </a:extLst>
            </p:cNvPr>
            <p:cNvGrpSpPr/>
            <p:nvPr/>
          </p:nvGrpSpPr>
          <p:grpSpPr>
            <a:xfrm>
              <a:off x="888748" y="1948270"/>
              <a:ext cx="4501808" cy="1481189"/>
              <a:chOff x="888748" y="1948270"/>
              <a:chExt cx="4501808" cy="1481189"/>
            </a:xfrm>
          </p:grpSpPr>
          <p:sp>
            <p:nvSpPr>
              <p:cNvPr id="16" name="楕円 15">
                <a:extLst>
                  <a:ext uri="{FF2B5EF4-FFF2-40B4-BE49-F238E27FC236}">
                    <a16:creationId xmlns:a16="http://schemas.microsoft.com/office/drawing/2014/main" id="{4EDCA7BF-ED08-BEF4-C97D-7E1565B786CA}"/>
                  </a:ext>
                </a:extLst>
              </p:cNvPr>
              <p:cNvSpPr/>
              <p:nvPr/>
            </p:nvSpPr>
            <p:spPr>
              <a:xfrm>
                <a:off x="4428548" y="2506822"/>
                <a:ext cx="627877" cy="5149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5354E97D-C20D-548B-D02F-B08C4B1ED5B0}"/>
                  </a:ext>
                </a:extLst>
              </p:cNvPr>
              <p:cNvSpPr/>
              <p:nvPr/>
            </p:nvSpPr>
            <p:spPr>
              <a:xfrm>
                <a:off x="4070502" y="2864525"/>
                <a:ext cx="596981" cy="46446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67920262-AE08-0E52-4C07-37C56DB8B98B}"/>
                  </a:ext>
                </a:extLst>
              </p:cNvPr>
              <p:cNvSpPr/>
              <p:nvPr/>
            </p:nvSpPr>
            <p:spPr>
              <a:xfrm>
                <a:off x="3600950" y="2873189"/>
                <a:ext cx="572817" cy="46446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A298BDF3-BA1C-1359-9CC0-7B45EB09F913}"/>
                  </a:ext>
                </a:extLst>
              </p:cNvPr>
              <p:cNvSpPr/>
              <p:nvPr/>
            </p:nvSpPr>
            <p:spPr>
              <a:xfrm>
                <a:off x="3042451" y="2898151"/>
                <a:ext cx="661763" cy="464469"/>
              </a:xfrm>
              <a:prstGeom prst="ellipse">
                <a:avLst/>
              </a:prstGeom>
              <a:solidFill>
                <a:srgbClr val="86D4D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4B46DE61-5803-96BC-7E9C-9205812AB37A}"/>
                  </a:ext>
                </a:extLst>
              </p:cNvPr>
              <p:cNvSpPr/>
              <p:nvPr/>
            </p:nvSpPr>
            <p:spPr>
              <a:xfrm>
                <a:off x="2552929" y="2964990"/>
                <a:ext cx="616795" cy="464469"/>
              </a:xfrm>
              <a:prstGeom prst="ellipse">
                <a:avLst/>
              </a:prstGeom>
              <a:solidFill>
                <a:srgbClr val="86D4D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E6FDF543-ABD2-27B9-3064-D6E9ABC2B975}"/>
                  </a:ext>
                </a:extLst>
              </p:cNvPr>
              <p:cNvSpPr/>
              <p:nvPr/>
            </p:nvSpPr>
            <p:spPr>
              <a:xfrm>
                <a:off x="2053672" y="2867593"/>
                <a:ext cx="572817" cy="464469"/>
              </a:xfrm>
              <a:prstGeom prst="ellipse">
                <a:avLst/>
              </a:prstGeom>
              <a:solidFill>
                <a:srgbClr val="86D4D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23A7DF03-5BB8-33A0-B124-986574E74D7E}"/>
                  </a:ext>
                </a:extLst>
              </p:cNvPr>
              <p:cNvSpPr/>
              <p:nvPr/>
            </p:nvSpPr>
            <p:spPr>
              <a:xfrm>
                <a:off x="1620967" y="2811067"/>
                <a:ext cx="485417" cy="46446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FFB98E5A-FFD1-7EFB-4DF6-9351DB1D9B79}"/>
                  </a:ext>
                </a:extLst>
              </p:cNvPr>
              <p:cNvSpPr/>
              <p:nvPr/>
            </p:nvSpPr>
            <p:spPr>
              <a:xfrm>
                <a:off x="1184229" y="2556747"/>
                <a:ext cx="660872" cy="6313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0814AF52-D629-0364-FC2A-14DCB803D091}"/>
                  </a:ext>
                </a:extLst>
              </p:cNvPr>
              <p:cNvSpPr/>
              <p:nvPr/>
            </p:nvSpPr>
            <p:spPr>
              <a:xfrm>
                <a:off x="4544306" y="2282180"/>
                <a:ext cx="596815" cy="6313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DA2D12EE-2F5A-8D99-E6AB-C36DCDB3A7D4}"/>
                  </a:ext>
                </a:extLst>
              </p:cNvPr>
              <p:cNvSpPr/>
              <p:nvPr/>
            </p:nvSpPr>
            <p:spPr>
              <a:xfrm>
                <a:off x="4102873" y="2089964"/>
                <a:ext cx="596815" cy="46166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286308EE-5C7D-BC42-EF2D-D0E4975197A9}"/>
                  </a:ext>
                </a:extLst>
              </p:cNvPr>
              <p:cNvSpPr/>
              <p:nvPr/>
            </p:nvSpPr>
            <p:spPr>
              <a:xfrm>
                <a:off x="3598851" y="2011403"/>
                <a:ext cx="596815" cy="46166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D337F1EE-DA65-E2F8-1F21-D63570D6F6CB}"/>
                  </a:ext>
                </a:extLst>
              </p:cNvPr>
              <p:cNvSpPr/>
              <p:nvPr/>
            </p:nvSpPr>
            <p:spPr>
              <a:xfrm>
                <a:off x="3128662" y="1952684"/>
                <a:ext cx="596815" cy="46166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2F3F57A-0D13-3D96-C19F-0EE5BDAAD195}"/>
                  </a:ext>
                </a:extLst>
              </p:cNvPr>
              <p:cNvSpPr/>
              <p:nvPr/>
            </p:nvSpPr>
            <p:spPr>
              <a:xfrm>
                <a:off x="2658473" y="1969625"/>
                <a:ext cx="470189" cy="461665"/>
              </a:xfrm>
              <a:prstGeom prst="ellipse">
                <a:avLst/>
              </a:prstGeom>
              <a:solidFill>
                <a:srgbClr val="86D4D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7A6BE325-A32D-CBAE-8B3E-F86967B92F6E}"/>
                  </a:ext>
                </a:extLst>
              </p:cNvPr>
              <p:cNvSpPr/>
              <p:nvPr/>
            </p:nvSpPr>
            <p:spPr>
              <a:xfrm>
                <a:off x="2073182" y="1948270"/>
                <a:ext cx="623743" cy="46166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A481B172-0912-1D50-9918-24FA00892B00}"/>
                  </a:ext>
                </a:extLst>
              </p:cNvPr>
              <p:cNvSpPr/>
              <p:nvPr/>
            </p:nvSpPr>
            <p:spPr>
              <a:xfrm>
                <a:off x="1606313" y="2052682"/>
                <a:ext cx="470189" cy="46166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81D5A162-8F1C-E67F-A798-91E3EAF72039}"/>
                  </a:ext>
                </a:extLst>
              </p:cNvPr>
              <p:cNvSpPr/>
              <p:nvPr/>
            </p:nvSpPr>
            <p:spPr>
              <a:xfrm>
                <a:off x="1250791" y="2152959"/>
                <a:ext cx="470189" cy="46166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BFAB6BB3-176C-AB28-B193-0F7896C21E60}"/>
                  </a:ext>
                </a:extLst>
              </p:cNvPr>
              <p:cNvSpPr/>
              <p:nvPr/>
            </p:nvSpPr>
            <p:spPr>
              <a:xfrm>
                <a:off x="917179" y="2387618"/>
                <a:ext cx="470189" cy="46166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58D61519-69D7-EC32-7B1D-57597B5559F3}"/>
                  </a:ext>
                </a:extLst>
              </p:cNvPr>
              <p:cNvGrpSpPr/>
              <p:nvPr/>
            </p:nvGrpSpPr>
            <p:grpSpPr>
              <a:xfrm>
                <a:off x="888748" y="2005369"/>
                <a:ext cx="4501808" cy="1379328"/>
                <a:chOff x="888748" y="2005369"/>
                <a:chExt cx="4501808" cy="1379328"/>
              </a:xfrm>
            </p:grpSpPr>
            <p:sp>
              <p:nvSpPr>
                <p:cNvPr id="34" name="楕円 33">
                  <a:extLst>
                    <a:ext uri="{FF2B5EF4-FFF2-40B4-BE49-F238E27FC236}">
                      <a16:creationId xmlns:a16="http://schemas.microsoft.com/office/drawing/2014/main" id="{D748551B-2F1F-BA54-BBE7-E015513DAFEB}"/>
                    </a:ext>
                  </a:extLst>
                </p:cNvPr>
                <p:cNvSpPr/>
                <p:nvPr/>
              </p:nvSpPr>
              <p:spPr>
                <a:xfrm>
                  <a:off x="1209966" y="2220195"/>
                  <a:ext cx="3844031" cy="988105"/>
                </a:xfrm>
                <a:prstGeom prst="ellipse">
                  <a:avLst/>
                </a:prstGeom>
                <a:solidFill>
                  <a:srgbClr val="0098FF"/>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化学を</a:t>
                  </a:r>
                  <a:r>
                    <a:rPr kumimoji="1" lang="en-US" altLang="ja-JP" sz="2400" b="1" dirty="0"/>
                    <a:t>	</a:t>
                  </a:r>
                  <a:r>
                    <a:rPr kumimoji="1" lang="ja-JP" altLang="en-US" sz="2400" b="1" dirty="0"/>
                    <a:t> 思考 しよう</a:t>
                  </a:r>
                </a:p>
              </p:txBody>
            </p:sp>
            <p:sp>
              <p:nvSpPr>
                <p:cNvPr id="35" name="楕円 34">
                  <a:extLst>
                    <a:ext uri="{FF2B5EF4-FFF2-40B4-BE49-F238E27FC236}">
                      <a16:creationId xmlns:a16="http://schemas.microsoft.com/office/drawing/2014/main" id="{18277DF9-9AB7-E714-994F-F097D7EE186C}"/>
                    </a:ext>
                  </a:extLst>
                </p:cNvPr>
                <p:cNvSpPr/>
                <p:nvPr/>
              </p:nvSpPr>
              <p:spPr>
                <a:xfrm>
                  <a:off x="984204" y="2390436"/>
                  <a:ext cx="470189" cy="461665"/>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8396C3CF-C2BF-34A4-F67F-87CB7230E174}"/>
                    </a:ext>
                  </a:extLst>
                </p:cNvPr>
                <p:cNvSpPr/>
                <p:nvPr/>
              </p:nvSpPr>
              <p:spPr>
                <a:xfrm>
                  <a:off x="1272330" y="2241761"/>
                  <a:ext cx="470189" cy="461665"/>
                </a:xfrm>
                <a:prstGeom prst="ellipse">
                  <a:avLst/>
                </a:prstGeom>
                <a:solidFill>
                  <a:srgbClr val="0098FF"/>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BD183813-2201-67C1-0EE9-D5FA200D5B65}"/>
                    </a:ext>
                  </a:extLst>
                </p:cNvPr>
                <p:cNvSpPr/>
                <p:nvPr/>
              </p:nvSpPr>
              <p:spPr>
                <a:xfrm>
                  <a:off x="1641445" y="2108482"/>
                  <a:ext cx="470189" cy="324326"/>
                </a:xfrm>
                <a:prstGeom prst="ellipse">
                  <a:avLst/>
                </a:prstGeom>
                <a:solidFill>
                  <a:srgbClr val="0098FF"/>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2234CBAD-EE65-2BBA-F56B-B2BDAD6F21F3}"/>
                    </a:ext>
                  </a:extLst>
                </p:cNvPr>
                <p:cNvSpPr/>
                <p:nvPr/>
              </p:nvSpPr>
              <p:spPr>
                <a:xfrm>
                  <a:off x="2076220" y="2034202"/>
                  <a:ext cx="602662" cy="324326"/>
                </a:xfrm>
                <a:prstGeom prst="ellipse">
                  <a:avLst/>
                </a:prstGeom>
                <a:solidFill>
                  <a:srgbClr val="0098FF"/>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AF38F1CC-B70D-2ADC-B107-FD621A082889}"/>
                    </a:ext>
                  </a:extLst>
                </p:cNvPr>
                <p:cNvSpPr/>
                <p:nvPr/>
              </p:nvSpPr>
              <p:spPr>
                <a:xfrm>
                  <a:off x="2661793" y="2058032"/>
                  <a:ext cx="470189" cy="324326"/>
                </a:xfrm>
                <a:prstGeom prst="ellipse">
                  <a:avLst/>
                </a:prstGeom>
                <a:solidFill>
                  <a:srgbClr val="0098FF"/>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9FB9E863-7705-61F2-8747-7FABE0F27EDC}"/>
                    </a:ext>
                  </a:extLst>
                </p:cNvPr>
                <p:cNvSpPr/>
                <p:nvPr/>
              </p:nvSpPr>
              <p:spPr>
                <a:xfrm>
                  <a:off x="3131981" y="2034202"/>
                  <a:ext cx="550160" cy="324326"/>
                </a:xfrm>
                <a:prstGeom prst="ellipse">
                  <a:avLst/>
                </a:prstGeom>
                <a:solidFill>
                  <a:srgbClr val="0098FF"/>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A615F217-4948-414C-1B69-1E6DC7124BAA}"/>
                    </a:ext>
                  </a:extLst>
                </p:cNvPr>
                <p:cNvSpPr/>
                <p:nvPr/>
              </p:nvSpPr>
              <p:spPr>
                <a:xfrm>
                  <a:off x="3585080" y="2085609"/>
                  <a:ext cx="550160" cy="324326"/>
                </a:xfrm>
                <a:prstGeom prst="ellipse">
                  <a:avLst/>
                </a:prstGeom>
                <a:solidFill>
                  <a:srgbClr val="0098FF"/>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621909AF-A0DB-8A40-6752-646E85744FA7}"/>
                    </a:ext>
                  </a:extLst>
                </p:cNvPr>
                <p:cNvSpPr/>
                <p:nvPr/>
              </p:nvSpPr>
              <p:spPr>
                <a:xfrm>
                  <a:off x="4109252" y="2171168"/>
                  <a:ext cx="560970" cy="324326"/>
                </a:xfrm>
                <a:prstGeom prst="ellipse">
                  <a:avLst/>
                </a:prstGeom>
                <a:solidFill>
                  <a:srgbClr val="0098FF"/>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B92EDAAE-1980-AC72-01F6-EF904FEBA34E}"/>
                    </a:ext>
                  </a:extLst>
                </p:cNvPr>
                <p:cNvSpPr/>
                <p:nvPr/>
              </p:nvSpPr>
              <p:spPr>
                <a:xfrm>
                  <a:off x="4495455" y="2363507"/>
                  <a:ext cx="601878" cy="496071"/>
                </a:xfrm>
                <a:prstGeom prst="ellipse">
                  <a:avLst/>
                </a:prstGeom>
                <a:solidFill>
                  <a:srgbClr val="0098FF"/>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CDBF6C26-E0FB-0869-E125-56E2788AA2A3}"/>
                    </a:ext>
                  </a:extLst>
                </p:cNvPr>
                <p:cNvSpPr/>
                <p:nvPr/>
              </p:nvSpPr>
              <p:spPr>
                <a:xfrm>
                  <a:off x="1209966" y="2703426"/>
                  <a:ext cx="562415"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6CC59DEB-5954-4A3C-C774-4858FF68CDC8}"/>
                    </a:ext>
                  </a:extLst>
                </p:cNvPr>
                <p:cNvSpPr/>
                <p:nvPr/>
              </p:nvSpPr>
              <p:spPr>
                <a:xfrm>
                  <a:off x="1680155" y="2804577"/>
                  <a:ext cx="423731"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B47FFCCF-757C-1242-05DD-516FBDCB6583}"/>
                    </a:ext>
                  </a:extLst>
                </p:cNvPr>
                <p:cNvSpPr/>
                <p:nvPr/>
              </p:nvSpPr>
              <p:spPr>
                <a:xfrm>
                  <a:off x="2075266" y="2862473"/>
                  <a:ext cx="569851" cy="443223"/>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E0EF4A7A-F1C2-A692-6128-04541044DC3D}"/>
                    </a:ext>
                  </a:extLst>
                </p:cNvPr>
                <p:cNvSpPr/>
                <p:nvPr/>
              </p:nvSpPr>
              <p:spPr>
                <a:xfrm>
                  <a:off x="2574075" y="2968625"/>
                  <a:ext cx="562415"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2481670D-EE60-7105-23AD-DA8CC8CF2EAF}"/>
                    </a:ext>
                  </a:extLst>
                </p:cNvPr>
                <p:cNvSpPr/>
                <p:nvPr/>
              </p:nvSpPr>
              <p:spPr>
                <a:xfrm>
                  <a:off x="3072884" y="2880427"/>
                  <a:ext cx="562415"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楕円 48">
                  <a:extLst>
                    <a:ext uri="{FF2B5EF4-FFF2-40B4-BE49-F238E27FC236}">
                      <a16:creationId xmlns:a16="http://schemas.microsoft.com/office/drawing/2014/main" id="{0F2A2BBC-9289-08DC-C5EF-23F597E3A7EB}"/>
                    </a:ext>
                  </a:extLst>
                </p:cNvPr>
                <p:cNvSpPr/>
                <p:nvPr/>
              </p:nvSpPr>
              <p:spPr>
                <a:xfrm>
                  <a:off x="3624107" y="2862474"/>
                  <a:ext cx="562415"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3697600B-587C-F932-6D2E-ACBF49793FEB}"/>
                    </a:ext>
                  </a:extLst>
                </p:cNvPr>
                <p:cNvSpPr/>
                <p:nvPr/>
              </p:nvSpPr>
              <p:spPr>
                <a:xfrm>
                  <a:off x="4070502" y="2834938"/>
                  <a:ext cx="562415"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D46E1297-3018-B8C4-CAEA-0A281A6C19C6}"/>
                    </a:ext>
                  </a:extLst>
                </p:cNvPr>
                <p:cNvSpPr/>
                <p:nvPr/>
              </p:nvSpPr>
              <p:spPr>
                <a:xfrm>
                  <a:off x="963687" y="2369081"/>
                  <a:ext cx="470189" cy="461665"/>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73DFDFC0-E36B-71FF-DE34-85E67D5DBBC8}"/>
                    </a:ext>
                  </a:extLst>
                </p:cNvPr>
                <p:cNvSpPr/>
                <p:nvPr/>
              </p:nvSpPr>
              <p:spPr>
                <a:xfrm>
                  <a:off x="1262894" y="2212928"/>
                  <a:ext cx="470189" cy="461665"/>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F289E593-426C-1163-0A44-EE14E0054CBB}"/>
                    </a:ext>
                  </a:extLst>
                </p:cNvPr>
                <p:cNvSpPr/>
                <p:nvPr/>
              </p:nvSpPr>
              <p:spPr>
                <a:xfrm>
                  <a:off x="1632009" y="2079649"/>
                  <a:ext cx="470189" cy="324326"/>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35CE8B4C-576A-8BEB-D6F5-CBF00379D8F5}"/>
                    </a:ext>
                  </a:extLst>
                </p:cNvPr>
                <p:cNvSpPr/>
                <p:nvPr/>
              </p:nvSpPr>
              <p:spPr>
                <a:xfrm>
                  <a:off x="2066784" y="2005369"/>
                  <a:ext cx="602662" cy="324326"/>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DD0ECF47-A67E-6E84-B017-CC6A6CF2DD14}"/>
                    </a:ext>
                  </a:extLst>
                </p:cNvPr>
                <p:cNvSpPr/>
                <p:nvPr/>
              </p:nvSpPr>
              <p:spPr>
                <a:xfrm>
                  <a:off x="2652357" y="2029199"/>
                  <a:ext cx="470189" cy="324326"/>
                </a:xfrm>
                <a:prstGeom prst="ellipse">
                  <a:avLst/>
                </a:prstGeom>
                <a:solidFill>
                  <a:srgbClr val="0098FF"/>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19FE1F00-4B60-7DD2-9CA3-9514CA4CB957}"/>
                    </a:ext>
                  </a:extLst>
                </p:cNvPr>
                <p:cNvSpPr/>
                <p:nvPr/>
              </p:nvSpPr>
              <p:spPr>
                <a:xfrm>
                  <a:off x="3140887" y="2005369"/>
                  <a:ext cx="550160" cy="324326"/>
                </a:xfrm>
                <a:prstGeom prst="ellipse">
                  <a:avLst/>
                </a:prstGeom>
                <a:solidFill>
                  <a:srgbClr val="0098FF"/>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5F5FA6BA-C500-7834-55E6-21DAE120921F}"/>
                    </a:ext>
                  </a:extLst>
                </p:cNvPr>
                <p:cNvSpPr/>
                <p:nvPr/>
              </p:nvSpPr>
              <p:spPr>
                <a:xfrm>
                  <a:off x="3575644" y="2056776"/>
                  <a:ext cx="550160" cy="324326"/>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F242B246-D174-0EEE-98DC-4A918D78D137}"/>
                    </a:ext>
                  </a:extLst>
                </p:cNvPr>
                <p:cNvSpPr/>
                <p:nvPr/>
              </p:nvSpPr>
              <p:spPr>
                <a:xfrm>
                  <a:off x="4099816" y="2142335"/>
                  <a:ext cx="560970" cy="324326"/>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766D44FE-BC36-6741-1D0F-EAC76A4E8FF7}"/>
                    </a:ext>
                  </a:extLst>
                </p:cNvPr>
                <p:cNvSpPr/>
                <p:nvPr/>
              </p:nvSpPr>
              <p:spPr>
                <a:xfrm>
                  <a:off x="4486019" y="2334674"/>
                  <a:ext cx="601878" cy="496071"/>
                </a:xfrm>
                <a:prstGeom prst="ellipse">
                  <a:avLst/>
                </a:prstGeom>
                <a:solidFill>
                  <a:srgbClr val="0098FF"/>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CBAC7EFF-4BA5-41A8-05AF-2B39A7DCCED4}"/>
                    </a:ext>
                  </a:extLst>
                </p:cNvPr>
                <p:cNvSpPr/>
                <p:nvPr/>
              </p:nvSpPr>
              <p:spPr>
                <a:xfrm>
                  <a:off x="1247835" y="2703426"/>
                  <a:ext cx="562415"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5297F1CB-FC87-200B-5652-8E116E60C982}"/>
                    </a:ext>
                  </a:extLst>
                </p:cNvPr>
                <p:cNvSpPr/>
                <p:nvPr/>
              </p:nvSpPr>
              <p:spPr>
                <a:xfrm>
                  <a:off x="1718024" y="2804577"/>
                  <a:ext cx="423731"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2E5B9026-7F65-17C0-A20F-FDE5B427A617}"/>
                    </a:ext>
                  </a:extLst>
                </p:cNvPr>
                <p:cNvSpPr/>
                <p:nvPr/>
              </p:nvSpPr>
              <p:spPr>
                <a:xfrm>
                  <a:off x="2113135" y="2862474"/>
                  <a:ext cx="562415"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DCA93684-9442-669C-0318-1D66A0EF026E}"/>
                    </a:ext>
                  </a:extLst>
                </p:cNvPr>
                <p:cNvSpPr/>
                <p:nvPr/>
              </p:nvSpPr>
              <p:spPr>
                <a:xfrm>
                  <a:off x="2611944" y="2968625"/>
                  <a:ext cx="562415"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A20B6147-44C1-4022-B98E-491A4B2ED062}"/>
                    </a:ext>
                  </a:extLst>
                </p:cNvPr>
                <p:cNvSpPr/>
                <p:nvPr/>
              </p:nvSpPr>
              <p:spPr>
                <a:xfrm>
                  <a:off x="3110753" y="2880427"/>
                  <a:ext cx="562415"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D1662F2F-69C6-55AF-AB09-71FF5797A9C7}"/>
                    </a:ext>
                  </a:extLst>
                </p:cNvPr>
                <p:cNvSpPr/>
                <p:nvPr/>
              </p:nvSpPr>
              <p:spPr>
                <a:xfrm>
                  <a:off x="3661976" y="2862474"/>
                  <a:ext cx="562415"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66">
                  <a:extLst>
                    <a:ext uri="{FF2B5EF4-FFF2-40B4-BE49-F238E27FC236}">
                      <a16:creationId xmlns:a16="http://schemas.microsoft.com/office/drawing/2014/main" id="{2C76B992-4519-286E-76C1-07BE49550D8B}"/>
                    </a:ext>
                  </a:extLst>
                </p:cNvPr>
                <p:cNvSpPr/>
                <p:nvPr/>
              </p:nvSpPr>
              <p:spPr>
                <a:xfrm>
                  <a:off x="4108371" y="2834938"/>
                  <a:ext cx="562415" cy="416072"/>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楕円 67">
                  <a:extLst>
                    <a:ext uri="{FF2B5EF4-FFF2-40B4-BE49-F238E27FC236}">
                      <a16:creationId xmlns:a16="http://schemas.microsoft.com/office/drawing/2014/main" id="{3D41CA6E-61BF-8700-0983-EAA78235BCC5}"/>
                    </a:ext>
                  </a:extLst>
                </p:cNvPr>
                <p:cNvSpPr/>
                <p:nvPr/>
              </p:nvSpPr>
              <p:spPr>
                <a:xfrm>
                  <a:off x="1001556" y="2369081"/>
                  <a:ext cx="470189" cy="461665"/>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FF450217-13CF-FF4A-4D1B-828A51DE56BA}"/>
                    </a:ext>
                  </a:extLst>
                </p:cNvPr>
                <p:cNvSpPr/>
                <p:nvPr/>
              </p:nvSpPr>
              <p:spPr>
                <a:xfrm>
                  <a:off x="1300763" y="2212928"/>
                  <a:ext cx="470189" cy="461665"/>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a:extLst>
                    <a:ext uri="{FF2B5EF4-FFF2-40B4-BE49-F238E27FC236}">
                      <a16:creationId xmlns:a16="http://schemas.microsoft.com/office/drawing/2014/main" id="{BC39E3C5-1811-FE05-AFA2-36D4ABA22763}"/>
                    </a:ext>
                  </a:extLst>
                </p:cNvPr>
                <p:cNvSpPr/>
                <p:nvPr/>
              </p:nvSpPr>
              <p:spPr>
                <a:xfrm>
                  <a:off x="1669878" y="2079649"/>
                  <a:ext cx="470189" cy="324326"/>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D41E6B06-AC39-7011-7FF1-E29B0D43F0EA}"/>
                    </a:ext>
                  </a:extLst>
                </p:cNvPr>
                <p:cNvSpPr/>
                <p:nvPr/>
              </p:nvSpPr>
              <p:spPr>
                <a:xfrm>
                  <a:off x="2104653" y="2005369"/>
                  <a:ext cx="602662" cy="324326"/>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4E4208CC-D8A9-30A7-04CF-4F3B12E29D46}"/>
                    </a:ext>
                  </a:extLst>
                </p:cNvPr>
                <p:cNvSpPr/>
                <p:nvPr/>
              </p:nvSpPr>
              <p:spPr>
                <a:xfrm>
                  <a:off x="2690226" y="2029199"/>
                  <a:ext cx="470189" cy="324326"/>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F921BBEB-1B69-2BD5-4603-18A76A5EAADD}"/>
                    </a:ext>
                  </a:extLst>
                </p:cNvPr>
                <p:cNvSpPr/>
                <p:nvPr/>
              </p:nvSpPr>
              <p:spPr>
                <a:xfrm>
                  <a:off x="3160414" y="2005369"/>
                  <a:ext cx="550160" cy="324326"/>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80A63291-FDF4-B4F7-9CC0-B7E6F4136757}"/>
                    </a:ext>
                  </a:extLst>
                </p:cNvPr>
                <p:cNvSpPr/>
                <p:nvPr/>
              </p:nvSpPr>
              <p:spPr>
                <a:xfrm>
                  <a:off x="3613513" y="2056776"/>
                  <a:ext cx="550160" cy="324326"/>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BA7723F1-8F60-71F4-38C2-EC86E4E539E4}"/>
                    </a:ext>
                  </a:extLst>
                </p:cNvPr>
                <p:cNvSpPr/>
                <p:nvPr/>
              </p:nvSpPr>
              <p:spPr>
                <a:xfrm>
                  <a:off x="4137685" y="2142335"/>
                  <a:ext cx="560970" cy="324326"/>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a:extLst>
                    <a:ext uri="{FF2B5EF4-FFF2-40B4-BE49-F238E27FC236}">
                      <a16:creationId xmlns:a16="http://schemas.microsoft.com/office/drawing/2014/main" id="{006DEEBD-01BA-24E6-1174-5A489E1A9768}"/>
                    </a:ext>
                  </a:extLst>
                </p:cNvPr>
                <p:cNvSpPr/>
                <p:nvPr/>
              </p:nvSpPr>
              <p:spPr>
                <a:xfrm>
                  <a:off x="4523888" y="2334674"/>
                  <a:ext cx="601878" cy="496071"/>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96A4A35A-16CA-670B-4E97-AD110EF60FD0}"/>
                    </a:ext>
                  </a:extLst>
                </p:cNvPr>
                <p:cNvSpPr/>
                <p:nvPr/>
              </p:nvSpPr>
              <p:spPr>
                <a:xfrm>
                  <a:off x="888748" y="2220195"/>
                  <a:ext cx="4501808" cy="988104"/>
                </a:xfrm>
                <a:prstGeom prst="ellipse">
                  <a:avLst/>
                </a:prstGeom>
                <a:solidFill>
                  <a:srgbClr val="86D4DE"/>
                </a:solidFill>
                <a:ln>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化学を思考 しよう</a:t>
                  </a:r>
                </a:p>
              </p:txBody>
            </p:sp>
          </p:grpSp>
        </p:grpSp>
        <p:sp>
          <p:nvSpPr>
            <p:cNvPr id="13" name="楕円 12">
              <a:extLst>
                <a:ext uri="{FF2B5EF4-FFF2-40B4-BE49-F238E27FC236}">
                  <a16:creationId xmlns:a16="http://schemas.microsoft.com/office/drawing/2014/main" id="{6E44972F-0A55-D755-E449-C040E2DBEB48}"/>
                </a:ext>
              </a:extLst>
            </p:cNvPr>
            <p:cNvSpPr/>
            <p:nvPr/>
          </p:nvSpPr>
          <p:spPr>
            <a:xfrm>
              <a:off x="1925222" y="3368550"/>
              <a:ext cx="181162" cy="193925"/>
            </a:xfrm>
            <a:prstGeom prst="ellipse">
              <a:avLst/>
            </a:prstGeom>
            <a:solidFill>
              <a:srgbClr val="86D4DE"/>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910719D-DE42-9714-8CE2-A1C4DF6C08C7}"/>
                </a:ext>
              </a:extLst>
            </p:cNvPr>
            <p:cNvSpPr/>
            <p:nvPr/>
          </p:nvSpPr>
          <p:spPr>
            <a:xfrm>
              <a:off x="1762349" y="3554560"/>
              <a:ext cx="92226" cy="82230"/>
            </a:xfrm>
            <a:prstGeom prst="ellipse">
              <a:avLst/>
            </a:prstGeom>
            <a:solidFill>
              <a:srgbClr val="86D4DE"/>
            </a:solidFill>
            <a:ln w="22225">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245A39B8-CF0B-F00E-7FDF-64E481A2F9FA}"/>
                </a:ext>
              </a:extLst>
            </p:cNvPr>
            <p:cNvSpPr/>
            <p:nvPr/>
          </p:nvSpPr>
          <p:spPr>
            <a:xfrm>
              <a:off x="1963091" y="3368550"/>
              <a:ext cx="181162" cy="193925"/>
            </a:xfrm>
            <a:prstGeom prst="ellipse">
              <a:avLst/>
            </a:prstGeom>
            <a:solidFill>
              <a:srgbClr val="86D4DE"/>
            </a:solidFill>
            <a:ln w="22225">
              <a:solidFill>
                <a:srgbClr val="86D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4186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問">
    <p:spTree>
      <p:nvGrpSpPr>
        <p:cNvPr id="1" name=""/>
        <p:cNvGrpSpPr/>
        <p:nvPr/>
      </p:nvGrpSpPr>
      <p:grpSpPr>
        <a:xfrm>
          <a:off x="0" y="0"/>
          <a:ext cx="0" cy="0"/>
          <a:chOff x="0" y="0"/>
          <a:chExt cx="0" cy="0"/>
        </a:xfrm>
      </p:grpSpPr>
      <p:sp>
        <p:nvSpPr>
          <p:cNvPr id="3" name="Google Shape;41;p74">
            <a:extLst>
              <a:ext uri="{FF2B5EF4-FFF2-40B4-BE49-F238E27FC236}">
                <a16:creationId xmlns:a16="http://schemas.microsoft.com/office/drawing/2014/main" id="{453D907F-D9FE-C900-596E-C941051DF274}"/>
              </a:ext>
            </a:extLst>
          </p:cNvPr>
          <p:cNvSpPr txBox="1">
            <a:spLocks noGrp="1"/>
          </p:cNvSpPr>
          <p:nvPr>
            <p:ph type="body" idx="13"/>
          </p:nvPr>
        </p:nvSpPr>
        <p:spPr>
          <a:xfrm>
            <a:off x="407365" y="1275285"/>
            <a:ext cx="11449670" cy="5318345"/>
          </a:xfrm>
          <a:prstGeom prst="rect">
            <a:avLst/>
          </a:prstGeom>
          <a:noFill/>
          <a:ln>
            <a:noFill/>
          </a:ln>
        </p:spPr>
        <p:txBody>
          <a:bodyPr spcFirstLastPara="1" wrap="square" lIns="360000" tIns="45700" rIns="90000" bIns="45700" anchor="t" anchorCtr="0">
            <a:normAutofit/>
          </a:bodyPr>
          <a:lstStyle>
            <a:lvl1pPr marL="0" lvl="0" indent="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grpSp>
        <p:nvGrpSpPr>
          <p:cNvPr id="13" name="グループ化 12">
            <a:extLst>
              <a:ext uri="{FF2B5EF4-FFF2-40B4-BE49-F238E27FC236}">
                <a16:creationId xmlns:a16="http://schemas.microsoft.com/office/drawing/2014/main" id="{F4EDBA95-A0DB-8BD5-CBC1-593B2E36826A}"/>
              </a:ext>
            </a:extLst>
          </p:cNvPr>
          <p:cNvGrpSpPr/>
          <p:nvPr userDrawn="1"/>
        </p:nvGrpSpPr>
        <p:grpSpPr>
          <a:xfrm>
            <a:off x="550819" y="548175"/>
            <a:ext cx="1407028" cy="584775"/>
            <a:chOff x="8441266" y="4490809"/>
            <a:chExt cx="1407028" cy="584775"/>
          </a:xfrm>
        </p:grpSpPr>
        <p:grpSp>
          <p:nvGrpSpPr>
            <p:cNvPr id="14" name="グループ化 13">
              <a:extLst>
                <a:ext uri="{FF2B5EF4-FFF2-40B4-BE49-F238E27FC236}">
                  <a16:creationId xmlns:a16="http://schemas.microsoft.com/office/drawing/2014/main" id="{373BB686-A46E-2FD2-6AFD-A2441D86460E}"/>
                </a:ext>
              </a:extLst>
            </p:cNvPr>
            <p:cNvGrpSpPr/>
            <p:nvPr/>
          </p:nvGrpSpPr>
          <p:grpSpPr>
            <a:xfrm>
              <a:off x="8441266" y="4490809"/>
              <a:ext cx="1407028" cy="584775"/>
              <a:chOff x="6095999" y="4467905"/>
              <a:chExt cx="1407028" cy="584775"/>
            </a:xfrm>
          </p:grpSpPr>
          <p:sp>
            <p:nvSpPr>
              <p:cNvPr id="16" name="正方形/長方形 15">
                <a:extLst>
                  <a:ext uri="{FF2B5EF4-FFF2-40B4-BE49-F238E27FC236}">
                    <a16:creationId xmlns:a16="http://schemas.microsoft.com/office/drawing/2014/main" id="{CBB7CF3B-A96A-7C28-7553-F09D8B9A4FD6}"/>
                  </a:ext>
                </a:extLst>
              </p:cNvPr>
              <p:cNvSpPr/>
              <p:nvPr/>
            </p:nvSpPr>
            <p:spPr>
              <a:xfrm>
                <a:off x="6095999" y="4467905"/>
                <a:ext cx="653367" cy="584775"/>
              </a:xfrm>
              <a:prstGeom prst="rect">
                <a:avLst/>
              </a:prstGeom>
              <a:solidFill>
                <a:schemeClr val="bg1"/>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0098FF"/>
                    </a:solidFill>
                  </a:rPr>
                  <a:t>問</a:t>
                </a:r>
              </a:p>
            </p:txBody>
          </p:sp>
          <p:sp>
            <p:nvSpPr>
              <p:cNvPr id="17" name="矢印: 五方向 16">
                <a:extLst>
                  <a:ext uri="{FF2B5EF4-FFF2-40B4-BE49-F238E27FC236}">
                    <a16:creationId xmlns:a16="http://schemas.microsoft.com/office/drawing/2014/main" id="{C00C1D24-EDB8-AB5A-2731-40E13DAF1B4F}"/>
                  </a:ext>
                </a:extLst>
              </p:cNvPr>
              <p:cNvSpPr/>
              <p:nvPr/>
            </p:nvSpPr>
            <p:spPr>
              <a:xfrm>
                <a:off x="6749367" y="4467905"/>
                <a:ext cx="753660" cy="584775"/>
              </a:xfrm>
              <a:prstGeom prst="homePlate">
                <a:avLst/>
              </a:prstGeom>
              <a:solidFill>
                <a:schemeClr val="bg1"/>
              </a:solidFill>
              <a:ln>
                <a:solidFill>
                  <a:srgbClr val="009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600" b="1" dirty="0">
                  <a:solidFill>
                    <a:srgbClr val="0098FF"/>
                  </a:solidFill>
                </a:endParaRPr>
              </a:p>
            </p:txBody>
          </p:sp>
        </p:grpSp>
        <p:sp>
          <p:nvSpPr>
            <p:cNvPr id="15" name="矢印: 五方向 14">
              <a:extLst>
                <a:ext uri="{FF2B5EF4-FFF2-40B4-BE49-F238E27FC236}">
                  <a16:creationId xmlns:a16="http://schemas.microsoft.com/office/drawing/2014/main" id="{44C4A461-D714-A243-3DE0-14F2B9F79586}"/>
                </a:ext>
              </a:extLst>
            </p:cNvPr>
            <p:cNvSpPr/>
            <p:nvPr/>
          </p:nvSpPr>
          <p:spPr>
            <a:xfrm>
              <a:off x="9065935" y="4514850"/>
              <a:ext cx="743949" cy="535266"/>
            </a:xfrm>
            <a:prstGeom prst="homePlat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600" b="1" dirty="0">
                <a:solidFill>
                  <a:srgbClr val="0098FF"/>
                </a:solidFill>
              </a:endParaRPr>
            </a:p>
          </p:txBody>
        </p:sp>
      </p:grpSp>
    </p:spTree>
    <p:extLst>
      <p:ext uri="{BB962C8B-B14F-4D97-AF65-F5344CB8AC3E}">
        <p14:creationId xmlns:p14="http://schemas.microsoft.com/office/powerpoint/2010/main" val="61275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62"/>
          <p:cNvSpPr txBox="1">
            <a:spLocks noGrp="1"/>
          </p:cNvSpPr>
          <p:nvPr>
            <p:ph type="body" idx="1"/>
          </p:nvPr>
        </p:nvSpPr>
        <p:spPr>
          <a:xfrm>
            <a:off x="838800" y="1825624"/>
            <a:ext cx="10515000" cy="3877809"/>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50000"/>
              </a:lnSpc>
              <a:spcBef>
                <a:spcPts val="100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50000"/>
              </a:lnSpc>
              <a:spcBef>
                <a:spcPts val="5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5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5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42900" algn="l" rtl="0">
              <a:lnSpc>
                <a:spcPct val="15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62"/>
          <p:cNvSpPr/>
          <p:nvPr/>
        </p:nvSpPr>
        <p:spPr>
          <a:xfrm>
            <a:off x="421005" y="1"/>
            <a:ext cx="11770995" cy="227030"/>
          </a:xfrm>
          <a:prstGeom prst="rect">
            <a:avLst/>
          </a:prstGeom>
          <a:gradFill>
            <a:gsLst>
              <a:gs pos="100000">
                <a:schemeClr val="accent5">
                  <a:lumMod val="20000"/>
                  <a:lumOff val="80000"/>
                </a:schemeClr>
              </a:gs>
              <a:gs pos="0">
                <a:schemeClr val="accent4">
                  <a:lumMod val="75000"/>
                </a:schemeClr>
              </a:gs>
              <a:gs pos="50000">
                <a:schemeClr val="accent5">
                  <a:lumMod val="60000"/>
                  <a:lumOff val="40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dirty="0">
              <a:solidFill>
                <a:srgbClr val="FEF999"/>
              </a:solidFill>
              <a:latin typeface="Arial"/>
              <a:ea typeface="Arial"/>
              <a:cs typeface="Arial"/>
              <a:sym typeface="Arial"/>
            </a:endParaRPr>
          </a:p>
        </p:txBody>
      </p:sp>
      <p:sp>
        <p:nvSpPr>
          <p:cNvPr id="13" name="Google Shape;13;p62"/>
          <p:cNvSpPr/>
          <p:nvPr/>
        </p:nvSpPr>
        <p:spPr>
          <a:xfrm rot="5400000">
            <a:off x="-44813" y="39442"/>
            <a:ext cx="703273" cy="624388"/>
          </a:xfrm>
          <a:prstGeom prst="rtTriangle">
            <a:avLst/>
          </a:prstGeom>
          <a:solidFill>
            <a:schemeClr val="accent5">
              <a:lumMod val="75000"/>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62"/>
          <p:cNvSpPr txBox="1"/>
          <p:nvPr/>
        </p:nvSpPr>
        <p:spPr>
          <a:xfrm>
            <a:off x="-384720" y="-27384"/>
            <a:ext cx="758699"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200" b="0" i="0" u="none" strike="noStrike" cap="none">
                <a:solidFill>
                  <a:srgbClr val="262626"/>
                </a:solidFill>
                <a:latin typeface="Arial"/>
                <a:ea typeface="Arial"/>
                <a:cs typeface="Arial"/>
                <a:sym typeface="Arial"/>
              </a:rPr>
              <a:t>‹#›</a:t>
            </a:fld>
            <a:endParaRPr sz="1200" b="0" i="0" u="none" strike="noStrike" cap="none">
              <a:solidFill>
                <a:srgbClr val="262626"/>
              </a:solidFill>
              <a:latin typeface="Arial"/>
              <a:ea typeface="Arial"/>
              <a:cs typeface="Arial"/>
              <a:sym typeface="Arial"/>
            </a:endParaRPr>
          </a:p>
        </p:txBody>
      </p:sp>
      <p:sp>
        <p:nvSpPr>
          <p:cNvPr id="15" name="Google Shape;15;p62"/>
          <p:cNvSpPr txBox="1"/>
          <p:nvPr/>
        </p:nvSpPr>
        <p:spPr>
          <a:xfrm>
            <a:off x="6910388" y="1191"/>
            <a:ext cx="5039678" cy="22584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altLang="en-US" sz="1200" b="0" i="0" u="none" strike="noStrike" cap="none" dirty="0">
                <a:solidFill>
                  <a:srgbClr val="3F3F3F"/>
                </a:solidFill>
                <a:latin typeface="Arial"/>
                <a:ea typeface="Arial"/>
                <a:cs typeface="Arial"/>
                <a:sym typeface="Arial"/>
              </a:rPr>
              <a:t>化基</a:t>
            </a:r>
            <a:r>
              <a:rPr lang="ja-JP" sz="1200" b="0" i="0" u="none" strike="noStrike" cap="none" dirty="0">
                <a:solidFill>
                  <a:srgbClr val="3F3F3F"/>
                </a:solidFill>
                <a:latin typeface="Arial"/>
                <a:ea typeface="Arial"/>
                <a:cs typeface="Arial"/>
                <a:sym typeface="Arial"/>
              </a:rPr>
              <a:t>002-90</a:t>
            </a:r>
            <a:r>
              <a:rPr lang="en-US" altLang="ja-JP" sz="1200" b="0" i="0" u="none" strike="noStrike" cap="none" dirty="0">
                <a:solidFill>
                  <a:srgbClr val="3F3F3F"/>
                </a:solidFill>
                <a:latin typeface="Arial"/>
                <a:ea typeface="Arial"/>
                <a:cs typeface="Arial"/>
                <a:sym typeface="Arial"/>
              </a:rPr>
              <a:t>2</a:t>
            </a:r>
            <a:r>
              <a:rPr lang="ja-JP" sz="1200" b="0" i="0" u="none" strike="noStrike" cap="none" dirty="0">
                <a:solidFill>
                  <a:srgbClr val="3F3F3F"/>
                </a:solidFill>
                <a:latin typeface="Arial"/>
                <a:ea typeface="Arial"/>
                <a:cs typeface="Arial"/>
                <a:sym typeface="Arial"/>
              </a:rPr>
              <a:t>　</a:t>
            </a:r>
            <a:r>
              <a:rPr lang="ja-JP" altLang="en-US" sz="1200" b="0" i="0" u="none" strike="noStrike" cap="none" dirty="0">
                <a:solidFill>
                  <a:srgbClr val="3F3F3F"/>
                </a:solidFill>
                <a:latin typeface="Arial"/>
                <a:ea typeface="Arial"/>
                <a:cs typeface="Arial"/>
                <a:sym typeface="Arial"/>
              </a:rPr>
              <a:t>改訂 新編化学基礎</a:t>
            </a:r>
            <a:r>
              <a:rPr lang="ja-JP" sz="1200" b="0" i="0" u="none" strike="noStrike" cap="none" dirty="0">
                <a:solidFill>
                  <a:srgbClr val="3F3F3F"/>
                </a:solidFill>
                <a:latin typeface="Arial"/>
                <a:ea typeface="Arial"/>
                <a:cs typeface="Arial"/>
                <a:sym typeface="Arial"/>
              </a:rPr>
              <a:t>　1編1章　</a:t>
            </a:r>
            <a:r>
              <a:rPr lang="ja-JP" altLang="en-US" sz="1200" b="0" i="0" u="none" strike="noStrike" cap="none" dirty="0">
                <a:solidFill>
                  <a:srgbClr val="3F3F3F"/>
                </a:solidFill>
                <a:latin typeface="Arial"/>
                <a:ea typeface="Arial"/>
                <a:cs typeface="Arial"/>
                <a:sym typeface="Arial"/>
              </a:rPr>
              <a:t>物質の成分と構成元素</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66" r:id="rId2"/>
    <p:sldLayoutId id="2147483693" r:id="rId3"/>
    <p:sldLayoutId id="2147483652" r:id="rId4"/>
    <p:sldLayoutId id="2147483653" r:id="rId5"/>
    <p:sldLayoutId id="2147483656"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5400" marR="0" lvl="0" indent="0" algn="l" rtl="0">
        <a:lnSpc>
          <a:spcPct val="100000"/>
        </a:lnSpc>
        <a:spcBef>
          <a:spcPts val="0"/>
        </a:spcBef>
        <a:spcAft>
          <a:spcPts val="0"/>
        </a:spcAft>
        <a:buClr>
          <a:srgbClr val="000000"/>
        </a:buClr>
        <a:buFont typeface="Arial"/>
        <a:buNone/>
        <a:defRPr sz="1400" b="0" i="0" u="none" strike="noStrike" cap="none">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4" name="Google Shape;12;p62">
            <a:extLst>
              <a:ext uri="{FF2B5EF4-FFF2-40B4-BE49-F238E27FC236}">
                <a16:creationId xmlns:a16="http://schemas.microsoft.com/office/drawing/2014/main" id="{FD9D5695-06C0-2E11-0C9B-ED10AE7BDCF3}"/>
              </a:ext>
            </a:extLst>
          </p:cNvPr>
          <p:cNvSpPr/>
          <p:nvPr userDrawn="1"/>
        </p:nvSpPr>
        <p:spPr>
          <a:xfrm>
            <a:off x="421005" y="1"/>
            <a:ext cx="11770995" cy="227030"/>
          </a:xfrm>
          <a:prstGeom prst="rect">
            <a:avLst/>
          </a:prstGeom>
          <a:gradFill>
            <a:gsLst>
              <a:gs pos="100000">
                <a:schemeClr val="accent5">
                  <a:lumMod val="20000"/>
                  <a:lumOff val="80000"/>
                </a:schemeClr>
              </a:gs>
              <a:gs pos="0">
                <a:schemeClr val="accent4">
                  <a:lumMod val="75000"/>
                </a:schemeClr>
              </a:gs>
              <a:gs pos="50000">
                <a:schemeClr val="accent5">
                  <a:lumMod val="60000"/>
                  <a:lumOff val="40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dirty="0">
              <a:solidFill>
                <a:srgbClr val="FEF999"/>
              </a:solidFill>
              <a:latin typeface="Arial"/>
              <a:ea typeface="Arial"/>
              <a:cs typeface="Arial"/>
              <a:sym typeface="Arial"/>
            </a:endParaRPr>
          </a:p>
        </p:txBody>
      </p:sp>
      <p:sp>
        <p:nvSpPr>
          <p:cNvPr id="10" name="Google Shape;10;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62"/>
          <p:cNvSpPr txBox="1">
            <a:spLocks noGrp="1"/>
          </p:cNvSpPr>
          <p:nvPr>
            <p:ph type="body" idx="1"/>
          </p:nvPr>
        </p:nvSpPr>
        <p:spPr>
          <a:xfrm>
            <a:off x="8388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50000"/>
              </a:lnSpc>
              <a:spcBef>
                <a:spcPts val="100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50000"/>
              </a:lnSpc>
              <a:spcBef>
                <a:spcPts val="5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5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5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42900" algn="l" rtl="0">
              <a:lnSpc>
                <a:spcPct val="15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 name="Google Shape;13;p62"/>
          <p:cNvSpPr/>
          <p:nvPr/>
        </p:nvSpPr>
        <p:spPr>
          <a:xfrm rot="5400000">
            <a:off x="-44813" y="39442"/>
            <a:ext cx="703273" cy="624388"/>
          </a:xfrm>
          <a:prstGeom prst="rtTriangle">
            <a:avLst/>
          </a:prstGeom>
          <a:solidFill>
            <a:schemeClr val="accent5">
              <a:lumMod val="75000"/>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62"/>
          <p:cNvSpPr txBox="1"/>
          <p:nvPr/>
        </p:nvSpPr>
        <p:spPr>
          <a:xfrm>
            <a:off x="-384720" y="-27384"/>
            <a:ext cx="758699"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200" b="0" i="0" u="none" strike="noStrike" cap="none">
                <a:solidFill>
                  <a:srgbClr val="262626"/>
                </a:solidFill>
                <a:latin typeface="Arial"/>
                <a:ea typeface="Arial"/>
                <a:cs typeface="Arial"/>
                <a:sym typeface="Arial"/>
              </a:rPr>
              <a:t>‹#›</a:t>
            </a:fld>
            <a:endParaRPr sz="1200" b="0" i="0" u="none" strike="noStrike" cap="none" dirty="0">
              <a:solidFill>
                <a:srgbClr val="262626"/>
              </a:solidFill>
              <a:latin typeface="Arial"/>
              <a:ea typeface="Arial"/>
              <a:cs typeface="Arial"/>
              <a:sym typeface="Arial"/>
            </a:endParaRPr>
          </a:p>
        </p:txBody>
      </p:sp>
      <p:sp>
        <p:nvSpPr>
          <p:cNvPr id="3" name="Google Shape;15;p62">
            <a:extLst>
              <a:ext uri="{FF2B5EF4-FFF2-40B4-BE49-F238E27FC236}">
                <a16:creationId xmlns:a16="http://schemas.microsoft.com/office/drawing/2014/main" id="{59E43890-6E5C-298B-492E-1E72DF061BBC}"/>
              </a:ext>
            </a:extLst>
          </p:cNvPr>
          <p:cNvSpPr txBox="1"/>
          <p:nvPr userDrawn="1"/>
        </p:nvSpPr>
        <p:spPr>
          <a:xfrm>
            <a:off x="6910388" y="1191"/>
            <a:ext cx="5039678" cy="22584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altLang="en-US" sz="1200" b="0" i="0" u="none" strike="noStrike" cap="none" dirty="0">
                <a:solidFill>
                  <a:srgbClr val="3F3F3F"/>
                </a:solidFill>
                <a:latin typeface="Arial"/>
                <a:ea typeface="Arial"/>
                <a:cs typeface="Arial"/>
                <a:sym typeface="Arial"/>
              </a:rPr>
              <a:t>化基</a:t>
            </a:r>
            <a:r>
              <a:rPr lang="ja-JP" sz="1200" b="0" i="0" u="none" strike="noStrike" cap="none" dirty="0">
                <a:solidFill>
                  <a:srgbClr val="3F3F3F"/>
                </a:solidFill>
                <a:latin typeface="Arial"/>
                <a:ea typeface="Arial"/>
                <a:cs typeface="Arial"/>
                <a:sym typeface="Arial"/>
              </a:rPr>
              <a:t>002-90</a:t>
            </a:r>
            <a:r>
              <a:rPr lang="en-US" altLang="ja-JP" sz="1200" b="0" i="0" u="none" strike="noStrike" cap="none" dirty="0">
                <a:solidFill>
                  <a:srgbClr val="3F3F3F"/>
                </a:solidFill>
                <a:latin typeface="Arial"/>
                <a:ea typeface="Arial"/>
                <a:cs typeface="Arial"/>
                <a:sym typeface="Arial"/>
              </a:rPr>
              <a:t>2</a:t>
            </a:r>
            <a:r>
              <a:rPr lang="ja-JP" sz="1200" b="0" i="0" u="none" strike="noStrike" cap="none" dirty="0">
                <a:solidFill>
                  <a:srgbClr val="3F3F3F"/>
                </a:solidFill>
                <a:latin typeface="Arial"/>
                <a:ea typeface="Arial"/>
                <a:cs typeface="Arial"/>
                <a:sym typeface="Arial"/>
              </a:rPr>
              <a:t>　</a:t>
            </a:r>
            <a:r>
              <a:rPr lang="ja-JP" altLang="en-US" sz="1200" b="0" i="0" u="none" strike="noStrike" cap="none" dirty="0">
                <a:solidFill>
                  <a:srgbClr val="3F3F3F"/>
                </a:solidFill>
                <a:latin typeface="Arial"/>
                <a:ea typeface="Arial"/>
                <a:cs typeface="Arial"/>
                <a:sym typeface="Arial"/>
              </a:rPr>
              <a:t>改訂 新編化学基礎</a:t>
            </a:r>
            <a:r>
              <a:rPr lang="ja-JP" sz="1200" b="0" i="0" u="none" strike="noStrike" cap="none" dirty="0">
                <a:solidFill>
                  <a:srgbClr val="3F3F3F"/>
                </a:solidFill>
                <a:latin typeface="Arial"/>
                <a:ea typeface="Arial"/>
                <a:cs typeface="Arial"/>
                <a:sym typeface="Arial"/>
              </a:rPr>
              <a:t>　1編1章　</a:t>
            </a:r>
            <a:r>
              <a:rPr lang="ja-JP" altLang="en-US" sz="1200" b="0" i="0" u="none" strike="noStrike" cap="none" dirty="0">
                <a:solidFill>
                  <a:srgbClr val="3F3F3F"/>
                </a:solidFill>
                <a:latin typeface="Arial"/>
                <a:ea typeface="Arial"/>
                <a:cs typeface="Arial"/>
                <a:sym typeface="Arial"/>
              </a:rPr>
              <a:t>物質の成分と構成元素</a:t>
            </a:r>
            <a:endParaRPr dirty="0"/>
          </a:p>
        </p:txBody>
      </p:sp>
    </p:spTree>
    <p:extLst>
      <p:ext uri="{BB962C8B-B14F-4D97-AF65-F5344CB8AC3E}">
        <p14:creationId xmlns:p14="http://schemas.microsoft.com/office/powerpoint/2010/main" val="3151066585"/>
      </p:ext>
    </p:extLst>
  </p:cSld>
  <p:clrMap bg1="lt1" tx1="dk1" bg2="dk2" tx2="lt2" accent1="accent1" accent2="accent2" accent3="accent3" accent4="accent4" accent5="accent5" accent6="accent6" hlink="hlink" folHlink="folHlink"/>
  <p:sldLayoutIdLst>
    <p:sldLayoutId id="2147483696" r:id="rId1"/>
    <p:sldLayoutId id="2147483698" r:id="rId2"/>
    <p:sldLayoutId id="214748370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body" idx="1"/>
          </p:nvPr>
        </p:nvSpPr>
        <p:spPr>
          <a:xfrm>
            <a:off x="838200" y="1292400"/>
            <a:ext cx="10515600" cy="3528392"/>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50000"/>
              </a:lnSpc>
              <a:spcBef>
                <a:spcPts val="0"/>
              </a:spcBef>
              <a:spcAft>
                <a:spcPts val="0"/>
              </a:spcAft>
              <a:buClr>
                <a:srgbClr val="3F3F3F"/>
              </a:buClr>
              <a:buSzPct val="100000"/>
              <a:buNone/>
            </a:pPr>
            <a:r>
              <a:rPr lang="ja-JP" dirty="0">
                <a:solidFill>
                  <a:srgbClr val="3F3F3F"/>
                </a:solidFill>
              </a:rPr>
              <a:t>デジタル板書</a:t>
            </a:r>
            <a:endParaRPr dirty="0">
              <a:solidFill>
                <a:srgbClr val="3F3F3F"/>
              </a:solidFill>
            </a:endParaRPr>
          </a:p>
          <a:p>
            <a:pPr marL="0" lvl="0" indent="0" algn="ctr" rtl="0">
              <a:lnSpc>
                <a:spcPct val="150000"/>
              </a:lnSpc>
              <a:spcBef>
                <a:spcPts val="0"/>
              </a:spcBef>
              <a:spcAft>
                <a:spcPts val="0"/>
              </a:spcAft>
              <a:buClr>
                <a:srgbClr val="3F3F3F"/>
              </a:buClr>
              <a:buSzPct val="100000"/>
              <a:buNone/>
            </a:pPr>
            <a:r>
              <a:rPr lang="ja-JP" dirty="0">
                <a:solidFill>
                  <a:srgbClr val="3F3F3F"/>
                </a:solidFill>
              </a:rPr>
              <a:t>改訂 </a:t>
            </a:r>
            <a:r>
              <a:rPr lang="ja-JP" altLang="en-US" dirty="0">
                <a:solidFill>
                  <a:srgbClr val="3F3F3F"/>
                </a:solidFill>
              </a:rPr>
              <a:t>新編</a:t>
            </a:r>
            <a:r>
              <a:rPr lang="ja-JP" altLang="en-US" dirty="0"/>
              <a:t>化学基礎</a:t>
            </a:r>
            <a:r>
              <a:rPr lang="ja-JP" dirty="0">
                <a:solidFill>
                  <a:srgbClr val="3F3F3F"/>
                </a:solidFill>
              </a:rPr>
              <a:t>（</a:t>
            </a:r>
            <a:r>
              <a:rPr lang="ja-JP" altLang="en-US" dirty="0">
                <a:solidFill>
                  <a:srgbClr val="3F3F3F"/>
                </a:solidFill>
              </a:rPr>
              <a:t>化基</a:t>
            </a:r>
            <a:r>
              <a:rPr lang="ja-JP" dirty="0">
                <a:solidFill>
                  <a:srgbClr val="3F3F3F"/>
                </a:solidFill>
              </a:rPr>
              <a:t>002-90</a:t>
            </a:r>
            <a:r>
              <a:rPr lang="en-US" altLang="ja-JP" dirty="0">
                <a:solidFill>
                  <a:srgbClr val="3F3F3F"/>
                </a:solidFill>
              </a:rPr>
              <a:t>2</a:t>
            </a:r>
            <a:r>
              <a:rPr lang="ja-JP" dirty="0">
                <a:solidFill>
                  <a:srgbClr val="3F3F3F"/>
                </a:solidFill>
              </a:rPr>
              <a:t>）</a:t>
            </a:r>
            <a:endParaRPr dirty="0">
              <a:solidFill>
                <a:srgbClr val="3F3F3F"/>
              </a:solidFill>
            </a:endParaRPr>
          </a:p>
          <a:p>
            <a:pPr marL="0" lvl="0" indent="0" algn="ctr" rtl="0">
              <a:lnSpc>
                <a:spcPct val="150000"/>
              </a:lnSpc>
              <a:spcBef>
                <a:spcPts val="0"/>
              </a:spcBef>
              <a:spcAft>
                <a:spcPts val="0"/>
              </a:spcAft>
              <a:buClr>
                <a:srgbClr val="3F3F3F"/>
              </a:buClr>
              <a:buSzPct val="100000"/>
              <a:buNone/>
            </a:pPr>
            <a:endParaRPr dirty="0">
              <a:solidFill>
                <a:srgbClr val="3F3F3F"/>
              </a:solidFill>
            </a:endParaRPr>
          </a:p>
          <a:p>
            <a:pPr marL="0" lvl="0" indent="0" algn="ctr" rtl="0">
              <a:lnSpc>
                <a:spcPct val="150000"/>
              </a:lnSpc>
              <a:spcBef>
                <a:spcPts val="0"/>
              </a:spcBef>
              <a:spcAft>
                <a:spcPts val="0"/>
              </a:spcAft>
              <a:buClr>
                <a:srgbClr val="3F3F3F"/>
              </a:buClr>
              <a:buSzPct val="100000"/>
              <a:buNone/>
            </a:pPr>
            <a:endParaRPr dirty="0">
              <a:solidFill>
                <a:srgbClr val="3F3F3F"/>
              </a:solidFill>
            </a:endParaRPr>
          </a:p>
          <a:p>
            <a:pPr marL="0" lvl="0" indent="0" algn="ctr" rtl="0">
              <a:lnSpc>
                <a:spcPct val="150000"/>
              </a:lnSpc>
              <a:spcBef>
                <a:spcPts val="0"/>
              </a:spcBef>
              <a:spcAft>
                <a:spcPts val="0"/>
              </a:spcAft>
              <a:buClr>
                <a:srgbClr val="3F3F3F"/>
              </a:buClr>
              <a:buSzPct val="100000"/>
              <a:buNone/>
            </a:pPr>
            <a:r>
              <a:rPr lang="ja-JP" dirty="0">
                <a:solidFill>
                  <a:srgbClr val="3F3F3F"/>
                </a:solidFill>
              </a:rPr>
              <a:t>教科書p.</a:t>
            </a:r>
            <a:r>
              <a:rPr lang="en-US" altLang="ja-JP" dirty="0">
                <a:solidFill>
                  <a:srgbClr val="3F3F3F"/>
                </a:solidFill>
              </a:rPr>
              <a:t>24</a:t>
            </a:r>
            <a:r>
              <a:rPr lang="ja-JP" dirty="0">
                <a:solidFill>
                  <a:srgbClr val="3F3F3F"/>
                </a:solidFill>
              </a:rPr>
              <a:t>～</a:t>
            </a:r>
            <a:r>
              <a:rPr lang="en-US" altLang="ja-JP" dirty="0">
                <a:solidFill>
                  <a:srgbClr val="3F3F3F"/>
                </a:solidFill>
              </a:rPr>
              <a:t>41</a:t>
            </a:r>
            <a:endParaRPr dirty="0"/>
          </a:p>
          <a:p>
            <a:pPr marL="0" lvl="0" indent="0" algn="ctr" rtl="0">
              <a:lnSpc>
                <a:spcPct val="150000"/>
              </a:lnSpc>
              <a:spcBef>
                <a:spcPts val="0"/>
              </a:spcBef>
              <a:spcAft>
                <a:spcPts val="0"/>
              </a:spcAft>
              <a:buClr>
                <a:srgbClr val="3F3F3F"/>
              </a:buClr>
              <a:buSzPct val="100000"/>
              <a:buNone/>
            </a:pPr>
            <a:r>
              <a:rPr lang="ja-JP" dirty="0">
                <a:solidFill>
                  <a:srgbClr val="3F3F3F"/>
                </a:solidFill>
              </a:rPr>
              <a:t>（全</a:t>
            </a:r>
            <a:r>
              <a:rPr lang="en-US" altLang="ja-JP" dirty="0">
                <a:solidFill>
                  <a:srgbClr val="3F3F3F"/>
                </a:solidFill>
              </a:rPr>
              <a:t>72</a:t>
            </a:r>
            <a:r>
              <a:rPr lang="ja-JP" dirty="0">
                <a:solidFill>
                  <a:srgbClr val="3F3F3F"/>
                </a:solidFill>
              </a:rPr>
              <a:t>スライド）</a:t>
            </a:r>
            <a:endParaRPr dirty="0"/>
          </a:p>
        </p:txBody>
      </p:sp>
      <p:sp>
        <p:nvSpPr>
          <p:cNvPr id="74" name="Google Shape;74;p1"/>
          <p:cNvSpPr txBox="1"/>
          <p:nvPr/>
        </p:nvSpPr>
        <p:spPr>
          <a:xfrm>
            <a:off x="1042778" y="2656383"/>
            <a:ext cx="10306050" cy="769441"/>
          </a:xfrm>
          <a:prstGeom prst="rect">
            <a:avLst/>
          </a:prstGeom>
          <a:solidFill>
            <a:schemeClr val="accent5">
              <a:lumMod val="75000"/>
            </a:schemeClr>
          </a:solidFill>
          <a:ln w="0" cap="flat" cmpd="sng">
            <a:solidFill>
              <a:schemeClr val="bg1">
                <a:alpha val="97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400" b="1" i="0" u="none" strike="noStrike" cap="none" dirty="0">
                <a:solidFill>
                  <a:schemeClr val="lt1"/>
                </a:solidFill>
                <a:latin typeface="BIZ UDゴシック" panose="020B0400000000000000" pitchFamily="49" charset="-128"/>
                <a:ea typeface="BIZ UDゴシック" panose="020B0400000000000000" pitchFamily="49" charset="-128"/>
                <a:sym typeface="Arial"/>
              </a:rPr>
              <a:t>１編１章　</a:t>
            </a:r>
            <a:r>
              <a:rPr lang="ja-JP" altLang="en-US" sz="4400" b="1" i="0" u="none" strike="noStrike" cap="none" dirty="0">
                <a:solidFill>
                  <a:schemeClr val="lt1"/>
                </a:solidFill>
                <a:latin typeface="BIZ UDゴシック" panose="020B0400000000000000" pitchFamily="49" charset="-128"/>
                <a:ea typeface="BIZ UDゴシック" panose="020B0400000000000000" pitchFamily="49" charset="-128"/>
                <a:sym typeface="Arial"/>
              </a:rPr>
              <a:t>物質の成分と構成元素</a:t>
            </a:r>
            <a:endParaRPr sz="4400" b="1" i="0" u="none" strike="noStrike" cap="none" dirty="0">
              <a:solidFill>
                <a:schemeClr val="lt1"/>
              </a:solidFill>
              <a:latin typeface="BIZ UDゴシック" panose="020B0400000000000000" pitchFamily="49" charset="-128"/>
              <a:ea typeface="BIZ UDゴシック" panose="020B0400000000000000" pitchFamily="49" charset="-128"/>
              <a:sym typeface="Arial"/>
            </a:endParaRPr>
          </a:p>
        </p:txBody>
      </p:sp>
      <p:sp>
        <p:nvSpPr>
          <p:cNvPr id="6" name="四角形: 角を丸くする 5">
            <a:extLst>
              <a:ext uri="{FF2B5EF4-FFF2-40B4-BE49-F238E27FC236}">
                <a16:creationId xmlns:a16="http://schemas.microsoft.com/office/drawing/2014/main" id="{F9B40002-E5EB-112B-098E-70DC24A78AC5}"/>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CFA428-2B73-F1BA-02A5-25BD62E3CC1C}"/>
              </a:ext>
            </a:extLst>
          </p:cNvPr>
          <p:cNvSpPr>
            <a:spLocks noGrp="1"/>
          </p:cNvSpPr>
          <p:nvPr>
            <p:ph type="title"/>
          </p:nvPr>
        </p:nvSpPr>
        <p:spPr>
          <a:xfrm>
            <a:off x="838200" y="259200"/>
            <a:ext cx="10515600" cy="496728"/>
          </a:xfrm>
        </p:spPr>
        <p:txBody>
          <a:bodyPr/>
          <a:lstStyle/>
          <a:p>
            <a:r>
              <a:rPr lang="ja-JP" altLang="ja-JP" dirty="0"/>
              <a:t>Ｂ．混合物の分離と精製</a:t>
            </a:r>
            <a:endParaRPr lang="en-US" dirty="0"/>
          </a:p>
        </p:txBody>
      </p:sp>
      <p:sp>
        <p:nvSpPr>
          <p:cNvPr id="9" name="Text Placeholder 2">
            <a:extLst>
              <a:ext uri="{FF2B5EF4-FFF2-40B4-BE49-F238E27FC236}">
                <a16:creationId xmlns:a16="http://schemas.microsoft.com/office/drawing/2014/main" id="{1670478F-58DB-61A2-713E-C09A329E56FC}"/>
              </a:ext>
            </a:extLst>
          </p:cNvPr>
          <p:cNvSpPr>
            <a:spLocks noGrp="1"/>
          </p:cNvSpPr>
          <p:nvPr>
            <p:ph type="body" idx="1"/>
          </p:nvPr>
        </p:nvSpPr>
        <p:spPr>
          <a:xfrm>
            <a:off x="371364" y="908720"/>
            <a:ext cx="11449272" cy="5690080"/>
          </a:xfrm>
        </p:spPr>
        <p:txBody>
          <a:bodyPr/>
          <a:lstStyle/>
          <a:p>
            <a:pPr marL="180000" indent="-396000" eaLnBrk="0" latinLnBrk="1" hangingPunct="0"/>
            <a:r>
              <a:rPr lang="ja-JP" altLang="ja-JP" dirty="0"/>
              <a:t>・混合物から特定の成分を分けて取り出す操作を（　</a:t>
            </a:r>
            <a:r>
              <a:rPr lang="ja-JP" altLang="ja-JP" dirty="0">
                <a:solidFill>
                  <a:srgbClr val="FF4B00"/>
                </a:solidFill>
              </a:rPr>
              <a:t>分離</a:t>
            </a:r>
            <a:r>
              <a:rPr lang="ja-JP" altLang="ja-JP" dirty="0"/>
              <a:t>　）という。</a:t>
            </a:r>
          </a:p>
          <a:p>
            <a:pPr marL="180000" indent="-396000" eaLnBrk="0" latinLnBrk="1" hangingPunct="0"/>
            <a:r>
              <a:rPr lang="ja-JP" altLang="ja-JP" dirty="0"/>
              <a:t>・分離した物質から不純物を取り除き、より純度の高い物質を得る操作を（　</a:t>
            </a:r>
            <a:r>
              <a:rPr lang="ja-JP" altLang="ja-JP" dirty="0">
                <a:solidFill>
                  <a:srgbClr val="FF4B00"/>
                </a:solidFill>
              </a:rPr>
              <a:t>精製</a:t>
            </a:r>
            <a:r>
              <a:rPr lang="ja-JP" altLang="ja-JP" dirty="0"/>
              <a:t>　）という。</a:t>
            </a:r>
          </a:p>
          <a:p>
            <a:pPr marL="180000" indent="-396000"/>
            <a:endParaRPr lang="en-US" dirty="0"/>
          </a:p>
        </p:txBody>
      </p:sp>
      <p:sp>
        <p:nvSpPr>
          <p:cNvPr id="3" name="Google Shape;118;p6">
            <a:extLst>
              <a:ext uri="{FF2B5EF4-FFF2-40B4-BE49-F238E27FC236}">
                <a16:creationId xmlns:a16="http://schemas.microsoft.com/office/drawing/2014/main" id="{3D09AE9E-71D9-A145-C13C-F13A2A1AC258}"/>
              </a:ext>
            </a:extLst>
          </p:cNvPr>
          <p:cNvSpPr/>
          <p:nvPr/>
        </p:nvSpPr>
        <p:spPr>
          <a:xfrm>
            <a:off x="9590346" y="1015810"/>
            <a:ext cx="1244231"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 name="Google Shape;118;p6">
            <a:extLst>
              <a:ext uri="{FF2B5EF4-FFF2-40B4-BE49-F238E27FC236}">
                <a16:creationId xmlns:a16="http://schemas.microsoft.com/office/drawing/2014/main" id="{935FE02A-0B59-96C8-BD0E-BA99BA753970}"/>
              </a:ext>
            </a:extLst>
          </p:cNvPr>
          <p:cNvSpPr/>
          <p:nvPr/>
        </p:nvSpPr>
        <p:spPr>
          <a:xfrm>
            <a:off x="3175547" y="3141477"/>
            <a:ext cx="1244231"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 name="図 1" descr="テキスト, 手紙&#10;&#10;AI 生成コンテンツは誤りを含む可能性があります。">
            <a:extLst>
              <a:ext uri="{FF2B5EF4-FFF2-40B4-BE49-F238E27FC236}">
                <a16:creationId xmlns:a16="http://schemas.microsoft.com/office/drawing/2014/main" id="{4A9259F4-6123-DCD7-EC75-F8441B72D903}"/>
              </a:ext>
            </a:extLst>
          </p:cNvPr>
          <p:cNvPicPr>
            <a:picLocks noChangeAspect="1"/>
          </p:cNvPicPr>
          <p:nvPr/>
        </p:nvPicPr>
        <p:blipFill>
          <a:blip r:embed="rId2"/>
          <a:stretch>
            <a:fillRect/>
          </a:stretch>
        </p:blipFill>
        <p:spPr>
          <a:xfrm>
            <a:off x="7004124" y="5653788"/>
            <a:ext cx="4816512" cy="945012"/>
          </a:xfrm>
          <a:prstGeom prst="rect">
            <a:avLst/>
          </a:prstGeom>
        </p:spPr>
      </p:pic>
      <p:sp>
        <p:nvSpPr>
          <p:cNvPr id="5" name="四角形: 角を丸くする 4">
            <a:extLst>
              <a:ext uri="{FF2B5EF4-FFF2-40B4-BE49-F238E27FC236}">
                <a16:creationId xmlns:a16="http://schemas.microsoft.com/office/drawing/2014/main" id="{BE13E57B-461F-A16D-3FAC-E8E1FEBE2515}"/>
              </a:ext>
            </a:extLst>
          </p:cNvPr>
          <p:cNvSpPr/>
          <p:nvPr/>
        </p:nvSpPr>
        <p:spPr>
          <a:xfrm>
            <a:off x="9822503" y="4793159"/>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1472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500"/>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50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6C3EF-0FE1-AE2B-F298-B21B95BA1B23}"/>
              </a:ext>
            </a:extLst>
          </p:cNvPr>
          <p:cNvSpPr>
            <a:spLocks noGrp="1"/>
          </p:cNvSpPr>
          <p:nvPr>
            <p:ph type="title"/>
          </p:nvPr>
        </p:nvSpPr>
        <p:spPr/>
        <p:txBody>
          <a:bodyPr>
            <a:normAutofit/>
          </a:bodyPr>
          <a:lstStyle/>
          <a:p>
            <a:r>
              <a:rPr lang="ja-JP" altLang="ja-JP" u="sng" dirty="0"/>
              <a:t>ろ過</a:t>
            </a:r>
            <a:endParaRPr kumimoji="1" lang="ja-JP" altLang="en-US" dirty="0"/>
          </a:p>
        </p:txBody>
      </p:sp>
      <p:sp>
        <p:nvSpPr>
          <p:cNvPr id="3" name="テキスト プレースホルダー 2">
            <a:extLst>
              <a:ext uri="{FF2B5EF4-FFF2-40B4-BE49-F238E27FC236}">
                <a16:creationId xmlns:a16="http://schemas.microsoft.com/office/drawing/2014/main" id="{852BA6FD-B4F3-FF5B-57BA-CD9EA37AA9E6}"/>
              </a:ext>
            </a:extLst>
          </p:cNvPr>
          <p:cNvSpPr>
            <a:spLocks noGrp="1"/>
          </p:cNvSpPr>
          <p:nvPr>
            <p:ph type="body" idx="1"/>
          </p:nvPr>
        </p:nvSpPr>
        <p:spPr/>
        <p:txBody>
          <a:bodyPr/>
          <a:lstStyle/>
          <a:p>
            <a:r>
              <a:rPr lang="ja-JP" altLang="ja-JP" dirty="0"/>
              <a:t>ろ紙などを用いて、固体が混じっている液体を固体と液体に分離する操作を（　</a:t>
            </a:r>
            <a:r>
              <a:rPr lang="ja-JP" altLang="ja-JP" dirty="0">
                <a:solidFill>
                  <a:srgbClr val="FF4B00"/>
                </a:solidFill>
              </a:rPr>
              <a:t>ろ過</a:t>
            </a:r>
            <a:r>
              <a:rPr lang="ja-JP" altLang="ja-JP" dirty="0"/>
              <a:t>　）という。ろ紙を通り抜けた液体を（　</a:t>
            </a:r>
            <a:r>
              <a:rPr lang="ja-JP" altLang="ja-JP" dirty="0">
                <a:solidFill>
                  <a:srgbClr val="FF4B00"/>
                </a:solidFill>
              </a:rPr>
              <a:t>ろ液　</a:t>
            </a:r>
            <a:r>
              <a:rPr lang="ja-JP" altLang="ja-JP" dirty="0"/>
              <a:t>）という。</a:t>
            </a:r>
            <a:endParaRPr kumimoji="1" lang="ja-JP" altLang="en-US" dirty="0"/>
          </a:p>
        </p:txBody>
      </p:sp>
      <p:sp>
        <p:nvSpPr>
          <p:cNvPr id="6" name="Google Shape;118;p6">
            <a:extLst>
              <a:ext uri="{FF2B5EF4-FFF2-40B4-BE49-F238E27FC236}">
                <a16:creationId xmlns:a16="http://schemas.microsoft.com/office/drawing/2014/main" id="{0F607E01-00D1-771F-F58C-52616C3B3DB0}"/>
              </a:ext>
            </a:extLst>
          </p:cNvPr>
          <p:cNvSpPr/>
          <p:nvPr/>
        </p:nvSpPr>
        <p:spPr>
          <a:xfrm>
            <a:off x="4220904" y="1738824"/>
            <a:ext cx="1244231"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118;p6">
            <a:extLst>
              <a:ext uri="{FF2B5EF4-FFF2-40B4-BE49-F238E27FC236}">
                <a16:creationId xmlns:a16="http://schemas.microsoft.com/office/drawing/2014/main" id="{685500BA-B30C-1F3F-E7DC-1A23591347CA}"/>
              </a:ext>
            </a:extLst>
          </p:cNvPr>
          <p:cNvSpPr/>
          <p:nvPr/>
        </p:nvSpPr>
        <p:spPr>
          <a:xfrm>
            <a:off x="1008361" y="2473982"/>
            <a:ext cx="1244231"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 name="四角形: 角を丸くする 3">
            <a:extLst>
              <a:ext uri="{FF2B5EF4-FFF2-40B4-BE49-F238E27FC236}">
                <a16:creationId xmlns:a16="http://schemas.microsoft.com/office/drawing/2014/main" id="{0FAD0CA7-717E-C982-6937-722EC510BFE1}"/>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705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500"/>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50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F0D23A7-7E05-E60F-A935-1F00BBA8EAA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751832" y="1450255"/>
            <a:ext cx="6311540" cy="4030515"/>
          </a:xfrm>
          <a:prstGeom prst="rect">
            <a:avLst/>
          </a:prstGeom>
          <a:noFill/>
          <a:ln>
            <a:noFill/>
          </a:ln>
          <a:extLst>
            <a:ext uri="{53640926-AAD7-44D8-BBD7-CCE9431645EC}">
              <a14:shadowObscured xmlns:a14="http://schemas.microsoft.com/office/drawing/2010/main"/>
            </a:ext>
          </a:extLst>
        </p:spPr>
      </p:pic>
      <p:sp>
        <p:nvSpPr>
          <p:cNvPr id="8" name="Text Placeholder 1">
            <a:extLst>
              <a:ext uri="{FF2B5EF4-FFF2-40B4-BE49-F238E27FC236}">
                <a16:creationId xmlns:a16="http://schemas.microsoft.com/office/drawing/2014/main" id="{906E8AD5-F8F8-485A-3E4F-221CF00CF560}"/>
              </a:ext>
            </a:extLst>
          </p:cNvPr>
          <p:cNvSpPr>
            <a:spLocks noGrp="1"/>
          </p:cNvSpPr>
          <p:nvPr>
            <p:ph type="body" idx="1"/>
          </p:nvPr>
        </p:nvSpPr>
        <p:spPr>
          <a:xfrm>
            <a:off x="4582633" y="629330"/>
            <a:ext cx="7293934" cy="5599340"/>
          </a:xfrm>
          <a:solidFill>
            <a:schemeClr val="bg1"/>
          </a:solidFill>
        </p:spPr>
        <p:txBody>
          <a:bodyPr>
            <a:noAutofit/>
          </a:bodyPr>
          <a:lstStyle/>
          <a:p>
            <a:pPr marL="360000" indent="-457200" eaLnBrk="0" latinLnBrk="1" hangingPunct="0"/>
            <a:r>
              <a:rPr lang="ja-JP" altLang="ja-JP" dirty="0"/>
              <a:t>留意点</a:t>
            </a:r>
          </a:p>
          <a:p>
            <a:pPr marL="360000" indent="-457200" eaLnBrk="0" latinLnBrk="1" hangingPunct="0"/>
            <a:r>
              <a:rPr lang="ja-JP" altLang="ja-JP" dirty="0"/>
              <a:t>①試料液は、ガラス棒に伝わらせて、静かに注ぐ。</a:t>
            </a:r>
          </a:p>
          <a:p>
            <a:pPr marL="360000" indent="-457200" eaLnBrk="0" latinLnBrk="1" hangingPunct="0"/>
            <a:r>
              <a:rPr lang="ja-JP" altLang="ja-JP" dirty="0"/>
              <a:t>→液体が周囲に（　</a:t>
            </a:r>
            <a:r>
              <a:rPr lang="ja-JP" altLang="ja-JP" dirty="0">
                <a:solidFill>
                  <a:srgbClr val="FF4B00"/>
                </a:solidFill>
              </a:rPr>
              <a:t>飛びはねない　</a:t>
            </a:r>
            <a:r>
              <a:rPr lang="ja-JP" altLang="ja-JP" dirty="0"/>
              <a:t>）ようにするため。</a:t>
            </a:r>
          </a:p>
          <a:p>
            <a:pPr marL="360000" indent="-457200"/>
            <a:endParaRPr lang="en-US" sz="2800" dirty="0"/>
          </a:p>
        </p:txBody>
      </p:sp>
      <p:sp>
        <p:nvSpPr>
          <p:cNvPr id="7" name="Google Shape;118;p6">
            <a:extLst>
              <a:ext uri="{FF2B5EF4-FFF2-40B4-BE49-F238E27FC236}">
                <a16:creationId xmlns:a16="http://schemas.microsoft.com/office/drawing/2014/main" id="{52016D1D-545F-81B5-90D4-48878DEE1FDD}"/>
              </a:ext>
            </a:extLst>
          </p:cNvPr>
          <p:cNvSpPr/>
          <p:nvPr/>
        </p:nvSpPr>
        <p:spPr>
          <a:xfrm>
            <a:off x="8137683" y="2817441"/>
            <a:ext cx="2664573"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四角形: 角を丸くする 1">
            <a:extLst>
              <a:ext uri="{FF2B5EF4-FFF2-40B4-BE49-F238E27FC236}">
                <a16:creationId xmlns:a16="http://schemas.microsoft.com/office/drawing/2014/main" id="{E863AE61-4D5D-CFED-E13B-7D2D45D98EAE}"/>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92615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50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D1CFA-E00C-2A87-D95A-A2B15356CD71}"/>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87488BC0-A3D3-122B-2B1B-C46ADB030F1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751832" y="1450255"/>
            <a:ext cx="6311540" cy="4030515"/>
          </a:xfrm>
          <a:prstGeom prst="rect">
            <a:avLst/>
          </a:prstGeom>
          <a:noFill/>
          <a:ln>
            <a:noFill/>
          </a:ln>
          <a:extLst>
            <a:ext uri="{53640926-AAD7-44D8-BBD7-CCE9431645EC}">
              <a14:shadowObscured xmlns:a14="http://schemas.microsoft.com/office/drawing/2010/main"/>
            </a:ext>
          </a:extLst>
        </p:spPr>
      </p:pic>
      <p:sp>
        <p:nvSpPr>
          <p:cNvPr id="8" name="Text Placeholder 1">
            <a:extLst>
              <a:ext uri="{FF2B5EF4-FFF2-40B4-BE49-F238E27FC236}">
                <a16:creationId xmlns:a16="http://schemas.microsoft.com/office/drawing/2014/main" id="{9B895FEB-4CB8-AD34-952B-98A90A5CCE72}"/>
              </a:ext>
            </a:extLst>
          </p:cNvPr>
          <p:cNvSpPr>
            <a:spLocks noGrp="1"/>
          </p:cNvSpPr>
          <p:nvPr>
            <p:ph type="body" idx="1"/>
          </p:nvPr>
        </p:nvSpPr>
        <p:spPr>
          <a:xfrm>
            <a:off x="4582633" y="629330"/>
            <a:ext cx="7293934" cy="5599340"/>
          </a:xfrm>
          <a:solidFill>
            <a:schemeClr val="bg1"/>
          </a:solidFill>
        </p:spPr>
        <p:txBody>
          <a:bodyPr>
            <a:noAutofit/>
          </a:bodyPr>
          <a:lstStyle/>
          <a:p>
            <a:pPr marL="360000" indent="-396000" eaLnBrk="0" latinLnBrk="1" hangingPunct="0"/>
            <a:r>
              <a:rPr lang="ja-JP" altLang="ja-JP" dirty="0"/>
              <a:t>留意点</a:t>
            </a:r>
          </a:p>
          <a:p>
            <a:pPr marL="360000" indent="-396000" eaLnBrk="0" latinLnBrk="1" hangingPunct="0"/>
            <a:r>
              <a:rPr lang="ja-JP" altLang="ja-JP" dirty="0"/>
              <a:t>②注ぐ試料液は、水でぬらしてろうとに密着させたろ紙の上端から、</a:t>
            </a:r>
            <a:endParaRPr lang="en-US" altLang="ja-JP" dirty="0"/>
          </a:p>
          <a:p>
            <a:pPr marL="360000" indent="-396000" eaLnBrk="0" latinLnBrk="1" hangingPunct="0"/>
            <a:r>
              <a:rPr lang="ja-JP" altLang="en-US" dirty="0"/>
              <a:t>　　</a:t>
            </a:r>
            <a:r>
              <a:rPr lang="en-US" altLang="ja-JP" dirty="0"/>
              <a:t>1 </a:t>
            </a:r>
            <a:r>
              <a:rPr lang="en-US" altLang="ja-JP" dirty="0">
                <a:latin typeface="Times New Roman" panose="02020603050405020304" pitchFamily="18" charset="0"/>
                <a:cs typeface="Times New Roman" panose="02020603050405020304" pitchFamily="18" charset="0"/>
              </a:rPr>
              <a:t>cm</a:t>
            </a:r>
            <a:r>
              <a:rPr lang="ja-JP" altLang="ja-JP" dirty="0"/>
              <a:t>程度下までにする。</a:t>
            </a:r>
          </a:p>
          <a:p>
            <a:pPr marL="360000" indent="-396000" eaLnBrk="0" latinLnBrk="1" hangingPunct="0"/>
            <a:r>
              <a:rPr lang="ja-JP" altLang="ja-JP" dirty="0"/>
              <a:t>→液体が（　</a:t>
            </a:r>
            <a:r>
              <a:rPr lang="ja-JP" altLang="ja-JP" dirty="0">
                <a:solidFill>
                  <a:srgbClr val="FF4B00"/>
                </a:solidFill>
              </a:rPr>
              <a:t>あふれる</a:t>
            </a:r>
            <a:r>
              <a:rPr lang="ja-JP" altLang="ja-JP" dirty="0"/>
              <a:t>　）のを防ぐため。</a:t>
            </a:r>
          </a:p>
        </p:txBody>
      </p:sp>
      <p:sp>
        <p:nvSpPr>
          <p:cNvPr id="2" name="Google Shape;118;p6">
            <a:extLst>
              <a:ext uri="{FF2B5EF4-FFF2-40B4-BE49-F238E27FC236}">
                <a16:creationId xmlns:a16="http://schemas.microsoft.com/office/drawing/2014/main" id="{415D462D-A676-E4E7-5DC9-65C4FBE0F7DB}"/>
              </a:ext>
            </a:extLst>
          </p:cNvPr>
          <p:cNvSpPr/>
          <p:nvPr/>
        </p:nvSpPr>
        <p:spPr>
          <a:xfrm>
            <a:off x="6953472" y="3663317"/>
            <a:ext cx="1857376"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四角形: 角を丸くする 2">
            <a:extLst>
              <a:ext uri="{FF2B5EF4-FFF2-40B4-BE49-F238E27FC236}">
                <a16:creationId xmlns:a16="http://schemas.microsoft.com/office/drawing/2014/main" id="{3D0B7529-1C40-88AB-E53D-BF1E024556F0}"/>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9317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50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A73A1-43CF-DB42-E7C6-EDA1EBEDE2B5}"/>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E771B372-9238-A058-E092-1C97DF48C14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751832" y="1450255"/>
            <a:ext cx="6311540" cy="4030515"/>
          </a:xfrm>
          <a:prstGeom prst="rect">
            <a:avLst/>
          </a:prstGeom>
          <a:noFill/>
          <a:ln>
            <a:noFill/>
          </a:ln>
          <a:extLst>
            <a:ext uri="{53640926-AAD7-44D8-BBD7-CCE9431645EC}">
              <a14:shadowObscured xmlns:a14="http://schemas.microsoft.com/office/drawing/2010/main"/>
            </a:ext>
          </a:extLst>
        </p:spPr>
      </p:pic>
      <p:sp>
        <p:nvSpPr>
          <p:cNvPr id="8" name="Text Placeholder 1">
            <a:extLst>
              <a:ext uri="{FF2B5EF4-FFF2-40B4-BE49-F238E27FC236}">
                <a16:creationId xmlns:a16="http://schemas.microsoft.com/office/drawing/2014/main" id="{38F4A03D-CD61-E7B2-1A21-809FFB6C1459}"/>
              </a:ext>
            </a:extLst>
          </p:cNvPr>
          <p:cNvSpPr>
            <a:spLocks noGrp="1"/>
          </p:cNvSpPr>
          <p:nvPr>
            <p:ph type="body" idx="1"/>
          </p:nvPr>
        </p:nvSpPr>
        <p:spPr>
          <a:xfrm>
            <a:off x="4582633" y="629330"/>
            <a:ext cx="7293934" cy="5221137"/>
          </a:xfrm>
          <a:solidFill>
            <a:schemeClr val="bg1"/>
          </a:solidFill>
        </p:spPr>
        <p:txBody>
          <a:bodyPr>
            <a:noAutofit/>
          </a:bodyPr>
          <a:lstStyle/>
          <a:p>
            <a:pPr marL="360000" indent="-396000" eaLnBrk="0" latinLnBrk="1" hangingPunct="0"/>
            <a:r>
              <a:rPr lang="ja-JP" altLang="ja-JP" dirty="0"/>
              <a:t>留意点</a:t>
            </a:r>
          </a:p>
          <a:p>
            <a:pPr marL="360000" indent="-396000" eaLnBrk="0" latinLnBrk="1" hangingPunct="0"/>
            <a:r>
              <a:rPr lang="ja-JP" altLang="ja-JP" dirty="0"/>
              <a:t>③ろうとの先（長くなっている方）を、ビーカーの内壁につける。</a:t>
            </a:r>
          </a:p>
          <a:p>
            <a:pPr marL="360000" indent="-396000" eaLnBrk="0" latinLnBrk="1" hangingPunct="0"/>
            <a:r>
              <a:rPr lang="ja-JP" altLang="ja-JP" dirty="0"/>
              <a:t>→ろ液を（　</a:t>
            </a:r>
            <a:r>
              <a:rPr lang="ja-JP" altLang="ja-JP" dirty="0">
                <a:solidFill>
                  <a:srgbClr val="FF4B00"/>
                </a:solidFill>
              </a:rPr>
              <a:t>流れやすく</a:t>
            </a:r>
            <a:r>
              <a:rPr lang="ja-JP" altLang="ja-JP" dirty="0"/>
              <a:t>　）し、ろ過の速度を上げるため。</a:t>
            </a:r>
          </a:p>
        </p:txBody>
      </p:sp>
      <p:sp>
        <p:nvSpPr>
          <p:cNvPr id="2" name="Google Shape;118;p6">
            <a:extLst>
              <a:ext uri="{FF2B5EF4-FFF2-40B4-BE49-F238E27FC236}">
                <a16:creationId xmlns:a16="http://schemas.microsoft.com/office/drawing/2014/main" id="{C9587A59-2AEB-8721-820C-942BBC2A958E}"/>
              </a:ext>
            </a:extLst>
          </p:cNvPr>
          <p:cNvSpPr/>
          <p:nvPr/>
        </p:nvSpPr>
        <p:spPr>
          <a:xfrm>
            <a:off x="6921574" y="2929671"/>
            <a:ext cx="2222426"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四角形: 角を丸くする 2">
            <a:extLst>
              <a:ext uri="{FF2B5EF4-FFF2-40B4-BE49-F238E27FC236}">
                <a16:creationId xmlns:a16="http://schemas.microsoft.com/office/drawing/2014/main" id="{8F374339-93BE-7094-C884-841B1B17B4C0}"/>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87678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50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63CB612-72CB-9E52-CECA-F72347B63A43}"/>
              </a:ext>
            </a:extLst>
          </p:cNvPr>
          <p:cNvSpPr>
            <a:spLocks noGrp="1"/>
          </p:cNvSpPr>
          <p:nvPr>
            <p:ph type="title"/>
          </p:nvPr>
        </p:nvSpPr>
        <p:spPr/>
        <p:txBody>
          <a:bodyPr/>
          <a:lstStyle/>
          <a:p>
            <a:r>
              <a:rPr lang="ja-JP" altLang="ja-JP" u="sng" dirty="0"/>
              <a:t>蒸留・分留</a:t>
            </a:r>
            <a:endParaRPr lang="ja-JP" altLang="en-US" dirty="0"/>
          </a:p>
        </p:txBody>
      </p:sp>
      <p:sp>
        <p:nvSpPr>
          <p:cNvPr id="4" name="テキスト プレースホルダー 3">
            <a:extLst>
              <a:ext uri="{FF2B5EF4-FFF2-40B4-BE49-F238E27FC236}">
                <a16:creationId xmlns:a16="http://schemas.microsoft.com/office/drawing/2014/main" id="{A7D92A3F-8230-5C81-A303-B45A8DF11B3C}"/>
              </a:ext>
            </a:extLst>
          </p:cNvPr>
          <p:cNvSpPr>
            <a:spLocks noGrp="1"/>
          </p:cNvSpPr>
          <p:nvPr>
            <p:ph type="body" idx="1"/>
          </p:nvPr>
        </p:nvSpPr>
        <p:spPr/>
        <p:txBody>
          <a:bodyPr>
            <a:normAutofit/>
          </a:bodyPr>
          <a:lstStyle/>
          <a:p>
            <a:pPr marL="180000" indent="-396000" eaLnBrk="0" latinLnBrk="1" hangingPunct="0"/>
            <a:r>
              <a:rPr lang="ja-JP" altLang="ja-JP" dirty="0"/>
              <a:t>・液体とほかの物質の混合物を加熱して沸騰させ、生じた蒸気を冷却することで、もとの混合物から液体を分離する操作を</a:t>
            </a:r>
            <a:endParaRPr lang="en-US" altLang="ja-JP" dirty="0"/>
          </a:p>
          <a:p>
            <a:pPr marL="180000" indent="-396000" eaLnBrk="0" latinLnBrk="1" hangingPunct="0"/>
            <a:r>
              <a:rPr lang="en-US" altLang="ja-JP" dirty="0"/>
              <a:t> </a:t>
            </a:r>
            <a:r>
              <a:rPr lang="ja-JP" altLang="ja-JP" dirty="0"/>
              <a:t>（　</a:t>
            </a:r>
            <a:r>
              <a:rPr lang="ja-JP" altLang="ja-JP" dirty="0">
                <a:solidFill>
                  <a:srgbClr val="FF4B00"/>
                </a:solidFill>
              </a:rPr>
              <a:t>蒸留</a:t>
            </a:r>
            <a:r>
              <a:rPr lang="ja-JP" altLang="ja-JP" dirty="0"/>
              <a:t>　）という。</a:t>
            </a:r>
          </a:p>
          <a:p>
            <a:pPr marL="180000" indent="-396000"/>
            <a:r>
              <a:rPr lang="ja-JP" altLang="ja-JP" dirty="0"/>
              <a:t>・２種類以上の液体の混合物を、（</a:t>
            </a:r>
            <a:r>
              <a:rPr lang="ja-JP" altLang="ja-JP" dirty="0">
                <a:solidFill>
                  <a:srgbClr val="FF4B00"/>
                </a:solidFill>
              </a:rPr>
              <a:t>　沸点　</a:t>
            </a:r>
            <a:r>
              <a:rPr lang="ja-JP" altLang="ja-JP" dirty="0"/>
              <a:t>）の違いを利用して各成分に分離する操作を（　</a:t>
            </a:r>
            <a:r>
              <a:rPr lang="ja-JP" altLang="ja-JP" dirty="0">
                <a:solidFill>
                  <a:srgbClr val="FF4B00"/>
                </a:solidFill>
              </a:rPr>
              <a:t>分留</a:t>
            </a:r>
            <a:r>
              <a:rPr lang="ja-JP" altLang="ja-JP" dirty="0"/>
              <a:t>　）という。この操作は、液体空気から窒素や</a:t>
            </a:r>
            <a:r>
              <a:rPr lang="ja-JP" altLang="en-US" dirty="0"/>
              <a:t>　</a:t>
            </a:r>
            <a:r>
              <a:rPr lang="ja-JP" altLang="ja-JP" dirty="0"/>
              <a:t>（　</a:t>
            </a:r>
            <a:r>
              <a:rPr lang="ja-JP" altLang="ja-JP" dirty="0">
                <a:solidFill>
                  <a:srgbClr val="FF4B00"/>
                </a:solidFill>
              </a:rPr>
              <a:t>酸素</a:t>
            </a:r>
            <a:r>
              <a:rPr lang="ja-JP" altLang="ja-JP" dirty="0"/>
              <a:t>　）を分離したり、原油からガソリン、灯油、軽油などを分離したりする技術として利用されている。</a:t>
            </a:r>
            <a:endParaRPr lang="ja-JP" altLang="en-US" dirty="0"/>
          </a:p>
        </p:txBody>
      </p:sp>
      <p:sp>
        <p:nvSpPr>
          <p:cNvPr id="5" name="Google Shape;118;p6">
            <a:extLst>
              <a:ext uri="{FF2B5EF4-FFF2-40B4-BE49-F238E27FC236}">
                <a16:creationId xmlns:a16="http://schemas.microsoft.com/office/drawing/2014/main" id="{185756FC-0145-D666-DE3D-4E4419F0C752}"/>
              </a:ext>
            </a:extLst>
          </p:cNvPr>
          <p:cNvSpPr/>
          <p:nvPr/>
        </p:nvSpPr>
        <p:spPr>
          <a:xfrm>
            <a:off x="1171527" y="2460909"/>
            <a:ext cx="113790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Google Shape;118;p6">
            <a:extLst>
              <a:ext uri="{FF2B5EF4-FFF2-40B4-BE49-F238E27FC236}">
                <a16:creationId xmlns:a16="http://schemas.microsoft.com/office/drawing/2014/main" id="{59C6A57B-D4B6-98FA-DA1C-7C54F70F512E}"/>
              </a:ext>
            </a:extLst>
          </p:cNvPr>
          <p:cNvSpPr/>
          <p:nvPr/>
        </p:nvSpPr>
        <p:spPr>
          <a:xfrm>
            <a:off x="6730613" y="3150347"/>
            <a:ext cx="113790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118;p6">
            <a:extLst>
              <a:ext uri="{FF2B5EF4-FFF2-40B4-BE49-F238E27FC236}">
                <a16:creationId xmlns:a16="http://schemas.microsoft.com/office/drawing/2014/main" id="{238A5F11-F1ED-B802-3B1D-7ADD75081D5B}"/>
              </a:ext>
            </a:extLst>
          </p:cNvPr>
          <p:cNvSpPr/>
          <p:nvPr/>
        </p:nvSpPr>
        <p:spPr>
          <a:xfrm>
            <a:off x="5238430" y="3913809"/>
            <a:ext cx="113790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118;p6">
            <a:extLst>
              <a:ext uri="{FF2B5EF4-FFF2-40B4-BE49-F238E27FC236}">
                <a16:creationId xmlns:a16="http://schemas.microsoft.com/office/drawing/2014/main" id="{EB268FF7-FD44-F130-FF86-47B1BB13AAC6}"/>
              </a:ext>
            </a:extLst>
          </p:cNvPr>
          <p:cNvSpPr/>
          <p:nvPr/>
        </p:nvSpPr>
        <p:spPr>
          <a:xfrm>
            <a:off x="3857250" y="4701218"/>
            <a:ext cx="113790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四角形: 角を丸くする 1">
            <a:extLst>
              <a:ext uri="{FF2B5EF4-FFF2-40B4-BE49-F238E27FC236}">
                <a16:creationId xmlns:a16="http://schemas.microsoft.com/office/drawing/2014/main" id="{D175A04B-5F0D-2BDE-D8DC-A0640121D995}"/>
              </a:ext>
            </a:extLst>
          </p:cNvPr>
          <p:cNvSpPr/>
          <p:nvPr/>
        </p:nvSpPr>
        <p:spPr>
          <a:xfrm>
            <a:off x="9822503" y="5949280"/>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87892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500"/>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50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500"/>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50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38F0B98-07DB-E31D-6531-00A94B178028}"/>
              </a:ext>
            </a:extLst>
          </p:cNvPr>
          <p:cNvSpPr txBox="1"/>
          <p:nvPr/>
        </p:nvSpPr>
        <p:spPr>
          <a:xfrm>
            <a:off x="350874" y="4189228"/>
            <a:ext cx="11504428" cy="2541181"/>
          </a:xfrm>
          <a:prstGeom prst="rect">
            <a:avLst/>
          </a:prstGeom>
          <a:noFill/>
          <a:ln>
            <a:noFill/>
          </a:ln>
        </p:spPr>
        <p:txBody>
          <a:bodyPr spcFirstLastPara="1" wrap="square" lIns="360000" tIns="45700" rIns="90000" bIns="45700" anchor="t" anchorCtr="0">
            <a:normAutofit/>
          </a:bodyPr>
          <a:lstStyle>
            <a:defPPr marR="0" lvl="0" algn="l" rtl="0">
              <a:lnSpc>
                <a:spcPct val="100000"/>
              </a:lnSpc>
              <a:spcBef>
                <a:spcPts val="0"/>
              </a:spcBef>
              <a:spcAft>
                <a:spcPts val="0"/>
              </a:spcAft>
            </a:defPPr>
            <a:lvl1pPr marL="432000" indent="-396000" eaLnBrk="0" latinLnBrk="1" hangingPunct="0">
              <a:lnSpc>
                <a:spcPct val="150000"/>
              </a:lnSpc>
              <a:buClr>
                <a:srgbClr val="3F3F3F"/>
              </a:buClr>
              <a:buSzPts val="3200"/>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defRPr>
            </a:lvl1pPr>
            <a:lvl2pPr marL="914400" indent="-228600">
              <a:lnSpc>
                <a:spcPct val="150000"/>
              </a:lnSpc>
              <a:buClr>
                <a:srgbClr val="3F3F3F"/>
              </a:buClr>
              <a:buSzPts val="2800"/>
              <a:buFont typeface="MS PGothic"/>
              <a:buNone/>
              <a:defRPr sz="2800">
                <a:solidFill>
                  <a:srgbClr val="3F3F3F"/>
                </a:solidFill>
                <a:latin typeface="MS PGothic"/>
                <a:ea typeface="MS PGothic"/>
                <a:cs typeface="MS PGothic"/>
                <a:sym typeface="MS PGothic"/>
              </a:defRPr>
            </a:lvl2pPr>
            <a:lvl3pPr marL="1371600" indent="-228600">
              <a:lnSpc>
                <a:spcPct val="150000"/>
              </a:lnSpc>
              <a:buClr>
                <a:srgbClr val="3F3F3F"/>
              </a:buClr>
              <a:buSzPts val="2400"/>
              <a:buNone/>
              <a:defRPr sz="2400">
                <a:solidFill>
                  <a:srgbClr val="3F3F3F"/>
                </a:solidFill>
              </a:defRPr>
            </a:lvl3pPr>
            <a:lvl4pPr marL="1828800" indent="-228600">
              <a:lnSpc>
                <a:spcPct val="150000"/>
              </a:lnSpc>
              <a:buClr>
                <a:srgbClr val="3F3F3F"/>
              </a:buClr>
              <a:buSzPts val="2000"/>
              <a:buNone/>
              <a:defRPr sz="2000">
                <a:solidFill>
                  <a:srgbClr val="3F3F3F"/>
                </a:solidFill>
              </a:defRPr>
            </a:lvl4pPr>
            <a:lvl5pPr marL="2286000" indent="-228600">
              <a:lnSpc>
                <a:spcPct val="150000"/>
              </a:lnSpc>
              <a:buClr>
                <a:srgbClr val="3F3F3F"/>
              </a:buClr>
              <a:buSzPts val="1800"/>
              <a:buNone/>
              <a:defRPr sz="1800">
                <a:solidFill>
                  <a:srgbClr val="3F3F3F"/>
                </a:solidFill>
              </a:defRPr>
            </a:lvl5pPr>
            <a:lvl6pPr marL="2743200" indent="-342900">
              <a:lnSpc>
                <a:spcPct val="90000"/>
              </a:lnSpc>
              <a:spcBef>
                <a:spcPts val="500"/>
              </a:spcBef>
              <a:buClr>
                <a:schemeClr val="dk1"/>
              </a:buClr>
              <a:buSzPts val="1800"/>
              <a:buChar char="•"/>
              <a:defRPr sz="1800">
                <a:solidFill>
                  <a:schemeClr val="dk1"/>
                </a:solidFill>
              </a:defRPr>
            </a:lvl6pPr>
            <a:lvl7pPr marL="3200400" indent="-342900">
              <a:lnSpc>
                <a:spcPct val="90000"/>
              </a:lnSpc>
              <a:spcBef>
                <a:spcPts val="500"/>
              </a:spcBef>
              <a:buClr>
                <a:schemeClr val="dk1"/>
              </a:buClr>
              <a:buSzPts val="1800"/>
              <a:buChar char="•"/>
              <a:defRPr sz="1800">
                <a:solidFill>
                  <a:schemeClr val="dk1"/>
                </a:solidFill>
              </a:defRPr>
            </a:lvl7pPr>
            <a:lvl8pPr marL="3657600" indent="-342900">
              <a:lnSpc>
                <a:spcPct val="90000"/>
              </a:lnSpc>
              <a:spcBef>
                <a:spcPts val="500"/>
              </a:spcBef>
              <a:buClr>
                <a:schemeClr val="dk1"/>
              </a:buClr>
              <a:buSzPts val="1800"/>
              <a:buChar char="•"/>
              <a:defRPr sz="1800">
                <a:solidFill>
                  <a:schemeClr val="dk1"/>
                </a:solidFill>
              </a:defRPr>
            </a:lvl8pPr>
            <a:lvl9pPr marL="4114800" indent="-342900">
              <a:lnSpc>
                <a:spcPct val="90000"/>
              </a:lnSpc>
              <a:spcBef>
                <a:spcPts val="500"/>
              </a:spcBef>
              <a:buClr>
                <a:schemeClr val="dk1"/>
              </a:buClr>
              <a:buSzPts val="1800"/>
              <a:buChar char="•"/>
              <a:defRPr sz="1800">
                <a:solidFill>
                  <a:schemeClr val="dk1"/>
                </a:solidFill>
              </a:defRPr>
            </a:lvl9pPr>
          </a:lstStyle>
          <a:p>
            <a:pPr marL="179388" indent="3175"/>
            <a:r>
              <a:rPr lang="ja-JP" altLang="ja-JP" dirty="0"/>
              <a:t>混合物である海水を加熱して発生した水蒸気が、リービッヒ冷却器を通る間に（　</a:t>
            </a:r>
            <a:r>
              <a:rPr lang="ja-JP" altLang="ja-JP" dirty="0">
                <a:solidFill>
                  <a:srgbClr val="FF4B00"/>
                </a:solidFill>
              </a:rPr>
              <a:t>液体</a:t>
            </a:r>
            <a:r>
              <a:rPr lang="ja-JP" altLang="ja-JP" dirty="0"/>
              <a:t>　）に変わり、（　</a:t>
            </a:r>
            <a:r>
              <a:rPr lang="ja-JP" altLang="ja-JP" dirty="0">
                <a:solidFill>
                  <a:srgbClr val="FF4B00"/>
                </a:solidFill>
              </a:rPr>
              <a:t>蒸留水</a:t>
            </a:r>
            <a:r>
              <a:rPr lang="ja-JP" altLang="ja-JP" dirty="0"/>
              <a:t>　）が三角フラスコ（受け器）にたまる。</a:t>
            </a:r>
          </a:p>
        </p:txBody>
      </p:sp>
      <p:pic>
        <p:nvPicPr>
          <p:cNvPr id="11" name="図 10">
            <a:extLst>
              <a:ext uri="{FF2B5EF4-FFF2-40B4-BE49-F238E27FC236}">
                <a16:creationId xmlns:a16="http://schemas.microsoft.com/office/drawing/2014/main" id="{305544FE-0623-B152-0795-326E2F11BEC4}"/>
              </a:ext>
            </a:extLst>
          </p:cNvPr>
          <p:cNvPicPr>
            <a:picLocks noChangeAspect="1"/>
          </p:cNvPicPr>
          <p:nvPr/>
        </p:nvPicPr>
        <p:blipFill>
          <a:blip r:embed="rId2"/>
          <a:srcRect/>
          <a:stretch/>
        </p:blipFill>
        <p:spPr bwMode="auto">
          <a:xfrm>
            <a:off x="3038272" y="440034"/>
            <a:ext cx="6188482" cy="3824280"/>
          </a:xfrm>
          <a:prstGeom prst="rect">
            <a:avLst/>
          </a:prstGeom>
          <a:noFill/>
          <a:ln>
            <a:noFill/>
          </a:ln>
          <a:extLst>
            <a:ext uri="{53640926-AAD7-44D8-BBD7-CCE9431645EC}">
              <a14:shadowObscured xmlns:a14="http://schemas.microsoft.com/office/drawing/2010/main"/>
            </a:ext>
          </a:extLst>
        </p:spPr>
      </p:pic>
      <p:sp>
        <p:nvSpPr>
          <p:cNvPr id="13" name="Google Shape;118;p6">
            <a:extLst>
              <a:ext uri="{FF2B5EF4-FFF2-40B4-BE49-F238E27FC236}">
                <a16:creationId xmlns:a16="http://schemas.microsoft.com/office/drawing/2014/main" id="{4DAF6E37-F8E6-93E5-5090-02120EED681D}"/>
              </a:ext>
            </a:extLst>
          </p:cNvPr>
          <p:cNvSpPr/>
          <p:nvPr/>
        </p:nvSpPr>
        <p:spPr>
          <a:xfrm>
            <a:off x="4010055" y="4974426"/>
            <a:ext cx="113790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 name="Google Shape;118;p6">
            <a:extLst>
              <a:ext uri="{FF2B5EF4-FFF2-40B4-BE49-F238E27FC236}">
                <a16:creationId xmlns:a16="http://schemas.microsoft.com/office/drawing/2014/main" id="{97C19C07-AE4D-0F3B-1BA1-1B8FF1A33840}"/>
              </a:ext>
            </a:extLst>
          </p:cNvPr>
          <p:cNvSpPr/>
          <p:nvPr/>
        </p:nvSpPr>
        <p:spPr>
          <a:xfrm>
            <a:off x="7608922" y="4974426"/>
            <a:ext cx="1446249"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四角形: 角を丸くする 1">
            <a:extLst>
              <a:ext uri="{FF2B5EF4-FFF2-40B4-BE49-F238E27FC236}">
                <a16:creationId xmlns:a16="http://schemas.microsoft.com/office/drawing/2014/main" id="{326C96EB-3749-6E2D-25EF-EC62C05D2A32}"/>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35307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500"/>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50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B4698A2-2283-8F86-E7E0-CA01FC6FAC60}"/>
              </a:ext>
            </a:extLst>
          </p:cNvPr>
          <p:cNvSpPr>
            <a:spLocks noGrp="1"/>
          </p:cNvSpPr>
          <p:nvPr>
            <p:ph type="body" idx="1"/>
          </p:nvPr>
        </p:nvSpPr>
        <p:spPr/>
        <p:txBody>
          <a:bodyPr>
            <a:normAutofit lnSpcReduction="10000"/>
          </a:bodyPr>
          <a:lstStyle/>
          <a:p>
            <a:pPr marL="180000" indent="-396000" eaLnBrk="0" latinLnBrk="1" hangingPunct="0"/>
            <a:r>
              <a:rPr lang="ja-JP" altLang="ja-JP" dirty="0"/>
              <a:t>留意点</a:t>
            </a:r>
          </a:p>
          <a:p>
            <a:pPr marL="180000" indent="-396000" eaLnBrk="0" latinLnBrk="1" hangingPunct="0"/>
            <a:r>
              <a:rPr lang="ja-JP" altLang="ja-JP" dirty="0"/>
              <a:t>①沸騰石を入れる。</a:t>
            </a:r>
          </a:p>
          <a:p>
            <a:pPr marL="180000" indent="-396000" eaLnBrk="0" latinLnBrk="1" hangingPunct="0"/>
            <a:r>
              <a:rPr lang="ja-JP" altLang="ja-JP" dirty="0"/>
              <a:t>→（　</a:t>
            </a:r>
            <a:r>
              <a:rPr lang="ja-JP" altLang="ja-JP" dirty="0">
                <a:solidFill>
                  <a:srgbClr val="FF4B00"/>
                </a:solidFill>
              </a:rPr>
              <a:t>突沸　</a:t>
            </a:r>
            <a:r>
              <a:rPr lang="ja-JP" altLang="ja-JP" dirty="0"/>
              <a:t>）（突発的な沸騰）を防ぐため。</a:t>
            </a:r>
          </a:p>
          <a:p>
            <a:pPr marL="180000" indent="-396000" eaLnBrk="0" latinLnBrk="1" hangingPunct="0"/>
            <a:r>
              <a:rPr lang="ja-JP" altLang="ja-JP" dirty="0"/>
              <a:t>②試料液の量は、枝つきフラスコの半分以下にする。</a:t>
            </a:r>
          </a:p>
          <a:p>
            <a:pPr marL="180000" indent="-396000" eaLnBrk="0" latinLnBrk="1" hangingPunct="0"/>
            <a:r>
              <a:rPr lang="ja-JP" altLang="ja-JP" dirty="0"/>
              <a:t>→沸騰した際に、試料液が（</a:t>
            </a:r>
            <a:r>
              <a:rPr lang="ja-JP" altLang="ja-JP" dirty="0">
                <a:solidFill>
                  <a:srgbClr val="FF4B00"/>
                </a:solidFill>
              </a:rPr>
              <a:t>　リービッヒ冷却器　</a:t>
            </a:r>
            <a:r>
              <a:rPr lang="ja-JP" altLang="ja-JP" dirty="0"/>
              <a:t>）へ流れ込むのを防ぐため。</a:t>
            </a:r>
          </a:p>
          <a:p>
            <a:pPr marL="180000" indent="-396000" eaLnBrk="0" latinLnBrk="1" hangingPunct="0"/>
            <a:r>
              <a:rPr lang="ja-JP" altLang="ja-JP" dirty="0"/>
              <a:t>③温度計の下端部は、枝つきフラスコの枝の位置に合わせる。</a:t>
            </a:r>
          </a:p>
          <a:p>
            <a:pPr marL="180000" indent="-396000" eaLnBrk="0" latinLnBrk="1" hangingPunct="0"/>
            <a:r>
              <a:rPr lang="ja-JP" altLang="ja-JP" dirty="0"/>
              <a:t>→発生した（　</a:t>
            </a:r>
            <a:r>
              <a:rPr lang="ja-JP" altLang="ja-JP" dirty="0">
                <a:solidFill>
                  <a:srgbClr val="FF4B00"/>
                </a:solidFill>
              </a:rPr>
              <a:t>蒸気　</a:t>
            </a:r>
            <a:r>
              <a:rPr lang="ja-JP" altLang="ja-JP" dirty="0"/>
              <a:t>）の温度を正確にはかるため。</a:t>
            </a:r>
          </a:p>
          <a:p>
            <a:pPr marL="180000" indent="-396000"/>
            <a:endParaRPr lang="ja-JP" altLang="en-US" dirty="0"/>
          </a:p>
        </p:txBody>
      </p:sp>
      <p:sp>
        <p:nvSpPr>
          <p:cNvPr id="4" name="Google Shape;118;p6">
            <a:extLst>
              <a:ext uri="{FF2B5EF4-FFF2-40B4-BE49-F238E27FC236}">
                <a16:creationId xmlns:a16="http://schemas.microsoft.com/office/drawing/2014/main" id="{3471B6D5-57C6-4362-2E4D-3F4D9743BFB6}"/>
              </a:ext>
            </a:extLst>
          </p:cNvPr>
          <p:cNvSpPr/>
          <p:nvPr/>
        </p:nvSpPr>
        <p:spPr>
          <a:xfrm>
            <a:off x="1456439" y="2206658"/>
            <a:ext cx="113790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118;p6">
            <a:extLst>
              <a:ext uri="{FF2B5EF4-FFF2-40B4-BE49-F238E27FC236}">
                <a16:creationId xmlns:a16="http://schemas.microsoft.com/office/drawing/2014/main" id="{BEBBE497-612F-81A7-B851-91F04CB4AEE4}"/>
              </a:ext>
            </a:extLst>
          </p:cNvPr>
          <p:cNvSpPr/>
          <p:nvPr/>
        </p:nvSpPr>
        <p:spPr>
          <a:xfrm>
            <a:off x="5720095" y="3546360"/>
            <a:ext cx="3349477"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Google Shape;118;p6">
            <a:extLst>
              <a:ext uri="{FF2B5EF4-FFF2-40B4-BE49-F238E27FC236}">
                <a16:creationId xmlns:a16="http://schemas.microsoft.com/office/drawing/2014/main" id="{73294E34-EAB8-FD73-29F0-76F4EFCF493B}"/>
              </a:ext>
            </a:extLst>
          </p:cNvPr>
          <p:cNvSpPr/>
          <p:nvPr/>
        </p:nvSpPr>
        <p:spPr>
          <a:xfrm>
            <a:off x="2987528" y="5630342"/>
            <a:ext cx="113790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四角形: 角を丸くする 1">
            <a:extLst>
              <a:ext uri="{FF2B5EF4-FFF2-40B4-BE49-F238E27FC236}">
                <a16:creationId xmlns:a16="http://schemas.microsoft.com/office/drawing/2014/main" id="{2AB80E8F-C9DB-12FB-FF9A-FAB96E646211}"/>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05838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50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5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279323F-9675-2EE4-27C7-943DEF129FE7}"/>
              </a:ext>
            </a:extLst>
          </p:cNvPr>
          <p:cNvSpPr>
            <a:spLocks noGrp="1"/>
          </p:cNvSpPr>
          <p:nvPr>
            <p:ph type="body" idx="1"/>
          </p:nvPr>
        </p:nvSpPr>
        <p:spPr>
          <a:xfrm>
            <a:off x="371363" y="764704"/>
            <a:ext cx="11568999" cy="5834096"/>
          </a:xfrm>
        </p:spPr>
        <p:txBody>
          <a:bodyPr/>
          <a:lstStyle/>
          <a:p>
            <a:pPr marL="180000" indent="-396000" eaLnBrk="0" latinLnBrk="1" hangingPunct="0"/>
            <a:r>
              <a:rPr lang="ja-JP" altLang="ja-JP" dirty="0"/>
              <a:t>④冷却水は、リービッヒ冷却器の（　</a:t>
            </a:r>
            <a:r>
              <a:rPr lang="ja-JP" altLang="ja-JP" dirty="0">
                <a:solidFill>
                  <a:srgbClr val="FF4B00"/>
                </a:solidFill>
              </a:rPr>
              <a:t>下</a:t>
            </a:r>
            <a:r>
              <a:rPr lang="ja-JP" altLang="ja-JP" dirty="0"/>
              <a:t>　）から（　</a:t>
            </a:r>
            <a:r>
              <a:rPr lang="ja-JP" altLang="ja-JP" dirty="0">
                <a:solidFill>
                  <a:srgbClr val="FF4B00"/>
                </a:solidFill>
              </a:rPr>
              <a:t>上</a:t>
            </a:r>
            <a:r>
              <a:rPr lang="ja-JP" altLang="ja-JP" dirty="0"/>
              <a:t>　）へ流す。</a:t>
            </a:r>
          </a:p>
          <a:p>
            <a:pPr marL="180000" indent="-396000" eaLnBrk="0" latinLnBrk="1" hangingPunct="0"/>
            <a:r>
              <a:rPr lang="ja-JP" altLang="ja-JP" dirty="0"/>
              <a:t>→（　</a:t>
            </a:r>
            <a:r>
              <a:rPr lang="ja-JP" altLang="ja-JP" dirty="0">
                <a:solidFill>
                  <a:srgbClr val="FF4B00"/>
                </a:solidFill>
              </a:rPr>
              <a:t>冷却</a:t>
            </a:r>
            <a:r>
              <a:rPr lang="ja-JP" altLang="ja-JP" dirty="0"/>
              <a:t>　）効率を高めるため。</a:t>
            </a:r>
          </a:p>
          <a:p>
            <a:pPr marL="180000" indent="-396000" eaLnBrk="0" latinLnBrk="1" hangingPunct="0"/>
            <a:r>
              <a:rPr lang="ja-JP" altLang="ja-JP" dirty="0"/>
              <a:t>⑤三角フラスコ（受け器）は密閉しない。</a:t>
            </a:r>
          </a:p>
          <a:p>
            <a:pPr marL="180000" indent="-396000" eaLnBrk="0" latinLnBrk="1" hangingPunct="0"/>
            <a:r>
              <a:rPr lang="ja-JP" altLang="ja-JP" dirty="0"/>
              <a:t>→容器内の（　</a:t>
            </a:r>
            <a:r>
              <a:rPr lang="ja-JP" altLang="ja-JP" dirty="0">
                <a:solidFill>
                  <a:srgbClr val="FF4B00"/>
                </a:solidFill>
              </a:rPr>
              <a:t>圧力</a:t>
            </a:r>
            <a:r>
              <a:rPr lang="ja-JP" altLang="ja-JP" dirty="0"/>
              <a:t>　）が上昇し、器具が破損するのを防ぐため。</a:t>
            </a:r>
          </a:p>
          <a:p>
            <a:pPr marL="180000" indent="-396000"/>
            <a:endParaRPr kumimoji="1" lang="ja-JP" altLang="en-US" dirty="0"/>
          </a:p>
        </p:txBody>
      </p:sp>
      <p:sp>
        <p:nvSpPr>
          <p:cNvPr id="3" name="Google Shape;118;p6">
            <a:extLst>
              <a:ext uri="{FF2B5EF4-FFF2-40B4-BE49-F238E27FC236}">
                <a16:creationId xmlns:a16="http://schemas.microsoft.com/office/drawing/2014/main" id="{7E11722C-8DD5-50F9-7CB4-8B70679DE0B4}"/>
              </a:ext>
            </a:extLst>
          </p:cNvPr>
          <p:cNvSpPr/>
          <p:nvPr/>
        </p:nvSpPr>
        <p:spPr>
          <a:xfrm>
            <a:off x="6751454" y="856323"/>
            <a:ext cx="776398"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 name="Google Shape;118;p6">
            <a:extLst>
              <a:ext uri="{FF2B5EF4-FFF2-40B4-BE49-F238E27FC236}">
                <a16:creationId xmlns:a16="http://schemas.microsoft.com/office/drawing/2014/main" id="{01034FBD-5BC6-81D8-EAD0-0027A78ECFC2}"/>
              </a:ext>
            </a:extLst>
          </p:cNvPr>
          <p:cNvSpPr/>
          <p:nvPr/>
        </p:nvSpPr>
        <p:spPr>
          <a:xfrm>
            <a:off x="8952392" y="856323"/>
            <a:ext cx="776399"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118;p6">
            <a:extLst>
              <a:ext uri="{FF2B5EF4-FFF2-40B4-BE49-F238E27FC236}">
                <a16:creationId xmlns:a16="http://schemas.microsoft.com/office/drawing/2014/main" id="{DE9A7CAD-02D3-691D-41F3-E7999A65457F}"/>
              </a:ext>
            </a:extLst>
          </p:cNvPr>
          <p:cNvSpPr/>
          <p:nvPr/>
        </p:nvSpPr>
        <p:spPr>
          <a:xfrm>
            <a:off x="1477704" y="1504395"/>
            <a:ext cx="113790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Google Shape;118;p6">
            <a:extLst>
              <a:ext uri="{FF2B5EF4-FFF2-40B4-BE49-F238E27FC236}">
                <a16:creationId xmlns:a16="http://schemas.microsoft.com/office/drawing/2014/main" id="{191F0A52-F0A4-CB4A-3ECD-BE54C11097D7}"/>
              </a:ext>
            </a:extLst>
          </p:cNvPr>
          <p:cNvSpPr/>
          <p:nvPr/>
        </p:nvSpPr>
        <p:spPr>
          <a:xfrm>
            <a:off x="3104485" y="3104964"/>
            <a:ext cx="113790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四角形: 角を丸くする 6">
            <a:extLst>
              <a:ext uri="{FF2B5EF4-FFF2-40B4-BE49-F238E27FC236}">
                <a16:creationId xmlns:a16="http://schemas.microsoft.com/office/drawing/2014/main" id="{29147DC8-2109-66D6-8AAD-25BFB7F19D36}"/>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5543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500"/>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50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500"/>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5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5092662-BA5C-ED09-3A80-DE51182EE3F6}"/>
              </a:ext>
            </a:extLst>
          </p:cNvPr>
          <p:cNvSpPr>
            <a:spLocks noGrp="1"/>
          </p:cNvSpPr>
          <p:nvPr>
            <p:ph type="title"/>
          </p:nvPr>
        </p:nvSpPr>
        <p:spPr/>
        <p:txBody>
          <a:bodyPr/>
          <a:lstStyle/>
          <a:p>
            <a:r>
              <a:rPr lang="ja-JP" altLang="ja-JP" u="sng" dirty="0"/>
              <a:t>再結晶</a:t>
            </a:r>
            <a:endParaRPr lang="ja-JP" altLang="en-US" dirty="0"/>
          </a:p>
        </p:txBody>
      </p:sp>
      <p:sp>
        <p:nvSpPr>
          <p:cNvPr id="4" name="テキスト プレースホルダー 3">
            <a:extLst>
              <a:ext uri="{FF2B5EF4-FFF2-40B4-BE49-F238E27FC236}">
                <a16:creationId xmlns:a16="http://schemas.microsoft.com/office/drawing/2014/main" id="{FD18A862-C546-EBEB-A5C6-E6A99608AEAF}"/>
              </a:ext>
            </a:extLst>
          </p:cNvPr>
          <p:cNvSpPr>
            <a:spLocks noGrp="1"/>
          </p:cNvSpPr>
          <p:nvPr>
            <p:ph type="body" idx="1"/>
          </p:nvPr>
        </p:nvSpPr>
        <p:spPr>
          <a:xfrm>
            <a:off x="371364" y="908720"/>
            <a:ext cx="11632794" cy="5690080"/>
          </a:xfrm>
        </p:spPr>
        <p:txBody>
          <a:bodyPr>
            <a:normAutofit lnSpcReduction="10000"/>
          </a:bodyPr>
          <a:lstStyle/>
          <a:p>
            <a:pPr marL="180000" indent="-396000" eaLnBrk="0" latinLnBrk="1" hangingPunct="0"/>
            <a:r>
              <a:rPr lang="ja-JP" altLang="ja-JP" dirty="0"/>
              <a:t>・液体に溶けている物質を（　</a:t>
            </a:r>
            <a:r>
              <a:rPr lang="ja-JP" altLang="ja-JP" dirty="0">
                <a:solidFill>
                  <a:srgbClr val="FF4B00"/>
                </a:solidFill>
              </a:rPr>
              <a:t>溶質　</a:t>
            </a:r>
            <a:r>
              <a:rPr lang="ja-JP" altLang="ja-JP" dirty="0"/>
              <a:t>）、溶かしている液体を</a:t>
            </a:r>
            <a:endParaRPr lang="en-US" altLang="ja-JP" dirty="0"/>
          </a:p>
          <a:p>
            <a:pPr marL="180000" indent="-396000" eaLnBrk="0" latinLnBrk="1" hangingPunct="0"/>
            <a:r>
              <a:rPr lang="ja-JP" altLang="ja-JP" dirty="0"/>
              <a:t>（　</a:t>
            </a:r>
            <a:r>
              <a:rPr lang="ja-JP" altLang="ja-JP" dirty="0">
                <a:solidFill>
                  <a:srgbClr val="FF4B00"/>
                </a:solidFill>
              </a:rPr>
              <a:t>溶媒</a:t>
            </a:r>
            <a:r>
              <a:rPr lang="ja-JP" altLang="ja-JP" dirty="0"/>
              <a:t>　）という。溶解によってできた液体を（　</a:t>
            </a:r>
            <a:r>
              <a:rPr lang="ja-JP" altLang="ja-JP" dirty="0">
                <a:solidFill>
                  <a:srgbClr val="FF4B00"/>
                </a:solidFill>
              </a:rPr>
              <a:t>溶液</a:t>
            </a:r>
            <a:r>
              <a:rPr lang="ja-JP" altLang="ja-JP" dirty="0"/>
              <a:t>　）といい、溶媒が水の場合は特に（　</a:t>
            </a:r>
            <a:r>
              <a:rPr lang="ja-JP" altLang="ja-JP" dirty="0">
                <a:solidFill>
                  <a:srgbClr val="FF4B00"/>
                </a:solidFill>
              </a:rPr>
              <a:t>水溶液　</a:t>
            </a:r>
            <a:r>
              <a:rPr lang="ja-JP" altLang="ja-JP" dirty="0"/>
              <a:t>）という。</a:t>
            </a:r>
          </a:p>
          <a:p>
            <a:pPr marL="180000" indent="-396000" eaLnBrk="0" latinLnBrk="1" hangingPunct="0"/>
            <a:r>
              <a:rPr lang="ja-JP" altLang="ja-JP" dirty="0"/>
              <a:t>・一定量の溶媒に溶解することができる物質の量を、</a:t>
            </a:r>
            <a:endParaRPr lang="en-US" altLang="ja-JP" dirty="0"/>
          </a:p>
          <a:p>
            <a:pPr marL="180000" indent="-396000" eaLnBrk="0" latinLnBrk="1" hangingPunct="0"/>
            <a:r>
              <a:rPr lang="ja-JP" altLang="ja-JP" dirty="0"/>
              <a:t>（　</a:t>
            </a:r>
            <a:r>
              <a:rPr lang="ja-JP" altLang="ja-JP" dirty="0">
                <a:solidFill>
                  <a:srgbClr val="FF4B00"/>
                </a:solidFill>
              </a:rPr>
              <a:t>溶解度</a:t>
            </a:r>
            <a:r>
              <a:rPr lang="ja-JP" altLang="ja-JP" dirty="0"/>
              <a:t>　）という。</a:t>
            </a:r>
          </a:p>
          <a:p>
            <a:pPr marL="180000" indent="-396000" eaLnBrk="0" latinLnBrk="1" hangingPunct="0"/>
            <a:r>
              <a:rPr lang="ja-JP" altLang="ja-JP" dirty="0"/>
              <a:t>・溶解度が温度によって異なることを利用して、固体物質に含まれる不純物を除いて目的とする物質の結晶を得る操作を</a:t>
            </a:r>
            <a:endParaRPr lang="en-US" altLang="ja-JP" dirty="0"/>
          </a:p>
          <a:p>
            <a:pPr marL="180000" indent="-396000" eaLnBrk="0" latinLnBrk="1" hangingPunct="0"/>
            <a:r>
              <a:rPr lang="ja-JP" altLang="ja-JP" dirty="0"/>
              <a:t>（　</a:t>
            </a:r>
            <a:r>
              <a:rPr lang="ja-JP" altLang="ja-JP" dirty="0">
                <a:solidFill>
                  <a:srgbClr val="FF4B00"/>
                </a:solidFill>
              </a:rPr>
              <a:t>再結晶　</a:t>
            </a:r>
            <a:r>
              <a:rPr lang="ja-JP" altLang="ja-JP" dirty="0"/>
              <a:t>）という。</a:t>
            </a:r>
          </a:p>
          <a:p>
            <a:pPr marL="180000" indent="-396000"/>
            <a:endParaRPr lang="ja-JP" altLang="en-US" dirty="0"/>
          </a:p>
        </p:txBody>
      </p:sp>
      <p:sp>
        <p:nvSpPr>
          <p:cNvPr id="5" name="Google Shape;118;p6">
            <a:extLst>
              <a:ext uri="{FF2B5EF4-FFF2-40B4-BE49-F238E27FC236}">
                <a16:creationId xmlns:a16="http://schemas.microsoft.com/office/drawing/2014/main" id="{A52F71C2-3CE5-B5FA-28DF-BA77C7DBD1B3}"/>
              </a:ext>
            </a:extLst>
          </p:cNvPr>
          <p:cNvSpPr/>
          <p:nvPr/>
        </p:nvSpPr>
        <p:spPr>
          <a:xfrm>
            <a:off x="5707800" y="966835"/>
            <a:ext cx="1075771"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Google Shape;118;p6">
            <a:extLst>
              <a:ext uri="{FF2B5EF4-FFF2-40B4-BE49-F238E27FC236}">
                <a16:creationId xmlns:a16="http://schemas.microsoft.com/office/drawing/2014/main" id="{8B4E579A-2FB6-FD98-E053-3A2BC96D2EB3}"/>
              </a:ext>
            </a:extLst>
          </p:cNvPr>
          <p:cNvSpPr/>
          <p:nvPr/>
        </p:nvSpPr>
        <p:spPr>
          <a:xfrm>
            <a:off x="1107445" y="1625540"/>
            <a:ext cx="1075771"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118;p6">
            <a:extLst>
              <a:ext uri="{FF2B5EF4-FFF2-40B4-BE49-F238E27FC236}">
                <a16:creationId xmlns:a16="http://schemas.microsoft.com/office/drawing/2014/main" id="{9DED3679-4E70-0938-E79D-24A1BA927D83}"/>
              </a:ext>
            </a:extLst>
          </p:cNvPr>
          <p:cNvSpPr/>
          <p:nvPr/>
        </p:nvSpPr>
        <p:spPr>
          <a:xfrm>
            <a:off x="9007437" y="1614907"/>
            <a:ext cx="1075771"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118;p6">
            <a:extLst>
              <a:ext uri="{FF2B5EF4-FFF2-40B4-BE49-F238E27FC236}">
                <a16:creationId xmlns:a16="http://schemas.microsoft.com/office/drawing/2014/main" id="{3BDF0AAB-4423-7C3D-FF8B-93448369E6D3}"/>
              </a:ext>
            </a:extLst>
          </p:cNvPr>
          <p:cNvSpPr/>
          <p:nvPr/>
        </p:nvSpPr>
        <p:spPr>
          <a:xfrm>
            <a:off x="5317939" y="2350194"/>
            <a:ext cx="1465632"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118;p6">
            <a:extLst>
              <a:ext uri="{FF2B5EF4-FFF2-40B4-BE49-F238E27FC236}">
                <a16:creationId xmlns:a16="http://schemas.microsoft.com/office/drawing/2014/main" id="{EA4D27E8-26C7-5FB9-E697-DD455BCD558F}"/>
              </a:ext>
            </a:extLst>
          </p:cNvPr>
          <p:cNvSpPr/>
          <p:nvPr/>
        </p:nvSpPr>
        <p:spPr>
          <a:xfrm>
            <a:off x="1096812" y="3692315"/>
            <a:ext cx="155069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118;p6">
            <a:extLst>
              <a:ext uri="{FF2B5EF4-FFF2-40B4-BE49-F238E27FC236}">
                <a16:creationId xmlns:a16="http://schemas.microsoft.com/office/drawing/2014/main" id="{792C68A1-E1FA-4339-5362-1644C1B3884E}"/>
              </a:ext>
            </a:extLst>
          </p:cNvPr>
          <p:cNvSpPr/>
          <p:nvPr/>
        </p:nvSpPr>
        <p:spPr>
          <a:xfrm>
            <a:off x="1096812" y="5759090"/>
            <a:ext cx="155069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四角形: 角を丸くする 1">
            <a:extLst>
              <a:ext uri="{FF2B5EF4-FFF2-40B4-BE49-F238E27FC236}">
                <a16:creationId xmlns:a16="http://schemas.microsoft.com/office/drawing/2014/main" id="{A8CC3C6A-7C35-2CED-22C2-0698E0E24B06}"/>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0005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500"/>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50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500"/>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50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500"/>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50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2728461-4A50-F7FA-5BEF-A42E164DE61A}"/>
              </a:ext>
            </a:extLst>
          </p:cNvPr>
          <p:cNvGrpSpPr/>
          <p:nvPr/>
        </p:nvGrpSpPr>
        <p:grpSpPr>
          <a:xfrm>
            <a:off x="3513857" y="2715768"/>
            <a:ext cx="5151181" cy="1426464"/>
            <a:chOff x="2590737" y="2715768"/>
            <a:chExt cx="5151181" cy="1426464"/>
          </a:xfrm>
        </p:grpSpPr>
        <p:sp>
          <p:nvSpPr>
            <p:cNvPr id="3" name="楕円 2">
              <a:extLst>
                <a:ext uri="{FF2B5EF4-FFF2-40B4-BE49-F238E27FC236}">
                  <a16:creationId xmlns:a16="http://schemas.microsoft.com/office/drawing/2014/main" id="{D72A346B-DD78-578F-7B7C-A3A7D9D2B425}"/>
                </a:ext>
              </a:extLst>
            </p:cNvPr>
            <p:cNvSpPr/>
            <p:nvPr/>
          </p:nvSpPr>
          <p:spPr>
            <a:xfrm>
              <a:off x="2590737" y="2715768"/>
              <a:ext cx="1487424" cy="1426464"/>
            </a:xfrm>
            <a:prstGeom prst="ellipse">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5400" b="1" dirty="0">
                  <a:latin typeface="BIZ UDPゴシック" panose="020B0400000000000000" pitchFamily="50" charset="-128"/>
                  <a:ea typeface="BIZ UDPゴシック" panose="020B0400000000000000" pitchFamily="50" charset="-128"/>
                </a:rPr>
                <a:t>1</a:t>
              </a:r>
              <a:r>
                <a:rPr kumimoji="1" lang="ja-JP" altLang="en-US" sz="1000" b="1" dirty="0">
                  <a:latin typeface="BIZ UDPゴシック" panose="020B0400000000000000" pitchFamily="50" charset="-128"/>
                  <a:ea typeface="BIZ UDPゴシック" panose="020B0400000000000000" pitchFamily="50" charset="-128"/>
                </a:rPr>
                <a:t>　</a:t>
              </a:r>
              <a:r>
                <a:rPr kumimoji="1" lang="ja-JP" altLang="en-US" sz="2400" b="1" dirty="0">
                  <a:latin typeface="BIZ UDPゴシック" panose="020B0400000000000000" pitchFamily="50" charset="-128"/>
                  <a:ea typeface="BIZ UDPゴシック" panose="020B0400000000000000" pitchFamily="50" charset="-128"/>
                </a:rPr>
                <a:t>節</a:t>
              </a:r>
              <a:endParaRPr kumimoji="1" lang="ja-JP" altLang="en-US" sz="44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06D54D6-4885-DA6C-49EC-5D8F5592440D}"/>
                </a:ext>
              </a:extLst>
            </p:cNvPr>
            <p:cNvSpPr txBox="1"/>
            <p:nvPr/>
          </p:nvSpPr>
          <p:spPr>
            <a:xfrm>
              <a:off x="4078161" y="2967335"/>
              <a:ext cx="3663757" cy="923330"/>
            </a:xfrm>
            <a:prstGeom prst="rect">
              <a:avLst/>
            </a:prstGeom>
            <a:noFill/>
          </p:spPr>
          <p:txBody>
            <a:bodyPr wrap="square" rtlCol="0">
              <a:spAutoFit/>
            </a:bodyPr>
            <a:lstStyle/>
            <a:p>
              <a:pPr algn="ctr"/>
              <a:r>
                <a:rPr kumimoji="1" lang="ja-JP" altLang="en-US" sz="5400" dirty="0">
                  <a:solidFill>
                    <a:schemeClr val="tx1">
                      <a:lumMod val="75000"/>
                      <a:lumOff val="25000"/>
                    </a:schemeClr>
                  </a:solidFill>
                  <a:latin typeface="BIZ UDPゴシック" panose="020B0400000000000000" pitchFamily="50" charset="-128"/>
                  <a:ea typeface="BIZ UDPゴシック" panose="020B0400000000000000" pitchFamily="50" charset="-128"/>
                </a:rPr>
                <a:t>物質の成分</a:t>
              </a:r>
            </a:p>
          </p:txBody>
        </p:sp>
      </p:grpSp>
      <p:sp>
        <p:nvSpPr>
          <p:cNvPr id="6" name="四角形: 角を丸くする 5">
            <a:extLst>
              <a:ext uri="{FF2B5EF4-FFF2-40B4-BE49-F238E27FC236}">
                <a16:creationId xmlns:a16="http://schemas.microsoft.com/office/drawing/2014/main" id="{8CA0A71A-41BD-CFA5-46D6-BC4EA5059909}"/>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905044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01949E-360A-ED86-8BCE-BC73C764A6F1}"/>
              </a:ext>
            </a:extLst>
          </p:cNvPr>
          <p:cNvSpPr>
            <a:spLocks noGrp="1"/>
          </p:cNvSpPr>
          <p:nvPr>
            <p:ph type="title"/>
          </p:nvPr>
        </p:nvSpPr>
        <p:spPr/>
        <p:txBody>
          <a:bodyPr/>
          <a:lstStyle/>
          <a:p>
            <a:r>
              <a:rPr lang="ja-JP" altLang="ja-JP" u="sng" dirty="0"/>
              <a:t>昇華法</a:t>
            </a:r>
            <a:endParaRPr kumimoji="1" lang="ja-JP" altLang="en-US" dirty="0"/>
          </a:p>
        </p:txBody>
      </p:sp>
      <p:sp>
        <p:nvSpPr>
          <p:cNvPr id="3" name="テキスト プレースホルダー 2">
            <a:extLst>
              <a:ext uri="{FF2B5EF4-FFF2-40B4-BE49-F238E27FC236}">
                <a16:creationId xmlns:a16="http://schemas.microsoft.com/office/drawing/2014/main" id="{1E6C2980-DEAE-0909-5A15-D05C78FADA12}"/>
              </a:ext>
            </a:extLst>
          </p:cNvPr>
          <p:cNvSpPr>
            <a:spLocks noGrp="1"/>
          </p:cNvSpPr>
          <p:nvPr>
            <p:ph type="body" idx="1"/>
          </p:nvPr>
        </p:nvSpPr>
        <p:spPr/>
        <p:txBody>
          <a:bodyPr/>
          <a:lstStyle/>
          <a:p>
            <a:r>
              <a:rPr lang="ja-JP" altLang="ja-JP" dirty="0"/>
              <a:t>固体が液体を経ずに、直接気体になる変化を（　</a:t>
            </a:r>
            <a:r>
              <a:rPr lang="ja-JP" altLang="ja-JP" dirty="0">
                <a:solidFill>
                  <a:srgbClr val="FF4B00"/>
                </a:solidFill>
              </a:rPr>
              <a:t>昇華</a:t>
            </a:r>
            <a:r>
              <a:rPr lang="ja-JP" altLang="ja-JP" dirty="0"/>
              <a:t>　）といい、これを利用して分離・精製する操作を（　</a:t>
            </a:r>
            <a:r>
              <a:rPr lang="ja-JP" altLang="ja-JP" dirty="0">
                <a:solidFill>
                  <a:srgbClr val="FF4B00"/>
                </a:solidFill>
              </a:rPr>
              <a:t>昇華法</a:t>
            </a:r>
            <a:r>
              <a:rPr lang="ja-JP" altLang="ja-JP" dirty="0"/>
              <a:t>　）という。</a:t>
            </a:r>
          </a:p>
          <a:p>
            <a:endParaRPr kumimoji="1" lang="ja-JP" altLang="en-US" dirty="0"/>
          </a:p>
        </p:txBody>
      </p:sp>
      <p:pic>
        <p:nvPicPr>
          <p:cNvPr id="4" name="図 3">
            <a:extLst>
              <a:ext uri="{FF2B5EF4-FFF2-40B4-BE49-F238E27FC236}">
                <a16:creationId xmlns:a16="http://schemas.microsoft.com/office/drawing/2014/main" id="{FE0649E5-7F79-80FC-30C7-65B63E2FB00B}"/>
              </a:ext>
            </a:extLst>
          </p:cNvPr>
          <p:cNvPicPr>
            <a:picLocks noChangeAspect="1"/>
          </p:cNvPicPr>
          <p:nvPr/>
        </p:nvPicPr>
        <p:blipFill rotWithShape="1">
          <a:blip r:embed="rId2">
            <a:extLst>
              <a:ext uri="{28A0092B-C50C-407E-A947-70E740481C1C}">
                <a14:useLocalDpi xmlns:a14="http://schemas.microsoft.com/office/drawing/2010/main" val="0"/>
              </a:ext>
            </a:extLst>
          </a:blip>
          <a:srcRect b="18578"/>
          <a:stretch/>
        </p:blipFill>
        <p:spPr bwMode="auto">
          <a:xfrm>
            <a:off x="1781197" y="2491120"/>
            <a:ext cx="8744730" cy="4107680"/>
          </a:xfrm>
          <a:prstGeom prst="rect">
            <a:avLst/>
          </a:prstGeom>
          <a:noFill/>
          <a:ln>
            <a:noFill/>
          </a:ln>
          <a:extLst>
            <a:ext uri="{53640926-AAD7-44D8-BBD7-CCE9431645EC}">
              <a14:shadowObscured xmlns:a14="http://schemas.microsoft.com/office/drawing/2010/main"/>
            </a:ext>
          </a:extLst>
        </p:spPr>
      </p:pic>
      <p:sp>
        <p:nvSpPr>
          <p:cNvPr id="5" name="正方形/長方形 4">
            <a:extLst>
              <a:ext uri="{FF2B5EF4-FFF2-40B4-BE49-F238E27FC236}">
                <a16:creationId xmlns:a16="http://schemas.microsoft.com/office/drawing/2014/main" id="{2162D5B6-F348-3A88-E6E4-3AB33650ADEA}"/>
              </a:ext>
            </a:extLst>
          </p:cNvPr>
          <p:cNvSpPr>
            <a:spLocks noGrp="1" noRot="1" noMove="1" noResize="1" noEditPoints="1" noAdjustHandles="1" noChangeArrowheads="1" noChangeShapeType="1"/>
          </p:cNvSpPr>
          <p:nvPr/>
        </p:nvSpPr>
        <p:spPr>
          <a:xfrm>
            <a:off x="7599621" y="4416588"/>
            <a:ext cx="2811182" cy="1346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6" name="Google Shape;118;p6">
            <a:extLst>
              <a:ext uri="{FF2B5EF4-FFF2-40B4-BE49-F238E27FC236}">
                <a16:creationId xmlns:a16="http://schemas.microsoft.com/office/drawing/2014/main" id="{81DD77F3-5BE5-48D7-403C-7D55AE6E1574}"/>
              </a:ext>
            </a:extLst>
          </p:cNvPr>
          <p:cNvSpPr/>
          <p:nvPr/>
        </p:nvSpPr>
        <p:spPr>
          <a:xfrm>
            <a:off x="9272898" y="1007095"/>
            <a:ext cx="113790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118;p6">
            <a:extLst>
              <a:ext uri="{FF2B5EF4-FFF2-40B4-BE49-F238E27FC236}">
                <a16:creationId xmlns:a16="http://schemas.microsoft.com/office/drawing/2014/main" id="{E406A878-15A8-A81B-8408-0DFAB3ED9540}"/>
              </a:ext>
            </a:extLst>
          </p:cNvPr>
          <p:cNvSpPr/>
          <p:nvPr/>
        </p:nvSpPr>
        <p:spPr>
          <a:xfrm>
            <a:off x="8292719" y="1766652"/>
            <a:ext cx="1424986"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四角形: 角を丸くする 7">
            <a:extLst>
              <a:ext uri="{FF2B5EF4-FFF2-40B4-BE49-F238E27FC236}">
                <a16:creationId xmlns:a16="http://schemas.microsoft.com/office/drawing/2014/main" id="{E5DAF4D5-DDBF-DD99-AEDB-6C6848087FA5}"/>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75098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500"/>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50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95366D-2C81-DF24-72E5-D586D2BC4792}"/>
              </a:ext>
            </a:extLst>
          </p:cNvPr>
          <p:cNvSpPr>
            <a:spLocks noGrp="1"/>
          </p:cNvSpPr>
          <p:nvPr>
            <p:ph type="title"/>
          </p:nvPr>
        </p:nvSpPr>
        <p:spPr/>
        <p:txBody>
          <a:bodyPr/>
          <a:lstStyle/>
          <a:p>
            <a:r>
              <a:rPr lang="ja-JP" altLang="ja-JP" u="sng" dirty="0"/>
              <a:t>抽出</a:t>
            </a:r>
            <a:endParaRPr kumimoji="1" lang="ja-JP" altLang="en-US" dirty="0"/>
          </a:p>
        </p:txBody>
      </p:sp>
      <p:sp>
        <p:nvSpPr>
          <p:cNvPr id="3" name="テキスト プレースホルダー 2">
            <a:extLst>
              <a:ext uri="{FF2B5EF4-FFF2-40B4-BE49-F238E27FC236}">
                <a16:creationId xmlns:a16="http://schemas.microsoft.com/office/drawing/2014/main" id="{EC8F72D8-7084-AFAE-82C5-F16ACA95572A}"/>
              </a:ext>
            </a:extLst>
          </p:cNvPr>
          <p:cNvSpPr>
            <a:spLocks noGrp="1"/>
          </p:cNvSpPr>
          <p:nvPr>
            <p:ph type="body" idx="1"/>
          </p:nvPr>
        </p:nvSpPr>
        <p:spPr/>
        <p:txBody>
          <a:bodyPr/>
          <a:lstStyle/>
          <a:p>
            <a:r>
              <a:rPr lang="ja-JP" altLang="ja-JP" dirty="0"/>
              <a:t>混合物に特定の溶媒を加えて、目的とする物質だけを溶かし出して分離する操作を（　</a:t>
            </a:r>
            <a:r>
              <a:rPr lang="ja-JP" altLang="ja-JP" dirty="0">
                <a:solidFill>
                  <a:srgbClr val="FF4B00"/>
                </a:solidFill>
              </a:rPr>
              <a:t>抽出</a:t>
            </a:r>
            <a:r>
              <a:rPr lang="ja-JP" altLang="ja-JP" dirty="0"/>
              <a:t>　）という。抽出には</a:t>
            </a:r>
            <a:endParaRPr lang="en-US" altLang="ja-JP" dirty="0"/>
          </a:p>
          <a:p>
            <a:pPr indent="0"/>
            <a:r>
              <a:rPr lang="ja-JP" altLang="en-US" dirty="0"/>
              <a:t>　</a:t>
            </a:r>
            <a:r>
              <a:rPr lang="ja-JP" altLang="ja-JP" dirty="0"/>
              <a:t>（　</a:t>
            </a:r>
            <a:r>
              <a:rPr lang="ja-JP" altLang="ja-JP" dirty="0">
                <a:solidFill>
                  <a:srgbClr val="FF4B00"/>
                </a:solidFill>
              </a:rPr>
              <a:t>分液ろうと　</a:t>
            </a:r>
            <a:r>
              <a:rPr lang="ja-JP" altLang="ja-JP" dirty="0"/>
              <a:t>）が用いられる。</a:t>
            </a:r>
          </a:p>
          <a:p>
            <a:endParaRPr kumimoji="1" lang="ja-JP" altLang="en-US" dirty="0"/>
          </a:p>
        </p:txBody>
      </p:sp>
      <p:sp>
        <p:nvSpPr>
          <p:cNvPr id="4" name="Google Shape;118;p6">
            <a:extLst>
              <a:ext uri="{FF2B5EF4-FFF2-40B4-BE49-F238E27FC236}">
                <a16:creationId xmlns:a16="http://schemas.microsoft.com/office/drawing/2014/main" id="{BE7D0F21-B446-549B-2F22-3531B5FA47B3}"/>
              </a:ext>
            </a:extLst>
          </p:cNvPr>
          <p:cNvSpPr/>
          <p:nvPr/>
        </p:nvSpPr>
        <p:spPr>
          <a:xfrm>
            <a:off x="4994608" y="1733364"/>
            <a:ext cx="113790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118;p6">
            <a:extLst>
              <a:ext uri="{FF2B5EF4-FFF2-40B4-BE49-F238E27FC236}">
                <a16:creationId xmlns:a16="http://schemas.microsoft.com/office/drawing/2014/main" id="{720DD3D9-597D-3087-A206-0787FB31465E}"/>
              </a:ext>
            </a:extLst>
          </p:cNvPr>
          <p:cNvSpPr/>
          <p:nvPr/>
        </p:nvSpPr>
        <p:spPr>
          <a:xfrm>
            <a:off x="1337950" y="2405216"/>
            <a:ext cx="2281514"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 name="図 5">
            <a:extLst>
              <a:ext uri="{FF2B5EF4-FFF2-40B4-BE49-F238E27FC236}">
                <a16:creationId xmlns:a16="http://schemas.microsoft.com/office/drawing/2014/main" id="{7EE85051-FBC0-214B-2B02-774B57B38A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4499" y="3206080"/>
            <a:ext cx="5856028" cy="3484232"/>
          </a:xfrm>
          <a:prstGeom prst="rect">
            <a:avLst/>
          </a:prstGeom>
          <a:noFill/>
          <a:ln>
            <a:noFill/>
          </a:ln>
        </p:spPr>
      </p:pic>
      <p:sp>
        <p:nvSpPr>
          <p:cNvPr id="7" name="四角形: 角を丸くする 6">
            <a:extLst>
              <a:ext uri="{FF2B5EF4-FFF2-40B4-BE49-F238E27FC236}">
                <a16:creationId xmlns:a16="http://schemas.microsoft.com/office/drawing/2014/main" id="{5FEE2A84-E786-93C9-FB9C-059105824FDC}"/>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2252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50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A0842-A910-484D-3BBA-BEB7DAF487F0}"/>
              </a:ext>
            </a:extLst>
          </p:cNvPr>
          <p:cNvSpPr>
            <a:spLocks noGrp="1"/>
          </p:cNvSpPr>
          <p:nvPr>
            <p:ph type="title"/>
          </p:nvPr>
        </p:nvSpPr>
        <p:spPr/>
        <p:txBody>
          <a:bodyPr/>
          <a:lstStyle/>
          <a:p>
            <a:r>
              <a:rPr lang="ja-JP" altLang="ja-JP" u="sng" dirty="0"/>
              <a:t>クロマトグラフィー</a:t>
            </a:r>
            <a:endParaRPr kumimoji="1" lang="ja-JP" altLang="en-US" dirty="0"/>
          </a:p>
        </p:txBody>
      </p:sp>
      <p:sp>
        <p:nvSpPr>
          <p:cNvPr id="3" name="テキスト プレースホルダー 2">
            <a:extLst>
              <a:ext uri="{FF2B5EF4-FFF2-40B4-BE49-F238E27FC236}">
                <a16:creationId xmlns:a16="http://schemas.microsoft.com/office/drawing/2014/main" id="{3F1D7958-7DB0-4C69-B361-4582EEA03B4B}"/>
              </a:ext>
            </a:extLst>
          </p:cNvPr>
          <p:cNvSpPr>
            <a:spLocks noGrp="1"/>
          </p:cNvSpPr>
          <p:nvPr>
            <p:ph type="body" idx="1"/>
          </p:nvPr>
        </p:nvSpPr>
        <p:spPr/>
        <p:txBody>
          <a:bodyPr/>
          <a:lstStyle/>
          <a:p>
            <a:r>
              <a:rPr lang="ja-JP" altLang="ja-JP" dirty="0"/>
              <a:t>物質への吸着力の違いなどを利用して、混合物を各成分に分離する操作を（　</a:t>
            </a:r>
            <a:r>
              <a:rPr lang="ja-JP" altLang="ja-JP" dirty="0">
                <a:solidFill>
                  <a:srgbClr val="FF4B00"/>
                </a:solidFill>
              </a:rPr>
              <a:t>クロマトグラフィー</a:t>
            </a:r>
            <a:r>
              <a:rPr lang="ja-JP" altLang="ja-JP" dirty="0"/>
              <a:t>　）といい、主に、ろ紙への吸着のしやすさの違いで分離する操作を</a:t>
            </a:r>
            <a:endParaRPr lang="en-US" altLang="ja-JP" dirty="0"/>
          </a:p>
          <a:p>
            <a:pPr indent="0"/>
            <a:r>
              <a:rPr lang="ja-JP" altLang="en-US" dirty="0"/>
              <a:t>　</a:t>
            </a:r>
            <a:r>
              <a:rPr lang="ja-JP" altLang="ja-JP" dirty="0"/>
              <a:t>（　</a:t>
            </a:r>
            <a:r>
              <a:rPr lang="ja-JP" altLang="ja-JP" dirty="0">
                <a:solidFill>
                  <a:srgbClr val="FF4B00"/>
                </a:solidFill>
              </a:rPr>
              <a:t>ペーパークロマトグラフィー　</a:t>
            </a:r>
            <a:r>
              <a:rPr lang="ja-JP" altLang="ja-JP" dirty="0"/>
              <a:t>）という。</a:t>
            </a:r>
            <a:endParaRPr kumimoji="1" lang="ja-JP" altLang="en-US" dirty="0"/>
          </a:p>
        </p:txBody>
      </p:sp>
      <p:sp>
        <p:nvSpPr>
          <p:cNvPr id="4" name="Google Shape;118;p6">
            <a:extLst>
              <a:ext uri="{FF2B5EF4-FFF2-40B4-BE49-F238E27FC236}">
                <a16:creationId xmlns:a16="http://schemas.microsoft.com/office/drawing/2014/main" id="{D30D53EB-B055-3651-B595-5EA91E5657CD}"/>
              </a:ext>
            </a:extLst>
          </p:cNvPr>
          <p:cNvSpPr/>
          <p:nvPr/>
        </p:nvSpPr>
        <p:spPr>
          <a:xfrm>
            <a:off x="3864104" y="1743482"/>
            <a:ext cx="3621218"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118;p6">
            <a:extLst>
              <a:ext uri="{FF2B5EF4-FFF2-40B4-BE49-F238E27FC236}">
                <a16:creationId xmlns:a16="http://schemas.microsoft.com/office/drawing/2014/main" id="{07EF18D3-767A-35DF-3600-F8C906D2FFEE}"/>
              </a:ext>
            </a:extLst>
          </p:cNvPr>
          <p:cNvSpPr/>
          <p:nvPr/>
        </p:nvSpPr>
        <p:spPr>
          <a:xfrm>
            <a:off x="1303900" y="3226316"/>
            <a:ext cx="5120407"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四角形: 角を丸くする 5">
            <a:extLst>
              <a:ext uri="{FF2B5EF4-FFF2-40B4-BE49-F238E27FC236}">
                <a16:creationId xmlns:a16="http://schemas.microsoft.com/office/drawing/2014/main" id="{FFFA7CE4-C807-A481-91BF-A388CFAB3035}"/>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50885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50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D7E9D1-BBE4-4412-BCF3-0A21A74BCC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8428" y="662504"/>
            <a:ext cx="3688169" cy="5606017"/>
          </a:xfrm>
          <a:prstGeom prst="rect">
            <a:avLst/>
          </a:prstGeom>
          <a:noFill/>
          <a:ln>
            <a:noFill/>
          </a:ln>
        </p:spPr>
      </p:pic>
      <p:sp>
        <p:nvSpPr>
          <p:cNvPr id="2" name="四角形: 角を丸くする 1">
            <a:extLst>
              <a:ext uri="{FF2B5EF4-FFF2-40B4-BE49-F238E27FC236}">
                <a16:creationId xmlns:a16="http://schemas.microsoft.com/office/drawing/2014/main" id="{D1AF5E50-DB6B-BA45-F47B-99C154EFEB0B}"/>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256325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AFE7587-4729-F621-0534-1A83F3884F15}"/>
              </a:ext>
            </a:extLst>
          </p:cNvPr>
          <p:cNvSpPr>
            <a:spLocks noGrp="1"/>
          </p:cNvSpPr>
          <p:nvPr>
            <p:ph type="body" idx="13"/>
          </p:nvPr>
        </p:nvSpPr>
        <p:spPr/>
        <p:txBody>
          <a:bodyPr/>
          <a:lstStyle/>
          <a:p>
            <a:pPr indent="0" hangingPunct="0"/>
            <a:r>
              <a:rPr lang="ja-JP" altLang="ja-JP" dirty="0"/>
              <a:t>次の混合物から（　）内の物質を分けるのに適した分離方法は何か。</a:t>
            </a:r>
          </a:p>
          <a:p>
            <a:pPr indent="0" eaLnBrk="0" latinLnBrk="1" hangingPunct="0"/>
            <a:r>
              <a:rPr lang="en-US" altLang="ja-JP" dirty="0"/>
              <a:t>(1)</a:t>
            </a:r>
            <a:r>
              <a:rPr lang="ja-JP" altLang="ja-JP" dirty="0"/>
              <a:t>砂の混ざった食塩水（砂）　</a:t>
            </a:r>
            <a:endParaRPr lang="en-US" altLang="ja-JP" dirty="0"/>
          </a:p>
          <a:p>
            <a:pPr indent="0" eaLnBrk="0" latinLnBrk="1" hangingPunct="0"/>
            <a:r>
              <a:rPr lang="en-US" altLang="ja-JP" dirty="0"/>
              <a:t>(2)</a:t>
            </a:r>
            <a:r>
              <a:rPr lang="ja-JP" altLang="ja-JP" dirty="0"/>
              <a:t>食塩水（水）　　</a:t>
            </a:r>
            <a:endParaRPr lang="en-US" altLang="ja-JP" dirty="0"/>
          </a:p>
          <a:p>
            <a:pPr indent="0" eaLnBrk="0" latinLnBrk="1" hangingPunct="0"/>
            <a:r>
              <a:rPr lang="en-US" altLang="ja-JP" dirty="0"/>
              <a:t>(3)</a:t>
            </a:r>
            <a:r>
              <a:rPr lang="ja-JP" altLang="ja-JP" dirty="0"/>
              <a:t>茶葉（水溶性の成分）</a:t>
            </a:r>
          </a:p>
          <a:p>
            <a:pPr indent="0" eaLnBrk="0" latinLnBrk="1" hangingPunct="0"/>
            <a:r>
              <a:rPr lang="en-US" altLang="ja-JP" dirty="0"/>
              <a:t> </a:t>
            </a:r>
            <a:endParaRPr lang="ja-JP" altLang="ja-JP" dirty="0"/>
          </a:p>
          <a:p>
            <a:pPr indent="0"/>
            <a:endParaRPr lang="ja-JP" altLang="en-US" dirty="0"/>
          </a:p>
        </p:txBody>
      </p:sp>
      <p:sp>
        <p:nvSpPr>
          <p:cNvPr id="4" name="矢印: 五方向 3">
            <a:extLst>
              <a:ext uri="{FF2B5EF4-FFF2-40B4-BE49-F238E27FC236}">
                <a16:creationId xmlns:a16="http://schemas.microsoft.com/office/drawing/2014/main" id="{B2E52F4D-6B43-495A-7D71-F1BADFD79527}"/>
              </a:ext>
            </a:extLst>
          </p:cNvPr>
          <p:cNvSpPr/>
          <p:nvPr/>
        </p:nvSpPr>
        <p:spPr>
          <a:xfrm>
            <a:off x="1180609" y="572594"/>
            <a:ext cx="743949" cy="535266"/>
          </a:xfrm>
          <a:prstGeom prst="homePlat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0098FF"/>
                </a:solidFill>
              </a:rPr>
              <a:t>2</a:t>
            </a:r>
            <a:endParaRPr kumimoji="1" lang="ja-JP" altLang="en-US" sz="3600" b="1" dirty="0">
              <a:solidFill>
                <a:srgbClr val="0098FF"/>
              </a:solidFill>
            </a:endParaRPr>
          </a:p>
        </p:txBody>
      </p:sp>
      <p:sp>
        <p:nvSpPr>
          <p:cNvPr id="2" name="四角形: 角を丸くする 1">
            <a:extLst>
              <a:ext uri="{FF2B5EF4-FFF2-40B4-BE49-F238E27FC236}">
                <a16:creationId xmlns:a16="http://schemas.microsoft.com/office/drawing/2014/main" id="{45624A6B-6765-7F19-D5C6-FD07AE04C66D}"/>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091809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AB27216-C63D-D4FD-DE19-0CA04DA738CE}"/>
              </a:ext>
            </a:extLst>
          </p:cNvPr>
          <p:cNvSpPr>
            <a:spLocks noGrp="1"/>
          </p:cNvSpPr>
          <p:nvPr>
            <p:ph type="body" idx="13"/>
          </p:nvPr>
        </p:nvSpPr>
        <p:spPr/>
        <p:txBody>
          <a:bodyPr/>
          <a:lstStyle/>
          <a:p>
            <a:pPr eaLnBrk="0" latinLnBrk="1" hangingPunct="0"/>
            <a:r>
              <a:rPr lang="ja-JP" altLang="ja-JP" dirty="0">
                <a:solidFill>
                  <a:srgbClr val="FF4B00"/>
                </a:solidFill>
              </a:rPr>
              <a:t>溶液に溶けない固体の分離にはろ過、溶媒の分離には蒸留、特定の物質の分離には抽出が適する。</a:t>
            </a:r>
            <a:endParaRPr lang="en-US" altLang="ja-JP" dirty="0">
              <a:solidFill>
                <a:srgbClr val="FF4B00"/>
              </a:solidFill>
            </a:endParaRPr>
          </a:p>
          <a:p>
            <a:pPr eaLnBrk="0" latinLnBrk="1" hangingPunct="0"/>
            <a:endParaRPr lang="ja-JP" altLang="ja-JP" dirty="0">
              <a:solidFill>
                <a:srgbClr val="FF4B00"/>
              </a:solidFill>
            </a:endParaRPr>
          </a:p>
          <a:p>
            <a:pPr algn="ctr" eaLnBrk="0" latinLnBrk="1" hangingPunct="0"/>
            <a:r>
              <a:rPr lang="ja-JP" altLang="ja-JP" dirty="0">
                <a:solidFill>
                  <a:srgbClr val="FF4B00"/>
                </a:solidFill>
              </a:rPr>
              <a:t>答　</a:t>
            </a:r>
            <a:r>
              <a:rPr lang="en-US" altLang="ja-JP" dirty="0">
                <a:solidFill>
                  <a:srgbClr val="FF4B00"/>
                </a:solidFill>
              </a:rPr>
              <a:t>(1)</a:t>
            </a:r>
            <a:r>
              <a:rPr lang="ja-JP" altLang="ja-JP" dirty="0">
                <a:solidFill>
                  <a:srgbClr val="FF4B00"/>
                </a:solidFill>
              </a:rPr>
              <a:t>ろ過　　</a:t>
            </a:r>
            <a:r>
              <a:rPr lang="en-US" altLang="ja-JP" dirty="0">
                <a:solidFill>
                  <a:srgbClr val="FF4B00"/>
                </a:solidFill>
              </a:rPr>
              <a:t>(2)</a:t>
            </a:r>
            <a:r>
              <a:rPr lang="ja-JP" altLang="ja-JP" dirty="0">
                <a:solidFill>
                  <a:srgbClr val="FF4B00"/>
                </a:solidFill>
              </a:rPr>
              <a:t>蒸留　　</a:t>
            </a:r>
            <a:r>
              <a:rPr lang="en-US" altLang="ja-JP" dirty="0">
                <a:solidFill>
                  <a:srgbClr val="FF4B00"/>
                </a:solidFill>
              </a:rPr>
              <a:t>(3)</a:t>
            </a:r>
            <a:r>
              <a:rPr lang="ja-JP" altLang="ja-JP" dirty="0">
                <a:solidFill>
                  <a:srgbClr val="FF4B00"/>
                </a:solidFill>
              </a:rPr>
              <a:t>抽出</a:t>
            </a:r>
          </a:p>
          <a:p>
            <a:pPr eaLnBrk="0" latinLnBrk="1" hangingPunct="0"/>
            <a:r>
              <a:rPr lang="en-US" altLang="ja-JP" dirty="0"/>
              <a:t> </a:t>
            </a:r>
            <a:endParaRPr lang="ja-JP" altLang="ja-JP" dirty="0"/>
          </a:p>
          <a:p>
            <a:endParaRPr lang="ja-JP" altLang="en-US" dirty="0"/>
          </a:p>
        </p:txBody>
      </p:sp>
      <p:sp>
        <p:nvSpPr>
          <p:cNvPr id="2" name="四角形: 角を丸くする 1">
            <a:extLst>
              <a:ext uri="{FF2B5EF4-FFF2-40B4-BE49-F238E27FC236}">
                <a16:creationId xmlns:a16="http://schemas.microsoft.com/office/drawing/2014/main" id="{D71AF19F-4DE6-CDB9-3DB3-A9057143FABA}"/>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180293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4633BEC-EE2C-A2AA-C4AA-B8F62B77D716}"/>
              </a:ext>
            </a:extLst>
          </p:cNvPr>
          <p:cNvSpPr>
            <a:spLocks noGrp="1"/>
          </p:cNvSpPr>
          <p:nvPr>
            <p:ph type="body" idx="1"/>
          </p:nvPr>
        </p:nvSpPr>
        <p:spPr/>
        <p:txBody>
          <a:bodyPr/>
          <a:lstStyle/>
          <a:p>
            <a:pPr indent="0"/>
            <a:r>
              <a:rPr lang="ja-JP" altLang="ja-JP" dirty="0"/>
              <a:t>混合物の種類によって、ろ過や蒸留、分留、再結晶、昇華法、抽出、クロマトグラフィーなど、さまざまな分離・精製の方法がある。</a:t>
            </a:r>
            <a:endParaRPr lang="ja-JP" altLang="en-US" dirty="0"/>
          </a:p>
        </p:txBody>
      </p:sp>
      <p:sp>
        <p:nvSpPr>
          <p:cNvPr id="2" name="四角形: 角を丸くする 1">
            <a:extLst>
              <a:ext uri="{FF2B5EF4-FFF2-40B4-BE49-F238E27FC236}">
                <a16:creationId xmlns:a16="http://schemas.microsoft.com/office/drawing/2014/main" id="{84AB7058-208C-3C68-EDA9-F60991DB5300}"/>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58527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33090C-8EDC-CA27-E1DB-FF14C0B42003}"/>
              </a:ext>
            </a:extLst>
          </p:cNvPr>
          <p:cNvSpPr>
            <a:spLocks noGrp="1"/>
          </p:cNvSpPr>
          <p:nvPr>
            <p:ph type="title"/>
          </p:nvPr>
        </p:nvSpPr>
        <p:spPr/>
        <p:txBody>
          <a:bodyPr/>
          <a:lstStyle/>
          <a:p>
            <a:r>
              <a:rPr kumimoji="1" lang="en-US" altLang="ja-JP" dirty="0"/>
              <a:t>A</a:t>
            </a:r>
            <a:r>
              <a:rPr kumimoji="1" lang="ja-JP" altLang="en-US" dirty="0"/>
              <a:t>　純物質と混合物</a:t>
            </a:r>
          </a:p>
        </p:txBody>
      </p:sp>
      <p:sp>
        <p:nvSpPr>
          <p:cNvPr id="3" name="テキスト プレースホルダー 2">
            <a:extLst>
              <a:ext uri="{FF2B5EF4-FFF2-40B4-BE49-F238E27FC236}">
                <a16:creationId xmlns:a16="http://schemas.microsoft.com/office/drawing/2014/main" id="{518E881C-D7D4-62E3-B359-9A869ECDA49D}"/>
              </a:ext>
            </a:extLst>
          </p:cNvPr>
          <p:cNvSpPr>
            <a:spLocks noGrp="1"/>
          </p:cNvSpPr>
          <p:nvPr>
            <p:ph type="body" idx="1"/>
          </p:nvPr>
        </p:nvSpPr>
        <p:spPr/>
        <p:txBody>
          <a:bodyPr>
            <a:normAutofit lnSpcReduction="10000"/>
          </a:bodyPr>
          <a:lstStyle/>
          <a:p>
            <a:r>
              <a:rPr kumimoji="1" lang="ja-JP" altLang="en-US" dirty="0"/>
              <a:t>物を形づくっている材料に注目したときには（　</a:t>
            </a:r>
            <a:r>
              <a:rPr kumimoji="1" lang="ja-JP" altLang="en-US" dirty="0">
                <a:solidFill>
                  <a:srgbClr val="FF4B00"/>
                </a:solidFill>
              </a:rPr>
              <a:t>物質</a:t>
            </a:r>
            <a:r>
              <a:rPr kumimoji="1" lang="ja-JP" altLang="en-US" dirty="0"/>
              <a:t>　）、物の外観に注目したときには（</a:t>
            </a:r>
            <a:r>
              <a:rPr kumimoji="1" lang="ja-JP" altLang="en-US" dirty="0">
                <a:solidFill>
                  <a:srgbClr val="FF4B00"/>
                </a:solidFill>
              </a:rPr>
              <a:t>　物体　</a:t>
            </a:r>
            <a:r>
              <a:rPr kumimoji="1" lang="ja-JP" altLang="en-US" dirty="0"/>
              <a:t>）という。</a:t>
            </a:r>
          </a:p>
          <a:p>
            <a:r>
              <a:rPr kumimoji="1" lang="ja-JP" altLang="en-US" dirty="0"/>
              <a:t>ほかの物質が混じっていない単一の物質を（　</a:t>
            </a:r>
            <a:r>
              <a:rPr kumimoji="1" lang="ja-JP" altLang="en-US" dirty="0">
                <a:solidFill>
                  <a:srgbClr val="FF4B00"/>
                </a:solidFill>
              </a:rPr>
              <a:t>純物質</a:t>
            </a:r>
            <a:r>
              <a:rPr kumimoji="1" lang="ja-JP" altLang="en-US" dirty="0"/>
              <a:t>　）という。</a:t>
            </a:r>
          </a:p>
          <a:p>
            <a:r>
              <a:rPr kumimoji="1" lang="ja-JP" altLang="en-US" dirty="0"/>
              <a:t>　例）窒素、酸素、（　</a:t>
            </a:r>
            <a:r>
              <a:rPr kumimoji="1" lang="ja-JP" altLang="en-US" dirty="0">
                <a:solidFill>
                  <a:srgbClr val="FF4B00"/>
                </a:solidFill>
              </a:rPr>
              <a:t>塩化ナトリウム　</a:t>
            </a:r>
            <a:r>
              <a:rPr kumimoji="1" lang="ja-JP" altLang="en-US" dirty="0"/>
              <a:t>）、（　</a:t>
            </a:r>
            <a:r>
              <a:rPr kumimoji="1" lang="ja-JP" altLang="en-US" dirty="0">
                <a:solidFill>
                  <a:srgbClr val="FF4B00"/>
                </a:solidFill>
              </a:rPr>
              <a:t>水</a:t>
            </a:r>
            <a:r>
              <a:rPr kumimoji="1" lang="ja-JP" altLang="en-US" dirty="0"/>
              <a:t>　）</a:t>
            </a:r>
          </a:p>
          <a:p>
            <a:r>
              <a:rPr kumimoji="1" lang="ja-JP" altLang="en-US" dirty="0"/>
              <a:t>２種類以上の純物質が混じり合った物質を（　</a:t>
            </a:r>
            <a:r>
              <a:rPr kumimoji="1" lang="ja-JP" altLang="en-US" dirty="0">
                <a:solidFill>
                  <a:srgbClr val="FF4B00"/>
                </a:solidFill>
              </a:rPr>
              <a:t>混合物</a:t>
            </a:r>
            <a:r>
              <a:rPr kumimoji="1" lang="ja-JP" altLang="en-US" dirty="0"/>
              <a:t>　）という。</a:t>
            </a:r>
          </a:p>
          <a:p>
            <a:r>
              <a:rPr kumimoji="1" lang="ja-JP" altLang="en-US" dirty="0"/>
              <a:t>　例）空気、（</a:t>
            </a:r>
            <a:r>
              <a:rPr kumimoji="1" lang="ja-JP" altLang="en-US" dirty="0">
                <a:solidFill>
                  <a:srgbClr val="FF4B00"/>
                </a:solidFill>
              </a:rPr>
              <a:t>　海水　</a:t>
            </a:r>
            <a:r>
              <a:rPr kumimoji="1" lang="ja-JP" altLang="en-US" dirty="0"/>
              <a:t>）</a:t>
            </a:r>
          </a:p>
        </p:txBody>
      </p:sp>
      <p:sp>
        <p:nvSpPr>
          <p:cNvPr id="7" name="Google Shape;118;p6">
            <a:extLst>
              <a:ext uri="{FF2B5EF4-FFF2-40B4-BE49-F238E27FC236}">
                <a16:creationId xmlns:a16="http://schemas.microsoft.com/office/drawing/2014/main" id="{66B26279-AD91-EB40-9482-871BFA98C8B0}"/>
              </a:ext>
            </a:extLst>
          </p:cNvPr>
          <p:cNvSpPr/>
          <p:nvPr/>
        </p:nvSpPr>
        <p:spPr>
          <a:xfrm>
            <a:off x="9273539" y="979105"/>
            <a:ext cx="1153887"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4" name="Google Shape;118;p6">
            <a:extLst>
              <a:ext uri="{FF2B5EF4-FFF2-40B4-BE49-F238E27FC236}">
                <a16:creationId xmlns:a16="http://schemas.microsoft.com/office/drawing/2014/main" id="{1658A498-7A56-50E3-9FE8-05A03D646845}"/>
              </a:ext>
            </a:extLst>
          </p:cNvPr>
          <p:cNvSpPr/>
          <p:nvPr/>
        </p:nvSpPr>
        <p:spPr>
          <a:xfrm>
            <a:off x="5777048" y="1627177"/>
            <a:ext cx="1153887"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5" name="Google Shape;118;p6">
            <a:extLst>
              <a:ext uri="{FF2B5EF4-FFF2-40B4-BE49-F238E27FC236}">
                <a16:creationId xmlns:a16="http://schemas.microsoft.com/office/drawing/2014/main" id="{B1669C2F-D718-0BCA-1255-E62CEF6219AD}"/>
              </a:ext>
            </a:extLst>
          </p:cNvPr>
          <p:cNvSpPr/>
          <p:nvPr/>
        </p:nvSpPr>
        <p:spPr>
          <a:xfrm>
            <a:off x="9027522" y="2365459"/>
            <a:ext cx="1503318"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6" name="Google Shape;118;p6">
            <a:extLst>
              <a:ext uri="{FF2B5EF4-FFF2-40B4-BE49-F238E27FC236}">
                <a16:creationId xmlns:a16="http://schemas.microsoft.com/office/drawing/2014/main" id="{849EFDAA-1CD3-B671-E5DF-DDE4B373CE1A}"/>
              </a:ext>
            </a:extLst>
          </p:cNvPr>
          <p:cNvSpPr/>
          <p:nvPr/>
        </p:nvSpPr>
        <p:spPr>
          <a:xfrm>
            <a:off x="8924108" y="4401832"/>
            <a:ext cx="1503318"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8" name="Google Shape;118;p6">
            <a:extLst>
              <a:ext uri="{FF2B5EF4-FFF2-40B4-BE49-F238E27FC236}">
                <a16:creationId xmlns:a16="http://schemas.microsoft.com/office/drawing/2014/main" id="{8EF186F0-EABC-058C-C035-91A4E30A3188}"/>
              </a:ext>
            </a:extLst>
          </p:cNvPr>
          <p:cNvSpPr/>
          <p:nvPr/>
        </p:nvSpPr>
        <p:spPr>
          <a:xfrm>
            <a:off x="4521456" y="3675382"/>
            <a:ext cx="2761707"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9" name="Google Shape;118;p6">
            <a:extLst>
              <a:ext uri="{FF2B5EF4-FFF2-40B4-BE49-F238E27FC236}">
                <a16:creationId xmlns:a16="http://schemas.microsoft.com/office/drawing/2014/main" id="{B7A2579D-87F2-6502-28EB-377C866A964B}"/>
              </a:ext>
            </a:extLst>
          </p:cNvPr>
          <p:cNvSpPr/>
          <p:nvPr/>
        </p:nvSpPr>
        <p:spPr>
          <a:xfrm>
            <a:off x="3329465" y="5781167"/>
            <a:ext cx="1153887"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0" name="Google Shape;118;p6">
            <a:extLst>
              <a:ext uri="{FF2B5EF4-FFF2-40B4-BE49-F238E27FC236}">
                <a16:creationId xmlns:a16="http://schemas.microsoft.com/office/drawing/2014/main" id="{F1D3890C-9D67-45A2-623E-FE8DAE0DDB06}"/>
              </a:ext>
            </a:extLst>
          </p:cNvPr>
          <p:cNvSpPr/>
          <p:nvPr/>
        </p:nvSpPr>
        <p:spPr>
          <a:xfrm>
            <a:off x="8235502" y="3675382"/>
            <a:ext cx="792020"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5" name="四角形: 角を丸くする 14">
            <a:extLst>
              <a:ext uri="{FF2B5EF4-FFF2-40B4-BE49-F238E27FC236}">
                <a16:creationId xmlns:a16="http://schemas.microsoft.com/office/drawing/2014/main" id="{8ADCF0D2-C2D5-7D9B-C51F-0182EE766151}"/>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47876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500"/>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50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500"/>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50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500"/>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
                                        </p:tgtEl>
                                      </p:cBhvr>
                                    </p:animEffect>
                                    <p:set>
                                      <p:cBhvr>
                                        <p:cTn id="32" dur="1" fill="hold">
                                          <p:stCondLst>
                                            <p:cond delay="50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50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C6648F2-DC06-8675-BD06-8D244CA998A4}"/>
              </a:ext>
            </a:extLst>
          </p:cNvPr>
          <p:cNvSpPr>
            <a:spLocks noGrp="1"/>
          </p:cNvSpPr>
          <p:nvPr>
            <p:ph type="body" idx="1"/>
          </p:nvPr>
        </p:nvSpPr>
        <p:spPr/>
        <p:txBody>
          <a:bodyPr/>
          <a:lstStyle/>
          <a:p>
            <a:pPr marL="0" indent="36513"/>
            <a:r>
              <a:rPr lang="ja-JP" altLang="ja-JP" dirty="0"/>
              <a:t>混合物を純物質に分離するには、どのような方法があるのだろうか。</a:t>
            </a:r>
            <a:endParaRPr kumimoji="1" lang="ja-JP" altLang="en-US" dirty="0"/>
          </a:p>
        </p:txBody>
      </p:sp>
      <p:sp>
        <p:nvSpPr>
          <p:cNvPr id="3" name="四角形: 角を丸くする 2">
            <a:extLst>
              <a:ext uri="{FF2B5EF4-FFF2-40B4-BE49-F238E27FC236}">
                <a16:creationId xmlns:a16="http://schemas.microsoft.com/office/drawing/2014/main" id="{024F58B2-D078-3183-F0C6-CA7F8CBD4F4A}"/>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59243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E86426-ACFD-3A2F-BFFE-F0ACBB2B8D47}"/>
              </a:ext>
            </a:extLst>
          </p:cNvPr>
          <p:cNvSpPr>
            <a:spLocks noGrp="1"/>
          </p:cNvSpPr>
          <p:nvPr>
            <p:ph type="title"/>
          </p:nvPr>
        </p:nvSpPr>
        <p:spPr/>
        <p:txBody>
          <a:bodyPr/>
          <a:lstStyle/>
          <a:p>
            <a:r>
              <a:rPr lang="ja-JP" altLang="ja-JP" u="sng" dirty="0"/>
              <a:t>空気や海水の組成</a:t>
            </a:r>
            <a:endParaRPr kumimoji="1" lang="ja-JP" altLang="en-US" dirty="0"/>
          </a:p>
        </p:txBody>
      </p:sp>
      <p:pic>
        <p:nvPicPr>
          <p:cNvPr id="3" name="図 2">
            <a:extLst>
              <a:ext uri="{FF2B5EF4-FFF2-40B4-BE49-F238E27FC236}">
                <a16:creationId xmlns:a16="http://schemas.microsoft.com/office/drawing/2014/main" id="{7E345B6E-EE2D-5E14-2707-2C3A38C67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871" y="1600748"/>
            <a:ext cx="6959130" cy="4429958"/>
          </a:xfrm>
          <a:prstGeom prst="rect">
            <a:avLst/>
          </a:prstGeom>
        </p:spPr>
      </p:pic>
      <p:sp>
        <p:nvSpPr>
          <p:cNvPr id="4" name="テキスト ボックス 7">
            <a:extLst>
              <a:ext uri="{FF2B5EF4-FFF2-40B4-BE49-F238E27FC236}">
                <a16:creationId xmlns:a16="http://schemas.microsoft.com/office/drawing/2014/main" id="{F36F1038-F4A7-4470-5DBE-701E9E1E6575}"/>
              </a:ext>
            </a:extLst>
          </p:cNvPr>
          <p:cNvSpPr txBox="1"/>
          <p:nvPr/>
        </p:nvSpPr>
        <p:spPr>
          <a:xfrm>
            <a:off x="1461782" y="1047279"/>
            <a:ext cx="3607368" cy="4885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latinLnBrk="1" hangingPunct="0">
              <a:buNone/>
            </a:pPr>
            <a:r>
              <a:rPr lang="ja-JP" sz="2400" dirty="0">
                <a:solidFill>
                  <a:srgbClr val="40404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乾燥空気の組成（体積％）</a:t>
            </a:r>
          </a:p>
        </p:txBody>
      </p:sp>
      <p:sp>
        <p:nvSpPr>
          <p:cNvPr id="6" name="テキスト ボックス 5">
            <a:extLst>
              <a:ext uri="{FF2B5EF4-FFF2-40B4-BE49-F238E27FC236}">
                <a16:creationId xmlns:a16="http://schemas.microsoft.com/office/drawing/2014/main" id="{1A145F32-EB1B-D224-65C8-38B8399A0A1F}"/>
              </a:ext>
            </a:extLst>
          </p:cNvPr>
          <p:cNvSpPr txBox="1"/>
          <p:nvPr/>
        </p:nvSpPr>
        <p:spPr>
          <a:xfrm>
            <a:off x="6132513" y="6030707"/>
            <a:ext cx="3899254" cy="5680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eaLnBrk="0" latinLnBrk="1" hangingPunct="0">
              <a:buNone/>
              <a:defRPr sz="2400">
                <a:solidFill>
                  <a:srgbClr val="404040"/>
                </a:solidFill>
                <a:effectLst/>
                <a:latin typeface="BIZ UDPゴシック" panose="020B0400000000000000" pitchFamily="50" charset="-128"/>
                <a:ea typeface="BIZ UDPゴシック" panose="020B0400000000000000" pitchFamily="50" charset="-128"/>
                <a:cs typeface="ＭＳ 明朝" panose="02020609040205080304" pitchFamily="17" charset="-128"/>
              </a:defRPr>
            </a:lvl1pPr>
          </a:lstStyle>
          <a:p>
            <a:r>
              <a:rPr lang="ja-JP" altLang="ja-JP" dirty="0"/>
              <a:t>海水の組成（質量％）</a:t>
            </a:r>
            <a:endParaRPr lang="ja-JP" altLang="en-US" dirty="0"/>
          </a:p>
        </p:txBody>
      </p:sp>
      <p:sp>
        <p:nvSpPr>
          <p:cNvPr id="5" name="四角形: 角を丸くする 4">
            <a:extLst>
              <a:ext uri="{FF2B5EF4-FFF2-40B4-BE49-F238E27FC236}">
                <a16:creationId xmlns:a16="http://schemas.microsoft.com/office/drawing/2014/main" id="{D98CFE97-4EB5-7836-D3FF-5287A37C6F4F}"/>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02350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E96E6B7-12B7-51AE-359E-61D17DD70848}"/>
              </a:ext>
            </a:extLst>
          </p:cNvPr>
          <p:cNvSpPr>
            <a:spLocks noGrp="1"/>
          </p:cNvSpPr>
          <p:nvPr>
            <p:ph type="body" idx="13"/>
          </p:nvPr>
        </p:nvSpPr>
        <p:spPr/>
        <p:txBody>
          <a:bodyPr/>
          <a:lstStyle/>
          <a:p>
            <a:pPr eaLnBrk="0" latinLnBrk="1" hangingPunct="0"/>
            <a:r>
              <a:rPr lang="ja-JP" altLang="ja-JP" dirty="0"/>
              <a:t>次の物質を、純物質と混合物に分類せよ。</a:t>
            </a:r>
          </a:p>
          <a:p>
            <a:pPr eaLnBrk="0" latinLnBrk="1" hangingPunct="0"/>
            <a:r>
              <a:rPr lang="ja-JP" altLang="ja-JP" dirty="0"/>
              <a:t>（</a:t>
            </a:r>
            <a:r>
              <a:rPr lang="en-US" altLang="ja-JP" dirty="0"/>
              <a:t>1</a:t>
            </a:r>
            <a:r>
              <a:rPr lang="ja-JP" altLang="ja-JP" dirty="0"/>
              <a:t>）鉄</a:t>
            </a:r>
            <a:r>
              <a:rPr lang="ja-JP" altLang="en-US" dirty="0"/>
              <a:t>　</a:t>
            </a:r>
            <a:r>
              <a:rPr lang="ja-JP" altLang="ja-JP" dirty="0"/>
              <a:t>（</a:t>
            </a:r>
            <a:r>
              <a:rPr lang="en-US" altLang="ja-JP" dirty="0"/>
              <a:t>2</a:t>
            </a:r>
            <a:r>
              <a:rPr lang="ja-JP" altLang="ja-JP" dirty="0"/>
              <a:t>）石油</a:t>
            </a:r>
            <a:r>
              <a:rPr lang="ja-JP" altLang="en-US" dirty="0"/>
              <a:t>　</a:t>
            </a:r>
            <a:r>
              <a:rPr lang="ja-JP" altLang="ja-JP" dirty="0"/>
              <a:t>（</a:t>
            </a:r>
            <a:r>
              <a:rPr lang="en-US" altLang="ja-JP" dirty="0"/>
              <a:t>3</a:t>
            </a:r>
            <a:r>
              <a:rPr lang="ja-JP" altLang="ja-JP" dirty="0"/>
              <a:t>）エタノール</a:t>
            </a:r>
            <a:r>
              <a:rPr lang="ja-JP" altLang="en-US" dirty="0"/>
              <a:t>　</a:t>
            </a:r>
            <a:endParaRPr lang="en-US" altLang="ja-JP" dirty="0"/>
          </a:p>
          <a:p>
            <a:pPr eaLnBrk="0" latinLnBrk="1" hangingPunct="0"/>
            <a:r>
              <a:rPr lang="ja-JP" altLang="ja-JP" dirty="0"/>
              <a:t>（</a:t>
            </a:r>
            <a:r>
              <a:rPr lang="en-US" altLang="ja-JP" dirty="0"/>
              <a:t>4</a:t>
            </a:r>
            <a:r>
              <a:rPr lang="ja-JP" altLang="ja-JP" dirty="0"/>
              <a:t>）ドライアイス</a:t>
            </a:r>
            <a:r>
              <a:rPr lang="en-US" altLang="ja-JP" dirty="0"/>
              <a:t>  </a:t>
            </a:r>
            <a:r>
              <a:rPr lang="ja-JP" altLang="ja-JP" dirty="0"/>
              <a:t>（</a:t>
            </a:r>
            <a:r>
              <a:rPr lang="en-US" altLang="ja-JP" dirty="0"/>
              <a:t>5</a:t>
            </a:r>
            <a:r>
              <a:rPr lang="ja-JP" altLang="ja-JP" dirty="0"/>
              <a:t>）食塩水</a:t>
            </a:r>
            <a:r>
              <a:rPr lang="ja-JP" altLang="en-US" dirty="0"/>
              <a:t>　</a:t>
            </a:r>
            <a:r>
              <a:rPr lang="ja-JP" altLang="ja-JP" dirty="0"/>
              <a:t>（</a:t>
            </a:r>
            <a:r>
              <a:rPr lang="en-US" altLang="ja-JP" dirty="0"/>
              <a:t>6</a:t>
            </a:r>
            <a:r>
              <a:rPr lang="ja-JP" altLang="ja-JP" dirty="0"/>
              <a:t>）塩酸</a:t>
            </a:r>
          </a:p>
          <a:p>
            <a:endParaRPr lang="ja-JP" altLang="en-US" dirty="0"/>
          </a:p>
        </p:txBody>
      </p:sp>
      <p:sp>
        <p:nvSpPr>
          <p:cNvPr id="4" name="矢印: 五方向 3">
            <a:extLst>
              <a:ext uri="{FF2B5EF4-FFF2-40B4-BE49-F238E27FC236}">
                <a16:creationId xmlns:a16="http://schemas.microsoft.com/office/drawing/2014/main" id="{CBF74B96-8F9B-3A77-1736-2DCC26A9E97E}"/>
              </a:ext>
            </a:extLst>
          </p:cNvPr>
          <p:cNvSpPr/>
          <p:nvPr/>
        </p:nvSpPr>
        <p:spPr>
          <a:xfrm>
            <a:off x="1180609" y="572594"/>
            <a:ext cx="743949" cy="535266"/>
          </a:xfrm>
          <a:prstGeom prst="homePlat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0098FF"/>
                </a:solidFill>
              </a:rPr>
              <a:t>1</a:t>
            </a:r>
            <a:endParaRPr kumimoji="1" lang="ja-JP" altLang="en-US" sz="3600" b="1" dirty="0">
              <a:solidFill>
                <a:srgbClr val="0098FF"/>
              </a:solidFill>
            </a:endParaRPr>
          </a:p>
        </p:txBody>
      </p:sp>
      <p:sp>
        <p:nvSpPr>
          <p:cNvPr id="2" name="四角形: 角を丸くする 1">
            <a:extLst>
              <a:ext uri="{FF2B5EF4-FFF2-40B4-BE49-F238E27FC236}">
                <a16:creationId xmlns:a16="http://schemas.microsoft.com/office/drawing/2014/main" id="{7E45C1C0-1E64-0A43-179E-328D60FE71E5}"/>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94884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CE15D2CF-5873-E119-F392-D904E1418348}"/>
              </a:ext>
            </a:extLst>
          </p:cNvPr>
          <p:cNvSpPr>
            <a:spLocks noGrp="1"/>
          </p:cNvSpPr>
          <p:nvPr>
            <p:ph type="body" idx="13"/>
          </p:nvPr>
        </p:nvSpPr>
        <p:spPr/>
        <p:txBody>
          <a:bodyPr/>
          <a:lstStyle/>
          <a:p>
            <a:pPr hangingPunct="0"/>
            <a:r>
              <a:rPr lang="ja-JP" altLang="ja-JP" dirty="0">
                <a:solidFill>
                  <a:srgbClr val="FF4B00"/>
                </a:solidFill>
              </a:rPr>
              <a:t>食塩水、塩酸のような溶液は混合物である。</a:t>
            </a:r>
          </a:p>
          <a:p>
            <a:pPr hangingPunct="0"/>
            <a:endParaRPr lang="en-US" altLang="ja-JP" dirty="0">
              <a:solidFill>
                <a:srgbClr val="FF4B00"/>
              </a:solidFill>
            </a:endParaRPr>
          </a:p>
          <a:p>
            <a:pPr algn="ctr" hangingPunct="0"/>
            <a:r>
              <a:rPr lang="ja-JP" altLang="ja-JP" dirty="0">
                <a:solidFill>
                  <a:srgbClr val="FF4B00"/>
                </a:solidFill>
              </a:rPr>
              <a:t>答　純物質：</a:t>
            </a:r>
            <a:r>
              <a:rPr lang="en-US" altLang="ja-JP" dirty="0">
                <a:solidFill>
                  <a:srgbClr val="FF4B00"/>
                </a:solidFill>
              </a:rPr>
              <a:t>(1)</a:t>
            </a:r>
            <a:r>
              <a:rPr lang="ja-JP" altLang="ja-JP" dirty="0">
                <a:solidFill>
                  <a:srgbClr val="FF4B00"/>
                </a:solidFill>
              </a:rPr>
              <a:t>、</a:t>
            </a:r>
            <a:r>
              <a:rPr lang="en-US" altLang="ja-JP" dirty="0">
                <a:solidFill>
                  <a:srgbClr val="FF4B00"/>
                </a:solidFill>
              </a:rPr>
              <a:t>(3)</a:t>
            </a:r>
            <a:r>
              <a:rPr lang="ja-JP" altLang="ja-JP" dirty="0">
                <a:solidFill>
                  <a:srgbClr val="FF4B00"/>
                </a:solidFill>
              </a:rPr>
              <a:t>、</a:t>
            </a:r>
            <a:r>
              <a:rPr lang="en-US" altLang="ja-JP" dirty="0">
                <a:solidFill>
                  <a:srgbClr val="FF4B00"/>
                </a:solidFill>
              </a:rPr>
              <a:t>(4)</a:t>
            </a:r>
            <a:r>
              <a:rPr lang="ja-JP" altLang="ja-JP" dirty="0">
                <a:solidFill>
                  <a:srgbClr val="FF4B00"/>
                </a:solidFill>
              </a:rPr>
              <a:t>　　混合物：</a:t>
            </a:r>
            <a:r>
              <a:rPr lang="en-US" altLang="ja-JP" dirty="0">
                <a:solidFill>
                  <a:srgbClr val="FF4B00"/>
                </a:solidFill>
              </a:rPr>
              <a:t>(2)</a:t>
            </a:r>
            <a:r>
              <a:rPr lang="ja-JP" altLang="ja-JP" dirty="0">
                <a:solidFill>
                  <a:srgbClr val="FF4B00"/>
                </a:solidFill>
              </a:rPr>
              <a:t>、</a:t>
            </a:r>
            <a:r>
              <a:rPr lang="en-US" altLang="ja-JP" dirty="0">
                <a:solidFill>
                  <a:srgbClr val="FF4B00"/>
                </a:solidFill>
              </a:rPr>
              <a:t>(5)</a:t>
            </a:r>
            <a:r>
              <a:rPr lang="ja-JP" altLang="ja-JP" dirty="0">
                <a:solidFill>
                  <a:srgbClr val="FF4B00"/>
                </a:solidFill>
              </a:rPr>
              <a:t>、</a:t>
            </a:r>
            <a:r>
              <a:rPr lang="en-US" altLang="ja-JP" dirty="0">
                <a:solidFill>
                  <a:srgbClr val="FF4B00"/>
                </a:solidFill>
              </a:rPr>
              <a:t>(6)</a:t>
            </a:r>
            <a:endParaRPr lang="ja-JP" altLang="ja-JP" dirty="0">
              <a:solidFill>
                <a:srgbClr val="FF4B00"/>
              </a:solidFill>
            </a:endParaRPr>
          </a:p>
          <a:p>
            <a:endParaRPr lang="ja-JP" altLang="en-US" dirty="0"/>
          </a:p>
        </p:txBody>
      </p:sp>
      <p:sp>
        <p:nvSpPr>
          <p:cNvPr id="2" name="四角形: 角を丸くする 1">
            <a:extLst>
              <a:ext uri="{FF2B5EF4-FFF2-40B4-BE49-F238E27FC236}">
                <a16:creationId xmlns:a16="http://schemas.microsoft.com/office/drawing/2014/main" id="{D9F3858F-DEB2-A37E-015F-0E47CAE22A09}"/>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84904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01498641-4D93-F8F0-8AB0-1503683AA30B}"/>
              </a:ext>
            </a:extLst>
          </p:cNvPr>
          <p:cNvSpPr>
            <a:spLocks noGrp="1"/>
          </p:cNvSpPr>
          <p:nvPr>
            <p:ph type="title"/>
          </p:nvPr>
        </p:nvSpPr>
        <p:spPr/>
        <p:txBody>
          <a:bodyPr/>
          <a:lstStyle/>
          <a:p>
            <a:r>
              <a:rPr lang="ja-JP" altLang="ja-JP" u="sng" dirty="0"/>
              <a:t>純物質と混合物の性質</a:t>
            </a:r>
            <a:endParaRPr lang="ja-JP" altLang="en-US" dirty="0">
              <a:solidFill>
                <a:schemeClr val="accent3">
                  <a:lumMod val="75000"/>
                </a:schemeClr>
              </a:solidFill>
            </a:endParaRPr>
          </a:p>
        </p:txBody>
      </p:sp>
      <p:sp>
        <p:nvSpPr>
          <p:cNvPr id="2" name="テキスト プレースホルダー 1">
            <a:extLst>
              <a:ext uri="{FF2B5EF4-FFF2-40B4-BE49-F238E27FC236}">
                <a16:creationId xmlns:a16="http://schemas.microsoft.com/office/drawing/2014/main" id="{BC468C7B-220C-A37D-2401-7CFE79B313A1}"/>
              </a:ext>
            </a:extLst>
          </p:cNvPr>
          <p:cNvSpPr>
            <a:spLocks noGrp="1"/>
          </p:cNvSpPr>
          <p:nvPr>
            <p:ph type="body" idx="1"/>
          </p:nvPr>
        </p:nvSpPr>
        <p:spPr/>
        <p:txBody>
          <a:bodyPr>
            <a:normAutofit/>
          </a:bodyPr>
          <a:lstStyle/>
          <a:p>
            <a:pPr marL="180000" indent="-457200"/>
            <a:r>
              <a:rPr kumimoji="1" lang="ja-JP" altLang="en-US" dirty="0"/>
              <a:t>・純物質の（　</a:t>
            </a:r>
            <a:r>
              <a:rPr kumimoji="1" lang="ja-JP" altLang="en-US" dirty="0">
                <a:solidFill>
                  <a:srgbClr val="FF4B00"/>
                </a:solidFill>
              </a:rPr>
              <a:t>融点</a:t>
            </a:r>
            <a:r>
              <a:rPr kumimoji="1" lang="ja-JP" altLang="en-US" dirty="0"/>
              <a:t>　）、（</a:t>
            </a:r>
            <a:r>
              <a:rPr kumimoji="1" lang="ja-JP" altLang="en-US" dirty="0">
                <a:solidFill>
                  <a:srgbClr val="FF4B00"/>
                </a:solidFill>
              </a:rPr>
              <a:t>　沸点　</a:t>
            </a:r>
            <a:r>
              <a:rPr kumimoji="1" lang="ja-JP" altLang="en-US" dirty="0"/>
              <a:t>）、（　</a:t>
            </a:r>
            <a:r>
              <a:rPr kumimoji="1" lang="ja-JP" altLang="en-US" dirty="0">
                <a:solidFill>
                  <a:srgbClr val="FF4B00"/>
                </a:solidFill>
              </a:rPr>
              <a:t>密度</a:t>
            </a:r>
            <a:r>
              <a:rPr kumimoji="1" lang="ja-JP" altLang="en-US" dirty="0"/>
              <a:t>　）は物質ごとに決まっていて、それぞれ一定の値をとる。</a:t>
            </a:r>
          </a:p>
          <a:p>
            <a:pPr marL="180000" indent="-457200"/>
            <a:r>
              <a:rPr kumimoji="1" lang="ja-JP" altLang="en-US" dirty="0"/>
              <a:t>・混合物では、混合している物質の組成（割合）によって、融点、沸点、密度などの値が（　</a:t>
            </a:r>
            <a:r>
              <a:rPr kumimoji="1" lang="ja-JP" altLang="en-US" dirty="0">
                <a:solidFill>
                  <a:srgbClr val="FF4B00"/>
                </a:solidFill>
              </a:rPr>
              <a:t>変化</a:t>
            </a:r>
            <a:r>
              <a:rPr kumimoji="1" lang="ja-JP" altLang="en-US" dirty="0"/>
              <a:t>　）する。</a:t>
            </a:r>
          </a:p>
          <a:p>
            <a:pPr marL="180000" indent="-457200"/>
            <a:r>
              <a:rPr kumimoji="1" lang="ja-JP" altLang="en-US" dirty="0"/>
              <a:t>　　例）水とエタノールを別々に加熱すると、沸点は一定の値と　</a:t>
            </a:r>
            <a:endParaRPr kumimoji="1" lang="en-US" altLang="ja-JP" dirty="0"/>
          </a:p>
          <a:p>
            <a:pPr marL="180000" indent="-457200"/>
            <a:r>
              <a:rPr kumimoji="1" lang="ja-JP" altLang="en-US" dirty="0"/>
              <a:t>　　　　 なる。しかし、水とエタノールを混合して加熱すると、沸</a:t>
            </a:r>
            <a:endParaRPr kumimoji="1" lang="en-US" altLang="ja-JP" dirty="0"/>
          </a:p>
          <a:p>
            <a:pPr marL="180000" indent="-457200"/>
            <a:r>
              <a:rPr kumimoji="1" lang="en-US" altLang="ja-JP" dirty="0"/>
              <a:t>         </a:t>
            </a:r>
            <a:r>
              <a:rPr kumimoji="1" lang="ja-JP" altLang="en-US" dirty="0"/>
              <a:t>点はしだいに上昇していく。</a:t>
            </a:r>
          </a:p>
        </p:txBody>
      </p:sp>
      <p:sp>
        <p:nvSpPr>
          <p:cNvPr id="3" name="Google Shape;118;p6">
            <a:extLst>
              <a:ext uri="{FF2B5EF4-FFF2-40B4-BE49-F238E27FC236}">
                <a16:creationId xmlns:a16="http://schemas.microsoft.com/office/drawing/2014/main" id="{2544C63C-28D8-2207-95AF-B0039C22EDBC}"/>
              </a:ext>
            </a:extLst>
          </p:cNvPr>
          <p:cNvSpPr/>
          <p:nvPr/>
        </p:nvSpPr>
        <p:spPr>
          <a:xfrm>
            <a:off x="2920637" y="949046"/>
            <a:ext cx="1162050"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 name="Google Shape;118;p6">
            <a:extLst>
              <a:ext uri="{FF2B5EF4-FFF2-40B4-BE49-F238E27FC236}">
                <a16:creationId xmlns:a16="http://schemas.microsoft.com/office/drawing/2014/main" id="{35ED4099-4EEB-2327-6637-93846160FF76}"/>
              </a:ext>
            </a:extLst>
          </p:cNvPr>
          <p:cNvSpPr/>
          <p:nvPr/>
        </p:nvSpPr>
        <p:spPr>
          <a:xfrm>
            <a:off x="4861288" y="949046"/>
            <a:ext cx="1132196"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118;p6">
            <a:extLst>
              <a:ext uri="{FF2B5EF4-FFF2-40B4-BE49-F238E27FC236}">
                <a16:creationId xmlns:a16="http://schemas.microsoft.com/office/drawing/2014/main" id="{33A0EB91-1919-DE8E-7161-B9614F5C22C3}"/>
              </a:ext>
            </a:extLst>
          </p:cNvPr>
          <p:cNvSpPr/>
          <p:nvPr/>
        </p:nvSpPr>
        <p:spPr>
          <a:xfrm>
            <a:off x="6910799" y="949046"/>
            <a:ext cx="1132197"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Google Shape;118;p6">
            <a:extLst>
              <a:ext uri="{FF2B5EF4-FFF2-40B4-BE49-F238E27FC236}">
                <a16:creationId xmlns:a16="http://schemas.microsoft.com/office/drawing/2014/main" id="{9924B632-3278-917F-6F9E-357B9BB6766F}"/>
              </a:ext>
            </a:extLst>
          </p:cNvPr>
          <p:cNvSpPr/>
          <p:nvPr/>
        </p:nvSpPr>
        <p:spPr>
          <a:xfrm>
            <a:off x="5153066" y="3125851"/>
            <a:ext cx="1079723"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四角形: 角を丸くする 6">
            <a:extLst>
              <a:ext uri="{FF2B5EF4-FFF2-40B4-BE49-F238E27FC236}">
                <a16:creationId xmlns:a16="http://schemas.microsoft.com/office/drawing/2014/main" id="{528A2270-BFF2-CFAC-828D-630E5E51BC54}"/>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37148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500"/>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50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500"/>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5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E137F2A-50C2-BC54-121B-51AB74DFDD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799" y="1587242"/>
            <a:ext cx="8928401" cy="3756542"/>
          </a:xfrm>
          <a:prstGeom prst="rect">
            <a:avLst/>
          </a:prstGeom>
          <a:noFill/>
          <a:ln>
            <a:noFill/>
          </a:ln>
        </p:spPr>
      </p:pic>
      <p:sp>
        <p:nvSpPr>
          <p:cNvPr id="2" name="四角形: 角を丸くする 1">
            <a:extLst>
              <a:ext uri="{FF2B5EF4-FFF2-40B4-BE49-F238E27FC236}">
                <a16:creationId xmlns:a16="http://schemas.microsoft.com/office/drawing/2014/main" id="{77E44AFF-3C8B-1079-7AE1-FD39CCE5DED3}"/>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740101538"/>
      </p:ext>
    </p:extLst>
  </p:cSld>
  <p:clrMapOvr>
    <a:masterClrMapping/>
  </p:clrMapOvr>
</p:sld>
</file>

<file path=ppt/theme/theme1.xml><?xml version="1.0" encoding="utf-8"?>
<a:theme xmlns:a="http://schemas.openxmlformats.org/drawingml/2006/main" name="全体デザイン">
  <a:themeElements>
    <a:clrScheme name="CUDO推奨配色セット">
      <a:dk1>
        <a:srgbClr val="000000"/>
      </a:dk1>
      <a:lt1>
        <a:srgbClr val="FFFFFF"/>
      </a:lt1>
      <a:dk2>
        <a:srgbClr val="84919E"/>
      </a:dk2>
      <a:lt2>
        <a:srgbClr val="C8C8CB"/>
      </a:lt2>
      <a:accent1>
        <a:srgbClr val="FF4B00"/>
      </a:accent1>
      <a:accent2>
        <a:srgbClr val="FFF100"/>
      </a:accent2>
      <a:accent3>
        <a:srgbClr val="03AF7A"/>
      </a:accent3>
      <a:accent4>
        <a:srgbClr val="005AFF"/>
      </a:accent4>
      <a:accent5>
        <a:srgbClr val="4DC4FF"/>
      </a:accent5>
      <a:accent6>
        <a:srgbClr val="F6AA00"/>
      </a:accent6>
      <a:hlink>
        <a:srgbClr val="005AFF"/>
      </a:hlink>
      <a:folHlink>
        <a:srgbClr val="99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編別デザイン">
  <a:themeElements>
    <a:clrScheme name="CUDO推奨配色セット">
      <a:dk1>
        <a:srgbClr val="000000"/>
      </a:dk1>
      <a:lt1>
        <a:srgbClr val="FFFFFF"/>
      </a:lt1>
      <a:dk2>
        <a:srgbClr val="84919E"/>
      </a:dk2>
      <a:lt2>
        <a:srgbClr val="C8C8CB"/>
      </a:lt2>
      <a:accent1>
        <a:srgbClr val="FF4B00"/>
      </a:accent1>
      <a:accent2>
        <a:srgbClr val="FFF100"/>
      </a:accent2>
      <a:accent3>
        <a:srgbClr val="03AF7A"/>
      </a:accent3>
      <a:accent4>
        <a:srgbClr val="005AFF"/>
      </a:accent4>
      <a:accent5>
        <a:srgbClr val="4DC4FF"/>
      </a:accent5>
      <a:accent6>
        <a:srgbClr val="F6AA00"/>
      </a:accent6>
      <a:hlink>
        <a:srgbClr val="005AFF"/>
      </a:hlink>
      <a:folHlink>
        <a:srgbClr val="99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4479</TotalTime>
  <Words>1229</Words>
  <PresentationFormat>ワイド画面</PresentationFormat>
  <Paragraphs>119</Paragraphs>
  <Slides>26</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26</vt:i4>
      </vt:variant>
    </vt:vector>
  </HeadingPairs>
  <TitlesOfParts>
    <vt:vector size="34" baseType="lpstr">
      <vt:lpstr>BIZ UDPゴシック</vt:lpstr>
      <vt:lpstr>BIZ UDゴシック</vt:lpstr>
      <vt:lpstr>MS PGothic</vt:lpstr>
      <vt:lpstr>Yu Gothic UI Semibold</vt:lpstr>
      <vt:lpstr>Arial</vt:lpstr>
      <vt:lpstr>Times New Roman</vt:lpstr>
      <vt:lpstr>全体デザイン</vt:lpstr>
      <vt:lpstr>編別デザイン</vt:lpstr>
      <vt:lpstr>PowerPoint プレゼンテーション</vt:lpstr>
      <vt:lpstr>PowerPoint プレゼンテーション</vt:lpstr>
      <vt:lpstr>A　純物質と混合物</vt:lpstr>
      <vt:lpstr>PowerPoint プレゼンテーション</vt:lpstr>
      <vt:lpstr>空気や海水の組成</vt:lpstr>
      <vt:lpstr>PowerPoint プレゼンテーション</vt:lpstr>
      <vt:lpstr>PowerPoint プレゼンテーション</vt:lpstr>
      <vt:lpstr>純物質と混合物の性質</vt:lpstr>
      <vt:lpstr>PowerPoint プレゼンテーション</vt:lpstr>
      <vt:lpstr>Ｂ．混合物の分離と精製</vt:lpstr>
      <vt:lpstr>ろ過</vt:lpstr>
      <vt:lpstr>PowerPoint プレゼンテーション</vt:lpstr>
      <vt:lpstr>PowerPoint プレゼンテーション</vt:lpstr>
      <vt:lpstr>PowerPoint プレゼンテーション</vt:lpstr>
      <vt:lpstr>蒸留・分留</vt:lpstr>
      <vt:lpstr>PowerPoint プレゼンテーション</vt:lpstr>
      <vt:lpstr>PowerPoint プレゼンテーション</vt:lpstr>
      <vt:lpstr>PowerPoint プレゼンテーション</vt:lpstr>
      <vt:lpstr>再結晶</vt:lpstr>
      <vt:lpstr>昇華法</vt:lpstr>
      <vt:lpstr>抽出</vt:lpstr>
      <vt:lpstr>クロマトグラフィー</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2012-01-30T05:09:38Z</dcterms:created>
  <dcterms:modified xsi:type="dcterms:W3CDTF">2026-04-02T06:56:15Z</dcterms:modified>
</cp:coreProperties>
</file>