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  <p:sldMasterId id="2147483681" r:id="rId2"/>
  </p:sldMasterIdLst>
  <p:notesMasterIdLst>
    <p:notesMasterId r:id="rId14"/>
  </p:notesMasterIdLst>
  <p:sldIdLst>
    <p:sldId id="262" r:id="rId3"/>
    <p:sldId id="258" r:id="rId4"/>
    <p:sldId id="259" r:id="rId5"/>
    <p:sldId id="271" r:id="rId6"/>
    <p:sldId id="274" r:id="rId7"/>
    <p:sldId id="272" r:id="rId8"/>
    <p:sldId id="275" r:id="rId9"/>
    <p:sldId id="270" r:id="rId10"/>
    <p:sldId id="273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33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47B"/>
    <a:srgbClr val="FF3C00"/>
    <a:srgbClr val="FF1E00"/>
    <a:srgbClr val="FF3114"/>
    <a:srgbClr val="FF3101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>
        <p:guide orient="horz" pos="2183"/>
        <p:guide pos="415"/>
        <p:guide pos="33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E964-B9B0-4D2E-B07A-4B9E21BBDA8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BE8C-B4C7-429C-A344-B1E220A9D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25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トップ（節タイトル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 userDrawn="1"/>
        </p:nvSpPr>
        <p:spPr>
          <a:xfrm flipH="1">
            <a:off x="11484866" y="6226629"/>
            <a:ext cx="703273" cy="638368"/>
          </a:xfrm>
          <a:prstGeom prst="rtTriangle">
            <a:avLst/>
          </a:prstGeom>
          <a:solidFill>
            <a:srgbClr val="77C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3100251"/>
            <a:ext cx="10515600" cy="879567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2124030"/>
            <a:ext cx="10515600" cy="5050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-8709" y="-26126"/>
            <a:ext cx="12192000" cy="252549"/>
          </a:xfrm>
          <a:prstGeom prst="rect">
            <a:avLst/>
          </a:prstGeom>
          <a:gradFill flip="none" rotWithShape="1">
            <a:gsLst>
              <a:gs pos="0">
                <a:srgbClr val="77C47B"/>
              </a:gs>
              <a:gs pos="50000">
                <a:srgbClr val="77C47B">
                  <a:alpha val="80000"/>
                </a:srgbClr>
              </a:gs>
              <a:gs pos="100000">
                <a:srgbClr val="77C47B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フッター プレースホルダー 4"/>
          <p:cNvSpPr txBox="1">
            <a:spLocks/>
          </p:cNvSpPr>
          <p:nvPr userDrawn="1"/>
        </p:nvSpPr>
        <p:spPr>
          <a:xfrm>
            <a:off x="7898839" y="0"/>
            <a:ext cx="4293163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002</a:t>
            </a:r>
            <a:r>
              <a:rPr kumimoji="1" lang="ja-JP" altLang="en-US" dirty="0"/>
              <a:t>－</a:t>
            </a:r>
            <a:r>
              <a:rPr kumimoji="1" lang="en-US" altLang="ja-JP" dirty="0"/>
              <a:t>902</a:t>
            </a:r>
            <a:r>
              <a:rPr kumimoji="1" lang="ja-JP" altLang="en-US" dirty="0"/>
              <a:t>　改訂 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章③等速直線運動</a:t>
            </a:r>
            <a:endParaRPr kumimoji="1" lang="ja-JP" altLang="en-US" baseline="0" dirty="0">
              <a:latin typeface="游ゴシック" panose="020B0400000000000000" pitchFamily="50" charset="-128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 userDrawn="1"/>
        </p:nvSpPr>
        <p:spPr>
          <a:xfrm>
            <a:off x="9451666" y="648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348C6-F892-4A6C-8AB1-41B4315D302D}" type="slidenum"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‹#›</a:t>
            </a:fld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14834"/>
            <a:ext cx="831850" cy="185975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76ACDF8-DF9C-A47D-2A2C-3C56C899504C}"/>
              </a:ext>
            </a:extLst>
          </p:cNvPr>
          <p:cNvSpPr/>
          <p:nvPr userDrawn="1"/>
        </p:nvSpPr>
        <p:spPr>
          <a:xfrm>
            <a:off x="9480375" y="5673850"/>
            <a:ext cx="2469689" cy="8190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/>
                </a:solidFill>
              </a:rPr>
              <a:t>SAMPLE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0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9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10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62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94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9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レッツスタ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8709" y="0"/>
            <a:ext cx="12192000" cy="252549"/>
          </a:xfrm>
          <a:prstGeom prst="rect">
            <a:avLst/>
          </a:prstGeom>
          <a:gradFill flip="none" rotWithShape="1">
            <a:gsLst>
              <a:gs pos="0">
                <a:srgbClr val="77C47B"/>
              </a:gs>
              <a:gs pos="50000">
                <a:srgbClr val="77C47B">
                  <a:alpha val="80000"/>
                </a:srgbClr>
              </a:gs>
              <a:gs pos="100000">
                <a:srgbClr val="77C47B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294550"/>
            <a:ext cx="10515600" cy="6459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 dirty="0"/>
              <a:t>Let’s</a:t>
            </a:r>
            <a:r>
              <a:rPr kumimoji="1" lang="ja-JP" altLang="en-US" dirty="0"/>
              <a:t> </a:t>
            </a:r>
            <a:r>
              <a:rPr kumimoji="1" lang="en-US" altLang="ja-JP" dirty="0"/>
              <a:t>Start</a:t>
            </a:r>
            <a:r>
              <a:rPr kumimoji="1" lang="ja-JP" altLang="en-US" dirty="0"/>
              <a:t>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66949"/>
            <a:ext cx="10515600" cy="5036139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42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42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42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42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直角三角形 8"/>
          <p:cNvSpPr/>
          <p:nvPr userDrawn="1"/>
        </p:nvSpPr>
        <p:spPr>
          <a:xfrm flipH="1">
            <a:off x="11484866" y="6226629"/>
            <a:ext cx="703273" cy="638368"/>
          </a:xfrm>
          <a:prstGeom prst="rtTriangle">
            <a:avLst/>
          </a:prstGeom>
          <a:solidFill>
            <a:srgbClr val="77C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5"/>
          <p:cNvSpPr txBox="1">
            <a:spLocks/>
          </p:cNvSpPr>
          <p:nvPr userDrawn="1"/>
        </p:nvSpPr>
        <p:spPr>
          <a:xfrm>
            <a:off x="9440091" y="64745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348C6-F892-4A6C-8AB1-41B4315D302D}" type="slidenum"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‹#›</a:t>
            </a:fld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14834"/>
            <a:ext cx="831850" cy="185975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7021D7-0A2F-2A34-6A9B-C719BD29C6D0}"/>
              </a:ext>
            </a:extLst>
          </p:cNvPr>
          <p:cNvSpPr txBox="1">
            <a:spLocks/>
          </p:cNvSpPr>
          <p:nvPr userDrawn="1"/>
        </p:nvSpPr>
        <p:spPr>
          <a:xfrm>
            <a:off x="7898839" y="0"/>
            <a:ext cx="4293163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002</a:t>
            </a:r>
            <a:r>
              <a:rPr kumimoji="1" lang="ja-JP" altLang="en-US" dirty="0"/>
              <a:t>－</a:t>
            </a:r>
            <a:r>
              <a:rPr kumimoji="1" lang="en-US" altLang="ja-JP" dirty="0"/>
              <a:t>902</a:t>
            </a:r>
            <a:r>
              <a:rPr kumimoji="1" lang="ja-JP" altLang="en-US" dirty="0"/>
              <a:t>　改訂 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章③等速直線運動</a:t>
            </a:r>
            <a:endParaRPr kumimoji="1" lang="ja-JP" altLang="en-US" baseline="0" dirty="0">
              <a:latin typeface="游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4CA0EF2-96D3-3CC6-D390-84F3E1E6BF96}"/>
              </a:ext>
            </a:extLst>
          </p:cNvPr>
          <p:cNvSpPr/>
          <p:nvPr userDrawn="1"/>
        </p:nvSpPr>
        <p:spPr>
          <a:xfrm>
            <a:off x="9480375" y="5673850"/>
            <a:ext cx="2469689" cy="8190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/>
                </a:solidFill>
              </a:rPr>
              <a:t>SAMPLE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7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本文な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8709" y="0"/>
            <a:ext cx="12192000" cy="252549"/>
          </a:xfrm>
          <a:prstGeom prst="rect">
            <a:avLst/>
          </a:prstGeom>
          <a:gradFill flip="none" rotWithShape="1">
            <a:gsLst>
              <a:gs pos="0">
                <a:srgbClr val="77C47B"/>
              </a:gs>
              <a:gs pos="50000">
                <a:srgbClr val="77C47B">
                  <a:alpha val="80000"/>
                </a:srgbClr>
              </a:gs>
              <a:gs pos="100000">
                <a:srgbClr val="77C47B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320676"/>
            <a:ext cx="10515600" cy="6459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7577"/>
            <a:ext cx="10515600" cy="4905511"/>
          </a:xfrm>
        </p:spPr>
        <p:txBody>
          <a:bodyPr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lnSpc>
                <a:spcPts val="42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914400" indent="0">
              <a:lnSpc>
                <a:spcPts val="42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42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1828800" indent="0">
              <a:lnSpc>
                <a:spcPts val="42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直角三角形 10"/>
          <p:cNvSpPr/>
          <p:nvPr userDrawn="1"/>
        </p:nvSpPr>
        <p:spPr>
          <a:xfrm flipH="1">
            <a:off x="11484866" y="6226629"/>
            <a:ext cx="703273" cy="638368"/>
          </a:xfrm>
          <a:prstGeom prst="rtTriangle">
            <a:avLst/>
          </a:prstGeom>
          <a:solidFill>
            <a:srgbClr val="77C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5"/>
          <p:cNvSpPr txBox="1">
            <a:spLocks/>
          </p:cNvSpPr>
          <p:nvPr userDrawn="1"/>
        </p:nvSpPr>
        <p:spPr>
          <a:xfrm>
            <a:off x="9451666" y="648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348C6-F892-4A6C-8AB1-41B4315D302D}" type="slidenum"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‹#›</a:t>
            </a:fld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14834"/>
            <a:ext cx="831850" cy="185975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F69BDA-CA21-ECF3-12AE-64FA9528180D}"/>
              </a:ext>
            </a:extLst>
          </p:cNvPr>
          <p:cNvSpPr txBox="1">
            <a:spLocks/>
          </p:cNvSpPr>
          <p:nvPr userDrawn="1"/>
        </p:nvSpPr>
        <p:spPr>
          <a:xfrm>
            <a:off x="7898839" y="0"/>
            <a:ext cx="4293163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002</a:t>
            </a:r>
            <a:r>
              <a:rPr kumimoji="1" lang="ja-JP" altLang="en-US" dirty="0"/>
              <a:t>－</a:t>
            </a:r>
            <a:r>
              <a:rPr kumimoji="1" lang="en-US" altLang="ja-JP" dirty="0"/>
              <a:t>902</a:t>
            </a:r>
            <a:r>
              <a:rPr kumimoji="1" lang="ja-JP" altLang="en-US" dirty="0"/>
              <a:t>　改訂 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章③等速直線運動</a:t>
            </a:r>
            <a:endParaRPr kumimoji="1" lang="ja-JP" altLang="en-US" baseline="0" dirty="0">
              <a:latin typeface="游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A1436A6-A761-E68B-39C8-F78C76B37B36}"/>
              </a:ext>
            </a:extLst>
          </p:cNvPr>
          <p:cNvSpPr/>
          <p:nvPr userDrawn="1"/>
        </p:nvSpPr>
        <p:spPr>
          <a:xfrm>
            <a:off x="9480375" y="5673850"/>
            <a:ext cx="2469689" cy="8190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/>
                </a:solidFill>
              </a:rPr>
              <a:t>SAMPLE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44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0B96F5-7A18-8332-1406-EF5411A68756}"/>
              </a:ext>
            </a:extLst>
          </p:cNvPr>
          <p:cNvSpPr>
            <a:spLocks/>
          </p:cNvSpPr>
          <p:nvPr userDrawn="1"/>
        </p:nvSpPr>
        <p:spPr>
          <a:xfrm>
            <a:off x="239947" y="180024"/>
            <a:ext cx="11712106" cy="6497952"/>
          </a:xfrm>
          <a:prstGeom prst="roundRect">
            <a:avLst>
              <a:gd name="adj" fmla="val 1843"/>
            </a:avLst>
          </a:prstGeom>
          <a:pattFill prst="smCheck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C663DD0-A9F8-10C4-504E-447D56141E04}"/>
              </a:ext>
            </a:extLst>
          </p:cNvPr>
          <p:cNvSpPr>
            <a:spLocks/>
          </p:cNvSpPr>
          <p:nvPr userDrawn="1"/>
        </p:nvSpPr>
        <p:spPr>
          <a:xfrm>
            <a:off x="239945" y="180023"/>
            <a:ext cx="11712106" cy="6497952"/>
          </a:xfrm>
          <a:prstGeom prst="roundRect">
            <a:avLst>
              <a:gd name="adj" fmla="val 102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2887D1-0BCA-81C8-9BC2-914ED476F0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57686" y="6677976"/>
            <a:ext cx="3476625" cy="18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by Tokyo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Shoseki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Co.,Ltd.,Tokyo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BB3F5B0E-F59D-D467-FFA1-4C697BD869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7381875" y="-77040"/>
            <a:ext cx="5095875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002-902</a:t>
            </a:r>
            <a:r>
              <a:rPr kumimoji="1" lang="ja-JP" altLang="en-US" dirty="0"/>
              <a:t>　改訂編物理基礎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2</a:t>
            </a:r>
            <a:r>
              <a:rPr kumimoji="1" lang="ja-JP" altLang="en-US" dirty="0"/>
              <a:t>章⑬「運動の変化と力と「力」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A04B4A9-886F-29ED-B15E-8105BF9DAAFD}"/>
              </a:ext>
            </a:extLst>
          </p:cNvPr>
          <p:cNvSpPr/>
          <p:nvPr userDrawn="1"/>
        </p:nvSpPr>
        <p:spPr>
          <a:xfrm>
            <a:off x="9480375" y="5673850"/>
            <a:ext cx="2469689" cy="8190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/>
                </a:solidFill>
              </a:rPr>
              <a:t>SAMPLE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5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この節のポイ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8709" y="0"/>
            <a:ext cx="12192000" cy="252549"/>
          </a:xfrm>
          <a:prstGeom prst="rect">
            <a:avLst/>
          </a:prstGeom>
          <a:gradFill flip="none" rotWithShape="1">
            <a:gsLst>
              <a:gs pos="0">
                <a:srgbClr val="77C47B"/>
              </a:gs>
              <a:gs pos="50000">
                <a:srgbClr val="77C47B">
                  <a:alpha val="80000"/>
                </a:srgbClr>
              </a:gs>
              <a:gs pos="100000">
                <a:srgbClr val="77C47B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7577"/>
            <a:ext cx="10515600" cy="4905511"/>
          </a:xfrm>
        </p:spPr>
        <p:txBody>
          <a:bodyPr/>
          <a:lstStyle>
            <a:lvl1pPr marL="457200" indent="-4572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914400" indent="-4572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257300" indent="-3429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57350" indent="-28575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114550" indent="-28575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直角三角形 10"/>
          <p:cNvSpPr/>
          <p:nvPr userDrawn="1"/>
        </p:nvSpPr>
        <p:spPr>
          <a:xfrm flipH="1">
            <a:off x="11484866" y="6226629"/>
            <a:ext cx="703273" cy="638368"/>
          </a:xfrm>
          <a:prstGeom prst="rtTriangle">
            <a:avLst/>
          </a:prstGeom>
          <a:solidFill>
            <a:srgbClr val="77C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5"/>
          <p:cNvSpPr txBox="1">
            <a:spLocks/>
          </p:cNvSpPr>
          <p:nvPr userDrawn="1"/>
        </p:nvSpPr>
        <p:spPr>
          <a:xfrm>
            <a:off x="9451666" y="648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348C6-F892-4A6C-8AB1-41B4315D302D}" type="slidenum"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‹#›</a:t>
            </a:fld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14834"/>
            <a:ext cx="831850" cy="185975"/>
          </a:xfrm>
          <a:prstGeom prst="rect">
            <a:avLst/>
          </a:prstGeom>
        </p:spPr>
      </p:pic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F69FC34B-26C5-1CFC-545A-E63E723CC7B6}"/>
              </a:ext>
            </a:extLst>
          </p:cNvPr>
          <p:cNvSpPr txBox="1">
            <a:spLocks/>
          </p:cNvSpPr>
          <p:nvPr userDrawn="1"/>
        </p:nvSpPr>
        <p:spPr>
          <a:xfrm>
            <a:off x="7898839" y="0"/>
            <a:ext cx="4293163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002</a:t>
            </a:r>
            <a:r>
              <a:rPr kumimoji="1" lang="ja-JP" altLang="en-US" dirty="0"/>
              <a:t>－</a:t>
            </a:r>
            <a:r>
              <a:rPr kumimoji="1" lang="en-US" altLang="ja-JP" dirty="0"/>
              <a:t>902</a:t>
            </a:r>
            <a:r>
              <a:rPr kumimoji="1" lang="ja-JP" altLang="en-US" dirty="0"/>
              <a:t>　改訂 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章③等速直線運動</a:t>
            </a:r>
            <a:endParaRPr kumimoji="1" lang="ja-JP" altLang="en-US" baseline="0" dirty="0">
              <a:latin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D8916C-4742-C7AD-B225-4A4D7003D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51851" y="401815"/>
            <a:ext cx="3688297" cy="72204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096D736-B21B-365F-EE49-3D97081B96A8}"/>
              </a:ext>
            </a:extLst>
          </p:cNvPr>
          <p:cNvSpPr/>
          <p:nvPr userDrawn="1"/>
        </p:nvSpPr>
        <p:spPr>
          <a:xfrm>
            <a:off x="9480375" y="5673850"/>
            <a:ext cx="2469689" cy="8190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/>
                </a:solidFill>
              </a:rPr>
              <a:t>SAMPLE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47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3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52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4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5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48C6-F892-4A6C-8AB1-41B4315D3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14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3" r:id="rId2"/>
    <p:sldLayoutId id="2147483671" r:id="rId3"/>
    <p:sldLayoutId id="2147483695" r:id="rId4"/>
    <p:sldLayoutId id="2147483694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物基</a:t>
            </a:r>
            <a:r>
              <a:rPr kumimoji="1" lang="en-US" altLang="ja-JP" dirty="0"/>
              <a:t>702</a:t>
            </a:r>
            <a:r>
              <a:rPr kumimoji="1" lang="ja-JP" altLang="en-US" dirty="0"/>
              <a:t>　新編物理基礎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</a:t>
            </a:r>
            <a:r>
              <a:rPr kumimoji="1" lang="zh-TW" altLang="en-US" dirty="0"/>
              <a:t>③等速直線運動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5E2B-55AF-432D-8239-B55840EE3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6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i.tsho.jp/08r/sibk/067/" TargetMode="External"/><Relationship Id="rId13" Type="http://schemas.openxmlformats.org/officeDocument/2006/relationships/image" Target="../media/image32.png"/><Relationship Id="rId18" Type="http://schemas.openxmlformats.org/officeDocument/2006/relationships/hyperlink" Target="https://hi.tsho.jp/08r/sibk/R8shinphy_080/" TargetMode="External"/><Relationship Id="rId26" Type="http://schemas.openxmlformats.org/officeDocument/2006/relationships/hyperlink" Target="https://hi.tsho.jp/08r/sibk/089/" TargetMode="External"/><Relationship Id="rId3" Type="http://schemas.openxmlformats.org/officeDocument/2006/relationships/image" Target="../media/image27.png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hyperlink" Target="https://hi.tsho.jp/08r/sibk/contents_pdf/R8shinphy_069.pdf" TargetMode="External"/><Relationship Id="rId17" Type="http://schemas.openxmlformats.org/officeDocument/2006/relationships/image" Target="../media/image34.png"/><Relationship Id="rId25" Type="http://schemas.openxmlformats.org/officeDocument/2006/relationships/image" Target="../media/image38.png"/><Relationship Id="rId2" Type="http://schemas.openxmlformats.org/officeDocument/2006/relationships/hyperlink" Target="https://hi.tsho.jp/08r/sibk/contents_pdf/R8shinphy_041.pdf" TargetMode="External"/><Relationship Id="rId16" Type="http://schemas.openxmlformats.org/officeDocument/2006/relationships/hyperlink" Target="https://hi.tsho.jp/08r/sibk/R8shinphy_078/" TargetMode="External"/><Relationship Id="rId20" Type="http://schemas.openxmlformats.org/officeDocument/2006/relationships/hyperlink" Target="https://hi.tsho.jp/08r/sibk/R8shinphy_081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.tsho.jp/08r/sibk/061/" TargetMode="External"/><Relationship Id="rId11" Type="http://schemas.openxmlformats.org/officeDocument/2006/relationships/image" Target="../media/image31.png"/><Relationship Id="rId24" Type="http://schemas.openxmlformats.org/officeDocument/2006/relationships/hyperlink" Target="https://hi.tsho.jp/08r/sibk/087/" TargetMode="External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hyperlink" Target="https://hi.tsho.jp/08r/sibk/070/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s://hi.tsho.jp/08r/sibk/contents_pdf/R8shinphy_045.pdf" TargetMode="External"/><Relationship Id="rId9" Type="http://schemas.openxmlformats.org/officeDocument/2006/relationships/image" Target="../media/image30.png"/><Relationship Id="rId14" Type="http://schemas.openxmlformats.org/officeDocument/2006/relationships/hyperlink" Target="https://hi.tsho.jp/08r/sibk/contents_pdf/R8shinphy_073.pdf" TargetMode="External"/><Relationship Id="rId22" Type="http://schemas.openxmlformats.org/officeDocument/2006/relationships/hyperlink" Target="https://hi.tsho.jp/08r/sibk/R8shinphy_084/" TargetMode="External"/><Relationship Id="rId27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https://hi.tsho.jp/08r/sibk/096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.tsho.jp/08r/sibk/contents_pdf/R8shinphy_102.pdf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hi.tsho.jp/08r/sibk/contents_pdf/R8shinphy_096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i.tsho.jp/08r/sibk/contents_pdf/R8shinphy_016.pdf" TargetMode="External"/><Relationship Id="rId13" Type="http://schemas.openxmlformats.org/officeDocument/2006/relationships/image" Target="../media/image19.png"/><Relationship Id="rId18" Type="http://schemas.openxmlformats.org/officeDocument/2006/relationships/hyperlink" Target="https://hi.tsho.jp/08r/sibk/R8shinphy_029/" TargetMode="External"/><Relationship Id="rId26" Type="http://schemas.openxmlformats.org/officeDocument/2006/relationships/hyperlink" Target="https://hi.tsho.jp/08r/sibk/038/" TargetMode="External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hyperlink" Target="https://hi.tsho.jp/08r/sibk/R8shinphy_018/" TargetMode="Externa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hyperlink" Target="https://hi.tsho.jp/08r/sibk/contents_pdf/R8shinphy_011.pdf" TargetMode="External"/><Relationship Id="rId16" Type="http://schemas.openxmlformats.org/officeDocument/2006/relationships/hyperlink" Target="https://hi.tsho.jp/08r/sibk/R8shinphy_026/" TargetMode="External"/><Relationship Id="rId20" Type="http://schemas.openxmlformats.org/officeDocument/2006/relationships/hyperlink" Target="https://hi.tsho.jp/08r/sibk/R8shinphy_030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.tsho.jp/08r/sibk/016/" TargetMode="External"/><Relationship Id="rId11" Type="http://schemas.openxmlformats.org/officeDocument/2006/relationships/image" Target="../media/image18.png"/><Relationship Id="rId24" Type="http://schemas.openxmlformats.org/officeDocument/2006/relationships/hyperlink" Target="https://hi.tsho.jp/08r/sibk/037/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hyperlink" Target="https://hi.tsho.jp/08r/sibk/R8shinphy_017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hi.tsho.jp/08r/sibk/R8shinphy_009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hi.tsho.jp/08r/sibk/R8shinphy_019/" TargetMode="External"/><Relationship Id="rId22" Type="http://schemas.openxmlformats.org/officeDocument/2006/relationships/hyperlink" Target="https://hi.tsho.jp/08r/sibk/036/" TargetMode="External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③ </a:t>
            </a:r>
            <a:r>
              <a:rPr lang="ja-JP" altLang="ja-JP" dirty="0">
                <a:effectLst/>
                <a:cs typeface="Times New Roman" panose="02020603050405020304" pitchFamily="18" charset="0"/>
              </a:rPr>
              <a:t>等速直線運動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章 直線運動の世界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26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EF8C-4FB3-126D-0454-AFC73E68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D9FCA9E-8F4D-6770-365D-91771BDE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515600" cy="645976"/>
          </a:xfrm>
        </p:spPr>
        <p:txBody>
          <a:bodyPr/>
          <a:lstStyle/>
          <a:p>
            <a:r>
              <a:rPr lang="en-US" altLang="ja-JP" b="1" dirty="0"/>
              <a:t>QR</a:t>
            </a:r>
            <a:r>
              <a:rPr lang="ja-JP" altLang="en-US" b="1" dirty="0"/>
              <a:t>コンテンツ　リンク集</a:t>
            </a:r>
            <a:endParaRPr lang="ja-JP" altLang="ja-JP" dirty="0"/>
          </a:p>
        </p:txBody>
      </p:sp>
      <p:pic>
        <p:nvPicPr>
          <p:cNvPr id="3" name="図 2">
            <a:hlinkClick r:id="rId2"/>
            <a:extLst>
              <a:ext uri="{FF2B5EF4-FFF2-40B4-BE49-F238E27FC236}">
                <a16:creationId xmlns:a16="http://schemas.microsoft.com/office/drawing/2014/main" id="{7D7705D5-97F5-928E-8F78-F64A4516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966652"/>
            <a:ext cx="5273497" cy="937341"/>
          </a:xfrm>
          <a:prstGeom prst="rect">
            <a:avLst/>
          </a:prstGeom>
        </p:spPr>
      </p:pic>
      <p:pic>
        <p:nvPicPr>
          <p:cNvPr id="7" name="図 6">
            <a:hlinkClick r:id="rId4"/>
            <a:extLst>
              <a:ext uri="{FF2B5EF4-FFF2-40B4-BE49-F238E27FC236}">
                <a16:creationId xmlns:a16="http://schemas.microsoft.com/office/drawing/2014/main" id="{0D2E57A1-3B3E-2BDD-5C03-52BD0AF43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3" y="2003780"/>
            <a:ext cx="5273497" cy="967824"/>
          </a:xfrm>
          <a:prstGeom prst="rect">
            <a:avLst/>
          </a:prstGeom>
        </p:spPr>
      </p:pic>
      <p:pic>
        <p:nvPicPr>
          <p:cNvPr id="9" name="図 8">
            <a:hlinkClick r:id="rId6"/>
            <a:extLst>
              <a:ext uri="{FF2B5EF4-FFF2-40B4-BE49-F238E27FC236}">
                <a16:creationId xmlns:a16="http://schemas.microsoft.com/office/drawing/2014/main" id="{8F36E3C7-BA9B-9C98-7A35-7117F3392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55" y="3071391"/>
            <a:ext cx="5349704" cy="1005927"/>
          </a:xfrm>
          <a:prstGeom prst="rect">
            <a:avLst/>
          </a:prstGeom>
        </p:spPr>
      </p:pic>
      <p:pic>
        <p:nvPicPr>
          <p:cNvPr id="11" name="図 10">
            <a:hlinkClick r:id="rId8"/>
            <a:extLst>
              <a:ext uri="{FF2B5EF4-FFF2-40B4-BE49-F238E27FC236}">
                <a16:creationId xmlns:a16="http://schemas.microsoft.com/office/drawing/2014/main" id="{490E16E7-05E3-AA6B-1E72-B8F1CCD6C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193" y="4177105"/>
            <a:ext cx="5243014" cy="739204"/>
          </a:xfrm>
          <a:prstGeom prst="rect">
            <a:avLst/>
          </a:prstGeom>
        </p:spPr>
      </p:pic>
      <p:pic>
        <p:nvPicPr>
          <p:cNvPr id="13" name="図 12">
            <a:hlinkClick r:id="rId10"/>
            <a:extLst>
              <a:ext uri="{FF2B5EF4-FFF2-40B4-BE49-F238E27FC236}">
                <a16:creationId xmlns:a16="http://schemas.microsoft.com/office/drawing/2014/main" id="{51903679-F515-A52C-A5FB-2DE9BD0CDC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055" y="5016096"/>
            <a:ext cx="5220152" cy="685859"/>
          </a:xfrm>
          <a:prstGeom prst="rect">
            <a:avLst/>
          </a:prstGeom>
        </p:spPr>
      </p:pic>
      <p:pic>
        <p:nvPicPr>
          <p:cNvPr id="15" name="図 14">
            <a:hlinkClick r:id="rId12"/>
            <a:extLst>
              <a:ext uri="{FF2B5EF4-FFF2-40B4-BE49-F238E27FC236}">
                <a16:creationId xmlns:a16="http://schemas.microsoft.com/office/drawing/2014/main" id="{97307452-C90C-A85A-7075-DFF62DACD8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13" y="5801743"/>
            <a:ext cx="5243014" cy="891617"/>
          </a:xfrm>
          <a:prstGeom prst="rect">
            <a:avLst/>
          </a:prstGeom>
        </p:spPr>
      </p:pic>
      <p:pic>
        <p:nvPicPr>
          <p:cNvPr id="17" name="図 16">
            <a:hlinkClick r:id="rId14"/>
            <a:extLst>
              <a:ext uri="{FF2B5EF4-FFF2-40B4-BE49-F238E27FC236}">
                <a16:creationId xmlns:a16="http://schemas.microsoft.com/office/drawing/2014/main" id="{75287BAF-5B89-F33D-0EA0-3F6E8E95DF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1697" y="966652"/>
            <a:ext cx="5243014" cy="693480"/>
          </a:xfrm>
          <a:prstGeom prst="rect">
            <a:avLst/>
          </a:prstGeom>
        </p:spPr>
      </p:pic>
      <p:pic>
        <p:nvPicPr>
          <p:cNvPr id="19" name="図 18">
            <a:hlinkClick r:id="rId16"/>
            <a:extLst>
              <a:ext uri="{FF2B5EF4-FFF2-40B4-BE49-F238E27FC236}">
                <a16:creationId xmlns:a16="http://schemas.microsoft.com/office/drawing/2014/main" id="{A22418D2-2BF7-B589-D317-46C8A39291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1754227"/>
            <a:ext cx="5235394" cy="723963"/>
          </a:xfrm>
          <a:prstGeom prst="rect">
            <a:avLst/>
          </a:prstGeom>
        </p:spPr>
      </p:pic>
      <p:pic>
        <p:nvPicPr>
          <p:cNvPr id="21" name="図 20">
            <a:hlinkClick r:id="rId18"/>
            <a:extLst>
              <a:ext uri="{FF2B5EF4-FFF2-40B4-BE49-F238E27FC236}">
                <a16:creationId xmlns:a16="http://schemas.microsoft.com/office/drawing/2014/main" id="{75060D61-B766-D1A9-E262-13A21D783A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4569" y="2572285"/>
            <a:ext cx="5258256" cy="723963"/>
          </a:xfrm>
          <a:prstGeom prst="rect">
            <a:avLst/>
          </a:prstGeom>
        </p:spPr>
      </p:pic>
      <p:pic>
        <p:nvPicPr>
          <p:cNvPr id="23" name="図 22">
            <a:hlinkClick r:id="rId20"/>
            <a:extLst>
              <a:ext uri="{FF2B5EF4-FFF2-40B4-BE49-F238E27FC236}">
                <a16:creationId xmlns:a16="http://schemas.microsoft.com/office/drawing/2014/main" id="{8CD8DABE-5A05-9CCC-64C3-5C7ACB1145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26340" y="3390343"/>
            <a:ext cx="5235394" cy="701101"/>
          </a:xfrm>
          <a:prstGeom prst="rect">
            <a:avLst/>
          </a:prstGeom>
        </p:spPr>
      </p:pic>
      <p:pic>
        <p:nvPicPr>
          <p:cNvPr id="25" name="図 24">
            <a:hlinkClick r:id="rId22"/>
            <a:extLst>
              <a:ext uri="{FF2B5EF4-FFF2-40B4-BE49-F238E27FC236}">
                <a16:creationId xmlns:a16="http://schemas.microsoft.com/office/drawing/2014/main" id="{8FFD7F51-9F50-93D2-A6BB-1B0DAC1632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84569" y="4185539"/>
            <a:ext cx="5227773" cy="693480"/>
          </a:xfrm>
          <a:prstGeom prst="rect">
            <a:avLst/>
          </a:prstGeom>
        </p:spPr>
      </p:pic>
      <p:pic>
        <p:nvPicPr>
          <p:cNvPr id="27" name="図 26">
            <a:hlinkClick r:id="rId24"/>
            <a:extLst>
              <a:ext uri="{FF2B5EF4-FFF2-40B4-BE49-F238E27FC236}">
                <a16:creationId xmlns:a16="http://schemas.microsoft.com/office/drawing/2014/main" id="{36D5ED10-36DF-2FB7-975D-051B1C967F2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15507" y="4973114"/>
            <a:ext cx="5235394" cy="670618"/>
          </a:xfrm>
          <a:prstGeom prst="rect">
            <a:avLst/>
          </a:prstGeom>
        </p:spPr>
      </p:pic>
      <p:pic>
        <p:nvPicPr>
          <p:cNvPr id="29" name="図 28">
            <a:hlinkClick r:id="rId26"/>
            <a:extLst>
              <a:ext uri="{FF2B5EF4-FFF2-40B4-BE49-F238E27FC236}">
                <a16:creationId xmlns:a16="http://schemas.microsoft.com/office/drawing/2014/main" id="{935C6E67-D8B1-ED18-924A-55D152A593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111697" y="5737826"/>
            <a:ext cx="5258256" cy="7239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0F0E59-C889-91E0-31C9-23834E28DD74}"/>
              </a:ext>
            </a:extLst>
          </p:cNvPr>
          <p:cNvSpPr txBox="1"/>
          <p:nvPr/>
        </p:nvSpPr>
        <p:spPr>
          <a:xfrm>
            <a:off x="6078294" y="4916067"/>
            <a:ext cx="4584635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製品版では各画像をクリックすると、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サイトの該当の項目を開くことができます。画像は１つずつ分かれていますので、コピーしてスライドの他のページに貼り付けていただくことなどもできます。</a:t>
            </a:r>
            <a:endParaRPr kumimoji="1" lang="en-US" altLang="ja-JP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7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F1B54-96DD-6797-7CFF-F2F11CF10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A5CEE3C-C249-B4F4-8B43-10CC32BB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515600" cy="645976"/>
          </a:xfrm>
        </p:spPr>
        <p:txBody>
          <a:bodyPr/>
          <a:lstStyle/>
          <a:p>
            <a:r>
              <a:rPr lang="en-US" altLang="ja-JP" b="1" dirty="0"/>
              <a:t>QR</a:t>
            </a:r>
            <a:r>
              <a:rPr lang="ja-JP" altLang="en-US" b="1" dirty="0"/>
              <a:t>コンテンツ　リンク集</a:t>
            </a:r>
            <a:endParaRPr lang="ja-JP" altLang="ja-JP" dirty="0"/>
          </a:p>
        </p:txBody>
      </p:sp>
      <p:pic>
        <p:nvPicPr>
          <p:cNvPr id="5" name="図 4">
            <a:hlinkClick r:id="rId2"/>
            <a:extLst>
              <a:ext uri="{FF2B5EF4-FFF2-40B4-BE49-F238E27FC236}">
                <a16:creationId xmlns:a16="http://schemas.microsoft.com/office/drawing/2014/main" id="{F322DDDE-661F-680D-9AE0-44659F62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052201"/>
            <a:ext cx="5273497" cy="708721"/>
          </a:xfrm>
          <a:prstGeom prst="rect">
            <a:avLst/>
          </a:prstGeom>
        </p:spPr>
      </p:pic>
      <p:pic>
        <p:nvPicPr>
          <p:cNvPr id="8" name="図 7">
            <a:hlinkClick r:id="rId4"/>
            <a:extLst>
              <a:ext uri="{FF2B5EF4-FFF2-40B4-BE49-F238E27FC236}">
                <a16:creationId xmlns:a16="http://schemas.microsoft.com/office/drawing/2014/main" id="{35B53D21-0FE3-06FB-FD49-517F7F750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3" y="1846471"/>
            <a:ext cx="5159187" cy="739204"/>
          </a:xfrm>
          <a:prstGeom prst="rect">
            <a:avLst/>
          </a:prstGeom>
        </p:spPr>
      </p:pic>
      <p:pic>
        <p:nvPicPr>
          <p:cNvPr id="12" name="図 11">
            <a:hlinkClick r:id="rId6"/>
            <a:extLst>
              <a:ext uri="{FF2B5EF4-FFF2-40B4-BE49-F238E27FC236}">
                <a16:creationId xmlns:a16="http://schemas.microsoft.com/office/drawing/2014/main" id="{346187FA-3371-B704-DAF3-919175333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13" y="2671224"/>
            <a:ext cx="5258256" cy="93734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9C6677-C3B9-DAC7-70D2-46CA94B3FA17}"/>
              </a:ext>
            </a:extLst>
          </p:cNvPr>
          <p:cNvSpPr txBox="1"/>
          <p:nvPr/>
        </p:nvSpPr>
        <p:spPr>
          <a:xfrm>
            <a:off x="6503410" y="1258467"/>
            <a:ext cx="4584635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製品版では各画像をクリックすると、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サイトの該当の項目を開くことができます。画像は１つずつ分かれていますので、コピーしてスライドの他のページに貼り付けていただくことなどもできます。</a:t>
            </a:r>
            <a:endParaRPr kumimoji="1" lang="en-US" altLang="ja-JP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B079DB7-35F8-651D-565B-C7D990E1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6177" y="1734931"/>
            <a:ext cx="9359646" cy="33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6715"/>
            <a:ext cx="10515600" cy="645976"/>
          </a:xfrm>
        </p:spPr>
        <p:txBody>
          <a:bodyPr>
            <a:noAutofit/>
          </a:bodyPr>
          <a:lstStyle/>
          <a:p>
            <a:r>
              <a:rPr lang="ja-JP" altLang="en-US" b="1" dirty="0">
                <a:effectLst/>
                <a:cs typeface="Times New Roman" panose="02020603050405020304" pitchFamily="18" charset="0"/>
              </a:rPr>
              <a:t>Ａ　</a:t>
            </a:r>
            <a:r>
              <a:rPr lang="ja-JP" altLang="ja-JP" b="1" dirty="0">
                <a:effectLst/>
                <a:cs typeface="Times New Roman" panose="02020603050405020304" pitchFamily="18" charset="0"/>
              </a:rPr>
              <a:t>速さも向きも変化しない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696917" y="1727904"/>
            <a:ext cx="2171700" cy="4872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838200" y="1397120"/>
            <a:ext cx="10515600" cy="3285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等速で一直線上を動く運動を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ja-JP" dirty="0">
                <a:solidFill>
                  <a:srgbClr val="FF3C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等速直線運動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という。この運動は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向きも変化していないことから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ja-JP" dirty="0">
                <a:solidFill>
                  <a:srgbClr val="FF3C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速度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が一定である運動」ともいえる。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運動を表すとき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ja-JP" dirty="0">
                <a:solidFill>
                  <a:srgbClr val="FF3C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グラフ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を用いると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運動のようすがわかりやすくなる。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1246422-33EC-4765-9163-47065CB20690}"/>
              </a:ext>
            </a:extLst>
          </p:cNvPr>
          <p:cNvSpPr/>
          <p:nvPr/>
        </p:nvSpPr>
        <p:spPr>
          <a:xfrm>
            <a:off x="5990492" y="1439440"/>
            <a:ext cx="3516923" cy="487285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4B3B49-A4CA-45F5-8BBA-6A965406742B}"/>
              </a:ext>
            </a:extLst>
          </p:cNvPr>
          <p:cNvSpPr/>
          <p:nvPr/>
        </p:nvSpPr>
        <p:spPr>
          <a:xfrm>
            <a:off x="8487508" y="1970997"/>
            <a:ext cx="1899138" cy="487285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A7F87BA-8D37-49B9-81E1-7C34C852FDB2}"/>
              </a:ext>
            </a:extLst>
          </p:cNvPr>
          <p:cNvSpPr/>
          <p:nvPr/>
        </p:nvSpPr>
        <p:spPr>
          <a:xfrm>
            <a:off x="3974123" y="3056365"/>
            <a:ext cx="2028092" cy="487285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868430-64FC-3C8A-1AAC-328D035F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0885" y="4589586"/>
            <a:ext cx="7937770" cy="121217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4ED480-0F74-7A2A-3CB2-B5322CC5A3FD}"/>
              </a:ext>
            </a:extLst>
          </p:cNvPr>
          <p:cNvSpPr txBox="1"/>
          <p:nvPr/>
        </p:nvSpPr>
        <p:spPr>
          <a:xfrm>
            <a:off x="1411705" y="5927558"/>
            <a:ext cx="7700211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サンプル版は、「めくり付箋」ありのデジタル板書です。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製品版では「めくり付箋」なしのデジタル板書も別途ご用意しています。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6954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721657" y="911600"/>
                <a:ext cx="7636398" cy="5076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4200"/>
                  </a:lnSpc>
                  <a:spcBef>
                    <a:spcPts val="0"/>
                  </a:spcBef>
                  <a:buNone/>
                </a:pP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縦軸を変位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横軸を時刻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としたグラフを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 smtClean="0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smtClean="0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という。等速直線運動の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グラフは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直線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になり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その傾きは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速度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を表している。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>
                  <a:lnSpc>
                    <a:spcPts val="4200"/>
                  </a:lnSpc>
                  <a:spcBef>
                    <a:spcPts val="0"/>
                  </a:spcBef>
                  <a:buNone/>
                </a:pP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>
                  <a:lnSpc>
                    <a:spcPts val="4200"/>
                  </a:lnSpc>
                  <a:spcBef>
                    <a:spcPts val="0"/>
                  </a:spcBef>
                  <a:buNone/>
                </a:pP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と時刻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の関係を表すグラフを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>
                  <a:lnSpc>
                    <a:spcPts val="4200"/>
                  </a:lnSpc>
                  <a:spcBef>
                    <a:spcPts val="0"/>
                  </a:spcBef>
                  <a:buNone/>
                </a:pP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 smtClean="0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smtClean="0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という。等速直線運動の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グラフは横軸に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平行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な</a:t>
                </a:r>
                <a:b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直線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になる。</a:t>
                </a:r>
              </a:p>
              <a:p>
                <a:pPr marL="0" indent="0">
                  <a:lnSpc>
                    <a:spcPts val="4200"/>
                  </a:lnSpc>
                  <a:spcBef>
                    <a:spcPts val="0"/>
                  </a:spcBef>
                  <a:buNone/>
                </a:pPr>
                <a:endPara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7" y="911600"/>
                <a:ext cx="7636398" cy="5076824"/>
              </a:xfrm>
              <a:prstGeom prst="rect">
                <a:avLst/>
              </a:prstGeom>
              <a:blipFill>
                <a:blip r:embed="rId2"/>
                <a:stretch>
                  <a:fillRect l="-1995" t="-1923" r="-7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A208E62-BCDF-419B-A313-69696F37AEE3}"/>
              </a:ext>
            </a:extLst>
          </p:cNvPr>
          <p:cNvSpPr/>
          <p:nvPr/>
        </p:nvSpPr>
        <p:spPr>
          <a:xfrm>
            <a:off x="984738" y="1500242"/>
            <a:ext cx="2930770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C27D185-A3F2-4963-89CD-C32B784A117F}"/>
              </a:ext>
            </a:extLst>
          </p:cNvPr>
          <p:cNvSpPr/>
          <p:nvPr/>
        </p:nvSpPr>
        <p:spPr>
          <a:xfrm>
            <a:off x="3259015" y="2068828"/>
            <a:ext cx="1910862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75C9BC9-8EE4-46AC-B0B4-2F63548FD1C2}"/>
              </a:ext>
            </a:extLst>
          </p:cNvPr>
          <p:cNvSpPr/>
          <p:nvPr/>
        </p:nvSpPr>
        <p:spPr>
          <a:xfrm>
            <a:off x="1359877" y="2588781"/>
            <a:ext cx="1899138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43FAE48-E7C3-4E3D-AD18-7A3FE4500372}"/>
              </a:ext>
            </a:extLst>
          </p:cNvPr>
          <p:cNvSpPr/>
          <p:nvPr/>
        </p:nvSpPr>
        <p:spPr>
          <a:xfrm>
            <a:off x="984738" y="4181022"/>
            <a:ext cx="2930770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6093884-2312-48F8-8E8E-50820C3F2165}"/>
              </a:ext>
            </a:extLst>
          </p:cNvPr>
          <p:cNvSpPr/>
          <p:nvPr/>
        </p:nvSpPr>
        <p:spPr>
          <a:xfrm>
            <a:off x="4466493" y="4707810"/>
            <a:ext cx="1910862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94D9BE4-AF81-4B5C-B064-D53AD95E658C}"/>
              </a:ext>
            </a:extLst>
          </p:cNvPr>
          <p:cNvSpPr/>
          <p:nvPr/>
        </p:nvSpPr>
        <p:spPr>
          <a:xfrm>
            <a:off x="961292" y="5236679"/>
            <a:ext cx="1863970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C61DB4-3613-4623-B1CA-9F1CA4004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15161" y="528133"/>
            <a:ext cx="3099511" cy="27113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FA4D27-7452-4B83-A770-F042006D50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21003" y="3580754"/>
            <a:ext cx="3087828" cy="2706615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31DBA5-0CF6-F3ED-CECE-2361CC92497A}"/>
              </a:ext>
            </a:extLst>
          </p:cNvPr>
          <p:cNvGrpSpPr/>
          <p:nvPr/>
        </p:nvGrpSpPr>
        <p:grpSpPr>
          <a:xfrm>
            <a:off x="8511905" y="3234976"/>
            <a:ext cx="3180762" cy="276999"/>
            <a:chOff x="8440185" y="3208081"/>
            <a:chExt cx="3180762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4FA03859-44C1-4082-A56D-06A5120D6E8B}"/>
                    </a:ext>
                  </a:extLst>
                </p:cNvPr>
                <p:cNvSpPr txBox="1"/>
                <p:nvPr/>
              </p:nvSpPr>
              <p:spPr>
                <a:xfrm>
                  <a:off x="8440185" y="3208081"/>
                  <a:ext cx="31807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　等速直線運動の</a:t>
                  </a:r>
                  <a14:m>
                    <m:oMath xmlns:m="http://schemas.openxmlformats.org/officeDocument/2006/math">
                      <m:r>
                        <a:rPr kumimoji="1" lang="en-US" altLang="ja-JP" sz="12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グラフ</a:t>
                  </a: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4FA03859-44C1-4082-A56D-06A5120D6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185" y="3208081"/>
                  <a:ext cx="3180762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AEDB5BD-CA64-CB7E-F0D8-E54CCE900573}"/>
                </a:ext>
              </a:extLst>
            </p:cNvPr>
            <p:cNvSpPr/>
            <p:nvPr/>
          </p:nvSpPr>
          <p:spPr>
            <a:xfrm>
              <a:off x="8440185" y="3238580"/>
              <a:ext cx="504000" cy="216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lnSpc>
                  <a:spcPts val="1400"/>
                </a:lnSpc>
              </a:pPr>
              <a:r>
                <a:rPr kumimoji="1" lang="ja-JP" altLang="en-US" sz="12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図２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30E9412-6FBC-7BAA-F866-030E6CE77878}"/>
              </a:ext>
            </a:extLst>
          </p:cNvPr>
          <p:cNvGrpSpPr/>
          <p:nvPr/>
        </p:nvGrpSpPr>
        <p:grpSpPr>
          <a:xfrm>
            <a:off x="8511905" y="6281859"/>
            <a:ext cx="3179319" cy="276999"/>
            <a:chOff x="8440185" y="6308754"/>
            <a:chExt cx="3179319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117790B8-09EA-4E16-9417-35F7C1ADB321}"/>
                    </a:ext>
                  </a:extLst>
                </p:cNvPr>
                <p:cNvSpPr txBox="1"/>
                <p:nvPr/>
              </p:nvSpPr>
              <p:spPr>
                <a:xfrm>
                  <a:off x="8440185" y="6308754"/>
                  <a:ext cx="31793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　等速直線運動の</a:t>
                  </a:r>
                  <a14:m>
                    <m:oMath xmlns:m="http://schemas.openxmlformats.org/officeDocument/2006/math">
                      <m:r>
                        <a:rPr kumimoji="1" lang="en-US" altLang="ja-JP" sz="12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グラフ</a:t>
                  </a: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117790B8-09EA-4E16-9417-35F7C1ADB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185" y="6308754"/>
                  <a:ext cx="3179319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B470003-B9E5-09FE-4D00-1C8BC5FAF67F}"/>
                </a:ext>
              </a:extLst>
            </p:cNvPr>
            <p:cNvSpPr/>
            <p:nvPr/>
          </p:nvSpPr>
          <p:spPr>
            <a:xfrm>
              <a:off x="8440185" y="6339253"/>
              <a:ext cx="504000" cy="216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lnSpc>
                  <a:spcPts val="1400"/>
                </a:lnSpc>
              </a:pPr>
              <a:r>
                <a:rPr kumimoji="1" lang="ja-JP" altLang="en-US" sz="12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図３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5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1C5-1434-F96B-7707-EE9AD206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1F4DE8A-BA7D-1EDC-1111-CC8B7502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124" y="799852"/>
            <a:ext cx="8904392" cy="5491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AAFC43E-9BE1-0562-EFA1-1285634F3DD1}"/>
              </a:ext>
            </a:extLst>
          </p:cNvPr>
          <p:cNvSpPr txBox="1">
            <a:spLocks/>
          </p:cNvSpPr>
          <p:nvPr/>
        </p:nvSpPr>
        <p:spPr>
          <a:xfrm>
            <a:off x="561298" y="288085"/>
            <a:ext cx="4584634" cy="512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シミュレーション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2D9245-5B55-F874-13AF-E85A2A2D5236}"/>
              </a:ext>
            </a:extLst>
          </p:cNvPr>
          <p:cNvSpPr txBox="1"/>
          <p:nvPr/>
        </p:nvSpPr>
        <p:spPr>
          <a:xfrm>
            <a:off x="3785002" y="3084066"/>
            <a:ext cx="458463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サイトを開くことができます。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05895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848360" y="1290041"/>
                <a:ext cx="10378440" cy="5076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4200"/>
                  </a:lnSpc>
                  <a:spcBef>
                    <a:spcPts val="0"/>
                  </a:spcBef>
                  <a:buNone/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最初の位置からの変位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を式で表すと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る。この式からも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グラフでは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グラフの傾きが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3C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であることがわかる。また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グラフでは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横軸とグラフで囲まれた部分の面積が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en-US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移動距離</a:t>
                </a:r>
                <a:r>
                  <a:rPr lang="ja-JP" altLang="ja-JP" dirty="0">
                    <a:solidFill>
                      <a:srgbClr val="FF3C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表す。</a:t>
                </a:r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" y="1290041"/>
                <a:ext cx="10378440" cy="5076824"/>
              </a:xfrm>
              <a:prstGeom prst="rect">
                <a:avLst/>
              </a:prstGeom>
              <a:blipFill>
                <a:blip r:embed="rId2"/>
                <a:stretch>
                  <a:fillRect l="-1468" t="-1923" r="-6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96E9AD-A4A3-4781-B1EC-6F620C7034E8}"/>
              </a:ext>
            </a:extLst>
          </p:cNvPr>
          <p:cNvSpPr/>
          <p:nvPr/>
        </p:nvSpPr>
        <p:spPr>
          <a:xfrm>
            <a:off x="7948246" y="1899139"/>
            <a:ext cx="2133599" cy="493922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2AFF2C-9D9A-4E8A-9208-C2C2A0F0A7F8}"/>
              </a:ext>
            </a:extLst>
          </p:cNvPr>
          <p:cNvSpPr/>
          <p:nvPr/>
        </p:nvSpPr>
        <p:spPr>
          <a:xfrm>
            <a:off x="4267200" y="2927300"/>
            <a:ext cx="2743200" cy="501700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62DFE-7448-6EE0-036C-AB0385E6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2">
                <a:extLst>
                  <a:ext uri="{FF2B5EF4-FFF2-40B4-BE49-F238E27FC236}">
                    <a16:creationId xmlns:a16="http://schemas.microsoft.com/office/drawing/2014/main" id="{547E2CC9-942B-D54B-53E4-C4EA88CF5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6653"/>
                <a:ext cx="10515600" cy="4771819"/>
              </a:xfrm>
            </p:spPr>
            <p:txBody>
              <a:bodyPr>
                <a:noAutofit/>
              </a:bodyPr>
              <a:lstStyle/>
              <a:p>
                <a:r>
                  <a:rPr lang="ja-JP" altLang="en-US" dirty="0">
                    <a:latin typeface="Times New Roman" panose="02020603050405020304" pitchFamily="18" charset="0"/>
                  </a:rPr>
                  <a:t>図</a:t>
                </a:r>
                <a:r>
                  <a:rPr lang="en-US" altLang="ja-JP" dirty="0">
                    <a:latin typeface="Times New Roman" panose="02020603050405020304" pitchFamily="18" charset="0"/>
                  </a:rPr>
                  <a:t>2</a:t>
                </a:r>
                <a:r>
                  <a:rPr lang="ja-JP" altLang="en-US" dirty="0">
                    <a:latin typeface="Times New Roman" panose="02020603050405020304" pitchFamily="18" charset="0"/>
                  </a:rPr>
                  <a:t>で表される運動の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ja-JP" altLang="en-US" dirty="0">
                    <a:latin typeface="Times New Roman" panose="02020603050405020304" pitchFamily="18" charset="0"/>
                  </a:rPr>
                  <a:t>の速度で運動する物体のグラフを、</a:t>
                </a:r>
                <a:endParaRPr lang="en-US" altLang="ja-JP" dirty="0">
                  <a:latin typeface="Times New Roman" panose="02020603050405020304" pitchFamily="18" charset="0"/>
                </a:endParaRPr>
              </a:p>
              <a:p>
                <a:r>
                  <a:rPr lang="ja-JP" altLang="en-US" dirty="0">
                    <a:latin typeface="Times New Roman" panose="02020603050405020304" pitchFamily="18" charset="0"/>
                  </a:rPr>
                  <a:t>図</a:t>
                </a:r>
                <a:r>
                  <a:rPr lang="en-US" altLang="ja-JP" dirty="0">
                    <a:latin typeface="Times New Roman" panose="02020603050405020304" pitchFamily="18" charset="0"/>
                  </a:rPr>
                  <a:t>2</a:t>
                </a:r>
                <a:r>
                  <a:rPr lang="ja-JP" altLang="en-US" dirty="0">
                    <a:latin typeface="Times New Roman" panose="02020603050405020304" pitchFamily="18" charset="0"/>
                  </a:rPr>
                  <a:t>と図</a:t>
                </a:r>
                <a:r>
                  <a:rPr lang="en-US" altLang="ja-JP" dirty="0">
                    <a:latin typeface="Times New Roman" panose="02020603050405020304" pitchFamily="18" charset="0"/>
                  </a:rPr>
                  <a:t>3</a:t>
                </a:r>
                <a:r>
                  <a:rPr lang="ja-JP" altLang="en-US" dirty="0">
                    <a:latin typeface="Times New Roman" panose="02020603050405020304" pitchFamily="18" charset="0"/>
                  </a:rPr>
                  <a:t>に描き込め</a:t>
                </a:r>
                <a:r>
                  <a:rPr lang="ja-JP" altLang="ja-JP" dirty="0"/>
                  <a:t>。</a:t>
                </a:r>
              </a:p>
              <a:p>
                <a:r>
                  <a:rPr lang="en-US" altLang="ja-JP" b="1" dirty="0"/>
                  <a:t> </a:t>
                </a:r>
              </a:p>
              <a:p>
                <a:pPr>
                  <a:lnSpc>
                    <a:spcPts val="4000"/>
                  </a:lnSpc>
                </a:pPr>
                <a:r>
                  <a:rPr lang="ja-JP" altLang="en-US" dirty="0">
                    <a:solidFill>
                      <a:srgbClr val="FF3C00"/>
                    </a:solidFill>
                    <a:latin typeface="Times New Roman" panose="02020603050405020304" pitchFamily="18" charset="0"/>
                  </a:rPr>
                  <a:t>グラフ中の実線部分のようになる。</a:t>
                </a:r>
                <a:r>
                  <a:rPr lang="en-US" altLang="ja-JP" dirty="0">
                    <a:solidFill>
                      <a:srgbClr val="FF3C00"/>
                    </a:solidFill>
                    <a:latin typeface="Times New Roman" panose="02020603050405020304" pitchFamily="18" charset="0"/>
                  </a:rPr>
                  <a:t> </a:t>
                </a:r>
                <a:endParaRPr lang="ja-JP" altLang="ja-JP" dirty="0">
                  <a:solidFill>
                    <a:srgbClr val="FF3C00"/>
                  </a:solidFill>
                  <a:latin typeface="Times New Roman" panose="02020603050405020304" pitchFamily="18" charset="0"/>
                </a:endParaRPr>
              </a:p>
              <a:p>
                <a:endParaRPr lang="en-US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コンテンツ プレースホルダー 2">
                <a:extLst>
                  <a:ext uri="{FF2B5EF4-FFF2-40B4-BE49-F238E27FC236}">
                    <a16:creationId xmlns:a16="http://schemas.microsoft.com/office/drawing/2014/main" id="{547E2CC9-942B-D54B-53E4-C4EA88CF5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6653"/>
                <a:ext cx="10515600" cy="4771819"/>
              </a:xfrm>
              <a:blipFill>
                <a:blip r:embed="rId2"/>
                <a:stretch>
                  <a:fillRect l="-1507" t="-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1">
            <a:extLst>
              <a:ext uri="{FF2B5EF4-FFF2-40B4-BE49-F238E27FC236}">
                <a16:creationId xmlns:a16="http://schemas.microsoft.com/office/drawing/2014/main" id="{F94E3A91-E6B1-AF3A-1E5C-F10D0CC0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515600" cy="645976"/>
          </a:xfrm>
        </p:spPr>
        <p:txBody>
          <a:bodyPr/>
          <a:lstStyle/>
          <a:p>
            <a:r>
              <a:rPr lang="ja-JP" altLang="ja-JP" b="1" dirty="0"/>
              <a:t>問</a:t>
            </a:r>
            <a:r>
              <a:rPr lang="en-US" altLang="ja-JP" b="1" dirty="0"/>
              <a:t>5</a:t>
            </a:r>
            <a:endParaRPr lang="ja-JP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17C192-864E-AE9D-1779-E200A6AA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5141" y="3209878"/>
            <a:ext cx="3328063" cy="28753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7E34285-2351-6757-B466-5722CDD52D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62862" y="3194583"/>
            <a:ext cx="3301230" cy="2888576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BBFC996-C599-3E28-C500-7ECFCA3A0F83}"/>
              </a:ext>
            </a:extLst>
          </p:cNvPr>
          <p:cNvGrpSpPr/>
          <p:nvPr/>
        </p:nvGrpSpPr>
        <p:grpSpPr>
          <a:xfrm>
            <a:off x="965002" y="6042675"/>
            <a:ext cx="3180762" cy="276999"/>
            <a:chOff x="8440185" y="3208081"/>
            <a:chExt cx="3180762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7C50454D-C6C2-583B-ABB3-DD529C668095}"/>
                    </a:ext>
                  </a:extLst>
                </p:cNvPr>
                <p:cNvSpPr txBox="1"/>
                <p:nvPr/>
              </p:nvSpPr>
              <p:spPr>
                <a:xfrm>
                  <a:off x="8440185" y="3208081"/>
                  <a:ext cx="31807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　等速直線運動の</a:t>
                  </a:r>
                  <a14:m>
                    <m:oMath xmlns:m="http://schemas.openxmlformats.org/officeDocument/2006/math">
                      <m:r>
                        <a:rPr kumimoji="1" lang="en-US" altLang="ja-JP" sz="12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グラフ</a:t>
                  </a: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7C50454D-C6C2-583B-ABB3-DD529C668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185" y="3208081"/>
                  <a:ext cx="3180762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B3A6D3E-69F1-B8C4-6B0D-4C76126800FE}"/>
                </a:ext>
              </a:extLst>
            </p:cNvPr>
            <p:cNvSpPr/>
            <p:nvPr/>
          </p:nvSpPr>
          <p:spPr>
            <a:xfrm>
              <a:off x="8440185" y="3238580"/>
              <a:ext cx="504000" cy="216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lnSpc>
                  <a:spcPts val="1400"/>
                </a:lnSpc>
              </a:pPr>
              <a:r>
                <a:rPr kumimoji="1" lang="ja-JP" altLang="en-US" sz="12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図２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CC1788E-0514-93EB-8632-38D294E4AF4D}"/>
              </a:ext>
            </a:extLst>
          </p:cNvPr>
          <p:cNvGrpSpPr/>
          <p:nvPr/>
        </p:nvGrpSpPr>
        <p:grpSpPr>
          <a:xfrm>
            <a:off x="4759341" y="6073174"/>
            <a:ext cx="3179319" cy="276999"/>
            <a:chOff x="8440185" y="6308754"/>
            <a:chExt cx="3179319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27292B2-452F-164F-7135-E47726F7CF8B}"/>
                    </a:ext>
                  </a:extLst>
                </p:cNvPr>
                <p:cNvSpPr txBox="1"/>
                <p:nvPr/>
              </p:nvSpPr>
              <p:spPr>
                <a:xfrm>
                  <a:off x="8440185" y="6308754"/>
                  <a:ext cx="31793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　等速直線運動の</a:t>
                  </a:r>
                  <a14:m>
                    <m:oMath xmlns:m="http://schemas.openxmlformats.org/officeDocument/2006/math">
                      <m:r>
                        <a:rPr kumimoji="1" lang="en-US" altLang="ja-JP" sz="12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kumimoji="1" lang="ja-JP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グラフ</a:t>
                  </a: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27292B2-452F-164F-7135-E47726F7C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185" y="6308754"/>
                  <a:ext cx="3179319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6E90DD7F-276A-AA58-6C95-44781F11D7DE}"/>
                </a:ext>
              </a:extLst>
            </p:cNvPr>
            <p:cNvSpPr/>
            <p:nvPr/>
          </p:nvSpPr>
          <p:spPr>
            <a:xfrm>
              <a:off x="8440185" y="6339253"/>
              <a:ext cx="504000" cy="216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lnSpc>
                  <a:spcPts val="1400"/>
                </a:lnSpc>
              </a:pPr>
              <a:r>
                <a:rPr kumimoji="1" lang="ja-JP" altLang="en-US" sz="12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図３</a:t>
              </a: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96537A-BB7B-4688-1118-BF8160644451}"/>
              </a:ext>
            </a:extLst>
          </p:cNvPr>
          <p:cNvSpPr/>
          <p:nvPr/>
        </p:nvSpPr>
        <p:spPr>
          <a:xfrm>
            <a:off x="727073" y="2263280"/>
            <a:ext cx="10626727" cy="4086893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42034" y="1297578"/>
                <a:ext cx="10511761" cy="3505916"/>
              </a:xfrm>
            </p:spPr>
            <p:txBody>
              <a:bodyPr>
                <a:noAutofit/>
              </a:bodyPr>
              <a:lstStyle/>
              <a:p>
                <a:r>
                  <a:rPr lang="ja-JP" altLang="ja-JP" kern="100" dirty="0">
                    <a:effectLst/>
                  </a:rPr>
                  <a:t>等速直線運動</a:t>
                </a:r>
                <a:r>
                  <a:rPr lang="ja-JP" altLang="en-US" kern="100" dirty="0"/>
                  <a:t>の</a:t>
                </a:r>
                <a14:m>
                  <m:oMath xmlns:m="http://schemas.openxmlformats.org/officeDocument/2006/math">
                    <m:r>
                      <a:rPr lang="en-US" altLang="ja-JP" b="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en-US" altLang="ja-JP" b="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−</m:t>
                    </m:r>
                    <m:r>
                      <a:rPr lang="en-US" altLang="ja-JP" b="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𝑡</m:t>
                    </m:r>
                  </m:oMath>
                </a14:m>
                <a:r>
                  <a:rPr lang="ja-JP" altLang="ja-JP" kern="100" dirty="0">
                    <a:effectLst/>
                  </a:rPr>
                  <a:t>グラフは</a:t>
                </a:r>
                <a:r>
                  <a:rPr lang="en-US" altLang="ja-JP" kern="100" dirty="0">
                    <a:effectLst/>
                  </a:rPr>
                  <a:t>(</a:t>
                </a:r>
                <a:r>
                  <a:rPr lang="ja-JP" altLang="ja-JP" kern="100" dirty="0">
                    <a:effectLst/>
                  </a:rPr>
                  <a:t>　</a:t>
                </a:r>
                <a:r>
                  <a:rPr lang="ja-JP" altLang="ja-JP" kern="100" dirty="0">
                    <a:solidFill>
                      <a:srgbClr val="FF3C00"/>
                    </a:solidFill>
                    <a:effectLst/>
                  </a:rPr>
                  <a:t>　直線　</a:t>
                </a:r>
                <a:r>
                  <a:rPr lang="ja-JP" altLang="ja-JP" kern="100" dirty="0">
                    <a:effectLst/>
                  </a:rPr>
                  <a:t>　</a:t>
                </a:r>
                <a:r>
                  <a:rPr lang="en-US" altLang="ja-JP" kern="100" dirty="0">
                    <a:effectLst/>
                  </a:rPr>
                  <a:t>)</a:t>
                </a:r>
                <a:r>
                  <a:rPr lang="ja-JP" altLang="ja-JP" kern="100" dirty="0">
                    <a:effectLst/>
                  </a:rPr>
                  <a:t>になり</a:t>
                </a:r>
                <a:r>
                  <a:rPr lang="ja-JP" altLang="en-US" kern="100" dirty="0">
                    <a:effectLst/>
                  </a:rPr>
                  <a:t>、</a:t>
                </a:r>
                <a:br>
                  <a:rPr lang="en-US" altLang="ja-JP" kern="100" dirty="0"/>
                </a:br>
                <a:r>
                  <a:rPr lang="en-US" altLang="ja-JP" kern="100" dirty="0">
                    <a:effectLst/>
                  </a:rPr>
                  <a:t>(</a:t>
                </a:r>
                <a:r>
                  <a:rPr lang="ja-JP" altLang="ja-JP" kern="100" dirty="0">
                    <a:effectLst/>
                  </a:rPr>
                  <a:t>　</a:t>
                </a:r>
                <a:r>
                  <a:rPr lang="ja-JP" altLang="ja-JP" kern="100" dirty="0">
                    <a:solidFill>
                      <a:srgbClr val="FF3C00"/>
                    </a:solidFill>
                    <a:effectLst/>
                  </a:rPr>
                  <a:t>　傾き　</a:t>
                </a:r>
                <a:r>
                  <a:rPr lang="ja-JP" altLang="ja-JP" kern="100" dirty="0">
                    <a:effectLst/>
                  </a:rPr>
                  <a:t>　</a:t>
                </a:r>
                <a:r>
                  <a:rPr lang="en-US" altLang="ja-JP" kern="100" dirty="0">
                    <a:effectLst/>
                  </a:rPr>
                  <a:t>)</a:t>
                </a:r>
                <a:r>
                  <a:rPr lang="ja-JP" altLang="ja-JP" kern="100" dirty="0">
                    <a:effectLst/>
                  </a:rPr>
                  <a:t>が速度を表す。</a:t>
                </a:r>
                <a:endParaRPr lang="en-US" altLang="ja-JP" kern="100" dirty="0">
                  <a:effectLst/>
                </a:endParaRPr>
              </a:p>
              <a:p>
                <a:endParaRPr lang="ja-JP" altLang="ja-JP" kern="100" dirty="0">
                  <a:effectLst/>
                </a:endParaRPr>
              </a:p>
              <a:p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等速直線運動の </a:t>
                </a:r>
                <a14:m>
                  <m:oMath xmlns:m="http://schemas.openxmlformats.org/officeDocument/2006/math">
                    <m:r>
                      <a:rPr lang="en-US" altLang="ja-JP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グラフは横軸と</a:t>
                </a:r>
                <a:r>
                  <a:rPr lang="en-US" altLang="ja-JP" dirty="0">
                    <a:effectLst/>
                    <a:cs typeface="Times New Roman" panose="02020603050405020304" pitchFamily="18" charset="0"/>
                  </a:rPr>
                  <a:t>(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dirty="0">
                    <a:solidFill>
                      <a:srgbClr val="FF3C00"/>
                    </a:solidFill>
                    <a:effectLst/>
                    <a:cs typeface="Times New Roman" panose="02020603050405020304" pitchFamily="18" charset="0"/>
                  </a:rPr>
                  <a:t>　平行　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en-US" altLang="ja-JP" dirty="0">
                    <a:effectLst/>
                    <a:cs typeface="Times New Roman" panose="02020603050405020304" pitchFamily="18" charset="0"/>
                  </a:rPr>
                  <a:t>)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に</a:t>
                </a:r>
                <a:br>
                  <a:rPr lang="en-US" altLang="ja-JP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なり</a:t>
                </a:r>
                <a:r>
                  <a:rPr lang="ja-JP" altLang="en-US" dirty="0">
                    <a:effectLst/>
                    <a:cs typeface="Times New Roman" panose="02020603050405020304" pitchFamily="18" charset="0"/>
                  </a:rPr>
                  <a:t>、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グラフと横軸で囲まれた部分の</a:t>
                </a:r>
                <a:r>
                  <a:rPr lang="en-US" altLang="ja-JP" dirty="0">
                    <a:effectLst/>
                    <a:cs typeface="Times New Roman" panose="02020603050405020304" pitchFamily="18" charset="0"/>
                  </a:rPr>
                  <a:t>(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dirty="0">
                    <a:solidFill>
                      <a:srgbClr val="FF3C00"/>
                    </a:solidFill>
                    <a:effectLst/>
                    <a:cs typeface="Times New Roman" panose="02020603050405020304" pitchFamily="18" charset="0"/>
                  </a:rPr>
                  <a:t>　面積　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en-US" altLang="ja-JP" dirty="0">
                    <a:effectLst/>
                    <a:cs typeface="Times New Roman" panose="02020603050405020304" pitchFamily="18" charset="0"/>
                  </a:rPr>
                  <a:t>)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が</a:t>
                </a:r>
                <a:r>
                  <a:rPr lang="ja-JP" altLang="en-US" dirty="0">
                    <a:effectLst/>
                    <a:cs typeface="Times New Roman" panose="02020603050405020304" pitchFamily="18" charset="0"/>
                  </a:rPr>
                  <a:t>、</a:t>
                </a:r>
                <a:r>
                  <a:rPr lang="ja-JP" altLang="ja-JP" dirty="0">
                    <a:effectLst/>
                    <a:cs typeface="Times New Roman" panose="02020603050405020304" pitchFamily="18" charset="0"/>
                  </a:rPr>
                  <a:t>移動距離を表す。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034" y="1297578"/>
                <a:ext cx="10511761" cy="3505916"/>
              </a:xfrm>
              <a:blipFill>
                <a:blip r:embed="rId2"/>
                <a:stretch>
                  <a:fillRect l="-1334" t="-2783" r="-1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F0369D-17D8-496E-A3D2-39C3A0A93DFE}"/>
              </a:ext>
            </a:extLst>
          </p:cNvPr>
          <p:cNvSpPr/>
          <p:nvPr/>
        </p:nvSpPr>
        <p:spPr>
          <a:xfrm>
            <a:off x="6715500" y="1343878"/>
            <a:ext cx="1865792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1CA907-155C-4A11-ABD7-AC5B11541BCD}"/>
              </a:ext>
            </a:extLst>
          </p:cNvPr>
          <p:cNvSpPr/>
          <p:nvPr/>
        </p:nvSpPr>
        <p:spPr>
          <a:xfrm>
            <a:off x="1535723" y="1889816"/>
            <a:ext cx="1781907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3D2812-E194-4C41-BCD6-93F2B6272D92}"/>
              </a:ext>
            </a:extLst>
          </p:cNvPr>
          <p:cNvSpPr/>
          <p:nvPr/>
        </p:nvSpPr>
        <p:spPr>
          <a:xfrm>
            <a:off x="7937019" y="2958531"/>
            <a:ext cx="1865792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3C57CB2-2136-42FF-A93C-BE1A3F5E6900}"/>
              </a:ext>
            </a:extLst>
          </p:cNvPr>
          <p:cNvSpPr/>
          <p:nvPr/>
        </p:nvSpPr>
        <p:spPr>
          <a:xfrm>
            <a:off x="7772401" y="3476599"/>
            <a:ext cx="1865792" cy="481338"/>
          </a:xfrm>
          <a:prstGeom prst="rect">
            <a:avLst/>
          </a:prstGeom>
          <a:ln w="19050">
            <a:solidFill>
              <a:srgbClr val="77C4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7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CB16-5857-5048-72D1-4DA4B4356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270B0B8-1095-ACCA-12DE-048ECAC2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515600" cy="645976"/>
          </a:xfrm>
        </p:spPr>
        <p:txBody>
          <a:bodyPr/>
          <a:lstStyle/>
          <a:p>
            <a:r>
              <a:rPr lang="en-US" altLang="ja-JP" b="1" dirty="0"/>
              <a:t>QR</a:t>
            </a:r>
            <a:r>
              <a:rPr lang="ja-JP" altLang="en-US" b="1" dirty="0"/>
              <a:t>コンテンツ　リンク集</a:t>
            </a:r>
            <a:endParaRPr lang="ja-JP" altLang="ja-JP" dirty="0"/>
          </a:p>
        </p:txBody>
      </p:sp>
      <p:pic>
        <p:nvPicPr>
          <p:cNvPr id="5" name="図 4">
            <a:hlinkClick r:id="rId2"/>
            <a:extLst>
              <a:ext uri="{FF2B5EF4-FFF2-40B4-BE49-F238E27FC236}">
                <a16:creationId xmlns:a16="http://schemas.microsoft.com/office/drawing/2014/main" id="{EEB2C25B-AD90-4888-6C83-79F890E1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841855"/>
            <a:ext cx="5296359" cy="762066"/>
          </a:xfrm>
          <a:prstGeom prst="rect">
            <a:avLst/>
          </a:prstGeom>
        </p:spPr>
      </p:pic>
      <p:pic>
        <p:nvPicPr>
          <p:cNvPr id="11" name="図 10">
            <a:hlinkClick r:id="rId4"/>
            <a:extLst>
              <a:ext uri="{FF2B5EF4-FFF2-40B4-BE49-F238E27FC236}">
                <a16:creationId xmlns:a16="http://schemas.microsoft.com/office/drawing/2014/main" id="{2437285E-0C83-DD9A-911A-70DEAE4FD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92" y="966652"/>
            <a:ext cx="5303980" cy="777307"/>
          </a:xfrm>
          <a:prstGeom prst="rect">
            <a:avLst/>
          </a:prstGeom>
        </p:spPr>
      </p:pic>
      <p:pic>
        <p:nvPicPr>
          <p:cNvPr id="14" name="図 13">
            <a:hlinkClick r:id="rId6"/>
            <a:extLst>
              <a:ext uri="{FF2B5EF4-FFF2-40B4-BE49-F238E27FC236}">
                <a16:creationId xmlns:a16="http://schemas.microsoft.com/office/drawing/2014/main" id="{D450304E-F72B-E701-756F-D6B20CD70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72" y="2701817"/>
            <a:ext cx="5311600" cy="746825"/>
          </a:xfrm>
          <a:prstGeom prst="rect">
            <a:avLst/>
          </a:prstGeom>
        </p:spPr>
      </p:pic>
      <p:pic>
        <p:nvPicPr>
          <p:cNvPr id="16" name="図 15">
            <a:hlinkClick r:id="rId8"/>
            <a:extLst>
              <a:ext uri="{FF2B5EF4-FFF2-40B4-BE49-F238E27FC236}">
                <a16:creationId xmlns:a16="http://schemas.microsoft.com/office/drawing/2014/main" id="{F1C3AB96-7478-9C10-659B-B028D1033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02" y="3546538"/>
            <a:ext cx="5281118" cy="693480"/>
          </a:xfrm>
          <a:prstGeom prst="rect">
            <a:avLst/>
          </a:prstGeom>
        </p:spPr>
      </p:pic>
      <p:pic>
        <p:nvPicPr>
          <p:cNvPr id="18" name="図 17">
            <a:hlinkClick r:id="rId10"/>
            <a:extLst>
              <a:ext uri="{FF2B5EF4-FFF2-40B4-BE49-F238E27FC236}">
                <a16:creationId xmlns:a16="http://schemas.microsoft.com/office/drawing/2014/main" id="{8D8F4572-BEF5-83F4-29B0-D7C737121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13" y="4337914"/>
            <a:ext cx="5273497" cy="739204"/>
          </a:xfrm>
          <a:prstGeom prst="rect">
            <a:avLst/>
          </a:prstGeom>
        </p:spPr>
      </p:pic>
      <p:pic>
        <p:nvPicPr>
          <p:cNvPr id="20" name="図 19">
            <a:hlinkClick r:id="rId12"/>
            <a:extLst>
              <a:ext uri="{FF2B5EF4-FFF2-40B4-BE49-F238E27FC236}">
                <a16:creationId xmlns:a16="http://schemas.microsoft.com/office/drawing/2014/main" id="{13E78C65-A943-8529-8D60-BDE8F44F19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572" y="5175014"/>
            <a:ext cx="5281118" cy="723963"/>
          </a:xfrm>
          <a:prstGeom prst="rect">
            <a:avLst/>
          </a:prstGeom>
        </p:spPr>
      </p:pic>
      <p:pic>
        <p:nvPicPr>
          <p:cNvPr id="22" name="図 21">
            <a:hlinkClick r:id="rId14"/>
            <a:extLst>
              <a:ext uri="{FF2B5EF4-FFF2-40B4-BE49-F238E27FC236}">
                <a16:creationId xmlns:a16="http://schemas.microsoft.com/office/drawing/2014/main" id="{6406C532-8DEA-1EF9-4156-DA9420B959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642" y="5996875"/>
            <a:ext cx="5258256" cy="708721"/>
          </a:xfrm>
          <a:prstGeom prst="rect">
            <a:avLst/>
          </a:prstGeom>
        </p:spPr>
      </p:pic>
      <p:pic>
        <p:nvPicPr>
          <p:cNvPr id="24" name="図 23">
            <a:hlinkClick r:id="rId16"/>
            <a:extLst>
              <a:ext uri="{FF2B5EF4-FFF2-40B4-BE49-F238E27FC236}">
                <a16:creationId xmlns:a16="http://schemas.microsoft.com/office/drawing/2014/main" id="{BF775F71-95E7-F959-843F-EC0531B0A2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8406" y="1000366"/>
            <a:ext cx="5235394" cy="739204"/>
          </a:xfrm>
          <a:prstGeom prst="rect">
            <a:avLst/>
          </a:prstGeom>
        </p:spPr>
      </p:pic>
      <p:pic>
        <p:nvPicPr>
          <p:cNvPr id="26" name="図 25">
            <a:hlinkClick r:id="rId18"/>
            <a:extLst>
              <a:ext uri="{FF2B5EF4-FFF2-40B4-BE49-F238E27FC236}">
                <a16:creationId xmlns:a16="http://schemas.microsoft.com/office/drawing/2014/main" id="{3F86E13E-4A79-D969-2002-8349761E5C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890" y="1879958"/>
            <a:ext cx="5273497" cy="723963"/>
          </a:xfrm>
          <a:prstGeom prst="rect">
            <a:avLst/>
          </a:prstGeom>
        </p:spPr>
      </p:pic>
      <p:pic>
        <p:nvPicPr>
          <p:cNvPr id="28" name="図 27">
            <a:hlinkClick r:id="rId20"/>
            <a:extLst>
              <a:ext uri="{FF2B5EF4-FFF2-40B4-BE49-F238E27FC236}">
                <a16:creationId xmlns:a16="http://schemas.microsoft.com/office/drawing/2014/main" id="{492B4D11-4A70-3CE5-4366-56CF1EC806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26026" y="2724678"/>
            <a:ext cx="5258256" cy="701101"/>
          </a:xfrm>
          <a:prstGeom prst="rect">
            <a:avLst/>
          </a:prstGeom>
        </p:spPr>
      </p:pic>
      <p:pic>
        <p:nvPicPr>
          <p:cNvPr id="30" name="図 29">
            <a:hlinkClick r:id="rId22"/>
            <a:extLst>
              <a:ext uri="{FF2B5EF4-FFF2-40B4-BE49-F238E27FC236}">
                <a16:creationId xmlns:a16="http://schemas.microsoft.com/office/drawing/2014/main" id="{8014524A-2E94-B01F-8A79-F722ED02AD4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39032" y="3517227"/>
            <a:ext cx="5227773" cy="723963"/>
          </a:xfrm>
          <a:prstGeom prst="rect">
            <a:avLst/>
          </a:prstGeom>
        </p:spPr>
      </p:pic>
      <p:pic>
        <p:nvPicPr>
          <p:cNvPr id="32" name="図 31">
            <a:hlinkClick r:id="rId24"/>
            <a:extLst>
              <a:ext uri="{FF2B5EF4-FFF2-40B4-BE49-F238E27FC236}">
                <a16:creationId xmlns:a16="http://schemas.microsoft.com/office/drawing/2014/main" id="{0188E484-6DE3-EEB9-9395-8B92B43DF97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87706" y="4332638"/>
            <a:ext cx="5265876" cy="701101"/>
          </a:xfrm>
          <a:prstGeom prst="rect">
            <a:avLst/>
          </a:prstGeom>
        </p:spPr>
      </p:pic>
      <p:pic>
        <p:nvPicPr>
          <p:cNvPr id="35" name="図 34">
            <a:hlinkClick r:id="rId26"/>
            <a:extLst>
              <a:ext uri="{FF2B5EF4-FFF2-40B4-BE49-F238E27FC236}">
                <a16:creationId xmlns:a16="http://schemas.microsoft.com/office/drawing/2014/main" id="{536AF70B-DF38-25D2-0505-A328F40DF43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3895" y="5173411"/>
            <a:ext cx="5273497" cy="6934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B6442D-C3B0-9B7A-D019-98729D2D2EBF}"/>
              </a:ext>
            </a:extLst>
          </p:cNvPr>
          <p:cNvSpPr txBox="1"/>
          <p:nvPr/>
        </p:nvSpPr>
        <p:spPr>
          <a:xfrm>
            <a:off x="6078294" y="4916067"/>
            <a:ext cx="4584635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製品版では各画像をクリックすると、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サイトの該当の項目を開くことができます。画像は１つずつ分かれていますので、コピーしてスライドの他のページに貼り付けていただくことなどもできます。</a:t>
            </a:r>
            <a:endParaRPr kumimoji="1" lang="en-US" altLang="ja-JP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83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PresentationFormat>ワイド画面</PresentationFormat>
  <Paragraphs>44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Ｐゴシック</vt:lpstr>
      <vt:lpstr>游ゴシック</vt:lpstr>
      <vt:lpstr>游ゴシック Light</vt:lpstr>
      <vt:lpstr>Arial</vt:lpstr>
      <vt:lpstr>Cambria Math</vt:lpstr>
      <vt:lpstr>Times New Roman</vt:lpstr>
      <vt:lpstr>デザインの設定</vt:lpstr>
      <vt:lpstr>1_デザインの設定</vt:lpstr>
      <vt:lpstr>③ 等速直線運動</vt:lpstr>
      <vt:lpstr>PowerPoint プレゼンテーション</vt:lpstr>
      <vt:lpstr>Ａ　速さも向きも変化しない</vt:lpstr>
      <vt:lpstr>PowerPoint プレゼンテーション</vt:lpstr>
      <vt:lpstr>PowerPoint プレゼンテーション</vt:lpstr>
      <vt:lpstr>PowerPoint プレゼンテーション</vt:lpstr>
      <vt:lpstr>問5</vt:lpstr>
      <vt:lpstr>PowerPoint プレゼンテーション</vt:lpstr>
      <vt:lpstr>QRコンテンツ　リンク集</vt:lpstr>
      <vt:lpstr>QRコンテンツ　リンク集</vt:lpstr>
      <vt:lpstr>QRコンテンツ　リンク集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dcterms:created xsi:type="dcterms:W3CDTF">2025-07-11T00:27:54Z</dcterms:created>
  <dcterms:modified xsi:type="dcterms:W3CDTF">2026-03-27T02:43:01Z</dcterms:modified>
</cp:coreProperties>
</file>