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1"/>
  </p:sldMasterIdLst>
  <p:notesMasterIdLst>
    <p:notesMasterId r:id="rId18"/>
  </p:notesMasterIdLst>
  <p:sldIdLst>
    <p:sldId id="262" r:id="rId2"/>
    <p:sldId id="272" r:id="rId3"/>
    <p:sldId id="287" r:id="rId4"/>
    <p:sldId id="318" r:id="rId5"/>
    <p:sldId id="277" r:id="rId6"/>
    <p:sldId id="319" r:id="rId7"/>
    <p:sldId id="279" r:id="rId8"/>
    <p:sldId id="280" r:id="rId9"/>
    <p:sldId id="288" r:id="rId10"/>
    <p:sldId id="294" r:id="rId11"/>
    <p:sldId id="295" r:id="rId12"/>
    <p:sldId id="290" r:id="rId13"/>
    <p:sldId id="320" r:id="rId14"/>
    <p:sldId id="286" r:id="rId15"/>
    <p:sldId id="305" r:id="rId16"/>
    <p:sldId id="32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A"/>
    <a:srgbClr val="E73656"/>
    <a:srgbClr val="FF3C00"/>
    <a:srgbClr val="FBD5E5"/>
    <a:srgbClr val="FFF1D0"/>
    <a:srgbClr val="626264"/>
    <a:srgbClr val="EBEBEB"/>
    <a:srgbClr val="FF1E00"/>
    <a:srgbClr val="FF3114"/>
    <a:srgbClr val="FF3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E964-B9B0-4D2E-B07A-4B9E21BBDA84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BE8C-B4C7-429C-A344-B1E220A9D4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25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0466"/>
            <a:ext cx="2743200" cy="365125"/>
          </a:xfrm>
          <a:prstGeom prst="rect">
            <a:avLst/>
          </a:prstGeom>
        </p:spPr>
        <p:txBody>
          <a:bodyPr/>
          <a:lstStyle/>
          <a:p>
            <a:fld id="{FB0348C6-F892-4A6C-8AB1-41B4315D302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92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C5B81EA2-313C-DB6C-070F-81A54D38A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61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06B60DBD-F56B-B597-43AC-3CCE4AF4B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64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0ED20DB-ECF8-3AD0-2A0A-487D7BECB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22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B7FEA24-9735-2BB2-26A9-7C137E337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499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この節のポイ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EC68BB-5187-F5EF-AE42-860A501CA4AC}"/>
              </a:ext>
            </a:extLst>
          </p:cNvPr>
          <p:cNvSpPr/>
          <p:nvPr userDrawn="1"/>
        </p:nvSpPr>
        <p:spPr>
          <a:xfrm>
            <a:off x="-3861" y="24450"/>
            <a:ext cx="12192000" cy="252549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7FD6E9"/>
              </a:gs>
              <a:gs pos="100000">
                <a:srgbClr val="BFEAF4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7577"/>
            <a:ext cx="10515600" cy="4905511"/>
          </a:xfrm>
        </p:spPr>
        <p:txBody>
          <a:bodyPr/>
          <a:lstStyle>
            <a:lvl1pPr marL="457200" indent="-4572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914400" indent="-4572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257300" indent="-3429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57350" indent="-28575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114550" indent="-28575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直角三角形 10"/>
          <p:cNvSpPr/>
          <p:nvPr userDrawn="1"/>
        </p:nvSpPr>
        <p:spPr>
          <a:xfrm flipH="1">
            <a:off x="11484866" y="6226629"/>
            <a:ext cx="703273" cy="638368"/>
          </a:xfrm>
          <a:prstGeom prst="rtTriangle">
            <a:avLst/>
          </a:prstGeom>
          <a:solidFill>
            <a:srgbClr val="7FD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5"/>
          <p:cNvSpPr txBox="1">
            <a:spLocks/>
          </p:cNvSpPr>
          <p:nvPr userDrawn="1"/>
        </p:nvSpPr>
        <p:spPr>
          <a:xfrm>
            <a:off x="9451666" y="648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348C6-F892-4A6C-8AB1-41B4315D302D}" type="slidenum"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‹#›</a:t>
            </a:fld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01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D6E1A4-C09E-80DC-64C3-DFDE5BFE9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A7010F6-23A2-4319-0048-DDEE393E1167}"/>
              </a:ext>
            </a:extLst>
          </p:cNvPr>
          <p:cNvSpPr>
            <a:spLocks/>
          </p:cNvSpPr>
          <p:nvPr userDrawn="1"/>
        </p:nvSpPr>
        <p:spPr>
          <a:xfrm>
            <a:off x="239945" y="173612"/>
            <a:ext cx="11712106" cy="6497952"/>
          </a:xfrm>
          <a:prstGeom prst="roundRect">
            <a:avLst>
              <a:gd name="adj" fmla="val 1843"/>
            </a:avLst>
          </a:prstGeom>
          <a:pattFill prst="smCheck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72737DF-0997-3278-17F5-94A418A8BFE7}"/>
              </a:ext>
            </a:extLst>
          </p:cNvPr>
          <p:cNvSpPr>
            <a:spLocks/>
          </p:cNvSpPr>
          <p:nvPr userDrawn="1"/>
        </p:nvSpPr>
        <p:spPr>
          <a:xfrm>
            <a:off x="239945" y="173612"/>
            <a:ext cx="11712106" cy="6497952"/>
          </a:xfrm>
          <a:prstGeom prst="roundRect">
            <a:avLst>
              <a:gd name="adj" fmla="val 102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504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D6E1A4-C09E-80DC-64C3-DFDE5BFE9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A7010F6-23A2-4319-0048-DDEE393E1167}"/>
              </a:ext>
            </a:extLst>
          </p:cNvPr>
          <p:cNvSpPr>
            <a:spLocks/>
          </p:cNvSpPr>
          <p:nvPr userDrawn="1"/>
        </p:nvSpPr>
        <p:spPr>
          <a:xfrm>
            <a:off x="239945" y="173612"/>
            <a:ext cx="11712106" cy="6497952"/>
          </a:xfrm>
          <a:prstGeom prst="roundRect">
            <a:avLst>
              <a:gd name="adj" fmla="val 1843"/>
            </a:avLst>
          </a:prstGeom>
          <a:pattFill prst="smCheck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72737DF-0997-3278-17F5-94A418A8BFE7}"/>
              </a:ext>
            </a:extLst>
          </p:cNvPr>
          <p:cNvSpPr>
            <a:spLocks/>
          </p:cNvSpPr>
          <p:nvPr userDrawn="1"/>
        </p:nvSpPr>
        <p:spPr>
          <a:xfrm>
            <a:off x="239945" y="173612"/>
            <a:ext cx="11712106" cy="6497952"/>
          </a:xfrm>
          <a:prstGeom prst="roundRect">
            <a:avLst>
              <a:gd name="adj" fmla="val 1028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A5B8C3D-98F9-48F1-100C-4EE2B3693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0676"/>
            <a:ext cx="10515600" cy="6459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2963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トップ（節タイトル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3100251"/>
            <a:ext cx="10515600" cy="879567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2124030"/>
            <a:ext cx="10515600" cy="5050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BAFDB-A1E1-F461-85A1-D5B2B5C72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897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レッツスタ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294550"/>
            <a:ext cx="10515600" cy="6459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 dirty="0"/>
              <a:t>Let’s</a:t>
            </a:r>
            <a:r>
              <a:rPr kumimoji="1" lang="ja-JP" altLang="en-US" dirty="0"/>
              <a:t> </a:t>
            </a:r>
            <a:r>
              <a:rPr kumimoji="1" lang="en-US" altLang="ja-JP" dirty="0"/>
              <a:t>Start</a:t>
            </a:r>
            <a:r>
              <a:rPr kumimoji="1" lang="ja-JP" altLang="en-US" dirty="0"/>
              <a:t>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66949"/>
            <a:ext cx="10515600" cy="5036139"/>
          </a:xfrm>
        </p:spPr>
        <p:txBody>
          <a:bodyPr/>
          <a:lstStyle>
            <a:lvl1pPr>
              <a:lnSpc>
                <a:spcPts val="4200"/>
              </a:lnSpc>
              <a:spcBef>
                <a:spcPts val="0"/>
              </a:spcBef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42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42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42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4200"/>
              </a:lnSpc>
              <a:spcBef>
                <a:spcPts val="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E3B26AC8-0933-9022-31F7-269125197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18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本文な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320676"/>
            <a:ext cx="10515600" cy="645976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7577"/>
            <a:ext cx="10515600" cy="4905511"/>
          </a:xfrm>
        </p:spPr>
        <p:txBody>
          <a:bodyPr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lnSpc>
                <a:spcPts val="42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914400" indent="0">
              <a:lnSpc>
                <a:spcPts val="42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42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1828800" indent="0">
              <a:lnSpc>
                <a:spcPts val="4200"/>
              </a:lnSpc>
              <a:spcBef>
                <a:spcPts val="0"/>
              </a:spcBef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CA020BF3-0B07-8E6E-4818-5FFD92569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914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この節のポイ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7577"/>
            <a:ext cx="10515600" cy="4905511"/>
          </a:xfrm>
        </p:spPr>
        <p:txBody>
          <a:bodyPr/>
          <a:lstStyle>
            <a:lvl1pPr marL="457200" indent="-4572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914400" indent="-4572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257300" indent="-34290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57350" indent="-28575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114550" indent="-28575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2" name="スライド番号プレースホルダー 5"/>
          <p:cNvSpPr txBox="1">
            <a:spLocks/>
          </p:cNvSpPr>
          <p:nvPr userDrawn="1"/>
        </p:nvSpPr>
        <p:spPr>
          <a:xfrm>
            <a:off x="9451666" y="648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348C6-F892-4A6C-8AB1-41B4315D302D}" type="slidenum">
              <a:rPr kumimoji="1" lang="ja-JP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‹#›</a:t>
            </a:fld>
            <a:endParaRPr kumimoji="1" lang="ja-JP" altLang="en-US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角丸四角形 12"/>
          <p:cNvSpPr/>
          <p:nvPr userDrawn="1"/>
        </p:nvSpPr>
        <p:spPr>
          <a:xfrm>
            <a:off x="4373880" y="359570"/>
            <a:ext cx="3896360" cy="702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 この節のポイント</a:t>
            </a:r>
            <a:endParaRPr lang="ja-JP" altLang="en-US" sz="32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7935946-A25D-E49B-9469-1F8DE3A7F19E}"/>
              </a:ext>
            </a:extLst>
          </p:cNvPr>
          <p:cNvGrpSpPr/>
          <p:nvPr userDrawn="1"/>
        </p:nvGrpSpPr>
        <p:grpSpPr>
          <a:xfrm>
            <a:off x="4070604" y="271912"/>
            <a:ext cx="876300" cy="877579"/>
            <a:chOff x="1548384" y="302127"/>
            <a:chExt cx="876300" cy="877579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CA9605BB-17FD-DE00-D048-7240C5A7C5D0}"/>
                </a:ext>
              </a:extLst>
            </p:cNvPr>
            <p:cNvSpPr/>
            <p:nvPr userDrawn="1"/>
          </p:nvSpPr>
          <p:spPr>
            <a:xfrm>
              <a:off x="1556956" y="320556"/>
              <a:ext cx="867728" cy="859150"/>
            </a:xfrm>
            <a:prstGeom prst="ellipse">
              <a:avLst/>
            </a:prstGeom>
            <a:solidFill>
              <a:srgbClr val="EB8D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ロゴ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7C827C4-A132-FB58-9C03-E5746F659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490" b="98658" l="18675" r="96988">
                          <a14:foregroundMark x1="32530" y1="49664" x2="40964" y2="69128"/>
                          <a14:foregroundMark x1="50000" y1="82550" x2="58434" y2="80537"/>
                          <a14:foregroundMark x1="68675" y1="43624" x2="77108" y2="79195"/>
                          <a14:foregroundMark x1="28916" y1="74497" x2="41566" y2="89262"/>
                          <a14:foregroundMark x1="48795" y1="25503" x2="48795" y2="25503"/>
                          <a14:foregroundMark x1="63855" y1="40940" x2="63855" y2="40940"/>
                          <a14:foregroundMark x1="62651" y1="28188" x2="74699" y2="59060"/>
                          <a14:foregroundMark x1="80120" y1="57047" x2="54217" y2="90604"/>
                          <a14:foregroundMark x1="54217" y1="90604" x2="24096" y2="53020"/>
                          <a14:foregroundMark x1="24096" y1="53020" x2="67470" y2="44295"/>
                          <a14:foregroundMark x1="67470" y1="44295" x2="69880" y2="45638"/>
                          <a14:foregroundMark x1="34940" y1="59060" x2="75904" y2="39597"/>
                          <a14:foregroundMark x1="75904" y1="39597" x2="74699" y2="77852"/>
                          <a14:foregroundMark x1="51205" y1="27517" x2="31325" y2="73826"/>
                          <a14:foregroundMark x1="31325" y1="73826" x2="68072" y2="90604"/>
                          <a14:foregroundMark x1="68072" y1="90604" x2="81928" y2="66443"/>
                          <a14:foregroundMark x1="78313" y1="53691" x2="84940" y2="63087"/>
                          <a14:foregroundMark x1="41566" y1="28188" x2="26506" y2="71812"/>
                          <a14:foregroundMark x1="26506" y1="71812" x2="53614" y2="96644"/>
                          <a14:foregroundMark x1="42771" y1="30201" x2="51807" y2="24832"/>
                          <a14:foregroundMark x1="20482" y1="61745" x2="19277" y2="71141"/>
                          <a14:foregroundMark x1="55422" y1="98658" x2="43373" y2="95973"/>
                          <a14:foregroundMark x1="96988" y1="68456" x2="96988" y2="68456"/>
                        </a14:backgroundRemoval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4759" t="19662" r="12762"/>
            <a:stretch>
              <a:fillRect/>
            </a:stretch>
          </p:blipFill>
          <p:spPr>
            <a:xfrm>
              <a:off x="1548384" y="302127"/>
              <a:ext cx="876300" cy="871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6D8483C-AEF4-3127-732B-AA638825E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661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86C5D0D0-5E87-498B-6CBC-84B507E1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613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BB4D09EC-CB88-6958-75B2-73B00AF47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730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B91BAD3-30D0-F947-86C4-647223F7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23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A47412-744B-030C-9047-B4B119EFC78C}"/>
              </a:ext>
            </a:extLst>
          </p:cNvPr>
          <p:cNvSpPr/>
          <p:nvPr userDrawn="1"/>
        </p:nvSpPr>
        <p:spPr>
          <a:xfrm>
            <a:off x="-8709" y="0"/>
            <a:ext cx="12192000" cy="252549"/>
          </a:xfrm>
          <a:prstGeom prst="rect">
            <a:avLst/>
          </a:prstGeom>
          <a:gradFill flip="none" rotWithShape="1">
            <a:gsLst>
              <a:gs pos="0">
                <a:srgbClr val="00ADD3"/>
              </a:gs>
              <a:gs pos="50000">
                <a:srgbClr val="7FD6E9"/>
              </a:gs>
              <a:gs pos="100000">
                <a:srgbClr val="BFEAF4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4ED4C3EC-D6BA-7B24-4D92-86234C3CB2A7}"/>
              </a:ext>
            </a:extLst>
          </p:cNvPr>
          <p:cNvSpPr/>
          <p:nvPr userDrawn="1"/>
        </p:nvSpPr>
        <p:spPr>
          <a:xfrm flipH="1">
            <a:off x="11484866" y="6226629"/>
            <a:ext cx="703273" cy="638368"/>
          </a:xfrm>
          <a:prstGeom prst="rtTriangle">
            <a:avLst/>
          </a:prstGeom>
          <a:solidFill>
            <a:srgbClr val="7FD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F493E26-BFE0-5069-F867-E0D5F693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0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357032BC-D7A4-42CF-8CF4-2E102AC7FD6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E8D38F7-4387-BB6E-2419-72F22CB2EACF}"/>
              </a:ext>
            </a:extLst>
          </p:cNvPr>
          <p:cNvSpPr txBox="1">
            <a:spLocks/>
          </p:cNvSpPr>
          <p:nvPr userDrawn="1"/>
        </p:nvSpPr>
        <p:spPr>
          <a:xfrm>
            <a:off x="8403783" y="0"/>
            <a:ext cx="3788217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ja-JP" altLang="en-US" dirty="0"/>
              <a:t>物基</a:t>
            </a:r>
            <a:r>
              <a:rPr kumimoji="1" lang="en-US" altLang="ja-JP" dirty="0"/>
              <a:t>002-901</a:t>
            </a:r>
            <a:r>
              <a:rPr kumimoji="1" lang="ja-JP" altLang="en-US" dirty="0"/>
              <a:t>　改訂 物理基礎　</a:t>
            </a:r>
            <a:r>
              <a:rPr kumimoji="1" lang="en-US" altLang="ja-JP" dirty="0"/>
              <a:t>1</a:t>
            </a:r>
            <a:r>
              <a:rPr kumimoji="1" lang="ja-JP" altLang="en-US" dirty="0"/>
              <a:t>編</a:t>
            </a:r>
            <a:r>
              <a:rPr kumimoji="1" lang="en-US" altLang="ja-JP" dirty="0"/>
              <a:t>1</a:t>
            </a:r>
            <a:r>
              <a:rPr kumimoji="1" lang="ja-JP" altLang="en-US" dirty="0"/>
              <a:t>章 運動の表し方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C101A0-CADF-D5EA-0820-BFE418EB8B8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614834"/>
            <a:ext cx="831850" cy="185975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9F5658F-73BC-C149-A94C-6A8E8CA0A5CF}"/>
              </a:ext>
            </a:extLst>
          </p:cNvPr>
          <p:cNvSpPr/>
          <p:nvPr userDrawn="1"/>
        </p:nvSpPr>
        <p:spPr>
          <a:xfrm>
            <a:off x="9480375" y="5673850"/>
            <a:ext cx="2469689" cy="8190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accent2"/>
                </a:solidFill>
              </a:rPr>
              <a:t>SAMPLE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17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４節 直線運動の加速度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1</a:t>
            </a:r>
            <a:r>
              <a:rPr lang="ja-JP" altLang="en-US" dirty="0"/>
              <a:t>章 運動の表し方</a:t>
            </a:r>
            <a:endParaRPr kumimoji="1"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F125914-0A6D-8012-2E9E-A591037BF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426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679E365-023F-C58D-32CE-3F228CD4F3EA}"/>
              </a:ext>
            </a:extLst>
          </p:cNvPr>
          <p:cNvGrpSpPr/>
          <p:nvPr/>
        </p:nvGrpSpPr>
        <p:grpSpPr>
          <a:xfrm>
            <a:off x="147825" y="2459776"/>
            <a:ext cx="5869109" cy="3990451"/>
            <a:chOff x="147825" y="2459776"/>
            <a:chExt cx="5869109" cy="3990451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9BB53C28-203E-CDA7-DCE2-0553B06B8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2926"/>
            <a:stretch/>
          </p:blipFill>
          <p:spPr>
            <a:xfrm>
              <a:off x="147825" y="2459776"/>
              <a:ext cx="5869109" cy="3990451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74E4AF9-9B70-527C-DDDA-040488F82C3E}"/>
                </a:ext>
              </a:extLst>
            </p:cNvPr>
            <p:cNvSpPr/>
            <p:nvPr/>
          </p:nvSpPr>
          <p:spPr>
            <a:xfrm>
              <a:off x="2603525" y="4273453"/>
              <a:ext cx="893746" cy="712273"/>
            </a:xfrm>
            <a:prstGeom prst="rect">
              <a:avLst/>
            </a:prstGeom>
            <a:solidFill>
              <a:srgbClr val="FB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22379" y="5272950"/>
              <a:ext cx="757359" cy="476688"/>
            </a:xfrm>
            <a:prstGeom prst="rect">
              <a:avLst/>
            </a:prstGeom>
            <a:solidFill>
              <a:srgbClr val="FBD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9710795-EB32-A823-4DCE-5788B8B90506}"/>
              </a:ext>
            </a:extLst>
          </p:cNvPr>
          <p:cNvSpPr/>
          <p:nvPr/>
        </p:nvSpPr>
        <p:spPr>
          <a:xfrm>
            <a:off x="2234705" y="4196469"/>
            <a:ext cx="1045637" cy="834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6240BF-4600-0969-2F1A-C3041761C084}"/>
              </a:ext>
            </a:extLst>
          </p:cNvPr>
          <p:cNvSpPr/>
          <p:nvPr/>
        </p:nvSpPr>
        <p:spPr>
          <a:xfrm>
            <a:off x="2396910" y="5382107"/>
            <a:ext cx="883432" cy="39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2F976D3-7BFA-D7AF-62D1-633B5398D73C}"/>
              </a:ext>
            </a:extLst>
          </p:cNvPr>
          <p:cNvSpPr/>
          <p:nvPr/>
        </p:nvSpPr>
        <p:spPr>
          <a:xfrm>
            <a:off x="3772344" y="3527722"/>
            <a:ext cx="1973025" cy="42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7BAC6FC-0C2B-8A50-B525-C8D5B28651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90" b="2926"/>
          <a:stretch/>
        </p:blipFill>
        <p:spPr>
          <a:xfrm>
            <a:off x="6073373" y="2459776"/>
            <a:ext cx="5732384" cy="39904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813802"/>
            <a:ext cx="10515600" cy="645976"/>
          </a:xfrm>
        </p:spPr>
        <p:txBody>
          <a:bodyPr>
            <a:normAutofit/>
          </a:bodyPr>
          <a:lstStyle/>
          <a:p>
            <a:pPr algn="l"/>
            <a:r>
              <a:rPr lang="en-US" altLang="ja-JP" b="1" dirty="0"/>
              <a:t>●</a:t>
            </a:r>
            <a:r>
              <a:rPr lang="ja-JP" altLang="ja-JP" b="1" dirty="0"/>
              <a:t>等加速度直線運動を表す式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1"/>
              <p:cNvSpPr txBox="1"/>
              <p:nvPr/>
            </p:nvSpPr>
            <p:spPr bwMode="auto">
              <a:xfrm>
                <a:off x="3510579" y="3527722"/>
                <a:ext cx="2748465" cy="39761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rot="0" spcFirstLastPara="0" vert="horz" wrap="square" lIns="0" tIns="0" rIns="0" bIns="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effectLst/>
                    <a:latin typeface="ＭＳ 明朝" panose="02020609040205080304" pitchFamily="17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𝑣</m:t>
                    </m:r>
                    <m:r>
                      <a:rPr lang="en-US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=</m:t>
                    </m:r>
                    <m:sSub>
                      <m:sSubPr>
                        <m:ctrlPr>
                          <a:rPr 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0</m:t>
                        </m:r>
                      </m:sub>
                    </m:sSub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+</m:t>
                    </m:r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𝑎𝑡</m:t>
                    </m:r>
                  </m:oMath>
                </a14:m>
                <a:r>
                  <a:rPr lang="en-US" sz="2800" kern="100" dirty="0">
                    <a:effectLst/>
                    <a:latin typeface="ＭＳ 明朝" panose="02020609040205080304" pitchFamily="17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)</a:t>
                </a:r>
                <a:endParaRPr 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0579" y="3527722"/>
                <a:ext cx="2748465" cy="397617"/>
              </a:xfrm>
              <a:prstGeom prst="rect">
                <a:avLst/>
              </a:prstGeom>
              <a:blipFill>
                <a:blip r:embed="rId4"/>
                <a:stretch>
                  <a:fillRect l="-7982" t="-32308" b="-56923"/>
                </a:stretch>
              </a:blip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0"/>
              <p:cNvSpPr txBox="1"/>
              <p:nvPr/>
            </p:nvSpPr>
            <p:spPr bwMode="auto">
              <a:xfrm>
                <a:off x="2225464" y="5354880"/>
                <a:ext cx="1262380" cy="39475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rot="0" spcFirstLastPara="0" vert="horz" wrap="square" lIns="0" tIns="0" rIns="0" bIns="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effectLst/>
                    <a:latin typeface="ＭＳ 明朝" panose="02020609040205080304" pitchFamily="17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0</m:t>
                        </m:r>
                      </m:sub>
                    </m:sSub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𝑡</m:t>
                    </m:r>
                  </m:oMath>
                </a14:m>
                <a:r>
                  <a:rPr lang="en-US" sz="2800" kern="100" dirty="0">
                    <a:effectLst/>
                    <a:latin typeface="ＭＳ 明朝" panose="02020609040205080304" pitchFamily="17" charset="-128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 )</a:t>
                </a:r>
                <a:endParaRPr 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5464" y="5354880"/>
                <a:ext cx="1262380" cy="394758"/>
              </a:xfrm>
              <a:prstGeom prst="rect">
                <a:avLst/>
              </a:prstGeom>
              <a:blipFill>
                <a:blip r:embed="rId5"/>
                <a:stretch>
                  <a:fillRect l="-16908" t="-32308" r="-14010" b="-58462"/>
                </a:stretch>
              </a:blip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5"/>
              <p:cNvSpPr txBox="1"/>
              <p:nvPr/>
            </p:nvSpPr>
            <p:spPr bwMode="auto">
              <a:xfrm>
                <a:off x="3939800" y="5184090"/>
                <a:ext cx="1842424" cy="4320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</p:spPr>
            <p:txBody>
              <a:bodyPr rot="0" spcFirstLastPara="0" vert="horz" wrap="square" lIns="0" tIns="0" rIns="0" bIns="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4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 </a:t>
                </a:r>
                <a:r>
                  <a:rPr lang="ja-JP" sz="24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変位 </a:t>
                </a:r>
                <a14:m>
                  <m:oMath xmlns:m="http://schemas.openxmlformats.org/officeDocument/2006/math">
                    <m:r>
                      <a:rPr lang="en-US" sz="24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𝑥</m:t>
                    </m:r>
                  </m:oMath>
                </a14:m>
                <a:r>
                  <a:rPr lang="en-US" altLang="ja-JP" sz="24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〔</a:t>
                </a:r>
                <a:r>
                  <a:rPr lang="en-US" altLang="ja-JP" sz="2400" kern="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4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〕</a:t>
                </a:r>
                <a:r>
                  <a:rPr lang="en-US" sz="24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en-US" sz="24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)</a:t>
                </a:r>
                <a:endParaRPr lang="ja-JP" sz="24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9800" y="5184090"/>
                <a:ext cx="1842424" cy="432000"/>
              </a:xfrm>
              <a:prstGeom prst="rect">
                <a:avLst/>
              </a:prstGeom>
              <a:blipFill>
                <a:blip r:embed="rId6"/>
                <a:stretch>
                  <a:fillRect l="-9901" t="-25352" r="-6931" b="-29577"/>
                </a:stretch>
              </a:blip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8191893" y="3267569"/>
            <a:ext cx="2262433" cy="729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7"/>
              <p:cNvSpPr txBox="1"/>
              <p:nvPr/>
            </p:nvSpPr>
            <p:spPr bwMode="auto">
              <a:xfrm>
                <a:off x="7989981" y="3241695"/>
                <a:ext cx="2934520" cy="9357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rot="0" spcFirstLastPara="0" vert="horz" wrap="square" lIns="0" tIns="0" rIns="0" bIns="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  </m:t>
                          </m:r>
                          <m:r>
                            <a:rPr lang="en-US" sz="24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n-US" sz="24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ja-JP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𝑡</m:t>
                          </m:r>
                          <m:r>
                            <a:rPr lang="en-US" sz="24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ja-JP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Ｐゴシック" panose="020B0600070205080204" pitchFamily="50" charset="-128"/>
                                </a:rPr>
                              </m:ctrlPr>
                            </m:fPr>
                            <m:num>
                              <m:r>
                                <a:rPr lang="en-US" sz="2400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𝑎</m:t>
                          </m:r>
                          <m:sSup>
                            <m:sSupPr>
                              <m:ctrlPr>
                                <a:rPr lang="ja-JP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Ｐゴシック" panose="020B060007020508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ja-JP" sz="24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981" y="3241695"/>
                <a:ext cx="2934520" cy="935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5"/>
              <p:cNvSpPr txBox="1"/>
              <p:nvPr/>
            </p:nvSpPr>
            <p:spPr bwMode="auto">
              <a:xfrm>
                <a:off x="9729617" y="5295294"/>
                <a:ext cx="2277456" cy="43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ot="0" spcFirstLastPara="0" vert="horz" wrap="square" lIns="0" tIns="0" rIns="0" bIns="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 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速度</a:t>
                </a:r>
                <a:r>
                  <a:rPr lang="ja-JP" sz="24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𝑣</m:t>
                    </m:r>
                  </m:oMath>
                </a14:m>
                <a:r>
                  <a:rPr lang="en-US" altLang="ja-JP" sz="2400" kern="1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〔</a:t>
                </a:r>
                <a:r>
                  <a:rPr lang="en-US" altLang="ja-JP" sz="2400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m/s</a:t>
                </a:r>
                <a:r>
                  <a:rPr lang="en-US" altLang="ja-JP" sz="2400" kern="1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〕 </a:t>
                </a: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)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4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9617" y="5295294"/>
                <a:ext cx="2277456" cy="432000"/>
              </a:xfrm>
              <a:prstGeom prst="rect">
                <a:avLst/>
              </a:prstGeom>
              <a:blipFill>
                <a:blip r:embed="rId8"/>
                <a:stretch>
                  <a:fillRect l="-9019" t="-24324" r="-2918" b="-41892"/>
                </a:stretch>
              </a:blipFill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3772345" y="3550188"/>
            <a:ext cx="1973025" cy="4270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8357807" y="3306869"/>
            <a:ext cx="2152957" cy="69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9891288" y="5336025"/>
            <a:ext cx="1795487" cy="385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19"/>
              <p:cNvSpPr txBox="1"/>
              <p:nvPr/>
            </p:nvSpPr>
            <p:spPr bwMode="auto">
              <a:xfrm>
                <a:off x="1915727" y="4125176"/>
                <a:ext cx="1627505" cy="98298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rot="0" spcFirstLastPara="0" vert="horz" wrap="square" lIns="0" tIns="0" rIns="0" bIns="0" numCol="1" spcCol="0" rtlCol="0" fromWordArt="0" anchor="t" anchorCtr="0" forceAA="0" upright="1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  </m:t>
                          </m:r>
                          <m:f>
                            <m:fPr>
                              <m:ctrlPr>
                                <a:rPr lang="ja-JP" sz="2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Ｐゴシック" panose="020B0600070205080204" pitchFamily="50" charset="-128"/>
                                </a:rPr>
                              </m:ctrlPr>
                            </m:fPr>
                            <m:num>
                              <m:r>
                                <a:rPr lang="en-US" sz="2800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𝑎</m:t>
                          </m:r>
                          <m:sSup>
                            <m:sSupPr>
                              <m:ctrlPr>
                                <a:rPr lang="ja-JP" sz="2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Ｐゴシック" panose="020B0600070205080204" pitchFamily="50" charset="-128"/>
                                </a:rPr>
                              </m:ctrlPr>
                            </m:sSupPr>
                            <m:e>
                              <m:r>
                                <a:rPr lang="en-US" sz="2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ＭＳ Ｐゴシック" panose="020B0600070205080204" pitchFamily="50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kern="1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ＭＳ Ｐゴシック" panose="020B0600070205080204" pitchFamily="50" charset="-128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ja-JP" sz="2800" kern="100" dirty="0">
                  <a:effectLst/>
                  <a:latin typeface="Times New Roman" panose="02020603050405020304" pitchFamily="18" charset="0"/>
                  <a:ea typeface="ＭＳ 明朝" panose="02020609040205080304" pitchFamily="17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5727" y="4125176"/>
                <a:ext cx="1627505" cy="9829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C4E019F-A044-D4DB-958B-24F564265A58}"/>
              </a:ext>
            </a:extLst>
          </p:cNvPr>
          <p:cNvSpPr/>
          <p:nvPr/>
        </p:nvSpPr>
        <p:spPr>
          <a:xfrm>
            <a:off x="2225464" y="4198158"/>
            <a:ext cx="1045637" cy="83470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6E4E961-9ACE-ED97-1F65-7BBC26741A70}"/>
              </a:ext>
            </a:extLst>
          </p:cNvPr>
          <p:cNvSpPr/>
          <p:nvPr/>
        </p:nvSpPr>
        <p:spPr>
          <a:xfrm>
            <a:off x="2387669" y="5382107"/>
            <a:ext cx="883432" cy="3947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E9FB049-6554-2361-0811-F044E60C8A70}"/>
              </a:ext>
            </a:extLst>
          </p:cNvPr>
          <p:cNvSpPr/>
          <p:nvPr/>
        </p:nvSpPr>
        <p:spPr>
          <a:xfrm>
            <a:off x="4047905" y="5184090"/>
            <a:ext cx="1517577" cy="3947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FB4741-FDB9-C90C-CF77-D263D8597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D40FEE-4901-84DE-11C5-E68F20C20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288" b="6411"/>
          <a:stretch>
            <a:fillRect/>
          </a:stretch>
        </p:blipFill>
        <p:spPr>
          <a:xfrm>
            <a:off x="1391882" y="263418"/>
            <a:ext cx="9362981" cy="15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1567180" y="718502"/>
                <a:ext cx="9375140" cy="462459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E7365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等加速度直線運動</a:t>
                </a:r>
                <a:endParaRPr lang="en-US" altLang="ja-JP" sz="2800" b="1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○式　</a:t>
                </a:r>
              </a:p>
              <a:p>
                <a:pPr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速度：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𝑣</m:t>
                    </m:r>
                    <m:r>
                      <a:rPr lang="en-US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=</m:t>
                    </m:r>
                  </m:oMath>
                </a14:m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（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0</m:t>
                        </m:r>
                      </m:sub>
                    </m:sSub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+</m:t>
                    </m:r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𝑎𝑡</m:t>
                    </m:r>
                  </m:oMath>
                </a14:m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）</a:t>
                </a: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	(7)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変位：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𝑥</m:t>
                    </m:r>
                    <m:r>
                      <a:rPr lang="en-US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=</m:t>
                    </m:r>
                    <m:d>
                      <m:d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    </m:t>
                        </m:r>
                        <m:sSub>
                          <m:sSubPr>
                            <m:ctrlPr>
                              <a:rPr 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sSubPr>
                          <m:e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𝑡</m:t>
                        </m:r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+</m:t>
                        </m:r>
                        <m:f>
                          <m:fPr>
                            <m:ctrlPr>
                              <a:rPr 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Pr>
                          <m:num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2</m:t>
                            </m:r>
                          </m:den>
                        </m:f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  <m:sSup>
                          <m:sSupPr>
                            <m:ctrlPr>
                              <a:rPr 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sSupPr>
                          <m:e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    </m:t>
                        </m:r>
                      </m:e>
                    </m:d>
                  </m:oMath>
                </a14:m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	(8)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 indent="266700"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⇒</a:t>
                </a: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(7)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、</a:t>
                </a: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(8)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式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より、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𝑡</m:t>
                    </m:r>
                  </m:oMath>
                </a14:m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を消去すると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、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−</m:t>
                    </m:r>
                    <m:sSubSup>
                      <m:sSubSup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0</m:t>
                        </m:r>
                      </m:sub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sup>
                    </m:sSub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=</m:t>
                    </m:r>
                  </m:oMath>
                </a14:m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（　</a:t>
                </a:r>
                <a14:m>
                  <m:oMath xmlns:m="http://schemas.openxmlformats.org/officeDocument/2006/math">
                    <m:r>
                      <a:rPr lang="en-US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2</m:t>
                    </m:r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𝑎𝑥</m:t>
                    </m:r>
                  </m:oMath>
                </a14:m>
                <a:r>
                  <a:rPr lang="ja-JP" sz="2800" i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）</a:t>
                </a: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		(9)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 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𝑣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(velocity)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：速度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：（　</a:t>
                </a:r>
                <a:r>
                  <a:rPr lang="ja-JP" sz="28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初速度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）　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(acceleration)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：加速度　</a:t>
                </a:r>
                <a:r>
                  <a:rPr lang="en-US" sz="2800" i="1" kern="1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ＭＳ Ｐゴシック" panose="020B0600070205080204" pitchFamily="50" charset="-128"/>
                  </a:rPr>
                  <a:t>t</a:t>
                </a:r>
                <a:r>
                  <a:rPr lang="en-US" sz="2800" i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 </a:t>
                </a: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(time)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：時刻　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𝑥</m:t>
                    </m:r>
                  </m:oMath>
                </a14:m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：変位</a:t>
                </a:r>
              </a:p>
            </p:txBody>
          </p:sp>
        </mc:Choice>
        <mc:Fallback xmlns="">
          <p:sp>
            <p:nvSpPr>
              <p:cNvPr id="5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7180" y="718502"/>
                <a:ext cx="9375140" cy="4624596"/>
              </a:xfrm>
              <a:prstGeom prst="rect">
                <a:avLst/>
              </a:prstGeom>
              <a:blipFill>
                <a:blip r:embed="rId2"/>
                <a:stretch>
                  <a:fillRect l="-1233" t="-1314" b="-263"/>
                </a:stretch>
              </a:blipFill>
              <a:ln w="19050">
                <a:solidFill>
                  <a:srgbClr val="E7365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3603796" y="1589044"/>
            <a:ext cx="1473171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791411" y="2362803"/>
            <a:ext cx="2039554" cy="62469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41829" y="3479612"/>
            <a:ext cx="835138" cy="45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52383" y="4284263"/>
            <a:ext cx="1357165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8A708B3-396B-30FC-1EFD-35FBE77A8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79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問</a:t>
            </a:r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97576"/>
            <a:ext cx="10515600" cy="494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初速度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4.0 m/s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で動きだし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一定の加速度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2.0 m/s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で直線上を運動する物体がある。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5.0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秒後の速さとその間に移動した距離を求めよ。また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物体が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 m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移動したときの速さを求めよ。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66CD24-4753-B763-FA1C-51CF56263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99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解説</a:t>
            </a:r>
            <a:r>
              <a:rPr lang="en-US" altLang="ja-JP" dirty="0"/>
              <a:t>】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85844" y="1297577"/>
                <a:ext cx="11108316" cy="4905511"/>
              </a:xfrm>
            </p:spPr>
            <p:txBody>
              <a:bodyPr>
                <a:noAutofit/>
              </a:bodyPr>
              <a:lstStyle/>
              <a:p>
                <a:pPr marL="0" indent="0" fontAlgn="ctr">
                  <a:buNone/>
                </a:pPr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5.0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秒後の速さを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〔m/s〕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とすると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より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endParaRPr lang="ja-JP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fontAlgn="ctr">
                  <a:buNone/>
                </a:pP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4.0 m/s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2.0 m/s</a:t>
                </a:r>
                <a:r>
                  <a:rPr lang="en-US" altLang="ja-JP" baseline="30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5.0 s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14 m/s</a:t>
                </a:r>
                <a:endParaRPr lang="ja-JP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fontAlgn="ctr">
                  <a:buNone/>
                </a:pPr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5.0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秒後までに移動した距離を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〔m〕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とすると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endParaRPr lang="en-US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fontAlgn="ctr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より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endParaRPr lang="ja-JP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font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4.0 m/s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5.0 s 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2.0 m/s</a:t>
                </a:r>
                <a:r>
                  <a:rPr lang="en-US" altLang="ja-JP" baseline="30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5.0 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45 m</a:t>
                </a:r>
                <a:endParaRPr lang="ja-JP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fontAlgn="ctr">
                  <a:buNone/>
                </a:pP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また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60 m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を移動したときの速さを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〔m/s〕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とすると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endParaRPr lang="en-US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font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より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endParaRPr lang="ja-JP" altLang="ja-JP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>
                  <a:buNone/>
                </a:pP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4.0 </m:t>
                            </m:r>
                            <m:r>
                              <m:rPr>
                                <m:nor/>
                              </m:rPr>
                              <a:rPr lang="en-US" altLang="ja-JP" i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altLang="ja-JP" i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altLang="ja-JP" i="0">
                                <a:solidFill>
                                  <a:srgbClr val="FF00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s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2</a:t>
                </a:r>
                <a14:m>
                  <m:oMath xmlns:m="http://schemas.openxmlformats.org/officeDocument/2006/math"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2.0 m/s</a:t>
                </a:r>
                <a:r>
                  <a:rPr lang="en-US" altLang="ja-JP" baseline="30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ja-JP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60 m</a:t>
                </a: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より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256 m</a:t>
                </a:r>
                <a:r>
                  <a:rPr lang="en-US" altLang="ja-JP" baseline="30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/s</a:t>
                </a:r>
                <a:r>
                  <a:rPr lang="en-US" altLang="ja-JP" baseline="30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endParaRPr lang="ja-JP" altLang="ja-JP" baseline="300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>
                  <a:buNone/>
                </a:pPr>
                <a:r>
                  <a:rPr lang="ja-JP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よって</a:t>
                </a:r>
                <a:r>
                  <a:rPr lang="ja-JP" altLang="en-US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16 m/s</a:t>
                </a:r>
                <a:endParaRPr kumimoji="1" lang="ja-JP" altLang="en-US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5844" y="1297577"/>
                <a:ext cx="11108316" cy="4905511"/>
              </a:xfrm>
              <a:blipFill>
                <a:blip r:embed="rId2"/>
                <a:stretch>
                  <a:fillRect l="-1372" t="-745" b="-24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342F88-B890-9ECA-551A-DB7CB96FC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87DB33-1975-DA8A-6B1F-F925CA5F30C4}"/>
              </a:ext>
            </a:extLst>
          </p:cNvPr>
          <p:cNvSpPr/>
          <p:nvPr/>
        </p:nvSpPr>
        <p:spPr>
          <a:xfrm>
            <a:off x="585844" y="1223940"/>
            <a:ext cx="11108316" cy="5004140"/>
          </a:xfrm>
          <a:prstGeom prst="rect">
            <a:avLst/>
          </a:prstGeom>
          <a:solidFill>
            <a:schemeClr val="bg1"/>
          </a:solidFill>
          <a:ln w="19050">
            <a:solidFill>
              <a:srgbClr val="01A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2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7577"/>
                <a:ext cx="10635762" cy="5287861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dirty="0"/>
                  <a:t>単位時間あたりの速度の変化が</a:t>
                </a:r>
                <a:r>
                  <a:rPr lang="ja-JP" altLang="en-US" dirty="0"/>
                  <a:t>、</a:t>
                </a:r>
                <a:r>
                  <a:rPr lang="ja-JP" altLang="ja-JP" dirty="0"/>
                  <a:t>（　</a:t>
                </a:r>
                <a:r>
                  <a:rPr lang="ja-JP" altLang="ja-JP" dirty="0">
                    <a:solidFill>
                      <a:srgbClr val="FF0000"/>
                    </a:solidFill>
                  </a:rPr>
                  <a:t>加速度</a:t>
                </a:r>
                <a:r>
                  <a:rPr lang="ja-JP" altLang="ja-JP" dirty="0"/>
                  <a:t>　）である。</a:t>
                </a:r>
              </a:p>
              <a:p>
                <a:r>
                  <a:rPr lang="ja-JP" altLang="ja-JP" dirty="0"/>
                  <a:t>加速度は</a:t>
                </a:r>
                <a:r>
                  <a:rPr lang="ja-JP" altLang="en-US" dirty="0"/>
                  <a:t>、</a:t>
                </a:r>
                <a:r>
                  <a:rPr lang="ja-JP" altLang="ja-JP" dirty="0"/>
                  <a:t>（　</a:t>
                </a:r>
                <a:r>
                  <a:rPr lang="ja-JP" altLang="ja-JP" dirty="0">
                    <a:solidFill>
                      <a:srgbClr val="FF0000"/>
                    </a:solidFill>
                  </a:rPr>
                  <a:t>向き</a:t>
                </a:r>
                <a:r>
                  <a:rPr lang="ja-JP" altLang="ja-JP" dirty="0"/>
                  <a:t>　）と（　</a:t>
                </a:r>
                <a:r>
                  <a:rPr lang="ja-JP" altLang="ja-JP" dirty="0">
                    <a:solidFill>
                      <a:srgbClr val="FF0000"/>
                    </a:solidFill>
                  </a:rPr>
                  <a:t>大きさ</a:t>
                </a:r>
                <a:r>
                  <a:rPr lang="ja-JP" altLang="ja-JP" dirty="0"/>
                  <a:t>　）をもつ量であり</a:t>
                </a:r>
                <a:r>
                  <a:rPr lang="ja-JP" altLang="en-US" dirty="0"/>
                  <a:t>、</a:t>
                </a:r>
                <a:r>
                  <a:rPr lang="ja-JP" altLang="ja-JP" dirty="0"/>
                  <a:t>速度と加速度の向きが同じなら物体は（　</a:t>
                </a:r>
                <a:r>
                  <a:rPr lang="ja-JP" altLang="ja-JP" dirty="0">
                    <a:solidFill>
                      <a:srgbClr val="FF0000"/>
                    </a:solidFill>
                  </a:rPr>
                  <a:t>加速</a:t>
                </a:r>
                <a:r>
                  <a:rPr lang="ja-JP" altLang="ja-JP" dirty="0"/>
                  <a:t>　）するが</a:t>
                </a:r>
                <a:r>
                  <a:rPr lang="ja-JP" altLang="en-US" dirty="0"/>
                  <a:t>、</a:t>
                </a:r>
                <a:r>
                  <a:rPr lang="ja-JP" altLang="ja-JP" dirty="0"/>
                  <a:t>速度と加速度の向きが逆なら（　</a:t>
                </a:r>
                <a:r>
                  <a:rPr lang="ja-JP" altLang="ja-JP" dirty="0">
                    <a:solidFill>
                      <a:srgbClr val="FF0000"/>
                    </a:solidFill>
                  </a:rPr>
                  <a:t>減速</a:t>
                </a:r>
                <a:r>
                  <a:rPr lang="ja-JP" altLang="ja-JP" dirty="0"/>
                  <a:t>　）する。</a:t>
                </a:r>
              </a:p>
              <a:p>
                <a:r>
                  <a:rPr lang="ja-JP" altLang="ja-JP" dirty="0"/>
                  <a:t>等加速度直線運動を表す式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ja-JP" dirty="0"/>
                  <a:t>（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ja-JP" altLang="ja-JP" dirty="0"/>
                  <a:t>　）　　　</a:t>
                </a:r>
                <a:endParaRPr lang="en-US" altLang="ja-JP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ja-JP" altLang="ja-JP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ja-JP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</m:oMath>
                </a14:m>
                <a:endParaRPr lang="ja-JP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b="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ja-JP" dirty="0"/>
                  <a:t>（　</a:t>
                </a:r>
                <a14:m>
                  <m:oMath xmlns:m="http://schemas.openxmlformats.org/officeDocument/2006/math">
                    <m:r>
                      <a:rPr lang="en-US" altLang="ja-JP" b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ja-JP" altLang="ja-JP" i="1" dirty="0"/>
                  <a:t>　</a:t>
                </a:r>
                <a:r>
                  <a:rPr lang="ja-JP" altLang="ja-JP" dirty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7577"/>
                <a:ext cx="10635762" cy="5287861"/>
              </a:xfrm>
              <a:blipFill>
                <a:blip r:embed="rId2"/>
                <a:stretch>
                  <a:fillRect l="-1319" t="-18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7519917" y="1297577"/>
            <a:ext cx="1501254" cy="503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64912" y="1842448"/>
            <a:ext cx="1129920" cy="503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15971" y="1863438"/>
            <a:ext cx="1501254" cy="503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107753" y="2435605"/>
            <a:ext cx="1130489" cy="503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639468" y="2933226"/>
            <a:ext cx="1021306" cy="503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467120" y="4012442"/>
            <a:ext cx="1662752" cy="5732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67120" y="4585647"/>
            <a:ext cx="2227712" cy="68238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564912" y="5337314"/>
            <a:ext cx="979792" cy="503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6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0202516D-FDFB-2B7E-4D8E-1FBE2687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6" t="1410" r="2692" b="82881"/>
          <a:stretch/>
        </p:blipFill>
        <p:spPr>
          <a:xfrm>
            <a:off x="134138" y="1583438"/>
            <a:ext cx="5940050" cy="92811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6261BD0-2B24-AF23-D459-61ECF456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8" r="3483" b="82303"/>
          <a:stretch/>
        </p:blipFill>
        <p:spPr>
          <a:xfrm>
            <a:off x="6074188" y="1583437"/>
            <a:ext cx="5940050" cy="99720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C8816EC-B37A-9FA2-376E-E8B9F0CE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6" t="48445" r="2692" b="31674"/>
          <a:stretch>
            <a:fillRect/>
          </a:stretch>
        </p:blipFill>
        <p:spPr>
          <a:xfrm>
            <a:off x="134138" y="2511554"/>
            <a:ext cx="5940050" cy="117458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613DB8E-498F-7507-F66D-91F25CD2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8" t="32992" r="3483" b="49728"/>
          <a:stretch>
            <a:fillRect/>
          </a:stretch>
        </p:blipFill>
        <p:spPr>
          <a:xfrm>
            <a:off x="6074188" y="2580133"/>
            <a:ext cx="5940050" cy="97372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095A5E9-AB64-BD0A-AA46-54D32B36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8" t="82719" r="3483"/>
          <a:stretch/>
        </p:blipFill>
        <p:spPr>
          <a:xfrm>
            <a:off x="6074188" y="4506998"/>
            <a:ext cx="5940050" cy="9737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9D97B88-D165-5D4B-58AF-1C4B4714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QR</a:t>
            </a:r>
            <a:r>
              <a:rPr lang="ja-JP" altLang="en-US" b="1" dirty="0"/>
              <a:t>コンテンツ　リンク集　　　</a:t>
            </a:r>
            <a:r>
              <a:rPr lang="en-US" altLang="ja-JP" b="1" dirty="0"/>
              <a:t>1</a:t>
            </a:r>
            <a:r>
              <a:rPr lang="ja-JP" altLang="en-US" b="1" dirty="0"/>
              <a:t>編</a:t>
            </a:r>
            <a:r>
              <a:rPr lang="en-US" altLang="ja-JP" b="1" dirty="0"/>
              <a:t>-1</a:t>
            </a:r>
            <a:endParaRPr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87D5F7-BEB6-9616-91ED-4B98DDCFB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203A34-DA63-A7D4-FEB5-B35591A9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6" t="68326" r="2692" b="15966"/>
          <a:stretch>
            <a:fillRect/>
          </a:stretch>
        </p:blipFill>
        <p:spPr>
          <a:xfrm>
            <a:off x="134138" y="3678114"/>
            <a:ext cx="5940050" cy="92811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3F4BE67-7954-4B4D-0398-C04EFDB7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6" t="85199" r="2692"/>
          <a:stretch>
            <a:fillRect/>
          </a:stretch>
        </p:blipFill>
        <p:spPr>
          <a:xfrm>
            <a:off x="134138" y="4606230"/>
            <a:ext cx="5940050" cy="8744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1C786F8-F9C5-4467-6F29-37D05503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8" t="49916" r="3483" b="32386"/>
          <a:stretch>
            <a:fillRect/>
          </a:stretch>
        </p:blipFill>
        <p:spPr>
          <a:xfrm>
            <a:off x="6074188" y="3543566"/>
            <a:ext cx="5940050" cy="99720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863659-EF10-3B2A-DAAF-475BC76E374A}"/>
              </a:ext>
            </a:extLst>
          </p:cNvPr>
          <p:cNvSpPr txBox="1"/>
          <p:nvPr/>
        </p:nvSpPr>
        <p:spPr>
          <a:xfrm>
            <a:off x="4706694" y="4667750"/>
            <a:ext cx="4584635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製品版では各画像をクリックすると、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サイトの該当の項目を開くことができます。画像は１つずつ分かれていますので、コピーしてスライドの他のページに貼り付けていただくことなどもできます。</a:t>
            </a:r>
            <a:endParaRPr kumimoji="1" lang="en-US" altLang="ja-JP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9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B8D3F-8562-50F5-B3B6-D0E1E94C6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7B2B510-3762-95FF-29CF-AD0C0EE34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3" r="2602" b="78783"/>
          <a:stretch/>
        </p:blipFill>
        <p:spPr>
          <a:xfrm>
            <a:off x="139946" y="1583436"/>
            <a:ext cx="5942947" cy="9833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2B5C5CE-FEBE-11B3-21CD-BD53551FE0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0" r="4373" b="76687"/>
          <a:stretch/>
        </p:blipFill>
        <p:spPr>
          <a:xfrm>
            <a:off x="124101" y="5203546"/>
            <a:ext cx="5942883" cy="119394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A3A3B5-0FA3-90C8-974B-9A8A1E5E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1" t="76343" r="4190"/>
          <a:stretch/>
        </p:blipFill>
        <p:spPr>
          <a:xfrm>
            <a:off x="6077100" y="1586329"/>
            <a:ext cx="5942962" cy="12115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75E106-8BF7-5B8A-00D9-146CECF51C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35" r="3728" b="7773"/>
          <a:stretch/>
        </p:blipFill>
        <p:spPr>
          <a:xfrm>
            <a:off x="6065485" y="3941879"/>
            <a:ext cx="5942923" cy="12115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FA0AE2-3DFD-0F55-4170-05F1337E11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52" t="-259" r="4072"/>
          <a:stretch/>
        </p:blipFill>
        <p:spPr>
          <a:xfrm>
            <a:off x="6065525" y="2791938"/>
            <a:ext cx="5942887" cy="11499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283B515-842C-ED60-006B-E2447638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" t="39670" r="3251" b="39113"/>
          <a:stretch>
            <a:fillRect/>
          </a:stretch>
        </p:blipFill>
        <p:spPr>
          <a:xfrm>
            <a:off x="124105" y="2566750"/>
            <a:ext cx="5942883" cy="9833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C34755-31E4-DE72-B8E1-11195E23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QR</a:t>
            </a:r>
            <a:r>
              <a:rPr lang="ja-JP" altLang="en-US" b="1" dirty="0"/>
              <a:t>コンテンツ　リンク集　　　</a:t>
            </a:r>
            <a:r>
              <a:rPr lang="en-US" altLang="ja-JP" b="1" dirty="0"/>
              <a:t>1</a:t>
            </a:r>
            <a:r>
              <a:rPr lang="ja-JP" altLang="en-US" b="1" dirty="0"/>
              <a:t>編</a:t>
            </a:r>
            <a:r>
              <a:rPr lang="en-US" altLang="ja-JP" b="1" dirty="0"/>
              <a:t>-2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D3B787-3775-A31D-568B-CF0FF9354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5BF341-5CD1-A36E-14BA-4AB66A8F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" t="60619" r="3251" b="20605"/>
          <a:stretch>
            <a:fillRect/>
          </a:stretch>
        </p:blipFill>
        <p:spPr>
          <a:xfrm>
            <a:off x="124105" y="3463143"/>
            <a:ext cx="5942883" cy="8702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F49091-EB3D-577B-6292-9D3B47AA31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5" t="81223" r="3251" b="1"/>
          <a:stretch>
            <a:fillRect/>
          </a:stretch>
        </p:blipFill>
        <p:spPr>
          <a:xfrm>
            <a:off x="124101" y="4333345"/>
            <a:ext cx="5942883" cy="8702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CC59F9-0432-3E7F-D9BE-B0824AFCC895}"/>
              </a:ext>
            </a:extLst>
          </p:cNvPr>
          <p:cNvSpPr txBox="1"/>
          <p:nvPr/>
        </p:nvSpPr>
        <p:spPr>
          <a:xfrm>
            <a:off x="4706694" y="4667750"/>
            <a:ext cx="4584635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製品版では各画像をクリックすると、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サイトの該当の項目を開くことができます。画像は１つずつ分かれていますので、コピーしてスライドの他のページに貼り付けていただくことなどもできます。</a:t>
            </a:r>
            <a:endParaRPr kumimoji="1" lang="en-US" altLang="ja-JP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7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70B2EF-8E06-D51A-EAA1-E223501EF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CD98B2-DA86-2159-6B1F-048B56F3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" y="1420956"/>
            <a:ext cx="12139712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A</a:t>
            </a:r>
            <a:r>
              <a:rPr lang="ja-JP" altLang="ja-JP" b="1" dirty="0"/>
              <a:t>　斜面上を運動する物体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06C8B1-4262-19E0-0117-A913B5C67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02F5C3E-2500-608A-8405-771643C5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6" y="2489166"/>
            <a:ext cx="10952284" cy="18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レビの画面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D450A46A-B945-513F-FAFA-AD589CCB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89" y="1314701"/>
            <a:ext cx="9323074" cy="5222623"/>
          </a:xfrm>
          <a:prstGeom prst="rect">
            <a:avLst/>
          </a:prstGeom>
        </p:spPr>
      </p:pic>
      <p:sp>
        <p:nvSpPr>
          <p:cNvPr id="8" name="タイトル 5">
            <a:extLst>
              <a:ext uri="{FF2B5EF4-FFF2-40B4-BE49-F238E27FC236}">
                <a16:creationId xmlns:a16="http://schemas.microsoft.com/office/drawing/2014/main" id="{596826BF-9DC4-1109-A5B3-81DDEF24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26" y="320676"/>
            <a:ext cx="9324473" cy="645976"/>
          </a:xfrm>
        </p:spPr>
        <p:txBody>
          <a:bodyPr/>
          <a:lstStyle/>
          <a:p>
            <a:pPr algn="l"/>
            <a:r>
              <a:rPr lang="en-US" altLang="ja-JP" dirty="0"/>
              <a:t>1</a:t>
            </a:r>
            <a:r>
              <a:rPr lang="ja-JP" altLang="ja-JP" dirty="0"/>
              <a:t>　斜面を下る力学台車</a:t>
            </a:r>
            <a:endParaRPr kumimoji="1" lang="ja-JP" altLang="en-US" u="sng" dirty="0"/>
          </a:p>
        </p:txBody>
      </p:sp>
      <p:pic>
        <p:nvPicPr>
          <p:cNvPr id="9" name="図 8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5738D18A-CC0E-0A23-231E-5DBBE8EE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0" y="270169"/>
            <a:ext cx="1444025" cy="5776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B4F816-E7A2-5FEE-E70F-9FBFDC33B184}"/>
              </a:ext>
            </a:extLst>
          </p:cNvPr>
          <p:cNvSpPr txBox="1"/>
          <p:nvPr/>
        </p:nvSpPr>
        <p:spPr>
          <a:xfrm>
            <a:off x="3785002" y="3084066"/>
            <a:ext cx="458463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サンプル版ではリンクを削除していますが、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製品版では画像をクリックすると、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教科書</a:t>
            </a:r>
            <a:r>
              <a:rPr kumimoji="1" lang="en-US" altLang="ja-JP" b="1" dirty="0">
                <a:solidFill>
                  <a:schemeClr val="accent2"/>
                </a:solidFill>
              </a:rPr>
              <a:t>QR</a:t>
            </a:r>
            <a:r>
              <a:rPr kumimoji="1" lang="ja-JP" altLang="en-US" b="1" dirty="0">
                <a:solidFill>
                  <a:schemeClr val="accent2"/>
                </a:solidFill>
              </a:rPr>
              <a:t>サイトを開くことができます。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408501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9C9BC28-5D65-FFE0-BCDB-A853ABAEC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タイトル 5">
            <a:extLst>
              <a:ext uri="{FF2B5EF4-FFF2-40B4-BE49-F238E27FC236}">
                <a16:creationId xmlns:a16="http://schemas.microsoft.com/office/drawing/2014/main" id="{5EFFCB05-0ECD-7285-68E2-E73540BA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26" y="320676"/>
            <a:ext cx="9324473" cy="645976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/>
              <a:t>1</a:t>
            </a:r>
            <a:r>
              <a:rPr lang="ja-JP" altLang="ja-JP" dirty="0"/>
              <a:t>　斜面を下る力学台車</a:t>
            </a:r>
            <a:r>
              <a:rPr lang="ja-JP" altLang="en-US" dirty="0"/>
              <a:t>　</a:t>
            </a:r>
            <a:r>
              <a:rPr lang="ja-JP" altLang="ja-JP" dirty="0"/>
              <a:t>結果例　⇒</a:t>
            </a:r>
            <a:r>
              <a:rPr lang="en-US" altLang="ja-JP" dirty="0"/>
              <a:t>p.26</a:t>
            </a:r>
            <a:endParaRPr kumimoji="1" lang="ja-JP" altLang="en-US" u="sng" dirty="0"/>
          </a:p>
        </p:txBody>
      </p:sp>
      <p:pic>
        <p:nvPicPr>
          <p:cNvPr id="4" name="図 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85E8348-7CB3-D477-B27D-49D314F5F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70" y="270169"/>
            <a:ext cx="1444025" cy="5776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9ACD3EA-FF03-4EC7-980F-748E9313F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3" y="2026853"/>
            <a:ext cx="10809812" cy="33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CC34-8E09-C676-1CBA-540941240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583AE55-BDA9-ECC1-1938-3A763CE8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1" y="1233993"/>
            <a:ext cx="5923657" cy="497871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A607A9F-DF09-E8BA-9565-98AB73E3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84" y="1233993"/>
            <a:ext cx="5761087" cy="497871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F3EA3BD-9F0B-1507-486B-FE479251D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タイトル 5">
            <a:extLst>
              <a:ext uri="{FF2B5EF4-FFF2-40B4-BE49-F238E27FC236}">
                <a16:creationId xmlns:a16="http://schemas.microsoft.com/office/drawing/2014/main" id="{8D36343D-1A02-5705-7AC7-C4E4A3A3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26" y="320676"/>
            <a:ext cx="9324473" cy="645976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/>
              <a:t>1</a:t>
            </a:r>
            <a:r>
              <a:rPr lang="ja-JP" altLang="ja-JP" dirty="0"/>
              <a:t>　斜面を下る力学台車</a:t>
            </a:r>
            <a:r>
              <a:rPr lang="ja-JP" altLang="en-US" dirty="0"/>
              <a:t>　</a:t>
            </a:r>
            <a:r>
              <a:rPr lang="ja-JP" altLang="ja-JP" dirty="0"/>
              <a:t>結果例　⇒</a:t>
            </a:r>
            <a:r>
              <a:rPr lang="en-US" altLang="ja-JP" dirty="0"/>
              <a:t>p.26</a:t>
            </a:r>
            <a:endParaRPr kumimoji="1" lang="ja-JP" altLang="en-US" u="sng" dirty="0"/>
          </a:p>
        </p:txBody>
      </p:sp>
      <p:pic>
        <p:nvPicPr>
          <p:cNvPr id="4" name="図 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79C91540-1424-0A04-EAB0-475D866F8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70" y="270169"/>
            <a:ext cx="1444025" cy="5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0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70409"/>
                <a:ext cx="10515600" cy="645976"/>
              </a:xfrm>
            </p:spPr>
            <p:txBody>
              <a:bodyPr/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i="1" u="sng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 u="sng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u="sng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u="sng" dirty="0"/>
                  <a:t>グラフからわかること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70409"/>
                <a:ext cx="10515600" cy="645976"/>
              </a:xfrm>
              <a:blipFill>
                <a:blip r:embed="rId2"/>
                <a:stretch>
                  <a:fillRect t="-13208" b="-19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1642511"/>
            <a:ext cx="11574194" cy="386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どの傾斜角でもグラフが直線であることから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斜面を下る力学台車の速度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変化は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傾斜角ごとに（　</a:t>
            </a:r>
            <a:r>
              <a:rPr lang="ja-JP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）であることがわかる。</a:t>
            </a:r>
          </a:p>
          <a:p>
            <a:pPr marL="0" indent="0"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「斜面を下る力学台車の速度の変化は規則的である」という仮説が（　</a:t>
            </a:r>
            <a:r>
              <a:rPr lang="ja-JP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正しい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）ことを検証することができた。</a:t>
            </a:r>
          </a:p>
          <a:p>
            <a:pPr marL="0" indent="0"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傾斜角が大きいほどグラフの傾きが（　</a:t>
            </a:r>
            <a:r>
              <a:rPr lang="ja-JP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大きい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）ことから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傾斜角が大きいほど力学台車の速度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変化が（　</a:t>
            </a:r>
            <a:r>
              <a:rPr lang="ja-JP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大きい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）ことがわかる。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 txBox="1">
                <a:spLocks/>
              </p:cNvSpPr>
              <p:nvPr/>
            </p:nvSpPr>
            <p:spPr>
              <a:xfrm>
                <a:off x="822079" y="5245370"/>
                <a:ext cx="10515600" cy="6459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ja-JP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 u="sng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u="sng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u="sng" dirty="0"/>
                  <a:t>グラフからわかること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79" y="5245370"/>
                <a:ext cx="10515600" cy="645976"/>
              </a:xfrm>
              <a:prstGeom prst="rect">
                <a:avLst/>
              </a:prstGeom>
              <a:blipFill>
                <a:blip r:embed="rId3"/>
                <a:stretch>
                  <a:fillRect t="-13208" b="-19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30822" y="5956956"/>
            <a:ext cx="11298115" cy="72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❶</a:t>
            </a:r>
            <a:r>
              <a:rPr lang="ja-JP" altLang="ja-JP" dirty="0"/>
              <a:t>直線ではなく（　</a:t>
            </a:r>
            <a:r>
              <a:rPr lang="ja-JP" altLang="ja-JP" dirty="0">
                <a:solidFill>
                  <a:srgbClr val="FF0000"/>
                </a:solidFill>
              </a:rPr>
              <a:t>曲線</a:t>
            </a:r>
            <a:r>
              <a:rPr lang="ja-JP" altLang="ja-JP" dirty="0"/>
              <a:t>　）になることがわかる。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26283" y="2191973"/>
            <a:ext cx="1189236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47957" y="3300916"/>
            <a:ext cx="1498192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207141" y="3805643"/>
            <a:ext cx="1569730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888782" y="4395986"/>
            <a:ext cx="1569730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287840" y="5997706"/>
            <a:ext cx="1361714" cy="517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5A6C7A-3DC4-23DA-04D7-A885E86C3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B00973F-9394-7296-1FEC-FA8D1679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522" y="555784"/>
            <a:ext cx="1370019" cy="42907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48AD22-4898-EA45-DF54-4AF4DE3A2669}"/>
              </a:ext>
            </a:extLst>
          </p:cNvPr>
          <p:cNvSpPr txBox="1"/>
          <p:nvPr/>
        </p:nvSpPr>
        <p:spPr>
          <a:xfrm>
            <a:off x="4239743" y="342662"/>
            <a:ext cx="7700211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</a:rPr>
              <a:t>サンプル版は、「めくり付箋」ありのデジタル板書です。</a:t>
            </a:r>
            <a:endParaRPr kumimoji="1" lang="en-US" altLang="ja-JP" b="1" dirty="0">
              <a:solidFill>
                <a:schemeClr val="accent2"/>
              </a:solidFill>
            </a:endParaRPr>
          </a:p>
          <a:p>
            <a:r>
              <a:rPr kumimoji="1" lang="ja-JP" altLang="en-US" b="1" dirty="0">
                <a:solidFill>
                  <a:schemeClr val="accent2"/>
                </a:solidFill>
              </a:rPr>
              <a:t>製品版では「めくり付箋」なしのデジタル板書も別途ご用意しています。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9528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●</a:t>
            </a:r>
            <a:r>
              <a:rPr lang="ja-JP" altLang="ja-JP" dirty="0"/>
              <a:t>加速度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38200" y="1297577"/>
            <a:ext cx="10942320" cy="2344783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　</a:t>
            </a:r>
            <a:r>
              <a:rPr lang="ja-JP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加速度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）：単位時間あたりの速度の変化を表す量で、単位に（　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m/s</a:t>
            </a:r>
            <a:r>
              <a:rPr lang="en-US" altLang="ja-JP" baseline="30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）を用いる。</a:t>
            </a:r>
          </a:p>
          <a:p>
            <a:pPr marL="0" indent="0" algn="just">
              <a:buNone/>
            </a:pP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物体の速度が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時間とともに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変化する運動</a:t>
            </a:r>
            <a:r>
              <a:rPr lang="ja-JP" altLang="ja-JP" spc="-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ja-JP" spc="-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pc="-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加速度運動</a:t>
            </a:r>
            <a:r>
              <a:rPr lang="en-US" altLang="ja-JP" spc="-7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pc="-7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spc="-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という。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3"/>
              <p:cNvSpPr txBox="1">
                <a:spLocks noChangeArrowheads="1"/>
              </p:cNvSpPr>
              <p:nvPr/>
            </p:nvSpPr>
            <p:spPr bwMode="auto">
              <a:xfrm>
                <a:off x="548640" y="3792225"/>
                <a:ext cx="11231880" cy="250113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E73656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平均の加速度</a:t>
                </a:r>
                <a:endParaRPr lang="en-US" altLang="ja-JP" sz="2800" b="1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○式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e>
                    </m:acc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ＭＳ Ｐゴシック" panose="020B0600070205080204" pitchFamily="50" charset="-128"/>
                      </a:rPr>
                      <m:t>=</m:t>
                    </m:r>
                    <m:d>
                      <m:d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     </m:t>
                        </m:r>
                        <m:f>
                          <m:fPr>
                            <m:ctrlPr>
                              <a:rPr 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Pr>
                          <m:num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𝛥</m:t>
                            </m:r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𝛥</m:t>
                            </m:r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=</m:t>
                        </m:r>
                        <m:f>
                          <m:fPr>
                            <m:ctrlPr>
                              <a:rPr lang="ja-JP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ＭＳ Ｐゴシック" panose="020B0600070205080204" pitchFamily="50" charset="-128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ＭＳ Ｐゴシック" panose="020B060007020508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ＭＳ Ｐゴシック" panose="020B060007020508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ＭＳ Ｐゴシック" panose="020B060007020508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ＭＳ Ｐゴシック" panose="020B0600070205080204" pitchFamily="50" charset="-128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ＭＳ Ｐゴシック" panose="020B060007020508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ＭＳ Ｐゴシック" panose="020B0600070205080204" pitchFamily="50" charset="-128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     </m:t>
                        </m:r>
                      </m:e>
                    </m:d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　　　　　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(6)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 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acc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(acceleration)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：平均の加速度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𝑣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(velocity)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：速度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𝑡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b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𝑡</m:t>
                        </m:r>
                      </m:e>
                      <m:sub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ＭＳ Ｐゴシック" panose="020B0600070205080204" pitchFamily="50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(time)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：時刻</a:t>
                </a:r>
              </a:p>
              <a:p>
                <a:pPr>
                  <a:spcAft>
                    <a:spcPts val="0"/>
                  </a:spcAft>
                </a:pP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〇意味　平均の加速度は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、</a:t>
                </a:r>
                <a:r>
                  <a:rPr 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単位時間あたりの速度変化で表される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。</a:t>
                </a:r>
                <a:endParaRPr 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" y="3792225"/>
                <a:ext cx="11231880" cy="2501134"/>
              </a:xfrm>
              <a:prstGeom prst="rect">
                <a:avLst/>
              </a:prstGeom>
              <a:blipFill>
                <a:blip r:embed="rId2"/>
                <a:stretch>
                  <a:fillRect l="-1029" t="-2179" b="-5327"/>
                </a:stretch>
              </a:blipFill>
              <a:ln w="19050">
                <a:solidFill>
                  <a:srgbClr val="E7365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1168400" y="1364646"/>
            <a:ext cx="1701993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27450" y="1882278"/>
            <a:ext cx="1342943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405337" y="2448203"/>
            <a:ext cx="2140744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711570" y="4227061"/>
            <a:ext cx="2194259" cy="7503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405909-F36E-2FF5-DE68-007929543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26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60D4B50-4016-85EF-E103-76562E6A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58" y="966653"/>
            <a:ext cx="4802482" cy="4873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i="1" u="sng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 u="sng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u="sng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u="sng" dirty="0"/>
                  <a:t>グラフと加速度の関係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4151" b="-188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966653"/>
                <a:ext cx="6783798" cy="5327468"/>
              </a:xfrm>
            </p:spPr>
            <p:txBody>
              <a:bodyPr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3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グラフの傾きが（　</a:t>
                </a:r>
                <a:r>
                  <a:rPr lang="ja-JP" altLang="ja-JP" sz="3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加速度</a:t>
                </a: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）を表す。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3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グラフが直線の運動は</a:t>
                </a:r>
                <a:r>
                  <a:rPr lang="ja-JP" altLang="en-US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加速度が一定であることから</a:t>
                </a:r>
                <a:endParaRPr lang="en-US" altLang="ja-JP" sz="3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0" indent="0" algn="just">
                  <a:buNone/>
                </a:pP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　</a:t>
                </a:r>
                <a:r>
                  <a:rPr lang="ja-JP" altLang="ja-JP" sz="3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等加速度直線運動</a:t>
                </a: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）という。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ja-JP" sz="3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30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グラフが曲線の場合は</a:t>
                </a:r>
                <a:r>
                  <a:rPr lang="ja-JP" altLang="en-US" sz="3000" spc="-7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en-US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点を結ぶ直線の傾きから（</a:t>
                </a:r>
                <a:r>
                  <a:rPr lang="ja-JP" altLang="en-US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3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平均の加速度</a:t>
                </a:r>
                <a:r>
                  <a:rPr lang="en-US" altLang="ja-JP" sz="3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</a:t>
                </a:r>
                <a:r>
                  <a:rPr lang="ja-JP" altLang="ja-JP" sz="3000" spc="-5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:r>
                  <a:rPr lang="ja-JP" altLang="en-US" sz="3000" spc="-5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、</a:t>
                </a:r>
                <a:r>
                  <a:rPr lang="ja-JP" altLang="ja-JP" sz="3000" spc="-3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接線の傾きから</a:t>
                </a:r>
                <a:r>
                  <a:rPr lang="ja-JP" altLang="ja-JP" sz="3000" spc="-5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en-US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30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瞬間の加速度</a:t>
                </a:r>
                <a:r>
                  <a:rPr lang="en-US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3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）を求めることができる。</a:t>
                </a:r>
                <a:endParaRPr kumimoji="1" lang="ja-JP" altLang="en-US" sz="3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966653"/>
                <a:ext cx="6783798" cy="5327468"/>
              </a:xfrm>
              <a:blipFill>
                <a:blip r:embed="rId4"/>
                <a:stretch>
                  <a:fillRect l="-2066" t="-1259" r="-2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9"/>
          <p:cNvSpPr txBox="1"/>
          <p:nvPr/>
        </p:nvSpPr>
        <p:spPr bwMode="auto">
          <a:xfrm>
            <a:off x="9864664" y="4526268"/>
            <a:ext cx="2062438" cy="485974"/>
          </a:xfrm>
          <a:prstGeom prst="rect">
            <a:avLst/>
          </a:prstGeom>
          <a:solidFill>
            <a:srgbClr val="FFEFCA"/>
          </a:solidFill>
          <a:ln w="3175">
            <a:noFill/>
            <a:miter lim="800000"/>
            <a:headEnd/>
            <a:tailEnd/>
          </a:ln>
        </p:spPr>
        <p:txBody>
          <a:bodyPr rot="0" spcFirstLastPara="0" vert="horz" wrap="square" lIns="0" tIns="0" rIns="0" bIns="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800" kern="100" spc="-22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瞬間</a:t>
            </a:r>
            <a:r>
              <a:rPr lang="ja-JP" sz="2800" kern="100" spc="-220" dirty="0"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の加速度</a:t>
            </a:r>
            <a:endParaRPr 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75771" y="1012953"/>
            <a:ext cx="1473170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3261" y="3211850"/>
            <a:ext cx="3242481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521925" y="4291549"/>
            <a:ext cx="2432008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20042" y="4775203"/>
            <a:ext cx="2432008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9877133" y="4586890"/>
            <a:ext cx="2025030" cy="39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972F13-F8D7-7762-5E1F-DAAB9867B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7032BC-D7A4-42CF-8CF4-2E102AC7FD6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71918A66-027F-A813-ADE5-84A7D13128A3}"/>
              </a:ext>
            </a:extLst>
          </p:cNvPr>
          <p:cNvSpPr txBox="1"/>
          <p:nvPr/>
        </p:nvSpPr>
        <p:spPr bwMode="auto">
          <a:xfrm>
            <a:off x="9448800" y="1515818"/>
            <a:ext cx="2062438" cy="485974"/>
          </a:xfrm>
          <a:prstGeom prst="rect">
            <a:avLst/>
          </a:prstGeom>
          <a:solidFill>
            <a:srgbClr val="FFEFCA"/>
          </a:solidFill>
          <a:ln w="3175">
            <a:noFill/>
            <a:miter lim="800000"/>
            <a:headEnd/>
            <a:tailEnd/>
          </a:ln>
        </p:spPr>
        <p:txBody>
          <a:bodyPr rot="0" spcFirstLastPara="0" vert="horz" wrap="square" lIns="0" tIns="0" rIns="0" bIns="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800" kern="100" spc="-220" dirty="0"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平均</a:t>
            </a:r>
            <a:r>
              <a:rPr lang="ja-JP" sz="2800" kern="100" spc="-220" dirty="0"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の加速度</a:t>
            </a:r>
            <a:endParaRPr lang="ja-JP" sz="28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448800" y="1560805"/>
            <a:ext cx="2162178" cy="39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0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8" grpId="0" animBg="1"/>
      <p:bldP spid="17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ts val="4200"/>
          </a:lnSpc>
          <a:defRPr kumimoji="1" sz="3200" dirty="0"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984</Words>
  <PresentationFormat>ワイド画面</PresentationFormat>
  <Paragraphs>87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ＭＳ Ｐゴシック</vt:lpstr>
      <vt:lpstr>ＭＳ 明朝</vt:lpstr>
      <vt:lpstr>游ゴシック</vt:lpstr>
      <vt:lpstr>游ゴシック Light</vt:lpstr>
      <vt:lpstr>Arial</vt:lpstr>
      <vt:lpstr>Cambria Math</vt:lpstr>
      <vt:lpstr>Times New Roman</vt:lpstr>
      <vt:lpstr>デザインの設定</vt:lpstr>
      <vt:lpstr>４節 直線運動の加速度</vt:lpstr>
      <vt:lpstr>PowerPoint プレゼンテーション</vt:lpstr>
      <vt:lpstr>A　斜面上を運動する物体</vt:lpstr>
      <vt:lpstr>1　斜面を下る力学台車</vt:lpstr>
      <vt:lpstr>1　斜面を下る力学台車　結果例　⇒p.26</vt:lpstr>
      <vt:lpstr>1　斜面を下る力学台車　結果例　⇒p.26</vt:lpstr>
      <vt:lpstr>v-tグラフからわかること</vt:lpstr>
      <vt:lpstr>●加速度</vt:lpstr>
      <vt:lpstr>v-tグラフと加速度の関係</vt:lpstr>
      <vt:lpstr>●等加速度直線運動を表す式</vt:lpstr>
      <vt:lpstr>PowerPoint プレゼンテーション</vt:lpstr>
      <vt:lpstr>問５</vt:lpstr>
      <vt:lpstr>【解説】</vt:lpstr>
      <vt:lpstr>PowerPoint プレゼンテーション</vt:lpstr>
      <vt:lpstr>QRコンテンツ　リンク集　　　1編-1</vt:lpstr>
      <vt:lpstr>QRコンテンツ　リンク集　　　1編-2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2026-03-30T18:00:39Z</dcterms:created>
  <dcterms:modified xsi:type="dcterms:W3CDTF">2026-03-30T18:00:50Z</dcterms:modified>
</cp:coreProperties>
</file>