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  <p:sldMasterId id="2147483669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338" r:id="rId5"/>
    <p:sldId id="339" r:id="rId6"/>
    <p:sldId id="340" r:id="rId7"/>
    <p:sldId id="341" r:id="rId8"/>
    <p:sldId id="342" r:id="rId9"/>
    <p:sldId id="343" r:id="rId10"/>
    <p:sldId id="345" r:id="rId11"/>
    <p:sldId id="344" r:id="rId12"/>
    <p:sldId id="346" r:id="rId13"/>
    <p:sldId id="350" r:id="rId14"/>
    <p:sldId id="351" r:id="rId15"/>
    <p:sldId id="483" r:id="rId16"/>
    <p:sldId id="352" r:id="rId17"/>
    <p:sldId id="353" r:id="rId18"/>
    <p:sldId id="354" r:id="rId19"/>
    <p:sldId id="355" r:id="rId20"/>
    <p:sldId id="356" r:id="rId21"/>
    <p:sldId id="358" r:id="rId22"/>
    <p:sldId id="357" r:id="rId23"/>
    <p:sldId id="359" r:id="rId24"/>
    <p:sldId id="347" r:id="rId25"/>
    <p:sldId id="348" r:id="rId26"/>
    <p:sldId id="482" r:id="rId27"/>
  </p:sldIdLst>
  <p:sldSz cx="12192000" cy="6858000"/>
  <p:notesSz cx="6807200" cy="99393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2" roundtripDataSignature="AMtx7mg506CF8aJIZqAJocSz6Tz3cU1tQ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00"/>
    <a:srgbClr val="404040"/>
    <a:srgbClr val="00CC99"/>
    <a:srgbClr val="9966FF"/>
    <a:srgbClr val="FF7C80"/>
    <a:srgbClr val="30B5D0"/>
    <a:srgbClr val="000000"/>
    <a:srgbClr val="FFEDCA"/>
    <a:srgbClr val="00CC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78"/>
    </p:cViewPr>
  </p:sorterViewPr>
  <p:notesViewPr>
    <p:cSldViewPr snapToGrid="0">
      <p:cViewPr varScale="1">
        <p:scale>
          <a:sx n="87" d="100"/>
          <a:sy n="87" d="100"/>
        </p:scale>
        <p:origin x="28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15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157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52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15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8" Type="http://schemas.openxmlformats.org/officeDocument/2006/relationships/slide" Target="slides/slide6.xml"/><Relationship Id="rId15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F85745-9A04-1342-58FB-AE79FD9C9F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94130CA-0138-F3AF-580A-723D3FCA9B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95C1F-6273-4415-B223-E59782E8584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A2B62D-C03D-DA57-8029-454446D660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13BEB6-652F-3F35-AEEC-C2D428F262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C7EE2-2DB4-4AA2-93D0-E73ADFAC85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738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5839" y="0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0647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:notes"/>
          <p:cNvSpPr txBox="1">
            <a:spLocks noGrp="1"/>
          </p:cNvSpPr>
          <p:nvPr>
            <p:ph type="sldNum" idx="12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2:notes"/>
          <p:cNvSpPr txBox="1">
            <a:spLocks noGrp="1"/>
          </p:cNvSpPr>
          <p:nvPr>
            <p:ph type="sldNum" idx="12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ja-JP" alt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497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ja-JP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712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ja-JP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48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ja-JP" alt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05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スライドトップ">
  <p:cSld name="スライドトップ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3"/>
          <p:cNvSpPr txBox="1">
            <a:spLocks noGrp="1"/>
          </p:cNvSpPr>
          <p:nvPr>
            <p:ph type="body" idx="1"/>
          </p:nvPr>
        </p:nvSpPr>
        <p:spPr>
          <a:xfrm>
            <a:off x="838200" y="1292400"/>
            <a:ext cx="1051560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" name="Google Shape;18;p63"/>
          <p:cNvSpPr/>
          <p:nvPr/>
        </p:nvSpPr>
        <p:spPr>
          <a:xfrm>
            <a:off x="479376" y="26976"/>
            <a:ext cx="1729407" cy="1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ⒸTokyo Shoseki Co.,Ltd.</a:t>
            </a:r>
            <a:endParaRPr sz="1000" b="0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" preserve="1" userDrawn="1">
  <p:cSld name="コラム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1;p74">
            <a:extLst>
              <a:ext uri="{FF2B5EF4-FFF2-40B4-BE49-F238E27FC236}">
                <a16:creationId xmlns:a16="http://schemas.microsoft.com/office/drawing/2014/main" id="{3662B5CB-41DB-1ED4-54AD-5BC0A2BBE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1364" y="1700807"/>
            <a:ext cx="11449272" cy="489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6196509-AE7A-84C7-68D1-1CD21C46D54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1364" y="259201"/>
            <a:ext cx="1592108" cy="1453042"/>
            <a:chOff x="8371055" y="1725581"/>
            <a:chExt cx="1592108" cy="1453042"/>
          </a:xfrm>
        </p:grpSpPr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D8826DE9-CFC1-DE9D-5178-58A11B8BA3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1055" y="1725581"/>
              <a:ext cx="830997" cy="830997"/>
            </a:xfrm>
            <a:prstGeom prst="ellipse">
              <a:avLst/>
            </a:prstGeom>
            <a:solidFill>
              <a:srgbClr val="FF7C8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3E5599EC-E4A4-9470-D38C-817673801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69735" y="2138674"/>
              <a:ext cx="830997" cy="830997"/>
            </a:xfrm>
            <a:prstGeom prst="ellipse">
              <a:avLst/>
            </a:prstGeom>
            <a:solidFill>
              <a:srgbClr val="00CC9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DFDFBF21-EB13-5BD6-8305-56E2F78B64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2166" y="2347626"/>
              <a:ext cx="830997" cy="830997"/>
            </a:xfrm>
            <a:prstGeom prst="ellipse">
              <a:avLst/>
            </a:prstGeom>
            <a:solidFill>
              <a:srgbClr val="9966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069D070-5DD2-FA17-FD63-6A0D7048715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05434" y="1823347"/>
              <a:ext cx="5479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7D81269-FF07-2C99-0D83-CFE72C1AE98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99029" y="2269388"/>
              <a:ext cx="5560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D4AE490-EB31-90F7-A6CF-D536418C84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69489" y="2465052"/>
              <a:ext cx="60811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ム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0" name="Google Shape;41;p74">
            <a:extLst>
              <a:ext uri="{FF2B5EF4-FFF2-40B4-BE49-F238E27FC236}">
                <a16:creationId xmlns:a16="http://schemas.microsoft.com/office/drawing/2014/main" id="{31D81C40-8C4F-6950-DC87-123AFB87B4F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2286000" y="259201"/>
            <a:ext cx="9534636" cy="144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ctr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156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この節のポイント" userDrawn="1">
  <p:cSld name="まとめ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1"/>
          <p:cNvSpPr/>
          <p:nvPr userDrawn="1"/>
        </p:nvSpPr>
        <p:spPr>
          <a:xfrm>
            <a:off x="4966109" y="494488"/>
            <a:ext cx="2327826" cy="7022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  <a:alpha val="29803"/>
            </a:schemeClr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！</a:t>
            </a: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 まとめ</a:t>
            </a:r>
            <a:endParaRPr sz="32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5" name="Google Shape;41;p74">
            <a:extLst>
              <a:ext uri="{FF2B5EF4-FFF2-40B4-BE49-F238E27FC236}">
                <a16:creationId xmlns:a16="http://schemas.microsoft.com/office/drawing/2014/main" id="{78E6438A-BBF4-4EEF-A0F3-4A22B3374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7600" y="1700808"/>
            <a:ext cx="10515600" cy="364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この節のポイント" preserve="1" userDrawn="1">
  <p:cSld name="たしかめ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1"/>
          <p:cNvSpPr txBox="1">
            <a:spLocks noGrp="1"/>
          </p:cNvSpPr>
          <p:nvPr>
            <p:ph type="body" idx="1"/>
          </p:nvPr>
        </p:nvSpPr>
        <p:spPr>
          <a:xfrm>
            <a:off x="371364" y="1700808"/>
            <a:ext cx="7982061" cy="489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742950" lvl="0" indent="-5143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+mj-ea"/>
              <a:buAutoNum type="circleNumDbPlain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B418FC5-FEA2-6A91-81EC-F9F9DE15049E}"/>
              </a:ext>
            </a:extLst>
          </p:cNvPr>
          <p:cNvGrpSpPr/>
          <p:nvPr userDrawn="1"/>
        </p:nvGrpSpPr>
        <p:grpSpPr>
          <a:xfrm>
            <a:off x="4820071" y="499385"/>
            <a:ext cx="2551858" cy="692469"/>
            <a:chOff x="8563555" y="2212976"/>
            <a:chExt cx="2551858" cy="692469"/>
          </a:xfrm>
        </p:grpSpPr>
        <p:sp>
          <p:nvSpPr>
            <p:cNvPr id="6" name="Google Shape;74;p1">
              <a:extLst>
                <a:ext uri="{FF2B5EF4-FFF2-40B4-BE49-F238E27FC236}">
                  <a16:creationId xmlns:a16="http://schemas.microsoft.com/office/drawing/2014/main" id="{4CD93089-1CF8-9CF3-BE4D-6FE43DE1FED6}"/>
                </a:ext>
              </a:extLst>
            </p:cNvPr>
            <p:cNvSpPr txBox="1"/>
            <p:nvPr/>
          </p:nvSpPr>
          <p:spPr>
            <a:xfrm rot="5400000">
              <a:off x="9689059" y="1479090"/>
              <a:ext cx="692468" cy="216024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vert="vert270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Arial"/>
                  <a:sym typeface="Arial"/>
                </a:rPr>
                <a:t>たしかめ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4190FCF-EFBA-A56F-BD43-E5B45DAC9F7C}"/>
                </a:ext>
              </a:extLst>
            </p:cNvPr>
            <p:cNvSpPr/>
            <p:nvPr/>
          </p:nvSpPr>
          <p:spPr>
            <a:xfrm>
              <a:off x="8563555" y="2212976"/>
              <a:ext cx="391617" cy="69246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1" name="Google Shape;41;p74">
            <a:extLst>
              <a:ext uri="{FF2B5EF4-FFF2-40B4-BE49-F238E27FC236}">
                <a16:creationId xmlns:a16="http://schemas.microsoft.com/office/drawing/2014/main" id="{EB90B5BC-6081-8BBA-80A4-F0A18B86E9C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8867769" y="1700808"/>
            <a:ext cx="2989263" cy="489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65696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考えよう1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0669EE20-4BEE-13E8-E1C4-106198E142F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8" y="227985"/>
            <a:ext cx="2555212" cy="1047301"/>
            <a:chOff x="4283419" y="5421407"/>
            <a:chExt cx="2555212" cy="1047301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4C3A89C5-DFBD-B1A6-EA17-FDE496BCB61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3419" y="5582682"/>
              <a:ext cx="2342729" cy="886026"/>
              <a:chOff x="4283419" y="5582682"/>
              <a:chExt cx="2342729" cy="886026"/>
            </a:xfrm>
          </p:grpSpPr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890B3278-5102-BC0B-A7A7-9565133293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3419" y="5637711"/>
                <a:ext cx="830997" cy="830997"/>
              </a:xfrm>
              <a:prstGeom prst="ellips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E77DF580-BBE0-0238-2BD7-700CB53F83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0286" y="5659093"/>
                <a:ext cx="676420" cy="676418"/>
              </a:xfrm>
              <a:prstGeom prst="ellips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57" name="楕円 56">
                <a:extLst>
                  <a:ext uri="{FF2B5EF4-FFF2-40B4-BE49-F238E27FC236}">
                    <a16:creationId xmlns:a16="http://schemas.microsoft.com/office/drawing/2014/main" id="{61CF460E-6660-6EDA-72A7-CEDAB998C3D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42917" y="5621432"/>
                <a:ext cx="676420" cy="676418"/>
              </a:xfrm>
              <a:prstGeom prst="ellips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DD91C9B1-7D95-7F17-882A-9A8DD12396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49728" y="5582682"/>
                <a:ext cx="676420" cy="676418"/>
              </a:xfrm>
              <a:prstGeom prst="ellips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F2CD19F3-3B06-64CB-E9C8-76428B5945E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04407">
              <a:off x="4350786" y="5672492"/>
              <a:ext cx="2280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考 え よ う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CDD10146-06DD-39B0-A4BE-39CBB443D6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406853">
              <a:off x="6517938" y="5421407"/>
              <a:ext cx="200025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200025" y="1428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FF4195B8-FC78-5791-3913-9366D3D62C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234371">
              <a:off x="6660292" y="5570214"/>
              <a:ext cx="178339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  <a:gd name="connsiteX0" fmla="*/ 76200 w 178339"/>
                <a:gd name="connsiteY0" fmla="*/ 0 h 200025"/>
                <a:gd name="connsiteX1" fmla="*/ 0 w 178339"/>
                <a:gd name="connsiteY1" fmla="*/ 161925 h 200025"/>
                <a:gd name="connsiteX2" fmla="*/ 95250 w 178339"/>
                <a:gd name="connsiteY2" fmla="*/ 200025 h 200025"/>
                <a:gd name="connsiteX3" fmla="*/ 178339 w 178339"/>
                <a:gd name="connsiteY3" fmla="*/ 48718 h 200025"/>
                <a:gd name="connsiteX4" fmla="*/ 76200 w 178339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39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178339" y="4871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5472607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10" name="Google Shape;41;p74">
            <a:extLst>
              <a:ext uri="{FF2B5EF4-FFF2-40B4-BE49-F238E27FC236}">
                <a16:creationId xmlns:a16="http://schemas.microsoft.com/office/drawing/2014/main" id="{BF9696F7-E071-82B1-AE82-33EEBAABF8CF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095998" y="1264949"/>
            <a:ext cx="5761037" cy="532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362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観察から1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960B567-8BD6-E707-BDF4-54810E35F10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9"/>
            <a:ext cx="3018803" cy="584775"/>
            <a:chOff x="706391" y="5197672"/>
            <a:chExt cx="3018803" cy="584775"/>
          </a:xfrm>
        </p:grpSpPr>
        <p:sp>
          <p:nvSpPr>
            <p:cNvPr id="6" name="Google Shape;74;p1">
              <a:extLst>
                <a:ext uri="{FF2B5EF4-FFF2-40B4-BE49-F238E27FC236}">
                  <a16:creationId xmlns:a16="http://schemas.microsoft.com/office/drawing/2014/main" id="{8C34468A-B600-D62F-9560-2F4AA0F098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00CC99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観察から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sym typeface="Arial"/>
              </a:endParaRP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1F2079F1-6C97-EF65-ADD4-76F687124A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84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実験から1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86F1011-F9B2-2F30-AA80-222A01ECC2D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4" y="689829"/>
            <a:ext cx="3018803" cy="584775"/>
            <a:chOff x="706391" y="5197672"/>
            <a:chExt cx="3018803" cy="584775"/>
          </a:xfrm>
        </p:grpSpPr>
        <p:sp>
          <p:nvSpPr>
            <p:cNvPr id="11" name="Google Shape;74;p1">
              <a:extLst>
                <a:ext uri="{FF2B5EF4-FFF2-40B4-BE49-F238E27FC236}">
                  <a16:creationId xmlns:a16="http://schemas.microsoft.com/office/drawing/2014/main" id="{D1B7617F-C617-505C-0C9A-28956253B67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00CC99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実験から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sym typeface="Arial"/>
              </a:endParaRPr>
            </a:p>
          </p:txBody>
        </p:sp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3C8CBA18-0C04-9C24-4CA4-C36A8CB678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6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資料探究から1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4634D74-6CFD-6DE9-3664-DE724E16CB8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9"/>
            <a:ext cx="3018803" cy="584775"/>
            <a:chOff x="706391" y="5197672"/>
            <a:chExt cx="3018803" cy="584775"/>
          </a:xfrm>
        </p:grpSpPr>
        <p:sp>
          <p:nvSpPr>
            <p:cNvPr id="3" name="Google Shape;74;p1">
              <a:extLst>
                <a:ext uri="{FF2B5EF4-FFF2-40B4-BE49-F238E27FC236}">
                  <a16:creationId xmlns:a16="http://schemas.microsoft.com/office/drawing/2014/main" id="{CD92CB94-6612-30E1-BE3A-EA2F9BB36C0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00CC99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資料探究から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sym typeface="Arial"/>
              </a:endParaRPr>
            </a:p>
          </p:txBody>
        </p:sp>
        <p:sp>
          <p:nvSpPr>
            <p:cNvPr id="4" name="直角三角形 3">
              <a:extLst>
                <a:ext uri="{FF2B5EF4-FFF2-40B4-BE49-F238E27FC236}">
                  <a16:creationId xmlns:a16="http://schemas.microsoft.com/office/drawing/2014/main" id="{A4F2F51A-CD56-62AE-D8DC-EA4770939F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31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考えよう2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9748C14-95FA-9ABE-86A3-4A51DB6D9CC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8" y="227985"/>
            <a:ext cx="2555212" cy="1047301"/>
            <a:chOff x="4283419" y="5421407"/>
            <a:chExt cx="2555212" cy="1047301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F4E05FE7-CAD2-B527-BCF8-5538509067B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3419" y="5582682"/>
              <a:ext cx="2342729" cy="886026"/>
              <a:chOff x="4283419" y="5582682"/>
              <a:chExt cx="2342729" cy="886026"/>
            </a:xfrm>
          </p:grpSpPr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156F2491-9F53-3916-9F20-6ECDD19D37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3419" y="5637711"/>
                <a:ext cx="830997" cy="830997"/>
              </a:xfrm>
              <a:prstGeom prst="ellipse">
                <a:avLst/>
              </a:prstGeom>
              <a:solidFill>
                <a:srgbClr val="30B5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E1D572A8-232F-7601-F646-B83A1939B8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0286" y="5659093"/>
                <a:ext cx="676420" cy="676418"/>
              </a:xfrm>
              <a:prstGeom prst="ellipse">
                <a:avLst/>
              </a:prstGeom>
              <a:solidFill>
                <a:srgbClr val="30B5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D6385B26-337C-1FDD-88AF-A568C125532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42917" y="5621432"/>
                <a:ext cx="676420" cy="676418"/>
              </a:xfrm>
              <a:prstGeom prst="ellipse">
                <a:avLst/>
              </a:prstGeom>
              <a:solidFill>
                <a:srgbClr val="30B5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1" name="楕円 10">
                <a:extLst>
                  <a:ext uri="{FF2B5EF4-FFF2-40B4-BE49-F238E27FC236}">
                    <a16:creationId xmlns:a16="http://schemas.microsoft.com/office/drawing/2014/main" id="{2104912A-BACA-1BF8-270F-BE7106538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49728" y="5582682"/>
                <a:ext cx="676420" cy="676418"/>
              </a:xfrm>
              <a:prstGeom prst="ellipse">
                <a:avLst/>
              </a:prstGeom>
              <a:solidFill>
                <a:srgbClr val="30B5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BEB427B-39A4-5E0A-C563-D58978EB235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04407">
              <a:off x="4350786" y="5672492"/>
              <a:ext cx="2280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考 え よ う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1E66C4B9-CB40-82AB-CF21-97B30286D0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406853">
              <a:off x="6517938" y="5421407"/>
              <a:ext cx="200025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200025" y="1428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CB138527-7EA5-CF75-46B7-B9B8A35D68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234371">
              <a:off x="6660292" y="5570214"/>
              <a:ext cx="178339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  <a:gd name="connsiteX0" fmla="*/ 76200 w 178339"/>
                <a:gd name="connsiteY0" fmla="*/ 0 h 200025"/>
                <a:gd name="connsiteX1" fmla="*/ 0 w 178339"/>
                <a:gd name="connsiteY1" fmla="*/ 161925 h 200025"/>
                <a:gd name="connsiteX2" fmla="*/ 95250 w 178339"/>
                <a:gd name="connsiteY2" fmla="*/ 200025 h 200025"/>
                <a:gd name="connsiteX3" fmla="*/ 178339 w 178339"/>
                <a:gd name="connsiteY3" fmla="*/ 48718 h 200025"/>
                <a:gd name="connsiteX4" fmla="*/ 76200 w 178339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39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178339" y="4871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3" name="Google Shape;41;p74">
            <a:extLst>
              <a:ext uri="{FF2B5EF4-FFF2-40B4-BE49-F238E27FC236}">
                <a16:creationId xmlns:a16="http://schemas.microsoft.com/office/drawing/2014/main" id="{C907D870-1A9A-3653-E925-5CAEB29C49F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5472607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34" name="Google Shape;41;p74">
            <a:extLst>
              <a:ext uri="{FF2B5EF4-FFF2-40B4-BE49-F238E27FC236}">
                <a16:creationId xmlns:a16="http://schemas.microsoft.com/office/drawing/2014/main" id="{306F49BE-2925-2173-25E8-8363087F614F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095998" y="1264949"/>
            <a:ext cx="5761037" cy="532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3471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観察から2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B3B1912-A951-E47B-FB9B-78634543104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4" y="689829"/>
            <a:ext cx="3018803" cy="584775"/>
            <a:chOff x="706391" y="5197672"/>
            <a:chExt cx="3018803" cy="584775"/>
          </a:xfrm>
        </p:grpSpPr>
        <p:sp>
          <p:nvSpPr>
            <p:cNvPr id="17" name="Google Shape;74;p1">
              <a:extLst>
                <a:ext uri="{FF2B5EF4-FFF2-40B4-BE49-F238E27FC236}">
                  <a16:creationId xmlns:a16="http://schemas.microsoft.com/office/drawing/2014/main" id="{A1EC4983-9137-6CFE-D924-A5861276C50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30B5D0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観察から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sym typeface="Arial"/>
              </a:endParaRPr>
            </a:p>
          </p:txBody>
        </p:sp>
        <p:sp>
          <p:nvSpPr>
            <p:cNvPr id="18" name="直角三角形 17">
              <a:extLst>
                <a:ext uri="{FF2B5EF4-FFF2-40B4-BE49-F238E27FC236}">
                  <a16:creationId xmlns:a16="http://schemas.microsoft.com/office/drawing/2014/main" id="{11D0D375-31DF-037E-B265-39E6A521E4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562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実験から2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F4D9D45-BAA8-EA77-2069-03010A3664E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9"/>
            <a:ext cx="3018803" cy="584775"/>
            <a:chOff x="706391" y="5197672"/>
            <a:chExt cx="3018803" cy="584775"/>
          </a:xfrm>
        </p:grpSpPr>
        <p:sp>
          <p:nvSpPr>
            <p:cNvPr id="6" name="Google Shape;74;p1">
              <a:extLst>
                <a:ext uri="{FF2B5EF4-FFF2-40B4-BE49-F238E27FC236}">
                  <a16:creationId xmlns:a16="http://schemas.microsoft.com/office/drawing/2014/main" id="{448ECD12-52FD-5128-92DB-1C35D0AD36F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30B5D0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実験から</a:t>
              </a: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056E8B6C-886C-69A9-11E8-EFF0554D6C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08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レッツスタート" preserve="1" userDrawn="1">
  <p:cSld name="章扉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5"/>
          <p:cNvSpPr/>
          <p:nvPr userDrawn="1"/>
        </p:nvSpPr>
        <p:spPr>
          <a:xfrm>
            <a:off x="56461" y="266818"/>
            <a:ext cx="12098484" cy="6535163"/>
          </a:xfrm>
          <a:custGeom>
            <a:avLst/>
            <a:gdLst/>
            <a:ahLst/>
            <a:cxnLst/>
            <a:rect l="l" t="t" r="r" b="b"/>
            <a:pathLst>
              <a:path w="12131995" h="6579163" extrusionOk="0">
                <a:moveTo>
                  <a:pt x="1142" y="451185"/>
                </a:moveTo>
                <a:lnTo>
                  <a:pt x="387487" y="0"/>
                </a:lnTo>
                <a:lnTo>
                  <a:pt x="12131995" y="10611"/>
                </a:lnTo>
                <a:lnTo>
                  <a:pt x="12131995" y="6579163"/>
                </a:lnTo>
                <a:lnTo>
                  <a:pt x="15249" y="6570312"/>
                </a:lnTo>
                <a:cubicBezTo>
                  <a:pt x="22303" y="4527653"/>
                  <a:pt x="-5912" y="2493844"/>
                  <a:pt x="1142" y="451185"/>
                </a:cubicBezTo>
                <a:close/>
              </a:path>
            </a:pathLst>
          </a:custGeom>
          <a:solidFill>
            <a:srgbClr val="FFEDCA"/>
          </a:solidFill>
          <a:ln w="1270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2;p70">
            <a:extLst>
              <a:ext uri="{FF2B5EF4-FFF2-40B4-BE49-F238E27FC236}">
                <a16:creationId xmlns:a16="http://schemas.microsoft.com/office/drawing/2014/main" id="{41506B48-A9FD-FBB3-F436-9C6ABD1F306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7600" y="561626"/>
            <a:ext cx="10515600" cy="57298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4EBAD72-DCE6-2D29-966D-DB2AD5DB9337}"/>
              </a:ext>
            </a:extLst>
          </p:cNvPr>
          <p:cNvSpPr/>
          <p:nvPr userDrawn="1"/>
        </p:nvSpPr>
        <p:spPr>
          <a:xfrm>
            <a:off x="9610725" y="6173047"/>
            <a:ext cx="2339339" cy="548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accent1"/>
                </a:solidFill>
              </a:rPr>
              <a:t>SAMPLE</a:t>
            </a:r>
            <a:endParaRPr kumimoji="1" lang="ja-JP" alt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80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資料探究から2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0F1A721-C0A7-9B45-86E2-D71CE0184ED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9"/>
            <a:ext cx="3018803" cy="584775"/>
            <a:chOff x="706391" y="5197672"/>
            <a:chExt cx="3018803" cy="584775"/>
          </a:xfrm>
        </p:grpSpPr>
        <p:sp>
          <p:nvSpPr>
            <p:cNvPr id="10" name="Google Shape;74;p1">
              <a:extLst>
                <a:ext uri="{FF2B5EF4-FFF2-40B4-BE49-F238E27FC236}">
                  <a16:creationId xmlns:a16="http://schemas.microsoft.com/office/drawing/2014/main" id="{3BF1A94E-9146-9986-A1BF-52B00F45300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30B5D0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資料探究から</a:t>
              </a:r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B6EBFF23-5781-3F6E-0558-FE0A96E6EC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9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考えよう3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4A7F9D3-519E-88F0-9F94-D72120E1E84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8" y="227985"/>
            <a:ext cx="2555212" cy="1047301"/>
            <a:chOff x="4283419" y="5421407"/>
            <a:chExt cx="2555212" cy="1047301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8CD1A336-124E-4DD0-A400-FB9B3CC7381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3419" y="5582682"/>
              <a:ext cx="2342729" cy="886026"/>
              <a:chOff x="4283419" y="5582682"/>
              <a:chExt cx="2342729" cy="886026"/>
            </a:xfrm>
          </p:grpSpPr>
          <p:sp>
            <p:nvSpPr>
              <p:cNvPr id="17" name="楕円 16">
                <a:extLst>
                  <a:ext uri="{FF2B5EF4-FFF2-40B4-BE49-F238E27FC236}">
                    <a16:creationId xmlns:a16="http://schemas.microsoft.com/office/drawing/2014/main" id="{EBBAC928-15E3-8ECF-963D-59CBF4ED5D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3419" y="5637711"/>
                <a:ext cx="830997" cy="8309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8" name="楕円 17">
                <a:extLst>
                  <a:ext uri="{FF2B5EF4-FFF2-40B4-BE49-F238E27FC236}">
                    <a16:creationId xmlns:a16="http://schemas.microsoft.com/office/drawing/2014/main" id="{D51827BE-A68C-5D2D-8ADC-1696978EC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0286" y="5659093"/>
                <a:ext cx="676420" cy="676418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9" name="楕円 18">
                <a:extLst>
                  <a:ext uri="{FF2B5EF4-FFF2-40B4-BE49-F238E27FC236}">
                    <a16:creationId xmlns:a16="http://schemas.microsoft.com/office/drawing/2014/main" id="{B4B210D1-A7DA-5A86-AB4B-1BD7B5A0AF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42917" y="5621432"/>
                <a:ext cx="676420" cy="676418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0" name="楕円 19">
                <a:extLst>
                  <a:ext uri="{FF2B5EF4-FFF2-40B4-BE49-F238E27FC236}">
                    <a16:creationId xmlns:a16="http://schemas.microsoft.com/office/drawing/2014/main" id="{32CA2677-E996-2503-7A5B-4C32A08636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49728" y="5582682"/>
                <a:ext cx="676420" cy="676418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F91CE0-8CC4-394A-A107-E08AAF30E2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04407">
              <a:off x="4350786" y="5672492"/>
              <a:ext cx="2280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考 え よ う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49F71DB5-26B0-BDE4-53E8-32F0756444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406853">
              <a:off x="6517938" y="5421407"/>
              <a:ext cx="200025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200025" y="1428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007CA794-80D9-81D2-7B55-214C08EDBA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234371">
              <a:off x="6660292" y="5570214"/>
              <a:ext cx="178339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  <a:gd name="connsiteX0" fmla="*/ 76200 w 178339"/>
                <a:gd name="connsiteY0" fmla="*/ 0 h 200025"/>
                <a:gd name="connsiteX1" fmla="*/ 0 w 178339"/>
                <a:gd name="connsiteY1" fmla="*/ 161925 h 200025"/>
                <a:gd name="connsiteX2" fmla="*/ 95250 w 178339"/>
                <a:gd name="connsiteY2" fmla="*/ 200025 h 200025"/>
                <a:gd name="connsiteX3" fmla="*/ 178339 w 178339"/>
                <a:gd name="connsiteY3" fmla="*/ 48718 h 200025"/>
                <a:gd name="connsiteX4" fmla="*/ 76200 w 178339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39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178339" y="4871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" name="Google Shape;41;p74">
            <a:extLst>
              <a:ext uri="{FF2B5EF4-FFF2-40B4-BE49-F238E27FC236}">
                <a16:creationId xmlns:a16="http://schemas.microsoft.com/office/drawing/2014/main" id="{3E19516D-20E1-DC1F-15B1-3638C1B615C1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5472607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6" name="Google Shape;41;p74">
            <a:extLst>
              <a:ext uri="{FF2B5EF4-FFF2-40B4-BE49-F238E27FC236}">
                <a16:creationId xmlns:a16="http://schemas.microsoft.com/office/drawing/2014/main" id="{7FDBF8A5-C573-B3D2-3B38-76E10649F219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095998" y="1264949"/>
            <a:ext cx="5761037" cy="532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73801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観察から3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30F6C2B-4F60-C508-DD3F-B632FAB35E9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8"/>
            <a:ext cx="3018803" cy="584775"/>
            <a:chOff x="706391" y="5197672"/>
            <a:chExt cx="3018803" cy="584775"/>
          </a:xfrm>
        </p:grpSpPr>
        <p:sp>
          <p:nvSpPr>
            <p:cNvPr id="3" name="Google Shape;74;p1">
              <a:extLst>
                <a:ext uri="{FF2B5EF4-FFF2-40B4-BE49-F238E27FC236}">
                  <a16:creationId xmlns:a16="http://schemas.microsoft.com/office/drawing/2014/main" id="{414E6BBF-1F2D-8499-9B37-0265941BD03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FF7C80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観察から</a:t>
              </a:r>
            </a:p>
          </p:txBody>
        </p:sp>
        <p:sp>
          <p:nvSpPr>
            <p:cNvPr id="4" name="直角三角形 3">
              <a:extLst>
                <a:ext uri="{FF2B5EF4-FFF2-40B4-BE49-F238E27FC236}">
                  <a16:creationId xmlns:a16="http://schemas.microsoft.com/office/drawing/2014/main" id="{3658CF5B-1219-1CB5-721F-0E745DAA92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64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実験から3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ACC7884-8DD0-96B2-B475-D0E10A6DA46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9"/>
            <a:ext cx="3018803" cy="584775"/>
            <a:chOff x="706391" y="5197672"/>
            <a:chExt cx="3018803" cy="584775"/>
          </a:xfrm>
        </p:grpSpPr>
        <p:sp>
          <p:nvSpPr>
            <p:cNvPr id="20" name="Google Shape;74;p1">
              <a:extLst>
                <a:ext uri="{FF2B5EF4-FFF2-40B4-BE49-F238E27FC236}">
                  <a16:creationId xmlns:a16="http://schemas.microsoft.com/office/drawing/2014/main" id="{EBEF00EA-0E45-1AE5-E7B5-F5C043FABE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FF7C80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実験から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sym typeface="Arial"/>
              </a:endParaRPr>
            </a:p>
          </p:txBody>
        </p:sp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891320C8-2D12-FFA0-F50F-84A927597C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11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資料探究から3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D828B98-EEDC-12F4-48B0-EDF4AEA6C38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89829"/>
            <a:ext cx="3018803" cy="584775"/>
            <a:chOff x="706391" y="5197672"/>
            <a:chExt cx="3018803" cy="584775"/>
          </a:xfrm>
        </p:grpSpPr>
        <p:sp>
          <p:nvSpPr>
            <p:cNvPr id="6" name="Google Shape;74;p1">
              <a:extLst>
                <a:ext uri="{FF2B5EF4-FFF2-40B4-BE49-F238E27FC236}">
                  <a16:creationId xmlns:a16="http://schemas.microsoft.com/office/drawing/2014/main" id="{BCB9127B-5082-F4A9-96E8-D59B9890172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FF7C80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資料探究から</a:t>
              </a: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886D5983-808A-A813-E6D5-84981EAA5E6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828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考えよう4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F14B122-8FEF-A15F-6E03-564E471C230B}"/>
              </a:ext>
            </a:extLst>
          </p:cNvPr>
          <p:cNvGrpSpPr>
            <a:grpSpLocks/>
          </p:cNvGrpSpPr>
          <p:nvPr userDrawn="1"/>
        </p:nvGrpSpPr>
        <p:grpSpPr>
          <a:xfrm>
            <a:off x="407368" y="227985"/>
            <a:ext cx="2555212" cy="1047301"/>
            <a:chOff x="4283419" y="5421407"/>
            <a:chExt cx="2555212" cy="1047301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C25F73B1-0415-DC3F-C059-6852DBEC925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83419" y="5582682"/>
              <a:ext cx="2342729" cy="886026"/>
              <a:chOff x="4283419" y="5582682"/>
              <a:chExt cx="2342729" cy="886026"/>
            </a:xfrm>
          </p:grpSpPr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8D2E6874-F01C-2036-6A20-52F3CDD541A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83419" y="5637711"/>
                <a:ext cx="830997" cy="830997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3E7DAAF8-90BA-2A30-DEC7-5F1883F08F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0286" y="5659093"/>
                <a:ext cx="676420" cy="67641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9BD1954A-4115-648F-03F5-B277071EFD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42917" y="5621432"/>
                <a:ext cx="676420" cy="67641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4DF08934-5246-9932-E257-0DD82E28CE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49728" y="5582682"/>
                <a:ext cx="676420" cy="67641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108C44B-003E-7A31-353D-DC0736A31E4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04407">
              <a:off x="4350786" y="5672492"/>
              <a:ext cx="2280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考 え よ う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495E5F2C-4E30-F425-D265-39D303E4BE0E}"/>
                </a:ext>
              </a:extLst>
            </p:cNvPr>
            <p:cNvSpPr>
              <a:spLocks/>
            </p:cNvSpPr>
            <p:nvPr/>
          </p:nvSpPr>
          <p:spPr>
            <a:xfrm rot="406853">
              <a:off x="6517938" y="5421407"/>
              <a:ext cx="200025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200025" y="1428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D2B51D3E-E145-4016-4657-11420438BD3A}"/>
                </a:ext>
              </a:extLst>
            </p:cNvPr>
            <p:cNvSpPr>
              <a:spLocks/>
            </p:cNvSpPr>
            <p:nvPr/>
          </p:nvSpPr>
          <p:spPr>
            <a:xfrm rot="2234371">
              <a:off x="6660292" y="5570214"/>
              <a:ext cx="178339" cy="200025"/>
            </a:xfrm>
            <a:custGeom>
              <a:avLst/>
              <a:gdLst>
                <a:gd name="connsiteX0" fmla="*/ 76200 w 228600"/>
                <a:gd name="connsiteY0" fmla="*/ 0 h 200025"/>
                <a:gd name="connsiteX1" fmla="*/ 0 w 228600"/>
                <a:gd name="connsiteY1" fmla="*/ 161925 h 200025"/>
                <a:gd name="connsiteX2" fmla="*/ 95250 w 228600"/>
                <a:gd name="connsiteY2" fmla="*/ 200025 h 200025"/>
                <a:gd name="connsiteX3" fmla="*/ 228600 w 228600"/>
                <a:gd name="connsiteY3" fmla="*/ 0 h 200025"/>
                <a:gd name="connsiteX4" fmla="*/ 76200 w 228600"/>
                <a:gd name="connsiteY4" fmla="*/ 0 h 200025"/>
                <a:gd name="connsiteX0" fmla="*/ 76200 w 200025"/>
                <a:gd name="connsiteY0" fmla="*/ 0 h 200025"/>
                <a:gd name="connsiteX1" fmla="*/ 0 w 200025"/>
                <a:gd name="connsiteY1" fmla="*/ 161925 h 200025"/>
                <a:gd name="connsiteX2" fmla="*/ 95250 w 200025"/>
                <a:gd name="connsiteY2" fmla="*/ 200025 h 200025"/>
                <a:gd name="connsiteX3" fmla="*/ 200025 w 200025"/>
                <a:gd name="connsiteY3" fmla="*/ 14288 h 200025"/>
                <a:gd name="connsiteX4" fmla="*/ 76200 w 200025"/>
                <a:gd name="connsiteY4" fmla="*/ 0 h 200025"/>
                <a:gd name="connsiteX0" fmla="*/ 76200 w 178339"/>
                <a:gd name="connsiteY0" fmla="*/ 0 h 200025"/>
                <a:gd name="connsiteX1" fmla="*/ 0 w 178339"/>
                <a:gd name="connsiteY1" fmla="*/ 161925 h 200025"/>
                <a:gd name="connsiteX2" fmla="*/ 95250 w 178339"/>
                <a:gd name="connsiteY2" fmla="*/ 200025 h 200025"/>
                <a:gd name="connsiteX3" fmla="*/ 178339 w 178339"/>
                <a:gd name="connsiteY3" fmla="*/ 48718 h 200025"/>
                <a:gd name="connsiteX4" fmla="*/ 76200 w 178339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39" h="200025">
                  <a:moveTo>
                    <a:pt x="76200" y="0"/>
                  </a:moveTo>
                  <a:lnTo>
                    <a:pt x="0" y="161925"/>
                  </a:lnTo>
                  <a:lnTo>
                    <a:pt x="95250" y="200025"/>
                  </a:lnTo>
                  <a:lnTo>
                    <a:pt x="178339" y="4871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" name="Google Shape;41;p74">
            <a:extLst>
              <a:ext uri="{FF2B5EF4-FFF2-40B4-BE49-F238E27FC236}">
                <a16:creationId xmlns:a16="http://schemas.microsoft.com/office/drawing/2014/main" id="{79C1C201-B35C-4E55-0FCD-0ABD7A6A18C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5472607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6" name="Google Shape;41;p74">
            <a:extLst>
              <a:ext uri="{FF2B5EF4-FFF2-40B4-BE49-F238E27FC236}">
                <a16:creationId xmlns:a16="http://schemas.microsoft.com/office/drawing/2014/main" id="{89FA608A-AED6-74C9-8B41-87D1744DAE71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095998" y="1264949"/>
            <a:ext cx="5761037" cy="532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33251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観察から4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F0595B5-B6DE-E57C-E41C-EE5B3125083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90510"/>
            <a:ext cx="3018803" cy="584775"/>
            <a:chOff x="706391" y="5197672"/>
            <a:chExt cx="3018803" cy="584775"/>
          </a:xfrm>
        </p:grpSpPr>
        <p:sp>
          <p:nvSpPr>
            <p:cNvPr id="22" name="Google Shape;74;p1">
              <a:extLst>
                <a:ext uri="{FF2B5EF4-FFF2-40B4-BE49-F238E27FC236}">
                  <a16:creationId xmlns:a16="http://schemas.microsoft.com/office/drawing/2014/main" id="{6BD04498-3D20-7EEF-DACA-FEB2AD55AF2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9966FF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観察から</a:t>
              </a:r>
            </a:p>
          </p:txBody>
        </p:sp>
        <p:sp>
          <p:nvSpPr>
            <p:cNvPr id="23" name="直角三角形 22">
              <a:extLst>
                <a:ext uri="{FF2B5EF4-FFF2-40B4-BE49-F238E27FC236}">
                  <a16:creationId xmlns:a16="http://schemas.microsoft.com/office/drawing/2014/main" id="{73C97C37-2E3F-725E-DF1B-C18D92D7B9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380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実験から4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2944F99-8F81-C330-C6A0-FCAB0AF397A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90510"/>
            <a:ext cx="3018803" cy="584775"/>
            <a:chOff x="706391" y="5197672"/>
            <a:chExt cx="3018803" cy="584775"/>
          </a:xfrm>
        </p:grpSpPr>
        <p:sp>
          <p:nvSpPr>
            <p:cNvPr id="16" name="Google Shape;74;p1">
              <a:extLst>
                <a:ext uri="{FF2B5EF4-FFF2-40B4-BE49-F238E27FC236}">
                  <a16:creationId xmlns:a16="http://schemas.microsoft.com/office/drawing/2014/main" id="{5EFA00EB-EEF5-6FC7-0FE0-8740C604E55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9966FF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実験から</a:t>
              </a:r>
            </a:p>
          </p:txBody>
        </p:sp>
        <p:sp>
          <p:nvSpPr>
            <p:cNvPr id="17" name="直角三角形 16">
              <a:extLst>
                <a:ext uri="{FF2B5EF4-FFF2-40B4-BE49-F238E27FC236}">
                  <a16:creationId xmlns:a16="http://schemas.microsoft.com/office/drawing/2014/main" id="{AAE579E8-27E3-824B-4150-04C90A694D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727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と図" preserve="1" userDrawn="1">
  <p:cSld name="資料探究から4編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;p74">
            <a:extLst>
              <a:ext uri="{FF2B5EF4-FFF2-40B4-BE49-F238E27FC236}">
                <a16:creationId xmlns:a16="http://schemas.microsoft.com/office/drawing/2014/main" id="{47FD62DE-28A8-E37E-B31B-68E19AE5EF6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07365" y="1275285"/>
            <a:ext cx="11449670" cy="5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F4F3DD1-B1E6-D992-B999-F5789152BBB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7365" y="690510"/>
            <a:ext cx="3018803" cy="584775"/>
            <a:chOff x="706391" y="5197672"/>
            <a:chExt cx="3018803" cy="584775"/>
          </a:xfrm>
        </p:grpSpPr>
        <p:sp>
          <p:nvSpPr>
            <p:cNvPr id="14" name="Google Shape;74;p1">
              <a:extLst>
                <a:ext uri="{FF2B5EF4-FFF2-40B4-BE49-F238E27FC236}">
                  <a16:creationId xmlns:a16="http://schemas.microsoft.com/office/drawing/2014/main" id="{2CCF1917-A7C3-2EB5-C28B-81827F6ADB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391" y="5197712"/>
              <a:ext cx="2644873" cy="584735"/>
            </a:xfrm>
            <a:prstGeom prst="rect">
              <a:avLst/>
            </a:prstGeom>
            <a:solidFill>
              <a:srgbClr val="9966FF"/>
            </a:solidFill>
            <a:ln w="0" cap="flat" cmpd="sng">
              <a:solidFill>
                <a:srgbClr val="C994C1">
                  <a:alpha val="97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3200" b="1" i="0" u="none" strike="noStrike" cap="none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sym typeface="Arial"/>
                </a:rPr>
                <a:t>資料探究から</a:t>
              </a:r>
              <a:endParaRPr sz="3200" b="1" i="0" u="none" strike="noStrike" cap="none" dirty="0">
                <a:solidFill>
                  <a:schemeClr val="l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sym typeface="Arial"/>
              </a:endParaRPr>
            </a:p>
          </p:txBody>
        </p:sp>
        <p:sp>
          <p:nvSpPr>
            <p:cNvPr id="15" name="直角三角形 14">
              <a:extLst>
                <a:ext uri="{FF2B5EF4-FFF2-40B4-BE49-F238E27FC236}">
                  <a16:creationId xmlns:a16="http://schemas.microsoft.com/office/drawing/2014/main" id="{CB956C59-EC99-2766-79CB-CABEC896E1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51263" y="5197672"/>
              <a:ext cx="373931" cy="584775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56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レッツスタート" userDrawn="1">
  <p:cSld name="レッツスタート(節開始)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5"/>
          <p:cNvSpPr/>
          <p:nvPr/>
        </p:nvSpPr>
        <p:spPr>
          <a:xfrm>
            <a:off x="46758" y="269814"/>
            <a:ext cx="12098484" cy="6535163"/>
          </a:xfrm>
          <a:custGeom>
            <a:avLst/>
            <a:gdLst/>
            <a:ahLst/>
            <a:cxnLst/>
            <a:rect l="l" t="t" r="r" b="b"/>
            <a:pathLst>
              <a:path w="12131995" h="6579163" extrusionOk="0">
                <a:moveTo>
                  <a:pt x="1142" y="451185"/>
                </a:moveTo>
                <a:lnTo>
                  <a:pt x="387487" y="0"/>
                </a:lnTo>
                <a:lnTo>
                  <a:pt x="12131995" y="10611"/>
                </a:lnTo>
                <a:lnTo>
                  <a:pt x="12131995" y="6579163"/>
                </a:lnTo>
                <a:lnTo>
                  <a:pt x="15249" y="6570312"/>
                </a:lnTo>
                <a:cubicBezTo>
                  <a:pt x="22303" y="4527653"/>
                  <a:pt x="-5912" y="2493844"/>
                  <a:pt x="1142" y="451185"/>
                </a:cubicBezTo>
                <a:close/>
              </a:path>
            </a:pathLst>
          </a:custGeom>
          <a:solidFill>
            <a:srgbClr val="FFEDCA"/>
          </a:solidFill>
          <a:ln w="1270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75"/>
          <p:cNvSpPr txBox="1">
            <a:spLocks noGrp="1"/>
          </p:cNvSpPr>
          <p:nvPr>
            <p:ph type="title"/>
          </p:nvPr>
        </p:nvSpPr>
        <p:spPr>
          <a:xfrm>
            <a:off x="838800" y="561625"/>
            <a:ext cx="10515600" cy="64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1;p74">
            <a:extLst>
              <a:ext uri="{FF2B5EF4-FFF2-40B4-BE49-F238E27FC236}">
                <a16:creationId xmlns:a16="http://schemas.microsoft.com/office/drawing/2014/main" id="{178BD1D5-F627-1B8D-E53B-E7AA9A6BC3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98638" y="1276394"/>
            <a:ext cx="4754562" cy="5015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4" name="Google Shape;42;p74">
            <a:extLst>
              <a:ext uri="{FF2B5EF4-FFF2-40B4-BE49-F238E27FC236}">
                <a16:creationId xmlns:a16="http://schemas.microsoft.com/office/drawing/2014/main" id="{4C51481A-C746-6FBF-22C0-05830BD166B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7600" y="1275286"/>
            <a:ext cx="5042992" cy="501618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CF700DF-D083-C14B-2104-5A95F1D11FC6}"/>
              </a:ext>
            </a:extLst>
          </p:cNvPr>
          <p:cNvSpPr/>
          <p:nvPr userDrawn="1"/>
        </p:nvSpPr>
        <p:spPr>
          <a:xfrm>
            <a:off x="9610725" y="6173047"/>
            <a:ext cx="2339339" cy="548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accent1"/>
                </a:solidFill>
              </a:rPr>
              <a:t>SAMPLE</a:t>
            </a:r>
            <a:endParaRPr kumimoji="1" lang="ja-JP" alt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レッツスタート" preserve="1" userDrawn="1">
  <p:cSld name="レッツスタート(節途中)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5"/>
          <p:cNvSpPr/>
          <p:nvPr/>
        </p:nvSpPr>
        <p:spPr>
          <a:xfrm>
            <a:off x="56461" y="266818"/>
            <a:ext cx="12098484" cy="6535163"/>
          </a:xfrm>
          <a:custGeom>
            <a:avLst/>
            <a:gdLst/>
            <a:ahLst/>
            <a:cxnLst/>
            <a:rect l="l" t="t" r="r" b="b"/>
            <a:pathLst>
              <a:path w="12131995" h="6579163" extrusionOk="0">
                <a:moveTo>
                  <a:pt x="1142" y="451185"/>
                </a:moveTo>
                <a:lnTo>
                  <a:pt x="387487" y="0"/>
                </a:lnTo>
                <a:lnTo>
                  <a:pt x="12131995" y="10611"/>
                </a:lnTo>
                <a:lnTo>
                  <a:pt x="12131995" y="6579163"/>
                </a:lnTo>
                <a:lnTo>
                  <a:pt x="15249" y="6570312"/>
                </a:lnTo>
                <a:cubicBezTo>
                  <a:pt x="22303" y="4527653"/>
                  <a:pt x="-5912" y="2493844"/>
                  <a:pt x="1142" y="451185"/>
                </a:cubicBezTo>
                <a:close/>
              </a:path>
            </a:pathLst>
          </a:custGeom>
          <a:solidFill>
            <a:srgbClr val="FFEDCA"/>
          </a:solidFill>
          <a:ln w="1270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2;p74">
            <a:extLst>
              <a:ext uri="{FF2B5EF4-FFF2-40B4-BE49-F238E27FC236}">
                <a16:creationId xmlns:a16="http://schemas.microsoft.com/office/drawing/2014/main" id="{4C51481A-C746-6FBF-22C0-05830BD166B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7600" y="561626"/>
            <a:ext cx="5042992" cy="57298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6" name="Google Shape;41;p74">
            <a:extLst>
              <a:ext uri="{FF2B5EF4-FFF2-40B4-BE49-F238E27FC236}">
                <a16:creationId xmlns:a16="http://schemas.microsoft.com/office/drawing/2014/main" id="{9DF1983C-C408-AD53-A8BA-FB5A9DBF1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98638" y="561626"/>
            <a:ext cx="4754562" cy="572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D249907-B693-48AA-0323-C16F1F265157}"/>
              </a:ext>
            </a:extLst>
          </p:cNvPr>
          <p:cNvSpPr/>
          <p:nvPr userDrawn="1"/>
        </p:nvSpPr>
        <p:spPr>
          <a:xfrm>
            <a:off x="9610725" y="6173047"/>
            <a:ext cx="2339339" cy="548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accent1"/>
                </a:solidFill>
              </a:rPr>
              <a:t>SAMPLE</a:t>
            </a:r>
            <a:endParaRPr kumimoji="1" lang="ja-JP" alt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6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学習の問い" userDrawn="1">
  <p:cSld name="学習の課題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7"/>
          <p:cNvSpPr/>
          <p:nvPr/>
        </p:nvSpPr>
        <p:spPr>
          <a:xfrm>
            <a:off x="56461" y="266818"/>
            <a:ext cx="12098484" cy="6535163"/>
          </a:xfrm>
          <a:custGeom>
            <a:avLst/>
            <a:gdLst/>
            <a:ahLst/>
            <a:cxnLst/>
            <a:rect l="l" t="t" r="r" b="b"/>
            <a:pathLst>
              <a:path w="12131995" h="6579163" extrusionOk="0">
                <a:moveTo>
                  <a:pt x="1142" y="451185"/>
                </a:moveTo>
                <a:lnTo>
                  <a:pt x="387487" y="0"/>
                </a:lnTo>
                <a:lnTo>
                  <a:pt x="12131995" y="10611"/>
                </a:lnTo>
                <a:lnTo>
                  <a:pt x="12131995" y="6579163"/>
                </a:lnTo>
                <a:lnTo>
                  <a:pt x="15249" y="6570312"/>
                </a:lnTo>
                <a:cubicBezTo>
                  <a:pt x="22303" y="4527653"/>
                  <a:pt x="-5912" y="2493844"/>
                  <a:pt x="1142" y="451185"/>
                </a:cubicBezTo>
                <a:close/>
              </a:path>
            </a:pathLst>
          </a:custGeom>
          <a:solidFill>
            <a:srgbClr val="FFEDCA"/>
          </a:solidFill>
          <a:ln w="1270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67"/>
          <p:cNvSpPr/>
          <p:nvPr/>
        </p:nvSpPr>
        <p:spPr>
          <a:xfrm>
            <a:off x="4366437" y="494488"/>
            <a:ext cx="3459126" cy="7022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？</a:t>
            </a:r>
            <a:r>
              <a:rPr lang="en-US" altLang="ja-JP"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 </a:t>
            </a:r>
            <a:r>
              <a:rPr lang="ja-JP"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学習の</a:t>
            </a:r>
            <a:r>
              <a:rPr lang="ja-JP" altLang="en-US"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課題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5" name="Google Shape;41;p74">
            <a:extLst>
              <a:ext uri="{FF2B5EF4-FFF2-40B4-BE49-F238E27FC236}">
                <a16:creationId xmlns:a16="http://schemas.microsoft.com/office/drawing/2014/main" id="{C6725371-9BE3-5FEC-C319-964A4D091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6017" y="1716702"/>
            <a:ext cx="10515599" cy="364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5C416C8-01A6-C1CE-077E-75EA42D6A3B7}"/>
              </a:ext>
            </a:extLst>
          </p:cNvPr>
          <p:cNvSpPr/>
          <p:nvPr userDrawn="1"/>
        </p:nvSpPr>
        <p:spPr>
          <a:xfrm>
            <a:off x="9610725" y="6173047"/>
            <a:ext cx="2339339" cy="548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accent1"/>
                </a:solidFill>
              </a:rPr>
              <a:t>SAMPLE</a:t>
            </a:r>
            <a:endParaRPr kumimoji="1" lang="ja-JP" alt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（項のはじまり）" userDrawn="1">
  <p:cSld name="本文（節・項開始）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838200" y="259200"/>
            <a:ext cx="10515600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" name="Google Shape;41;p74">
            <a:extLst>
              <a:ext uri="{FF2B5EF4-FFF2-40B4-BE49-F238E27FC236}">
                <a16:creationId xmlns:a16="http://schemas.microsoft.com/office/drawing/2014/main" id="{EF8E7BA3-92DA-9D1F-24DE-5CD9B369D6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1364" y="908720"/>
            <a:ext cx="11449272" cy="569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" userDrawn="1">
  <p:cSld name="本文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1;p74">
            <a:extLst>
              <a:ext uri="{FF2B5EF4-FFF2-40B4-BE49-F238E27FC236}">
                <a16:creationId xmlns:a16="http://schemas.microsoft.com/office/drawing/2014/main" id="{3662B5CB-41DB-1ED4-54AD-5BC0A2BBE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1364" y="764704"/>
            <a:ext cx="11449272" cy="58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（項のはじまり）">
  <p:cSld name="図（節・項開始）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2"/>
          <p:cNvSpPr txBox="1">
            <a:spLocks noGrp="1"/>
          </p:cNvSpPr>
          <p:nvPr>
            <p:ph type="title"/>
          </p:nvPr>
        </p:nvSpPr>
        <p:spPr>
          <a:xfrm>
            <a:off x="838800" y="259200"/>
            <a:ext cx="10515600" cy="57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" preserve="1" userDrawn="1">
  <p:cSld name="参考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C31F144-95CB-1B2C-D738-05EBACC36B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1364" y="508522"/>
            <a:ext cx="1794930" cy="766762"/>
            <a:chOff x="2384853" y="5719763"/>
            <a:chExt cx="1794930" cy="766762"/>
          </a:xfrm>
        </p:grpSpPr>
        <p:sp>
          <p:nvSpPr>
            <p:cNvPr id="3" name="五角形 87">
              <a:extLst>
                <a:ext uri="{FF2B5EF4-FFF2-40B4-BE49-F238E27FC236}">
                  <a16:creationId xmlns:a16="http://schemas.microsoft.com/office/drawing/2014/main" id="{048BAF4E-917A-E1D4-D0FB-907676C545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2640146" y="5473059"/>
              <a:ext cx="758042" cy="1268628"/>
            </a:xfrm>
            <a:custGeom>
              <a:avLst/>
              <a:gdLst>
                <a:gd name="connsiteX0" fmla="*/ 1 w 960120"/>
                <a:gd name="connsiteY0" fmla="*/ 349269 h 914400"/>
                <a:gd name="connsiteX1" fmla="*/ 480060 w 960120"/>
                <a:gd name="connsiteY1" fmla="*/ 0 h 914400"/>
                <a:gd name="connsiteX2" fmla="*/ 960119 w 960120"/>
                <a:gd name="connsiteY2" fmla="*/ 349269 h 914400"/>
                <a:gd name="connsiteX3" fmla="*/ 776753 w 960120"/>
                <a:gd name="connsiteY3" fmla="*/ 914398 h 914400"/>
                <a:gd name="connsiteX4" fmla="*/ 183367 w 960120"/>
                <a:gd name="connsiteY4" fmla="*/ 914398 h 914400"/>
                <a:gd name="connsiteX5" fmla="*/ 1 w 960120"/>
                <a:gd name="connsiteY5" fmla="*/ 349269 h 914400"/>
                <a:gd name="connsiteX0" fmla="*/ 0 w 960118"/>
                <a:gd name="connsiteY0" fmla="*/ 349269 h 917018"/>
                <a:gd name="connsiteX1" fmla="*/ 480059 w 960118"/>
                <a:gd name="connsiteY1" fmla="*/ 0 h 917018"/>
                <a:gd name="connsiteX2" fmla="*/ 960118 w 960118"/>
                <a:gd name="connsiteY2" fmla="*/ 349269 h 917018"/>
                <a:gd name="connsiteX3" fmla="*/ 776752 w 960118"/>
                <a:gd name="connsiteY3" fmla="*/ 914398 h 917018"/>
                <a:gd name="connsiteX4" fmla="*/ 2582 w 960118"/>
                <a:gd name="connsiteY4" fmla="*/ 917018 h 917018"/>
                <a:gd name="connsiteX5" fmla="*/ 0 w 960118"/>
                <a:gd name="connsiteY5" fmla="*/ 349269 h 917018"/>
                <a:gd name="connsiteX0" fmla="*/ 0 w 960118"/>
                <a:gd name="connsiteY0" fmla="*/ 349269 h 917018"/>
                <a:gd name="connsiteX1" fmla="*/ 480059 w 960118"/>
                <a:gd name="connsiteY1" fmla="*/ 0 h 917018"/>
                <a:gd name="connsiteX2" fmla="*/ 960118 w 960118"/>
                <a:gd name="connsiteY2" fmla="*/ 349269 h 917018"/>
                <a:gd name="connsiteX3" fmla="*/ 957536 w 960118"/>
                <a:gd name="connsiteY3" fmla="*/ 914398 h 917018"/>
                <a:gd name="connsiteX4" fmla="*/ 2582 w 960118"/>
                <a:gd name="connsiteY4" fmla="*/ 917018 h 917018"/>
                <a:gd name="connsiteX5" fmla="*/ 0 w 960118"/>
                <a:gd name="connsiteY5" fmla="*/ 349269 h 917018"/>
                <a:gd name="connsiteX0" fmla="*/ 0 w 960118"/>
                <a:gd name="connsiteY0" fmla="*/ 145844 h 713593"/>
                <a:gd name="connsiteX1" fmla="*/ 480059 w 960118"/>
                <a:gd name="connsiteY1" fmla="*/ 0 h 713593"/>
                <a:gd name="connsiteX2" fmla="*/ 960118 w 960118"/>
                <a:gd name="connsiteY2" fmla="*/ 145844 h 713593"/>
                <a:gd name="connsiteX3" fmla="*/ 957536 w 960118"/>
                <a:gd name="connsiteY3" fmla="*/ 710973 h 713593"/>
                <a:gd name="connsiteX4" fmla="*/ 2582 w 960118"/>
                <a:gd name="connsiteY4" fmla="*/ 713593 h 713593"/>
                <a:gd name="connsiteX5" fmla="*/ 0 w 960118"/>
                <a:gd name="connsiteY5" fmla="*/ 145844 h 713593"/>
                <a:gd name="connsiteX0" fmla="*/ 0 w 960118"/>
                <a:gd name="connsiteY0" fmla="*/ 144441 h 712190"/>
                <a:gd name="connsiteX1" fmla="*/ 470534 w 960118"/>
                <a:gd name="connsiteY1" fmla="*/ 0 h 712190"/>
                <a:gd name="connsiteX2" fmla="*/ 960118 w 960118"/>
                <a:gd name="connsiteY2" fmla="*/ 144441 h 712190"/>
                <a:gd name="connsiteX3" fmla="*/ 957536 w 960118"/>
                <a:gd name="connsiteY3" fmla="*/ 709570 h 712190"/>
                <a:gd name="connsiteX4" fmla="*/ 2582 w 960118"/>
                <a:gd name="connsiteY4" fmla="*/ 712190 h 712190"/>
                <a:gd name="connsiteX5" fmla="*/ 0 w 960118"/>
                <a:gd name="connsiteY5" fmla="*/ 144441 h 712190"/>
                <a:gd name="connsiteX0" fmla="*/ 0 w 960118"/>
                <a:gd name="connsiteY0" fmla="*/ 145844 h 713593"/>
                <a:gd name="connsiteX1" fmla="*/ 484821 w 960118"/>
                <a:gd name="connsiteY1" fmla="*/ 0 h 713593"/>
                <a:gd name="connsiteX2" fmla="*/ 960118 w 960118"/>
                <a:gd name="connsiteY2" fmla="*/ 145844 h 713593"/>
                <a:gd name="connsiteX3" fmla="*/ 957536 w 960118"/>
                <a:gd name="connsiteY3" fmla="*/ 710973 h 713593"/>
                <a:gd name="connsiteX4" fmla="*/ 2582 w 960118"/>
                <a:gd name="connsiteY4" fmla="*/ 713593 h 713593"/>
                <a:gd name="connsiteX5" fmla="*/ 0 w 960118"/>
                <a:gd name="connsiteY5" fmla="*/ 145844 h 713593"/>
                <a:gd name="connsiteX0" fmla="*/ 0 w 960118"/>
                <a:gd name="connsiteY0" fmla="*/ 144441 h 712190"/>
                <a:gd name="connsiteX1" fmla="*/ 491965 w 960118"/>
                <a:gd name="connsiteY1" fmla="*/ 0 h 712190"/>
                <a:gd name="connsiteX2" fmla="*/ 960118 w 960118"/>
                <a:gd name="connsiteY2" fmla="*/ 144441 h 712190"/>
                <a:gd name="connsiteX3" fmla="*/ 957536 w 960118"/>
                <a:gd name="connsiteY3" fmla="*/ 709570 h 712190"/>
                <a:gd name="connsiteX4" fmla="*/ 2582 w 960118"/>
                <a:gd name="connsiteY4" fmla="*/ 712190 h 712190"/>
                <a:gd name="connsiteX5" fmla="*/ 0 w 960118"/>
                <a:gd name="connsiteY5" fmla="*/ 144441 h 712190"/>
                <a:gd name="connsiteX0" fmla="*/ 0 w 960118"/>
                <a:gd name="connsiteY0" fmla="*/ 147247 h 714996"/>
                <a:gd name="connsiteX1" fmla="*/ 482440 w 960118"/>
                <a:gd name="connsiteY1" fmla="*/ 0 h 714996"/>
                <a:gd name="connsiteX2" fmla="*/ 960118 w 960118"/>
                <a:gd name="connsiteY2" fmla="*/ 147247 h 714996"/>
                <a:gd name="connsiteX3" fmla="*/ 957536 w 960118"/>
                <a:gd name="connsiteY3" fmla="*/ 712376 h 714996"/>
                <a:gd name="connsiteX4" fmla="*/ 2582 w 960118"/>
                <a:gd name="connsiteY4" fmla="*/ 714996 h 714996"/>
                <a:gd name="connsiteX5" fmla="*/ 0 w 960118"/>
                <a:gd name="connsiteY5" fmla="*/ 147247 h 714996"/>
                <a:gd name="connsiteX0" fmla="*/ 0 w 960118"/>
                <a:gd name="connsiteY0" fmla="*/ 143038 h 710787"/>
                <a:gd name="connsiteX1" fmla="*/ 482440 w 960118"/>
                <a:gd name="connsiteY1" fmla="*/ 0 h 710787"/>
                <a:gd name="connsiteX2" fmla="*/ 960118 w 960118"/>
                <a:gd name="connsiteY2" fmla="*/ 143038 h 710787"/>
                <a:gd name="connsiteX3" fmla="*/ 957536 w 960118"/>
                <a:gd name="connsiteY3" fmla="*/ 708167 h 710787"/>
                <a:gd name="connsiteX4" fmla="*/ 2582 w 960118"/>
                <a:gd name="connsiteY4" fmla="*/ 710787 h 710787"/>
                <a:gd name="connsiteX5" fmla="*/ 0 w 960118"/>
                <a:gd name="connsiteY5" fmla="*/ 143038 h 7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118" h="710787">
                  <a:moveTo>
                    <a:pt x="0" y="143038"/>
                  </a:moveTo>
                  <a:lnTo>
                    <a:pt x="482440" y="0"/>
                  </a:lnTo>
                  <a:lnTo>
                    <a:pt x="960118" y="143038"/>
                  </a:lnTo>
                  <a:cubicBezTo>
                    <a:pt x="959257" y="331414"/>
                    <a:pt x="958397" y="519791"/>
                    <a:pt x="957536" y="708167"/>
                  </a:cubicBezTo>
                  <a:lnTo>
                    <a:pt x="2582" y="710787"/>
                  </a:lnTo>
                  <a:cubicBezTo>
                    <a:pt x="1721" y="521537"/>
                    <a:pt x="861" y="332288"/>
                    <a:pt x="0" y="143038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BF7C2C7-9C5A-D577-3029-EF96870DA7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12011" y="5812798"/>
              <a:ext cx="1055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参考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D0E7B007-F066-0E76-4A27-46316CCCEA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94634" y="5719763"/>
              <a:ext cx="257175" cy="766762"/>
            </a:xfrm>
            <a:custGeom>
              <a:avLst/>
              <a:gdLst>
                <a:gd name="connsiteX0" fmla="*/ 0 w 257175"/>
                <a:gd name="connsiteY0" fmla="*/ 0 h 766762"/>
                <a:gd name="connsiteX1" fmla="*/ 257175 w 257175"/>
                <a:gd name="connsiteY1" fmla="*/ 392906 h 766762"/>
                <a:gd name="connsiteX2" fmla="*/ 4762 w 257175"/>
                <a:gd name="connsiteY2" fmla="*/ 766762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766762">
                  <a:moveTo>
                    <a:pt x="0" y="0"/>
                  </a:moveTo>
                  <a:lnTo>
                    <a:pt x="257175" y="392906"/>
                  </a:lnTo>
                  <a:lnTo>
                    <a:pt x="4762" y="766762"/>
                  </a:ln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4519F4F8-2148-240F-678A-854C0F5BD7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37292" y="5719763"/>
              <a:ext cx="257175" cy="766762"/>
            </a:xfrm>
            <a:custGeom>
              <a:avLst/>
              <a:gdLst>
                <a:gd name="connsiteX0" fmla="*/ 0 w 257175"/>
                <a:gd name="connsiteY0" fmla="*/ 0 h 766762"/>
                <a:gd name="connsiteX1" fmla="*/ 257175 w 257175"/>
                <a:gd name="connsiteY1" fmla="*/ 392906 h 766762"/>
                <a:gd name="connsiteX2" fmla="*/ 4762 w 257175"/>
                <a:gd name="connsiteY2" fmla="*/ 766762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766762">
                  <a:moveTo>
                    <a:pt x="0" y="0"/>
                  </a:moveTo>
                  <a:lnTo>
                    <a:pt x="257175" y="392906"/>
                  </a:lnTo>
                  <a:lnTo>
                    <a:pt x="4762" y="766762"/>
                  </a:ln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F92EECB4-F362-D87D-C2A0-F4AD9B1D9C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79950" y="5719763"/>
              <a:ext cx="257175" cy="766762"/>
            </a:xfrm>
            <a:custGeom>
              <a:avLst/>
              <a:gdLst>
                <a:gd name="connsiteX0" fmla="*/ 0 w 257175"/>
                <a:gd name="connsiteY0" fmla="*/ 0 h 766762"/>
                <a:gd name="connsiteX1" fmla="*/ 257175 w 257175"/>
                <a:gd name="connsiteY1" fmla="*/ 392906 h 766762"/>
                <a:gd name="connsiteX2" fmla="*/ 4762 w 257175"/>
                <a:gd name="connsiteY2" fmla="*/ 766762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766762">
                  <a:moveTo>
                    <a:pt x="0" y="0"/>
                  </a:moveTo>
                  <a:lnTo>
                    <a:pt x="257175" y="392906"/>
                  </a:lnTo>
                  <a:lnTo>
                    <a:pt x="4762" y="766762"/>
                  </a:ln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DE546EC5-407B-2A78-89D1-4F2E1108C8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2608" y="5719763"/>
              <a:ext cx="257175" cy="766762"/>
            </a:xfrm>
            <a:custGeom>
              <a:avLst/>
              <a:gdLst>
                <a:gd name="connsiteX0" fmla="*/ 0 w 257175"/>
                <a:gd name="connsiteY0" fmla="*/ 0 h 766762"/>
                <a:gd name="connsiteX1" fmla="*/ 257175 w 257175"/>
                <a:gd name="connsiteY1" fmla="*/ 392906 h 766762"/>
                <a:gd name="connsiteX2" fmla="*/ 4762 w 257175"/>
                <a:gd name="connsiteY2" fmla="*/ 766762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766762">
                  <a:moveTo>
                    <a:pt x="0" y="0"/>
                  </a:moveTo>
                  <a:lnTo>
                    <a:pt x="257175" y="392906"/>
                  </a:lnTo>
                  <a:lnTo>
                    <a:pt x="4762" y="766762"/>
                  </a:ln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8" name="Google Shape;41;p74">
            <a:extLst>
              <a:ext uri="{FF2B5EF4-FFF2-40B4-BE49-F238E27FC236}">
                <a16:creationId xmlns:a16="http://schemas.microsoft.com/office/drawing/2014/main" id="{30054423-7589-E584-A21A-3D3A835305BD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2286000" y="508523"/>
            <a:ext cx="9534636" cy="76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ctr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  <p:sp>
        <p:nvSpPr>
          <p:cNvPr id="19" name="Google Shape;41;p74">
            <a:extLst>
              <a:ext uri="{FF2B5EF4-FFF2-40B4-BE49-F238E27FC236}">
                <a16:creationId xmlns:a16="http://schemas.microsoft.com/office/drawing/2014/main" id="{C1D75474-9F47-75F7-1C93-97DE687EB000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71364" y="1700807"/>
            <a:ext cx="11449272" cy="489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0000" bIns="45700" anchor="t" anchorCtr="0">
            <a:normAutofit/>
          </a:bodyPr>
          <a:lstStyle>
            <a:lvl1pPr marL="432000" lvl="0" indent="-39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S PGothic"/>
              <a:buNone/>
              <a:defRPr sz="28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779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8388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62"/>
          <p:cNvSpPr/>
          <p:nvPr/>
        </p:nvSpPr>
        <p:spPr>
          <a:xfrm>
            <a:off x="421005" y="1"/>
            <a:ext cx="11770995" cy="22703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rgbClr val="FF6325"/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FEF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62"/>
          <p:cNvSpPr/>
          <p:nvPr/>
        </p:nvSpPr>
        <p:spPr>
          <a:xfrm rot="5400000">
            <a:off x="-44813" y="39442"/>
            <a:ext cx="703273" cy="624388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62"/>
          <p:cNvSpPr txBox="1"/>
          <p:nvPr/>
        </p:nvSpPr>
        <p:spPr>
          <a:xfrm>
            <a:off x="-384720" y="-27384"/>
            <a:ext cx="7586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62"/>
          <p:cNvSpPr txBox="1"/>
          <p:nvPr/>
        </p:nvSpPr>
        <p:spPr>
          <a:xfrm>
            <a:off x="6910388" y="1191"/>
            <a:ext cx="5039678" cy="22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科人</a:t>
            </a:r>
            <a:r>
              <a:rPr lang="ja-JP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002-901　</a:t>
            </a: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改訂 科学と人間生活</a:t>
            </a:r>
            <a:r>
              <a:rPr lang="ja-JP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　1編1章　</a:t>
            </a: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微生物とその利用</a:t>
            </a:r>
            <a:endParaRPr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1933CE7A-560D-E061-8C98-D60B606EF71D}"/>
              </a:ext>
            </a:extLst>
          </p:cNvPr>
          <p:cNvSpPr/>
          <p:nvPr userDrawn="1"/>
        </p:nvSpPr>
        <p:spPr>
          <a:xfrm>
            <a:off x="9610725" y="6173047"/>
            <a:ext cx="2339339" cy="548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accent1"/>
                </a:solidFill>
              </a:rPr>
              <a:t>SAMPLE</a:t>
            </a:r>
            <a:endParaRPr kumimoji="1" lang="ja-JP" altLang="en-US" sz="4000" dirty="0">
              <a:solidFill>
                <a:schemeClr val="accent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9" r:id="rId3"/>
    <p:sldLayoutId id="2147483667" r:id="rId4"/>
    <p:sldLayoutId id="2147483651" r:id="rId5"/>
    <p:sldLayoutId id="2147483652" r:id="rId6"/>
    <p:sldLayoutId id="2147483653" r:id="rId7"/>
    <p:sldLayoutId id="2147483656" r:id="rId8"/>
    <p:sldLayoutId id="2147483691" r:id="rId9"/>
    <p:sldLayoutId id="2147483692" r:id="rId10"/>
    <p:sldLayoutId id="2147483655" r:id="rId11"/>
    <p:sldLayoutId id="214748366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75000"/>
              <a:lumOff val="25000"/>
            </a:schemeClr>
          </a:solidFill>
          <a:latin typeface="BIZ UDPゴシック" panose="020B0400000000000000" pitchFamily="50" charset="-128"/>
          <a:ea typeface="BIZ UDPゴシック" panose="020B0400000000000000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75000"/>
              <a:lumOff val="25000"/>
            </a:schemeClr>
          </a:solidFill>
          <a:latin typeface="BIZ UDPゴシック" panose="020B0400000000000000" pitchFamily="50" charset="-128"/>
          <a:ea typeface="BIZ UDPゴシック" panose="020B0400000000000000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8388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62"/>
          <p:cNvSpPr/>
          <p:nvPr/>
        </p:nvSpPr>
        <p:spPr>
          <a:xfrm>
            <a:off x="421005" y="1"/>
            <a:ext cx="11770995" cy="22703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rgbClr val="FF6325"/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FEF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62"/>
          <p:cNvSpPr/>
          <p:nvPr/>
        </p:nvSpPr>
        <p:spPr>
          <a:xfrm rot="5400000">
            <a:off x="-44813" y="39442"/>
            <a:ext cx="703273" cy="624388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62"/>
          <p:cNvSpPr txBox="1"/>
          <p:nvPr/>
        </p:nvSpPr>
        <p:spPr>
          <a:xfrm>
            <a:off x="-384720" y="-27384"/>
            <a:ext cx="7586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62"/>
          <p:cNvSpPr txBox="1"/>
          <p:nvPr/>
        </p:nvSpPr>
        <p:spPr>
          <a:xfrm>
            <a:off x="6910388" y="1191"/>
            <a:ext cx="5039678" cy="22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科人</a:t>
            </a:r>
            <a:r>
              <a:rPr lang="en-US" altLang="ja-JP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002-901</a:t>
            </a: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　改訂 科学と人間生活　</a:t>
            </a:r>
            <a:r>
              <a:rPr lang="en-US" altLang="ja-JP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1</a:t>
            </a: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編</a:t>
            </a:r>
            <a:r>
              <a:rPr lang="en-US" altLang="ja-JP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1</a:t>
            </a:r>
            <a:r>
              <a:rPr lang="ja-JP" altLang="en-US" sz="1200" b="0" i="0" u="none" strike="noStrike" cap="none" dirty="0">
                <a:solidFill>
                  <a:srgbClr val="3F3F3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/>
                <a:sym typeface="Arial"/>
              </a:rPr>
              <a:t>章　微生物とその利用</a:t>
            </a:r>
            <a:endParaRPr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E8AFBD3-B8A8-06E4-6CA2-D824D0034B93}"/>
              </a:ext>
            </a:extLst>
          </p:cNvPr>
          <p:cNvSpPr/>
          <p:nvPr userDrawn="1"/>
        </p:nvSpPr>
        <p:spPr>
          <a:xfrm>
            <a:off x="9610725" y="6173047"/>
            <a:ext cx="2339339" cy="548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accent1"/>
                </a:solidFill>
              </a:rPr>
              <a:t>SAMPLE</a:t>
            </a:r>
            <a:endParaRPr kumimoji="1" lang="ja-JP" alt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66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9" r:id="rId2"/>
    <p:sldLayoutId id="2147483680" r:id="rId3"/>
    <p:sldLayoutId id="2147483681" r:id="rId4"/>
    <p:sldLayoutId id="2147483676" r:id="rId5"/>
    <p:sldLayoutId id="2147483682" r:id="rId6"/>
    <p:sldLayoutId id="2147483683" r:id="rId7"/>
    <p:sldLayoutId id="2147483684" r:id="rId8"/>
    <p:sldLayoutId id="2147483677" r:id="rId9"/>
    <p:sldLayoutId id="2147483685" r:id="rId10"/>
    <p:sldLayoutId id="2147483686" r:id="rId11"/>
    <p:sldLayoutId id="2147483687" r:id="rId12"/>
    <p:sldLayoutId id="2147483678" r:id="rId13"/>
    <p:sldLayoutId id="2147483688" r:id="rId14"/>
    <p:sldLayoutId id="2147483689" r:id="rId15"/>
    <p:sldLayoutId id="214748369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75000"/>
              <a:lumOff val="25000"/>
            </a:schemeClr>
          </a:solidFill>
          <a:latin typeface="BIZ UDPゴシック" panose="020B0400000000000000" pitchFamily="50" charset="-128"/>
          <a:ea typeface="BIZ UDPゴシック" panose="020B0400000000000000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75000"/>
              <a:lumOff val="25000"/>
            </a:schemeClr>
          </a:solidFill>
          <a:latin typeface="BIZ UDPゴシック" panose="020B0400000000000000" pitchFamily="50" charset="-128"/>
          <a:ea typeface="BIZ UDPゴシック" panose="020B0400000000000000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ja-JP" dirty="0">
                <a:solidFill>
                  <a:srgbClr val="3F3F3F"/>
                </a:solidFill>
              </a:rPr>
              <a:t>デジタル板書</a:t>
            </a:r>
            <a:endParaRPr dirty="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ja-JP" dirty="0">
                <a:solidFill>
                  <a:srgbClr val="3F3F3F"/>
                </a:solidFill>
              </a:rPr>
              <a:t>改訂 </a:t>
            </a:r>
            <a:r>
              <a:rPr lang="ja-JP" altLang="en-US" dirty="0"/>
              <a:t>科学と人間生活</a:t>
            </a:r>
            <a:r>
              <a:rPr lang="ja-JP" dirty="0">
                <a:solidFill>
                  <a:srgbClr val="3F3F3F"/>
                </a:solidFill>
              </a:rPr>
              <a:t>（</a:t>
            </a:r>
            <a:r>
              <a:rPr lang="ja-JP" altLang="en-US" dirty="0"/>
              <a:t>科人</a:t>
            </a:r>
            <a:r>
              <a:rPr lang="ja-JP" dirty="0">
                <a:solidFill>
                  <a:srgbClr val="3F3F3F"/>
                </a:solidFill>
              </a:rPr>
              <a:t>002-901）</a:t>
            </a:r>
            <a:endParaRPr dirty="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dirty="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dirty="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ja-JP" dirty="0">
                <a:solidFill>
                  <a:srgbClr val="3F3F3F"/>
                </a:solidFill>
              </a:rPr>
              <a:t>教科書p.1</a:t>
            </a:r>
            <a:r>
              <a:rPr lang="en-US" altLang="ja-JP" dirty="0">
                <a:solidFill>
                  <a:srgbClr val="3F3F3F"/>
                </a:solidFill>
              </a:rPr>
              <a:t>4</a:t>
            </a:r>
            <a:r>
              <a:rPr lang="ja-JP" dirty="0">
                <a:solidFill>
                  <a:srgbClr val="3F3F3F"/>
                </a:solidFill>
              </a:rPr>
              <a:t>～</a:t>
            </a:r>
            <a:r>
              <a:rPr lang="ja-JP" altLang="en-US" dirty="0">
                <a:solidFill>
                  <a:srgbClr val="3F3F3F"/>
                </a:solidFill>
              </a:rPr>
              <a:t>３７</a:t>
            </a:r>
            <a:endParaRPr dirty="0"/>
          </a:p>
          <a:p>
            <a:pPr marL="0" lvl="0" indent="0">
              <a:buSzPct val="100000"/>
            </a:pPr>
            <a:r>
              <a:rPr lang="ja-JP" dirty="0">
                <a:solidFill>
                  <a:srgbClr val="3F3F3F"/>
                </a:solidFill>
              </a:rPr>
              <a:t>（全</a:t>
            </a:r>
            <a:r>
              <a:rPr lang="en-US" altLang="ja-JP" dirty="0">
                <a:solidFill>
                  <a:srgbClr val="3F3F3F"/>
                </a:solidFill>
              </a:rPr>
              <a:t>141</a:t>
            </a:r>
            <a:r>
              <a:rPr lang="ja-JP" dirty="0">
                <a:solidFill>
                  <a:srgbClr val="3F3F3F"/>
                </a:solidFill>
              </a:rPr>
              <a:t>スライド</a:t>
            </a:r>
            <a:r>
              <a:rPr lang="ja-JP" altLang="en-US" dirty="0">
                <a:solidFill>
                  <a:srgbClr val="3F3F3F"/>
                </a:solidFill>
              </a:rPr>
              <a:t>中</a:t>
            </a:r>
            <a:r>
              <a:rPr lang="en-US" altLang="ja-JP" dirty="0"/>
              <a:t>25</a:t>
            </a:r>
            <a:r>
              <a:rPr lang="ja-JP" altLang="en-US" dirty="0"/>
              <a:t>スライドをサンプル版として公開しています</a:t>
            </a:r>
            <a:r>
              <a:rPr lang="ja-JP" dirty="0">
                <a:solidFill>
                  <a:srgbClr val="3F3F3F"/>
                </a:solidFill>
              </a:rPr>
              <a:t>）</a:t>
            </a:r>
            <a:endParaRPr dirty="0"/>
          </a:p>
        </p:txBody>
      </p:sp>
      <p:sp>
        <p:nvSpPr>
          <p:cNvPr id="74" name="Google Shape;74;p1"/>
          <p:cNvSpPr txBox="1"/>
          <p:nvPr/>
        </p:nvSpPr>
        <p:spPr>
          <a:xfrm>
            <a:off x="1042778" y="2656383"/>
            <a:ext cx="10306050" cy="769441"/>
          </a:xfrm>
          <a:prstGeom prst="rect">
            <a:avLst/>
          </a:prstGeom>
          <a:solidFill>
            <a:srgbClr val="00CC99"/>
          </a:solidFill>
          <a:ln w="0" cap="flat" cmpd="sng">
            <a:solidFill>
              <a:srgbClr val="C994C1">
                <a:alpha val="97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 b="1" i="0" u="none" strike="noStrike" cap="none" dirty="0">
                <a:solidFill>
                  <a:schemeClr val="l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sym typeface="Arial"/>
              </a:rPr>
              <a:t>１編１章　</a:t>
            </a:r>
            <a:r>
              <a:rPr lang="ja-JP" altLang="en-US" sz="4400" b="1" i="0" u="none" strike="noStrike" cap="none" dirty="0">
                <a:solidFill>
                  <a:schemeClr val="l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sym typeface="Arial"/>
              </a:rPr>
              <a:t>微生物とその利用</a:t>
            </a:r>
            <a:endParaRPr sz="4400" b="1" i="0" u="none" strike="noStrike" cap="none" dirty="0">
              <a:solidFill>
                <a:schemeClr val="lt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sym typeface="Arial"/>
            </a:endParaRPr>
          </a:p>
        </p:txBody>
      </p:sp>
      <p:pic>
        <p:nvPicPr>
          <p:cNvPr id="13" name="図 12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A7B1F08B-05C5-A18E-EC92-B4D18808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6062808"/>
            <a:ext cx="571580" cy="5715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図 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32D84B9-C39C-B080-E35B-235A5F25B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81" y="6043756"/>
            <a:ext cx="4582164" cy="5906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49B4A847-142E-2324-F989-9E4F900C2546}"/>
              </a:ext>
            </a:extLst>
          </p:cNvPr>
          <p:cNvSpPr/>
          <p:nvPr/>
        </p:nvSpPr>
        <p:spPr>
          <a:xfrm>
            <a:off x="335360" y="4764784"/>
            <a:ext cx="2089448" cy="1073089"/>
          </a:xfrm>
          <a:prstGeom prst="wedgeRectCallout">
            <a:avLst>
              <a:gd name="adj1" fmla="val -14633"/>
              <a:gd name="adj2" fmla="val 63920"/>
            </a:avLst>
          </a:prstGeom>
          <a:solidFill>
            <a:srgbClr val="DDC7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サンプル版ではリンクを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削除していますが、製品版では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ここをクリックすると、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教科書</a:t>
            </a:r>
            <a:r>
              <a: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QR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サイトを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開くことができます。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981864DF-7578-34A5-BEB2-3DA2E35CF72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身のまわりには、どのような</a:t>
            </a:r>
            <a:endParaRPr kumimoji="1" lang="en-US" altLang="ja-JP" dirty="0"/>
          </a:p>
          <a:p>
            <a:r>
              <a:rPr kumimoji="1" lang="ja-JP" altLang="en-US" dirty="0"/>
              <a:t>微生物が存在するだろうか。</a:t>
            </a:r>
            <a:endParaRPr kumimoji="1" lang="en-US" altLang="ja-JP" dirty="0"/>
          </a:p>
          <a:p>
            <a:r>
              <a:rPr kumimoji="1" lang="ja-JP" altLang="en-US" dirty="0"/>
              <a:t>また、それぞれ私たちの</a:t>
            </a:r>
            <a:endParaRPr kumimoji="1" lang="en-US" altLang="ja-JP" dirty="0"/>
          </a:p>
          <a:p>
            <a:r>
              <a:rPr kumimoji="1" lang="ja-JP" altLang="en-US" dirty="0"/>
              <a:t>暮らしにどのように</a:t>
            </a:r>
            <a:endParaRPr kumimoji="1" lang="en-US" altLang="ja-JP" dirty="0"/>
          </a:p>
          <a:p>
            <a:r>
              <a:rPr kumimoji="1" lang="ja-JP" altLang="en-US" dirty="0"/>
              <a:t>かかわっているだろうか。</a:t>
            </a:r>
            <a:endParaRPr kumimoji="1" lang="en-US" altLang="ja-JP" dirty="0"/>
          </a:p>
          <a:p>
            <a:r>
              <a:rPr kumimoji="1" lang="ja-JP" altLang="en-US" dirty="0"/>
              <a:t>日常生活を振り返って、</a:t>
            </a:r>
            <a:endParaRPr kumimoji="1" lang="en-US" altLang="ja-JP" dirty="0"/>
          </a:p>
          <a:p>
            <a:r>
              <a:rPr kumimoji="1" lang="ja-JP" altLang="en-US" dirty="0"/>
              <a:t>考えよう。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0C33BF-CCFE-C4DF-5C96-972605B48D4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5997" y="912669"/>
            <a:ext cx="5761037" cy="5323514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〇手のひらや口の中に存在</a:t>
            </a:r>
            <a:br>
              <a:rPr kumimoji="1" lang="en-US" altLang="ja-JP" dirty="0">
                <a:solidFill>
                  <a:schemeClr val="accent1"/>
                </a:solidFill>
              </a:rPr>
            </a:br>
            <a:r>
              <a:rPr kumimoji="1" lang="ja-JP" altLang="en-US" dirty="0">
                <a:solidFill>
                  <a:schemeClr val="accent1"/>
                </a:solidFill>
              </a:rPr>
              <a:t>していて感染症の原因と</a:t>
            </a:r>
            <a:br>
              <a:rPr kumimoji="1" lang="en-US" altLang="ja-JP" dirty="0">
                <a:solidFill>
                  <a:schemeClr val="accent1"/>
                </a:solidFill>
              </a:rPr>
            </a:br>
            <a:r>
              <a:rPr kumimoji="1" lang="ja-JP" altLang="en-US" dirty="0">
                <a:solidFill>
                  <a:schemeClr val="accent1"/>
                </a:solidFill>
              </a:rPr>
              <a:t>なることがある</a:t>
            </a:r>
            <a:endParaRPr kumimoji="1" lang="en-US" altLang="ja-JP" dirty="0">
              <a:solidFill>
                <a:schemeClr val="accent1"/>
              </a:solidFill>
            </a:endParaRPr>
          </a:p>
          <a:p>
            <a:r>
              <a:rPr kumimoji="1" lang="ja-JP" altLang="en-US" dirty="0">
                <a:solidFill>
                  <a:schemeClr val="accent1"/>
                </a:solidFill>
              </a:rPr>
              <a:t>〇土の中や表面に</a:t>
            </a:r>
            <a:br>
              <a:rPr kumimoji="1" lang="en-US" altLang="ja-JP" dirty="0">
                <a:solidFill>
                  <a:schemeClr val="accent1"/>
                </a:solidFill>
              </a:rPr>
            </a:br>
            <a:r>
              <a:rPr kumimoji="1" lang="ja-JP" altLang="en-US" dirty="0">
                <a:solidFill>
                  <a:schemeClr val="accent1"/>
                </a:solidFill>
              </a:rPr>
              <a:t>存在していて分解者と</a:t>
            </a:r>
            <a:br>
              <a:rPr kumimoji="1" lang="en-US" altLang="ja-JP" dirty="0">
                <a:solidFill>
                  <a:schemeClr val="accent1"/>
                </a:solidFill>
              </a:rPr>
            </a:br>
            <a:r>
              <a:rPr kumimoji="1" lang="ja-JP" altLang="en-US" dirty="0">
                <a:solidFill>
                  <a:schemeClr val="accent1"/>
                </a:solidFill>
              </a:rPr>
              <a:t>してはたらいている</a:t>
            </a:r>
            <a:endParaRPr kumimoji="1" lang="en-US" altLang="ja-JP" dirty="0">
              <a:solidFill>
                <a:schemeClr val="accent1"/>
              </a:solidFill>
            </a:endParaRPr>
          </a:p>
          <a:p>
            <a:r>
              <a:rPr kumimoji="1" lang="ja-JP" altLang="en-US" dirty="0">
                <a:solidFill>
                  <a:schemeClr val="accent1"/>
                </a:solidFill>
              </a:rPr>
              <a:t>など</a:t>
            </a: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B601AFC0-9B95-625A-79C6-DF89D364D442}"/>
              </a:ext>
            </a:extLst>
          </p:cNvPr>
          <p:cNvSpPr/>
          <p:nvPr/>
        </p:nvSpPr>
        <p:spPr>
          <a:xfrm>
            <a:off x="6395880" y="917838"/>
            <a:ext cx="5161272" cy="215371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5779A17C-33AB-B66C-BA94-C08D6BFD9B3A}"/>
              </a:ext>
            </a:extLst>
          </p:cNvPr>
          <p:cNvSpPr/>
          <p:nvPr/>
        </p:nvSpPr>
        <p:spPr>
          <a:xfrm>
            <a:off x="6395880" y="3271578"/>
            <a:ext cx="5161272" cy="276225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7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333C4D-4E4E-8EAD-9050-2D011A1AE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〇微生物は、空気中や土壌中、水中、さらには食品中など、</a:t>
            </a:r>
            <a:br>
              <a:rPr lang="en-US" altLang="ja-JP" dirty="0"/>
            </a:br>
            <a:r>
              <a:rPr lang="ja-JP" altLang="en-US" dirty="0"/>
              <a:t>身のまわりのさまざまな場所にさまざまな種類が</a:t>
            </a:r>
            <a:br>
              <a:rPr lang="en-US" altLang="ja-JP" dirty="0"/>
            </a:br>
            <a:r>
              <a:rPr lang="ja-JP" altLang="en-US" dirty="0"/>
              <a:t>存在している。</a:t>
            </a:r>
            <a:br>
              <a:rPr lang="en-US" altLang="ja-JP" dirty="0"/>
            </a:br>
            <a:r>
              <a:rPr lang="ja-JP" altLang="en-US" dirty="0"/>
              <a:t>→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A43D697-9EE8-1A0B-25B3-2F293DA9A740}"/>
              </a:ext>
            </a:extLst>
          </p:cNvPr>
          <p:cNvGrpSpPr/>
          <p:nvPr/>
        </p:nvGrpSpPr>
        <p:grpSpPr>
          <a:xfrm>
            <a:off x="1808975" y="3013501"/>
            <a:ext cx="3031012" cy="830997"/>
            <a:chOff x="7760043" y="3581607"/>
            <a:chExt cx="3031012" cy="830997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BC7C4778-D1F8-96A6-503D-8720835ED179}"/>
                </a:ext>
              </a:extLst>
            </p:cNvPr>
            <p:cNvGrpSpPr/>
            <p:nvPr/>
          </p:nvGrpSpPr>
          <p:grpSpPr>
            <a:xfrm>
              <a:off x="7760043" y="3581607"/>
              <a:ext cx="3031012" cy="830997"/>
              <a:chOff x="4522573" y="2082383"/>
              <a:chExt cx="3031012" cy="830997"/>
            </a:xfrm>
          </p:grpSpPr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6B99BB97-4A8D-9565-47BC-E287FC1DD1F8}"/>
                  </a:ext>
                </a:extLst>
              </p:cNvPr>
              <p:cNvSpPr/>
              <p:nvPr/>
            </p:nvSpPr>
            <p:spPr>
              <a:xfrm>
                <a:off x="6722588" y="2082383"/>
                <a:ext cx="830997" cy="83099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677713A5-2C19-5F35-150D-B9717561EEE8}"/>
                  </a:ext>
                </a:extLst>
              </p:cNvPr>
              <p:cNvGrpSpPr/>
              <p:nvPr/>
            </p:nvGrpSpPr>
            <p:grpSpPr>
              <a:xfrm>
                <a:off x="4522573" y="2082383"/>
                <a:ext cx="2408543" cy="830997"/>
                <a:chOff x="4522573" y="2082383"/>
                <a:chExt cx="2408543" cy="830997"/>
              </a:xfrm>
            </p:grpSpPr>
            <p:sp>
              <p:nvSpPr>
                <p:cNvPr id="11" name="楕円 10">
                  <a:extLst>
                    <a:ext uri="{FF2B5EF4-FFF2-40B4-BE49-F238E27FC236}">
                      <a16:creationId xmlns:a16="http://schemas.microsoft.com/office/drawing/2014/main" id="{616068ED-E9CD-8867-DB2B-FB5E6488CD60}"/>
                    </a:ext>
                  </a:extLst>
                </p:cNvPr>
                <p:cNvSpPr/>
                <p:nvPr/>
              </p:nvSpPr>
              <p:spPr>
                <a:xfrm>
                  <a:off x="4522573" y="2082383"/>
                  <a:ext cx="830997" cy="830997"/>
                </a:xfrm>
                <a:prstGeom prst="ellipse">
                  <a:avLst/>
                </a:prstGeom>
                <a:solidFill>
                  <a:srgbClr val="00CC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2" name="楕円 11">
                  <a:extLst>
                    <a:ext uri="{FF2B5EF4-FFF2-40B4-BE49-F238E27FC236}">
                      <a16:creationId xmlns:a16="http://schemas.microsoft.com/office/drawing/2014/main" id="{836487A3-0DD2-7849-612D-7424A9B7E320}"/>
                    </a:ext>
                  </a:extLst>
                </p:cNvPr>
                <p:cNvSpPr/>
                <p:nvPr/>
              </p:nvSpPr>
              <p:spPr>
                <a:xfrm>
                  <a:off x="5062151" y="2082383"/>
                  <a:ext cx="830997" cy="830997"/>
                </a:xfrm>
                <a:prstGeom prst="ellipse">
                  <a:avLst/>
                </a:prstGeom>
                <a:solidFill>
                  <a:srgbClr val="00CC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3" name="楕円 12">
                  <a:extLst>
                    <a:ext uri="{FF2B5EF4-FFF2-40B4-BE49-F238E27FC236}">
                      <a16:creationId xmlns:a16="http://schemas.microsoft.com/office/drawing/2014/main" id="{E313F53D-C506-B5CB-6318-14B62CF71E68}"/>
                    </a:ext>
                  </a:extLst>
                </p:cNvPr>
                <p:cNvSpPr/>
                <p:nvPr/>
              </p:nvSpPr>
              <p:spPr>
                <a:xfrm>
                  <a:off x="5568264" y="2082383"/>
                  <a:ext cx="830997" cy="830997"/>
                </a:xfrm>
                <a:prstGeom prst="ellipse">
                  <a:avLst/>
                </a:prstGeom>
                <a:solidFill>
                  <a:srgbClr val="00CC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4" name="楕円 13">
                  <a:extLst>
                    <a:ext uri="{FF2B5EF4-FFF2-40B4-BE49-F238E27FC236}">
                      <a16:creationId xmlns:a16="http://schemas.microsoft.com/office/drawing/2014/main" id="{79C2D613-8CAB-85F1-23AD-721DF1B80BEF}"/>
                    </a:ext>
                  </a:extLst>
                </p:cNvPr>
                <p:cNvSpPr/>
                <p:nvPr/>
              </p:nvSpPr>
              <p:spPr>
                <a:xfrm>
                  <a:off x="6100119" y="2082383"/>
                  <a:ext cx="830997" cy="830997"/>
                </a:xfrm>
                <a:prstGeom prst="ellipse">
                  <a:avLst/>
                </a:prstGeom>
                <a:solidFill>
                  <a:srgbClr val="00CC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381E319-C650-23C7-3BC2-10FA9C8694EC}"/>
                </a:ext>
              </a:extLst>
            </p:cNvPr>
            <p:cNvSpPr txBox="1"/>
            <p:nvPr/>
          </p:nvSpPr>
          <p:spPr>
            <a:xfrm>
              <a:off x="7887223" y="3663785"/>
              <a:ext cx="216680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3200" b="1" dirty="0">
                  <a:solidFill>
                    <a:schemeClr val="l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観察・実験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35B96DB-4DDF-B5FD-B980-B52D4D6FA44F}"/>
                </a:ext>
              </a:extLst>
            </p:cNvPr>
            <p:cNvSpPr txBox="1"/>
            <p:nvPr/>
          </p:nvSpPr>
          <p:spPr>
            <a:xfrm>
              <a:off x="10025450" y="3692359"/>
              <a:ext cx="70021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</a:t>
              </a:r>
            </a:p>
          </p:txBody>
        </p:sp>
      </p:grpSp>
      <p:pic>
        <p:nvPicPr>
          <p:cNvPr id="2" name="図 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057552B-55F4-0800-A219-06828616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000" y="3525155"/>
            <a:ext cx="4582164" cy="5906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9FFCEAF-C95F-B6A1-3C63-8CC74855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000" y="5216874"/>
            <a:ext cx="4582164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図 14" descr="文字と数字と文字の加工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8074B298-3204-C7FA-6C2A-E37ECC041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000" y="4229797"/>
            <a:ext cx="4591691" cy="8732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B041CCE7-AC85-B5C6-DD59-E8B426045E43}"/>
              </a:ext>
            </a:extLst>
          </p:cNvPr>
          <p:cNvSpPr/>
          <p:nvPr/>
        </p:nvSpPr>
        <p:spPr>
          <a:xfrm>
            <a:off x="4774593" y="4213636"/>
            <a:ext cx="2089448" cy="1073089"/>
          </a:xfrm>
          <a:prstGeom prst="wedgeRectCallout">
            <a:avLst>
              <a:gd name="adj1" fmla="val 69312"/>
              <a:gd name="adj2" fmla="val -5024"/>
            </a:avLst>
          </a:prstGeom>
          <a:solidFill>
            <a:srgbClr val="DDC7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サンプル版ではリンクを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削除していますが、製品版では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ここをクリックすると、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教科書</a:t>
            </a:r>
            <a:r>
              <a: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QR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サイトを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開くことができます。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803084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27831071-72CB-BB85-6AAD-B08BAD2F972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kumimoji="1" lang="ja-JP" altLang="en-US" dirty="0"/>
              <a:t>〇ヨーグルトに含まれる（　</a:t>
            </a:r>
            <a:r>
              <a:rPr kumimoji="1" lang="ja-JP" altLang="en-US" dirty="0">
                <a:solidFill>
                  <a:schemeClr val="accent1"/>
                </a:solidFill>
              </a:rPr>
              <a:t>乳酸菌</a:t>
            </a:r>
            <a:r>
              <a:rPr kumimoji="1" lang="ja-JP" altLang="en-US" dirty="0"/>
              <a:t>　）、</a:t>
            </a:r>
            <a:br>
              <a:rPr kumimoji="1" lang="en-US" altLang="ja-JP" dirty="0"/>
            </a:br>
            <a:r>
              <a:rPr kumimoji="1" lang="ja-JP" altLang="en-US" dirty="0"/>
              <a:t>パンに生えた（　</a:t>
            </a:r>
            <a:r>
              <a:rPr kumimoji="1" lang="ja-JP" altLang="en-US" dirty="0">
                <a:solidFill>
                  <a:schemeClr val="accent1"/>
                </a:solidFill>
              </a:rPr>
              <a:t>アオカビ</a:t>
            </a:r>
            <a:r>
              <a:rPr kumimoji="1" lang="ja-JP" altLang="en-US" dirty="0"/>
              <a:t>　）など、</a:t>
            </a:r>
            <a:br>
              <a:rPr kumimoji="1" lang="en-US" altLang="ja-JP" dirty="0"/>
            </a:br>
            <a:r>
              <a:rPr kumimoji="1" lang="ja-JP" altLang="en-US" dirty="0"/>
              <a:t>さまざまな種類の微生物が観察された。</a:t>
            </a:r>
          </a:p>
          <a:p>
            <a:r>
              <a:rPr kumimoji="1" lang="ja-JP" altLang="en-US" dirty="0"/>
              <a:t>〇種類によって、（　</a:t>
            </a:r>
            <a:r>
              <a:rPr kumimoji="1" lang="ja-JP" altLang="en-US" dirty="0">
                <a:solidFill>
                  <a:schemeClr val="accent1"/>
                </a:solidFill>
              </a:rPr>
              <a:t>細胞</a:t>
            </a:r>
            <a:r>
              <a:rPr kumimoji="1" lang="ja-JP" altLang="en-US" dirty="0"/>
              <a:t>　）の大きさや形は</a:t>
            </a:r>
            <a:br>
              <a:rPr kumimoji="1" lang="en-US" altLang="ja-JP" dirty="0"/>
            </a:br>
            <a:r>
              <a:rPr kumimoji="1" lang="ja-JP" altLang="en-US" dirty="0"/>
              <a:t>異なることがわかった。</a:t>
            </a:r>
          </a:p>
          <a:p>
            <a:endParaRPr kumimoji="1" lang="ja-JP" altLang="en-US" dirty="0"/>
          </a:p>
        </p:txBody>
      </p:sp>
      <p:sp>
        <p:nvSpPr>
          <p:cNvPr id="9" name="Google Shape;118;p6">
            <a:extLst>
              <a:ext uri="{FF2B5EF4-FFF2-40B4-BE49-F238E27FC236}">
                <a16:creationId xmlns:a16="http://schemas.microsoft.com/office/drawing/2014/main" id="{C022DB50-AA9D-1E82-387B-363720566611}"/>
              </a:ext>
            </a:extLst>
          </p:cNvPr>
          <p:cNvSpPr/>
          <p:nvPr/>
        </p:nvSpPr>
        <p:spPr>
          <a:xfrm>
            <a:off x="5305425" y="1401462"/>
            <a:ext cx="16192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8;p6">
            <a:extLst>
              <a:ext uri="{FF2B5EF4-FFF2-40B4-BE49-F238E27FC236}">
                <a16:creationId xmlns:a16="http://schemas.microsoft.com/office/drawing/2014/main" id="{9AE80273-7098-A3C1-68F8-BE726C491A8A}"/>
              </a:ext>
            </a:extLst>
          </p:cNvPr>
          <p:cNvSpPr/>
          <p:nvPr/>
        </p:nvSpPr>
        <p:spPr>
          <a:xfrm>
            <a:off x="3848100" y="2118561"/>
            <a:ext cx="18669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8;p6">
            <a:extLst>
              <a:ext uri="{FF2B5EF4-FFF2-40B4-BE49-F238E27FC236}">
                <a16:creationId xmlns:a16="http://schemas.microsoft.com/office/drawing/2014/main" id="{E589B903-E1F4-3AC3-1742-59CC3C2949A6}"/>
              </a:ext>
            </a:extLst>
          </p:cNvPr>
          <p:cNvSpPr/>
          <p:nvPr/>
        </p:nvSpPr>
        <p:spPr>
          <a:xfrm>
            <a:off x="4105275" y="3611262"/>
            <a:ext cx="11811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98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AD34B1-1E29-303A-F198-09CB9D5A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3">
                    <a:lumMod val="75000"/>
                  </a:schemeClr>
                </a:solidFill>
              </a:rPr>
              <a:t>❷さまざまな微生物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EBB82AA-76AE-AB92-94B5-A56ECEDC3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○微生物には、（　</a:t>
            </a:r>
            <a:r>
              <a:rPr kumimoji="1" lang="ja-JP" altLang="en-US" dirty="0">
                <a:solidFill>
                  <a:schemeClr val="accent1"/>
                </a:solidFill>
              </a:rPr>
              <a:t>細菌</a:t>
            </a:r>
            <a:r>
              <a:rPr kumimoji="1" lang="ja-JP" altLang="en-US" dirty="0"/>
              <a:t>　）、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アーキア</a:t>
            </a:r>
            <a:r>
              <a:rPr kumimoji="1" lang="ja-JP" altLang="en-US" dirty="0"/>
              <a:t>　）、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原生生物</a:t>
            </a:r>
            <a:r>
              <a:rPr kumimoji="1" lang="ja-JP" altLang="en-US" dirty="0"/>
              <a:t>　）、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菌類</a:t>
            </a:r>
            <a:r>
              <a:rPr kumimoji="1" lang="ja-JP" altLang="en-US" dirty="0"/>
              <a:t>　）などが含まれる。</a:t>
            </a:r>
            <a:endParaRPr kumimoji="1" lang="en-US" altLang="ja-JP" dirty="0"/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CC3225B0-98D5-CAE3-2317-E32A0DAB35DD}"/>
              </a:ext>
            </a:extLst>
          </p:cNvPr>
          <p:cNvSpPr/>
          <p:nvPr/>
        </p:nvSpPr>
        <p:spPr>
          <a:xfrm>
            <a:off x="3695700" y="1029987"/>
            <a:ext cx="1228725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C04D49C1-57F3-83EF-5315-1B87B4123AA4}"/>
              </a:ext>
            </a:extLst>
          </p:cNvPr>
          <p:cNvSpPr/>
          <p:nvPr/>
        </p:nvSpPr>
        <p:spPr>
          <a:xfrm>
            <a:off x="1463950" y="1741163"/>
            <a:ext cx="1876425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AD068063-7D6E-4D58-0186-A7105DD081CD}"/>
              </a:ext>
            </a:extLst>
          </p:cNvPr>
          <p:cNvSpPr/>
          <p:nvPr/>
        </p:nvSpPr>
        <p:spPr>
          <a:xfrm>
            <a:off x="1457852" y="2489859"/>
            <a:ext cx="20193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6E92C874-E043-BBE4-C8E3-4BDE003F4367}"/>
              </a:ext>
            </a:extLst>
          </p:cNvPr>
          <p:cNvSpPr/>
          <p:nvPr/>
        </p:nvSpPr>
        <p:spPr>
          <a:xfrm>
            <a:off x="1457852" y="3221678"/>
            <a:ext cx="11811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0B89DB7-A025-A4E5-4B2A-38589FD9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407" y="258537"/>
            <a:ext cx="3939200" cy="58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6646CB3-0F32-518C-BF3D-865EF53AB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○細菌</a:t>
            </a:r>
            <a:br>
              <a:rPr kumimoji="1" lang="en-US" altLang="ja-JP" dirty="0"/>
            </a:br>
            <a:r>
              <a:rPr kumimoji="1" lang="ja-JP" altLang="en-US" dirty="0"/>
              <a:t>細菌は（　</a:t>
            </a:r>
            <a:r>
              <a:rPr kumimoji="1" lang="ja-JP" altLang="en-US" dirty="0">
                <a:solidFill>
                  <a:schemeClr val="accent1"/>
                </a:solidFill>
              </a:rPr>
              <a:t>原核生物</a:t>
            </a:r>
            <a:r>
              <a:rPr kumimoji="1" lang="ja-JP" altLang="en-US" dirty="0"/>
              <a:t>　）で、さまざまな種類が存在する。</a:t>
            </a:r>
          </a:p>
        </p:txBody>
      </p:sp>
      <p:sp>
        <p:nvSpPr>
          <p:cNvPr id="8" name="Google Shape;118;p6">
            <a:extLst>
              <a:ext uri="{FF2B5EF4-FFF2-40B4-BE49-F238E27FC236}">
                <a16:creationId xmlns:a16="http://schemas.microsoft.com/office/drawing/2014/main" id="{9F6404C7-52E6-2000-3DC3-8DF125BFCB21}"/>
              </a:ext>
            </a:extLst>
          </p:cNvPr>
          <p:cNvSpPr/>
          <p:nvPr/>
        </p:nvSpPr>
        <p:spPr>
          <a:xfrm>
            <a:off x="2638425" y="1637447"/>
            <a:ext cx="2047876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5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B26B1B0-F32C-D270-9EF5-8EDABFDF4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例</a:t>
            </a:r>
            <a:endParaRPr kumimoji="1" lang="en-US" altLang="ja-JP" dirty="0"/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乳酸菌</a:t>
            </a:r>
            <a:r>
              <a:rPr kumimoji="1" lang="ja-JP" altLang="en-US" dirty="0"/>
              <a:t>　）：ヨーグルトに含まれる。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枯草菌</a:t>
            </a:r>
            <a:r>
              <a:rPr kumimoji="1" lang="ja-JP" altLang="en-US" dirty="0"/>
              <a:t>　）：納豆に含まれる。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コレラ菌やピロリ菌など：（　</a:t>
            </a:r>
            <a:r>
              <a:rPr kumimoji="1" lang="ja-JP" altLang="en-US" dirty="0">
                <a:solidFill>
                  <a:schemeClr val="accent1"/>
                </a:solidFill>
              </a:rPr>
              <a:t>病原体</a:t>
            </a:r>
            <a:r>
              <a:rPr kumimoji="1" lang="ja-JP" altLang="en-US" dirty="0"/>
              <a:t>　）となる。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大腸菌</a:t>
            </a:r>
            <a:r>
              <a:rPr kumimoji="1" lang="ja-JP" altLang="en-US" dirty="0"/>
              <a:t>　）など：ヒトの体の中にすむ。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ネンジュモやユレモなどの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シアノバクテリア</a:t>
            </a:r>
            <a:r>
              <a:rPr kumimoji="1" lang="ja-JP" altLang="en-US" dirty="0"/>
              <a:t>　）：光合成を行う。</a:t>
            </a:r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FDDD529F-B633-C7AA-B442-DA1AF71A1C38}"/>
              </a:ext>
            </a:extLst>
          </p:cNvPr>
          <p:cNvSpPr/>
          <p:nvPr/>
        </p:nvSpPr>
        <p:spPr>
          <a:xfrm>
            <a:off x="1466850" y="1611012"/>
            <a:ext cx="16192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E779F923-2AE7-AF24-0B60-6C6C713D6BCE}"/>
              </a:ext>
            </a:extLst>
          </p:cNvPr>
          <p:cNvSpPr/>
          <p:nvPr/>
        </p:nvSpPr>
        <p:spPr>
          <a:xfrm>
            <a:off x="1466850" y="2334912"/>
            <a:ext cx="16192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C36EAC45-1CA7-E8B2-84EC-467C243E72DC}"/>
              </a:ext>
            </a:extLst>
          </p:cNvPr>
          <p:cNvSpPr/>
          <p:nvPr/>
        </p:nvSpPr>
        <p:spPr>
          <a:xfrm>
            <a:off x="5895975" y="3087387"/>
            <a:ext cx="16192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58BCFB49-FE91-F740-A327-53202A9C5309}"/>
              </a:ext>
            </a:extLst>
          </p:cNvPr>
          <p:cNvSpPr/>
          <p:nvPr/>
        </p:nvSpPr>
        <p:spPr>
          <a:xfrm>
            <a:off x="1466850" y="3820071"/>
            <a:ext cx="16192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41531628-079B-CCC5-B26B-55CF41E62594}"/>
              </a:ext>
            </a:extLst>
          </p:cNvPr>
          <p:cNvSpPr/>
          <p:nvPr/>
        </p:nvSpPr>
        <p:spPr>
          <a:xfrm>
            <a:off x="1466850" y="5267871"/>
            <a:ext cx="32004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8C83ED2-C485-5B8F-859A-3EAD77562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600" y="424591"/>
            <a:ext cx="2060035" cy="18658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ABFDEE3-D2A0-B8AE-C592-F5465E40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141" y="4371157"/>
            <a:ext cx="2061493" cy="14586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E236F8-4589-3051-EEE6-DC85552E8F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901" t="53900" r="29378" b="31774"/>
          <a:stretch>
            <a:fillRect/>
          </a:stretch>
        </p:blipFill>
        <p:spPr>
          <a:xfrm>
            <a:off x="9759142" y="2290445"/>
            <a:ext cx="2061494" cy="20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119966C-9E41-40AB-62CB-1D63ED9A07F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原核生物と真核生物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37B0C8-7BAB-EC27-81B1-0F9748B9097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〇（　</a:t>
            </a:r>
            <a:r>
              <a:rPr kumimoji="1" lang="ja-JP" altLang="en-US" dirty="0">
                <a:solidFill>
                  <a:schemeClr val="accent1"/>
                </a:solidFill>
              </a:rPr>
              <a:t>原核細胞</a:t>
            </a:r>
            <a:r>
              <a:rPr kumimoji="1" lang="ja-JP" altLang="en-US" dirty="0"/>
              <a:t>　）：核がない細胞。</a:t>
            </a:r>
          </a:p>
          <a:p>
            <a:r>
              <a:rPr kumimoji="1" lang="ja-JP" altLang="en-US" dirty="0"/>
              <a:t>〇（　</a:t>
            </a:r>
            <a:r>
              <a:rPr kumimoji="1" lang="ja-JP" altLang="en-US" dirty="0">
                <a:solidFill>
                  <a:schemeClr val="accent1"/>
                </a:solidFill>
              </a:rPr>
              <a:t>原核生物</a:t>
            </a:r>
            <a:r>
              <a:rPr kumimoji="1" lang="ja-JP" altLang="en-US" dirty="0"/>
              <a:t>　）：細菌のように</a:t>
            </a:r>
            <a:br>
              <a:rPr kumimoji="1" lang="en-US" altLang="ja-JP" dirty="0"/>
            </a:br>
            <a:r>
              <a:rPr kumimoji="1" lang="ja-JP" altLang="en-US" dirty="0"/>
              <a:t>原核細胞からなる生物。</a:t>
            </a:r>
            <a:br>
              <a:rPr kumimoji="1" lang="en-US" altLang="ja-JP" dirty="0"/>
            </a:br>
            <a:r>
              <a:rPr kumimoji="1" lang="ja-JP" altLang="en-US" dirty="0"/>
              <a:t>真核生物よりも小型の細胞で</a:t>
            </a:r>
            <a:br>
              <a:rPr kumimoji="1" lang="en-US" altLang="ja-JP" dirty="0"/>
            </a:br>
            <a:r>
              <a:rPr kumimoji="1" lang="ja-JP" altLang="en-US" dirty="0"/>
              <a:t>できている。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D01470F-75A2-DBA7-47D2-67FB7443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372" y="1700807"/>
            <a:ext cx="5055214" cy="4052293"/>
          </a:xfrm>
          <a:prstGeom prst="rect">
            <a:avLst/>
          </a:prstGeom>
        </p:spPr>
      </p:pic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7919846B-A8B6-3890-73FA-E5B159D1C7EC}"/>
              </a:ext>
            </a:extLst>
          </p:cNvPr>
          <p:cNvSpPr/>
          <p:nvPr/>
        </p:nvSpPr>
        <p:spPr>
          <a:xfrm>
            <a:off x="1485901" y="1811037"/>
            <a:ext cx="1933574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695A2415-F0A2-E321-2D7A-DDD0FD4F4773}"/>
              </a:ext>
            </a:extLst>
          </p:cNvPr>
          <p:cNvSpPr/>
          <p:nvPr/>
        </p:nvSpPr>
        <p:spPr>
          <a:xfrm>
            <a:off x="1485901" y="2560727"/>
            <a:ext cx="1933574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0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5E39799-FB4E-290B-65D7-4E6030952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〇（　</a:t>
            </a:r>
            <a:r>
              <a:rPr kumimoji="1" lang="ja-JP" altLang="en-US" dirty="0">
                <a:solidFill>
                  <a:schemeClr val="accent1"/>
                </a:solidFill>
              </a:rPr>
              <a:t>真核細胞</a:t>
            </a:r>
            <a:r>
              <a:rPr kumimoji="1" lang="ja-JP" altLang="en-US" dirty="0"/>
              <a:t>　）：核がある細胞。</a:t>
            </a:r>
          </a:p>
          <a:p>
            <a:r>
              <a:rPr kumimoji="1" lang="ja-JP" altLang="en-US" dirty="0"/>
              <a:t>〇（　</a:t>
            </a:r>
            <a:r>
              <a:rPr kumimoji="1" lang="ja-JP" altLang="en-US" dirty="0">
                <a:solidFill>
                  <a:schemeClr val="accent1"/>
                </a:solidFill>
              </a:rPr>
              <a:t>真核生物</a:t>
            </a:r>
            <a:r>
              <a:rPr kumimoji="1" lang="ja-JP" altLang="en-US" dirty="0"/>
              <a:t>　）：動物や植物の</a:t>
            </a:r>
            <a:br>
              <a:rPr kumimoji="1" lang="en-US" altLang="ja-JP" dirty="0"/>
            </a:br>
            <a:r>
              <a:rPr kumimoji="1" lang="ja-JP" altLang="en-US" dirty="0"/>
              <a:t>ように真核細胞からなる生物。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6DE6CC-6A23-7CDC-70D6-786577BC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5" y="433643"/>
            <a:ext cx="4205997" cy="5659653"/>
          </a:xfrm>
          <a:prstGeom prst="rect">
            <a:avLst/>
          </a:prstGeom>
        </p:spPr>
      </p:pic>
      <p:sp>
        <p:nvSpPr>
          <p:cNvPr id="8" name="Google Shape;118;p6">
            <a:extLst>
              <a:ext uri="{FF2B5EF4-FFF2-40B4-BE49-F238E27FC236}">
                <a16:creationId xmlns:a16="http://schemas.microsoft.com/office/drawing/2014/main" id="{005F281E-6C7D-D4A5-9D1E-A994FD01F067}"/>
              </a:ext>
            </a:extLst>
          </p:cNvPr>
          <p:cNvSpPr/>
          <p:nvPr/>
        </p:nvSpPr>
        <p:spPr>
          <a:xfrm>
            <a:off x="1514475" y="887112"/>
            <a:ext cx="190499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8;p6">
            <a:extLst>
              <a:ext uri="{FF2B5EF4-FFF2-40B4-BE49-F238E27FC236}">
                <a16:creationId xmlns:a16="http://schemas.microsoft.com/office/drawing/2014/main" id="{02A8BB7B-1400-FD78-DA1E-75BD442898CB}"/>
              </a:ext>
            </a:extLst>
          </p:cNvPr>
          <p:cNvSpPr/>
          <p:nvPr/>
        </p:nvSpPr>
        <p:spPr>
          <a:xfrm>
            <a:off x="1514475" y="1620537"/>
            <a:ext cx="190499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93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FB992BF6-8210-72F1-CCF3-AE671E746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○アーキア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アーキアは（　</a:t>
            </a:r>
            <a:r>
              <a:rPr kumimoji="1" lang="ja-JP" altLang="en-US" dirty="0">
                <a:solidFill>
                  <a:schemeClr val="accent1"/>
                </a:solidFill>
              </a:rPr>
              <a:t>原核生物</a:t>
            </a:r>
            <a:r>
              <a:rPr kumimoji="1" lang="ja-JP" altLang="en-US" dirty="0"/>
              <a:t>　）である。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細菌と似た体のつくりをもつが、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細胞膜</a:t>
            </a:r>
            <a:r>
              <a:rPr kumimoji="1" lang="ja-JP" altLang="en-US" dirty="0"/>
              <a:t>　）の主成分が細菌と異なるなどの違いがある。</a:t>
            </a:r>
          </a:p>
          <a:p>
            <a:r>
              <a:rPr kumimoji="1" lang="ja-JP" altLang="en-US" dirty="0"/>
              <a:t>例</a:t>
            </a:r>
            <a:endParaRPr kumimoji="1" lang="en-US" altLang="ja-JP" dirty="0"/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超好熱菌</a:t>
            </a:r>
            <a:r>
              <a:rPr kumimoji="1" lang="ja-JP" altLang="en-US" dirty="0"/>
              <a:t>　）：高温の環境にすむ。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高度好塩菌</a:t>
            </a:r>
            <a:r>
              <a:rPr kumimoji="1" lang="ja-JP" altLang="en-US" dirty="0"/>
              <a:t>　）：塩分濃度の非常に高い環境にすむ。</a:t>
            </a: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E5D46541-1065-722C-4C3C-FDE4789858E9}"/>
              </a:ext>
            </a:extLst>
          </p:cNvPr>
          <p:cNvSpPr/>
          <p:nvPr/>
        </p:nvSpPr>
        <p:spPr>
          <a:xfrm>
            <a:off x="3438525" y="1611012"/>
            <a:ext cx="190499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F3E85ED9-9CB9-7E7B-46C4-8C65085422E2}"/>
              </a:ext>
            </a:extLst>
          </p:cNvPr>
          <p:cNvSpPr/>
          <p:nvPr/>
        </p:nvSpPr>
        <p:spPr>
          <a:xfrm>
            <a:off x="1524382" y="3076338"/>
            <a:ext cx="15049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BF1AB9A6-4837-1B9F-A3B0-5FEB08CB84FE}"/>
              </a:ext>
            </a:extLst>
          </p:cNvPr>
          <p:cNvSpPr/>
          <p:nvPr/>
        </p:nvSpPr>
        <p:spPr>
          <a:xfrm>
            <a:off x="1533526" y="4516137"/>
            <a:ext cx="190499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A845AA79-31A7-D35C-2128-56392288ADB5}"/>
              </a:ext>
            </a:extLst>
          </p:cNvPr>
          <p:cNvSpPr/>
          <p:nvPr/>
        </p:nvSpPr>
        <p:spPr>
          <a:xfrm>
            <a:off x="1533526" y="5246988"/>
            <a:ext cx="226694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CB3E21B-B0B1-8122-CD15-D9C570C016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4" r="190"/>
          <a:stretch>
            <a:fillRect/>
          </a:stretch>
        </p:blipFill>
        <p:spPr>
          <a:xfrm>
            <a:off x="7927344" y="259200"/>
            <a:ext cx="3033091" cy="27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60BF33F-8264-FAF5-B28F-A78BB3E78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○原生生物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動物・植物・菌類以外の（　</a:t>
            </a:r>
            <a:r>
              <a:rPr kumimoji="1" lang="ja-JP" altLang="en-US" dirty="0">
                <a:solidFill>
                  <a:schemeClr val="accent1"/>
                </a:solidFill>
              </a:rPr>
              <a:t>真核生物</a:t>
            </a:r>
            <a:r>
              <a:rPr kumimoji="1" lang="ja-JP" altLang="en-US" dirty="0"/>
              <a:t>　）を原生生物という。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原生生物のなかで、運動能力をもち、ほかの生物などを</a:t>
            </a:r>
            <a:br>
              <a:rPr kumimoji="1" lang="en-US" altLang="ja-JP" dirty="0"/>
            </a:br>
            <a:r>
              <a:rPr kumimoji="1" lang="ja-JP" altLang="en-US" dirty="0"/>
              <a:t>食べて養分を取り入れているものを（　</a:t>
            </a:r>
            <a:r>
              <a:rPr kumimoji="1" lang="ja-JP" altLang="en-US" dirty="0">
                <a:solidFill>
                  <a:schemeClr val="accent1"/>
                </a:solidFill>
              </a:rPr>
              <a:t>原生動物</a:t>
            </a:r>
            <a:r>
              <a:rPr kumimoji="1" lang="ja-JP" altLang="en-US" dirty="0"/>
              <a:t>　）、</a:t>
            </a:r>
            <a:br>
              <a:rPr kumimoji="1" lang="en-US" altLang="ja-JP" dirty="0"/>
            </a:br>
            <a:r>
              <a:rPr kumimoji="1" lang="ja-JP" altLang="en-US" dirty="0"/>
              <a:t>葉緑体をもち、光合成によって自ら養分をつくって</a:t>
            </a:r>
            <a:br>
              <a:rPr kumimoji="1" lang="en-US" altLang="ja-JP" dirty="0"/>
            </a:br>
            <a:r>
              <a:rPr kumimoji="1" lang="ja-JP" altLang="en-US" dirty="0"/>
              <a:t>いるものを（　</a:t>
            </a:r>
            <a:r>
              <a:rPr kumimoji="1" lang="ja-JP" altLang="en-US" dirty="0">
                <a:solidFill>
                  <a:schemeClr val="accent1"/>
                </a:solidFill>
              </a:rPr>
              <a:t>藻類</a:t>
            </a:r>
            <a:r>
              <a:rPr kumimoji="1" lang="ja-JP" altLang="en-US" dirty="0"/>
              <a:t>　）という。</a:t>
            </a:r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05B9BACB-B6E1-7D06-1F9C-9E1AD90749CE}"/>
              </a:ext>
            </a:extLst>
          </p:cNvPr>
          <p:cNvSpPr/>
          <p:nvPr/>
        </p:nvSpPr>
        <p:spPr>
          <a:xfrm>
            <a:off x="5591175" y="1591962"/>
            <a:ext cx="190499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1020B952-2801-2990-4329-E561F906674A}"/>
              </a:ext>
            </a:extLst>
          </p:cNvPr>
          <p:cNvSpPr/>
          <p:nvPr/>
        </p:nvSpPr>
        <p:spPr>
          <a:xfrm>
            <a:off x="7857744" y="3050100"/>
            <a:ext cx="190499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B45FF659-05AA-0AFF-6EBF-222199F60892}"/>
              </a:ext>
            </a:extLst>
          </p:cNvPr>
          <p:cNvSpPr/>
          <p:nvPr/>
        </p:nvSpPr>
        <p:spPr>
          <a:xfrm>
            <a:off x="3457575" y="4534425"/>
            <a:ext cx="1171575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7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7829BC-B8B8-24AD-12CB-276DD6EB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7"/>
          <a:stretch>
            <a:fillRect/>
          </a:stretch>
        </p:blipFill>
        <p:spPr>
          <a:xfrm>
            <a:off x="2692962" y="337555"/>
            <a:ext cx="6727263" cy="63637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3B2B19E-A2A2-D92A-9E99-B6C2CEE19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 （　</a:t>
            </a:r>
            <a:r>
              <a:rPr kumimoji="1" lang="ja-JP" altLang="en-US" dirty="0">
                <a:solidFill>
                  <a:schemeClr val="accent1"/>
                </a:solidFill>
              </a:rPr>
              <a:t>ゾウリムシ</a:t>
            </a:r>
            <a:r>
              <a:rPr kumimoji="1" lang="ja-JP" altLang="en-US" dirty="0"/>
              <a:t>　）やアメーバなど：原生動物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 （　</a:t>
            </a:r>
            <a:r>
              <a:rPr kumimoji="1" lang="ja-JP" altLang="en-US" dirty="0">
                <a:solidFill>
                  <a:schemeClr val="accent1"/>
                </a:solidFill>
              </a:rPr>
              <a:t>ケイ藻</a:t>
            </a:r>
            <a:r>
              <a:rPr kumimoji="1" lang="ja-JP" altLang="en-US" dirty="0"/>
              <a:t>　）など：単細胞の藻類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096F80-20F7-5001-1876-55180483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2"/>
          <a:stretch>
            <a:fillRect/>
          </a:stretch>
        </p:blipFill>
        <p:spPr>
          <a:xfrm>
            <a:off x="371363" y="3243393"/>
            <a:ext cx="3735415" cy="21288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37476C0-EF07-8CA9-65AE-4E838CC7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615"/>
          <a:stretch>
            <a:fillRect/>
          </a:stretch>
        </p:blipFill>
        <p:spPr>
          <a:xfrm>
            <a:off x="7598624" y="3217265"/>
            <a:ext cx="4444800" cy="2233456"/>
          </a:xfrm>
          <a:prstGeom prst="rect">
            <a:avLst/>
          </a:prstGeom>
        </p:spPr>
      </p:pic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F4F7E243-D694-CCB3-65D2-558D6ACA8070}"/>
              </a:ext>
            </a:extLst>
          </p:cNvPr>
          <p:cNvSpPr/>
          <p:nvPr/>
        </p:nvSpPr>
        <p:spPr>
          <a:xfrm>
            <a:off x="1660574" y="1591150"/>
            <a:ext cx="2138007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A07F3604-CFD6-56DA-5B8F-6DF15CDB53C0}"/>
              </a:ext>
            </a:extLst>
          </p:cNvPr>
          <p:cNvSpPr/>
          <p:nvPr/>
        </p:nvSpPr>
        <p:spPr>
          <a:xfrm>
            <a:off x="1660574" y="2341109"/>
            <a:ext cx="1373733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24BD838-8D67-F74C-D28B-79AE568A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665" t="9147" r="29406" b="76123"/>
          <a:stretch>
            <a:fillRect/>
          </a:stretch>
        </p:blipFill>
        <p:spPr>
          <a:xfrm>
            <a:off x="4106778" y="3243392"/>
            <a:ext cx="3433011" cy="22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0DCFCA1-C7E9-74AC-2D9C-EFE1EC17F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○菌類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細胞壁</a:t>
            </a:r>
            <a:r>
              <a:rPr kumimoji="1" lang="ja-JP" altLang="en-US" dirty="0"/>
              <a:t>　）をもち、（　</a:t>
            </a:r>
            <a:r>
              <a:rPr kumimoji="1" lang="ja-JP" altLang="en-US" dirty="0">
                <a:solidFill>
                  <a:schemeClr val="accent1"/>
                </a:solidFill>
              </a:rPr>
              <a:t>光合成</a:t>
            </a:r>
            <a:r>
              <a:rPr kumimoji="1" lang="ja-JP" altLang="en-US" dirty="0"/>
              <a:t>　）は行わず、養分となる</a:t>
            </a:r>
            <a:endParaRPr kumimoji="1" lang="en-US" altLang="ja-JP" dirty="0"/>
          </a:p>
          <a:p>
            <a:r>
              <a:rPr kumimoji="1" lang="en-US" altLang="ja-JP" dirty="0"/>
              <a:t>	</a:t>
            </a:r>
            <a:r>
              <a:rPr kumimoji="1" lang="ja-JP" altLang="en-US" dirty="0"/>
              <a:t>有機物を体の（　</a:t>
            </a:r>
            <a:r>
              <a:rPr kumimoji="1" lang="ja-JP" altLang="en-US" dirty="0">
                <a:solidFill>
                  <a:schemeClr val="accent1"/>
                </a:solidFill>
              </a:rPr>
              <a:t>表面</a:t>
            </a:r>
            <a:r>
              <a:rPr kumimoji="1" lang="ja-JP" altLang="en-US" dirty="0"/>
              <a:t>　）から取り入れている。</a:t>
            </a:r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D53E42B5-E10C-E94B-0642-BF760FBA5358}"/>
              </a:ext>
            </a:extLst>
          </p:cNvPr>
          <p:cNvSpPr/>
          <p:nvPr/>
        </p:nvSpPr>
        <p:spPr>
          <a:xfrm>
            <a:off x="1495426" y="1601487"/>
            <a:ext cx="15811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534F207B-8D5C-A1F5-1BB9-F9CE83E105E3}"/>
              </a:ext>
            </a:extLst>
          </p:cNvPr>
          <p:cNvSpPr/>
          <p:nvPr/>
        </p:nvSpPr>
        <p:spPr>
          <a:xfrm>
            <a:off x="5076881" y="1601487"/>
            <a:ext cx="15811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F2154940-B832-56A5-D577-7B9B785D1821}"/>
              </a:ext>
            </a:extLst>
          </p:cNvPr>
          <p:cNvSpPr/>
          <p:nvPr/>
        </p:nvSpPr>
        <p:spPr>
          <a:xfrm>
            <a:off x="3886228" y="2317799"/>
            <a:ext cx="11811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4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F557E06-8D06-3838-2629-074FD2402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/>
              <a:t>例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コウジカビ</a:t>
            </a:r>
            <a:r>
              <a:rPr kumimoji="1" lang="ja-JP" altLang="en-US" dirty="0"/>
              <a:t>　）：日本酒やしょうゆ、</a:t>
            </a:r>
            <a:br>
              <a:rPr kumimoji="1" lang="en-US" altLang="ja-JP" dirty="0"/>
            </a:br>
            <a:r>
              <a:rPr kumimoji="1" lang="ja-JP" altLang="en-US" dirty="0"/>
              <a:t>みそをつくるときに使われている。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アオカビ</a:t>
            </a:r>
            <a:r>
              <a:rPr kumimoji="1" lang="ja-JP" altLang="en-US" dirty="0"/>
              <a:t>　）：チーズや医薬品を</a:t>
            </a:r>
            <a:br>
              <a:rPr kumimoji="1" lang="en-US" altLang="ja-JP" dirty="0"/>
            </a:br>
            <a:r>
              <a:rPr kumimoji="1" lang="ja-JP" altLang="en-US" dirty="0"/>
              <a:t>つくるときに使われている。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酵母</a:t>
            </a:r>
            <a:r>
              <a:rPr kumimoji="1" lang="ja-JP" altLang="en-US" dirty="0"/>
              <a:t>　）：パンやビールなどをつくるときに使われている。</a:t>
            </a:r>
          </a:p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シイタケ</a:t>
            </a:r>
            <a:r>
              <a:rPr kumimoji="1" lang="ja-JP" altLang="en-US" dirty="0"/>
              <a:t>　）やマツタケ：食用部分は、（　</a:t>
            </a:r>
            <a:r>
              <a:rPr kumimoji="1" lang="ja-JP" altLang="en-US" dirty="0">
                <a:solidFill>
                  <a:schemeClr val="accent1"/>
                </a:solidFill>
              </a:rPr>
              <a:t>菌糸</a:t>
            </a:r>
            <a:r>
              <a:rPr kumimoji="1" lang="ja-JP" altLang="en-US" dirty="0"/>
              <a:t>　）と</a:t>
            </a:r>
            <a:br>
              <a:rPr kumimoji="1" lang="en-US" altLang="ja-JP" dirty="0"/>
            </a:br>
            <a:r>
              <a:rPr kumimoji="1" lang="ja-JP" altLang="en-US" dirty="0"/>
              <a:t>呼ばれる糸状の構造が多数集合したものである。</a:t>
            </a:r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97D3094-B46F-AA27-D5FD-6667CB8A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25" y="1253604"/>
            <a:ext cx="2209800" cy="2960245"/>
          </a:xfrm>
          <a:prstGeom prst="rect">
            <a:avLst/>
          </a:prstGeom>
        </p:spPr>
      </p:pic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B955A399-6346-63CD-2B63-9C82E892673E}"/>
              </a:ext>
            </a:extLst>
          </p:cNvPr>
          <p:cNvSpPr/>
          <p:nvPr/>
        </p:nvSpPr>
        <p:spPr>
          <a:xfrm>
            <a:off x="1533525" y="1515762"/>
            <a:ext cx="22098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9C6024BD-793D-4228-BA37-A9BA15409429}"/>
              </a:ext>
            </a:extLst>
          </p:cNvPr>
          <p:cNvSpPr/>
          <p:nvPr/>
        </p:nvSpPr>
        <p:spPr>
          <a:xfrm>
            <a:off x="1524000" y="2876792"/>
            <a:ext cx="1819275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8;p6">
            <a:extLst>
              <a:ext uri="{FF2B5EF4-FFF2-40B4-BE49-F238E27FC236}">
                <a16:creationId xmlns:a16="http://schemas.microsoft.com/office/drawing/2014/main" id="{527A6FDD-E35E-4B1C-8375-DA911DB03289}"/>
              </a:ext>
            </a:extLst>
          </p:cNvPr>
          <p:cNvSpPr/>
          <p:nvPr/>
        </p:nvSpPr>
        <p:spPr>
          <a:xfrm>
            <a:off x="1524001" y="4256872"/>
            <a:ext cx="11049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8;p6">
            <a:extLst>
              <a:ext uri="{FF2B5EF4-FFF2-40B4-BE49-F238E27FC236}">
                <a16:creationId xmlns:a16="http://schemas.microsoft.com/office/drawing/2014/main" id="{094EC1BC-6FC1-3B60-01A3-C188B6461216}"/>
              </a:ext>
            </a:extLst>
          </p:cNvPr>
          <p:cNvSpPr/>
          <p:nvPr/>
        </p:nvSpPr>
        <p:spPr>
          <a:xfrm>
            <a:off x="1524001" y="4964866"/>
            <a:ext cx="1704974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8;p6">
            <a:extLst>
              <a:ext uri="{FF2B5EF4-FFF2-40B4-BE49-F238E27FC236}">
                <a16:creationId xmlns:a16="http://schemas.microsoft.com/office/drawing/2014/main" id="{9FA535D5-B77C-3C9C-C1C4-81B629CB7D0B}"/>
              </a:ext>
            </a:extLst>
          </p:cNvPr>
          <p:cNvSpPr/>
          <p:nvPr/>
        </p:nvSpPr>
        <p:spPr>
          <a:xfrm>
            <a:off x="8191501" y="4964866"/>
            <a:ext cx="116204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CBACB3-FE6B-1E11-02AB-4DBA9FF56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1" t="38279" r="77439" b="46757"/>
          <a:stretch>
            <a:fillRect/>
          </a:stretch>
        </p:blipFill>
        <p:spPr>
          <a:xfrm>
            <a:off x="9913816" y="1227145"/>
            <a:ext cx="2140339" cy="21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8A7C353-4D63-F21A-5F4B-44A9EDD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/>
              <a:t>微生物には、乳酸菌などの（　</a:t>
            </a:r>
            <a:r>
              <a:rPr kumimoji="1" lang="ja-JP" altLang="en-US" dirty="0">
                <a:solidFill>
                  <a:schemeClr val="accent1"/>
                </a:solidFill>
              </a:rPr>
              <a:t>細菌</a:t>
            </a:r>
            <a:r>
              <a:rPr kumimoji="1" lang="ja-JP" altLang="en-US" dirty="0"/>
              <a:t>　）、高度好塩菌</a:t>
            </a:r>
            <a:endParaRPr kumimoji="1" lang="en-US" altLang="ja-JP" dirty="0"/>
          </a:p>
          <a:p>
            <a:r>
              <a:rPr kumimoji="1" lang="ja-JP" altLang="en-US" dirty="0"/>
              <a:t>などの（　</a:t>
            </a:r>
            <a:r>
              <a:rPr kumimoji="1" lang="ja-JP" altLang="en-US" dirty="0">
                <a:solidFill>
                  <a:schemeClr val="accent1"/>
                </a:solidFill>
              </a:rPr>
              <a:t>アーキア</a:t>
            </a:r>
            <a:r>
              <a:rPr kumimoji="1" lang="ja-JP" altLang="en-US" dirty="0"/>
              <a:t>　）、ゾウリムシやケイ藻などの</a:t>
            </a:r>
            <a:endParaRPr kumimoji="1" lang="en-US" altLang="ja-JP" dirty="0"/>
          </a:p>
          <a:p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原生生物</a:t>
            </a:r>
            <a:r>
              <a:rPr kumimoji="1" lang="ja-JP" altLang="en-US" dirty="0"/>
              <a:t>　）、コウジカビや酵母などの</a:t>
            </a:r>
            <a:endParaRPr kumimoji="1" lang="en-US" altLang="ja-JP" dirty="0"/>
          </a:p>
          <a:p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菌類</a:t>
            </a:r>
            <a:r>
              <a:rPr kumimoji="1" lang="ja-JP" altLang="en-US" dirty="0"/>
              <a:t>　）がある。これらの（　</a:t>
            </a:r>
            <a:r>
              <a:rPr kumimoji="1" lang="ja-JP" altLang="en-US" dirty="0">
                <a:solidFill>
                  <a:schemeClr val="accent1"/>
                </a:solidFill>
              </a:rPr>
              <a:t>細胞</a:t>
            </a:r>
            <a:r>
              <a:rPr kumimoji="1" lang="ja-JP" altLang="en-US" dirty="0"/>
              <a:t>　）の大きさや形は、</a:t>
            </a:r>
            <a:endParaRPr kumimoji="1" lang="en-US" altLang="ja-JP" dirty="0"/>
          </a:p>
          <a:p>
            <a:r>
              <a:rPr kumimoji="1" lang="ja-JP" altLang="en-US" dirty="0"/>
              <a:t>それぞれ異なっている。</a:t>
            </a:r>
          </a:p>
          <a:p>
            <a:endParaRPr kumimoji="1" lang="ja-JP" altLang="en-US" dirty="0"/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BEBA2419-1FDC-9E9B-B4DF-CD93B441C48C}"/>
              </a:ext>
            </a:extLst>
          </p:cNvPr>
          <p:cNvSpPr/>
          <p:nvPr/>
        </p:nvSpPr>
        <p:spPr>
          <a:xfrm>
            <a:off x="6191250" y="1791987"/>
            <a:ext cx="1190625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34330585-F0BD-5A83-FAA7-F5021E9B376C}"/>
              </a:ext>
            </a:extLst>
          </p:cNvPr>
          <p:cNvSpPr/>
          <p:nvPr/>
        </p:nvSpPr>
        <p:spPr>
          <a:xfrm>
            <a:off x="2752725" y="2439687"/>
            <a:ext cx="18288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2F73B97F-CB19-46AB-3075-A0CC9DEB3D8E}"/>
              </a:ext>
            </a:extLst>
          </p:cNvPr>
          <p:cNvSpPr/>
          <p:nvPr/>
        </p:nvSpPr>
        <p:spPr>
          <a:xfrm>
            <a:off x="1533524" y="3154062"/>
            <a:ext cx="1990725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C3AAF0D7-7AEF-33C2-BA94-1950F598E098}"/>
              </a:ext>
            </a:extLst>
          </p:cNvPr>
          <p:cNvSpPr/>
          <p:nvPr/>
        </p:nvSpPr>
        <p:spPr>
          <a:xfrm>
            <a:off x="1532659" y="3877962"/>
            <a:ext cx="1209676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767AA5D0-2C12-14F8-EB06-8A60D13608AC}"/>
              </a:ext>
            </a:extLst>
          </p:cNvPr>
          <p:cNvSpPr/>
          <p:nvPr/>
        </p:nvSpPr>
        <p:spPr>
          <a:xfrm>
            <a:off x="6276975" y="3877962"/>
            <a:ext cx="1209676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3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A651629-EFF2-960F-3290-0841C714E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私たちの皮膚や腸の粘膜などに</a:t>
            </a:r>
            <a:br>
              <a:rPr lang="en-US" altLang="ja-JP" dirty="0"/>
            </a:br>
            <a:r>
              <a:rPr lang="ja-JP" altLang="en-US" dirty="0"/>
              <a:t>日常的に存在する微生物を何というか。　</a:t>
            </a:r>
          </a:p>
          <a:p>
            <a:r>
              <a:rPr lang="ja-JP" altLang="en-US" dirty="0"/>
              <a:t>乳酸菌やコレラ菌、大腸菌などを</a:t>
            </a:r>
            <a:br>
              <a:rPr lang="en-US" altLang="ja-JP" dirty="0"/>
            </a:br>
            <a:r>
              <a:rPr lang="ja-JP" altLang="en-US" dirty="0"/>
              <a:t>含むなかまを何というか。</a:t>
            </a:r>
          </a:p>
          <a:p>
            <a:r>
              <a:rPr lang="ja-JP" altLang="en-US" dirty="0"/>
              <a:t>原生動物や藻類などのなかまを</a:t>
            </a:r>
            <a:br>
              <a:rPr lang="en-US" altLang="ja-JP" dirty="0"/>
            </a:br>
            <a:r>
              <a:rPr lang="ja-JP" altLang="en-US" dirty="0"/>
              <a:t>何というか。</a:t>
            </a:r>
          </a:p>
          <a:p>
            <a:endParaRPr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7F009B1-FADD-B2CA-05A8-5CA3D13444D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endParaRPr lang="en-US" altLang="ja-JP" dirty="0">
              <a:solidFill>
                <a:schemeClr val="accent1"/>
              </a:solidFill>
            </a:endParaRPr>
          </a:p>
          <a:p>
            <a:r>
              <a:rPr lang="ja-JP" altLang="en-US" dirty="0">
                <a:solidFill>
                  <a:schemeClr val="accent1"/>
                </a:solidFill>
              </a:rPr>
              <a:t>常在菌</a:t>
            </a:r>
            <a:endParaRPr lang="en-US" altLang="ja-JP" dirty="0">
              <a:solidFill>
                <a:schemeClr val="accent1"/>
              </a:solidFill>
            </a:endParaRPr>
          </a:p>
          <a:p>
            <a:endParaRPr lang="en-US" altLang="ja-JP" dirty="0">
              <a:solidFill>
                <a:schemeClr val="accent1"/>
              </a:solidFill>
            </a:endParaRPr>
          </a:p>
          <a:p>
            <a:r>
              <a:rPr lang="ja-JP" altLang="en-US" dirty="0">
                <a:solidFill>
                  <a:schemeClr val="accent1"/>
                </a:solidFill>
              </a:rPr>
              <a:t>細菌</a:t>
            </a:r>
            <a:endParaRPr lang="en-US" altLang="ja-JP" dirty="0">
              <a:solidFill>
                <a:schemeClr val="accent1"/>
              </a:solidFill>
            </a:endParaRPr>
          </a:p>
          <a:p>
            <a:endParaRPr lang="en-US" altLang="ja-JP" dirty="0">
              <a:solidFill>
                <a:schemeClr val="accent1"/>
              </a:solidFill>
            </a:endParaRPr>
          </a:p>
          <a:p>
            <a:r>
              <a:rPr lang="ja-JP" altLang="en-US" dirty="0">
                <a:solidFill>
                  <a:schemeClr val="accent1"/>
                </a:solidFill>
              </a:rPr>
              <a:t>原生生物</a:t>
            </a: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9CB4BF09-D122-D8EA-65C0-771CB71154C2}"/>
              </a:ext>
            </a:extLst>
          </p:cNvPr>
          <p:cNvSpPr/>
          <p:nvPr/>
        </p:nvSpPr>
        <p:spPr>
          <a:xfrm>
            <a:off x="9020175" y="2534937"/>
            <a:ext cx="27051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8;p6">
            <a:extLst>
              <a:ext uri="{FF2B5EF4-FFF2-40B4-BE49-F238E27FC236}">
                <a16:creationId xmlns:a16="http://schemas.microsoft.com/office/drawing/2014/main" id="{253FAF60-17C0-09B4-92CC-2B0BB9FDD06E}"/>
              </a:ext>
            </a:extLst>
          </p:cNvPr>
          <p:cNvSpPr/>
          <p:nvPr/>
        </p:nvSpPr>
        <p:spPr>
          <a:xfrm>
            <a:off x="9020175" y="4017138"/>
            <a:ext cx="27051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8;p6">
            <a:extLst>
              <a:ext uri="{FF2B5EF4-FFF2-40B4-BE49-F238E27FC236}">
                <a16:creationId xmlns:a16="http://schemas.microsoft.com/office/drawing/2014/main" id="{8A597E9C-2CA5-78F0-78D4-F189BF2B3014}"/>
              </a:ext>
            </a:extLst>
          </p:cNvPr>
          <p:cNvSpPr/>
          <p:nvPr/>
        </p:nvSpPr>
        <p:spPr>
          <a:xfrm>
            <a:off x="9020175" y="5499339"/>
            <a:ext cx="270510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78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40C8B-065D-0D31-2D23-E0C01678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/>
              <a:t>QRコンテンツ　リンク集</a:t>
            </a:r>
            <a:endParaRPr kumimoji="1" lang="ja-JP" altLang="en-US" dirty="0"/>
          </a:p>
        </p:txBody>
      </p:sp>
      <p:pic>
        <p:nvPicPr>
          <p:cNvPr id="28" name="図 2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19AFBC3-56D3-A697-6B47-813A80205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2" y="959548"/>
            <a:ext cx="4582164" cy="5906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図 3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206D7F7-00C7-EFD6-CE97-3F24D9ED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09" y="2780711"/>
            <a:ext cx="4582164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4" name="図 3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45AA0E6-BAA4-248F-AF66-DB6F342DC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82" y="3832977"/>
            <a:ext cx="4582164" cy="5906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6" name="図 3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120C295-31A0-D763-4DE2-FAB0411FC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82" y="4599453"/>
            <a:ext cx="4582164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8" name="図 3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1AB7D60-CAB4-8487-83FA-E714C644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82" y="5651719"/>
            <a:ext cx="4582164" cy="5906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0" name="図 3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C35B774-5FC1-8EBF-A417-4446A1859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0334" y="959548"/>
            <a:ext cx="4582164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2" name="図 4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94D81F3-A815-C6DB-CF59-384EFACF5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0334" y="2016000"/>
            <a:ext cx="4591691" cy="6001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4" name="図 4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D9C2206-460F-5502-BBE9-9436EF8E9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9861" y="2799935"/>
            <a:ext cx="4582164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6" name="図 4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34CFA59-03EE-4BFA-F110-FEE552E4DF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9861" y="3860133"/>
            <a:ext cx="4591691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8" name="図 4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89BEC74-078A-4F36-9627-7A4DB7289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9861" y="4920331"/>
            <a:ext cx="4582164" cy="876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2" name="図 51" descr="文字と数字と文字の加工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F016751D-D9FC-8FE5-CAD6-DE2110AFF1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782" y="1731600"/>
            <a:ext cx="4591691" cy="8732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9A8A50C5-EF34-CFEE-0FF3-D9786388FEA3}"/>
              </a:ext>
            </a:extLst>
          </p:cNvPr>
          <p:cNvSpPr/>
          <p:nvPr/>
        </p:nvSpPr>
        <p:spPr>
          <a:xfrm>
            <a:off x="6096000" y="5933192"/>
            <a:ext cx="2903070" cy="802047"/>
          </a:xfrm>
          <a:prstGeom prst="wedgeRectCallout">
            <a:avLst>
              <a:gd name="adj1" fmla="val -20570"/>
              <a:gd name="adj2" fmla="val -90049"/>
            </a:avLst>
          </a:prstGeom>
          <a:solidFill>
            <a:srgbClr val="DDC7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サンプル版ではリンクを削除していますが、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製品版ではここをクリックすると、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教科書</a:t>
            </a:r>
            <a:r>
              <a: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QR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サイトを開くことができます。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423469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A3AFB-F0E8-E3DC-C687-7B99F8FB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１節　さまざまな微生物</a:t>
            </a:r>
          </a:p>
        </p:txBody>
      </p:sp>
      <p:sp>
        <p:nvSpPr>
          <p:cNvPr id="23" name="テキスト プレースホルダー 22">
            <a:extLst>
              <a:ext uri="{FF2B5EF4-FFF2-40B4-BE49-F238E27FC236}">
                <a16:creationId xmlns:a16="http://schemas.microsoft.com/office/drawing/2014/main" id="{1888A3FF-14EA-B668-950F-04051D4FF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114" y="1276394"/>
            <a:ext cx="5848086" cy="5015204"/>
          </a:xfrm>
        </p:spPr>
        <p:txBody>
          <a:bodyPr/>
          <a:lstStyle/>
          <a:p>
            <a:r>
              <a:rPr lang="ja-JP" altLang="en-US" dirty="0">
                <a:solidFill>
                  <a:srgbClr val="FF4B00"/>
                </a:solidFill>
              </a:rPr>
              <a:t>パンや野菜に触れた指の先、</a:t>
            </a:r>
          </a:p>
          <a:p>
            <a:r>
              <a:rPr lang="ja-JP" altLang="en-US" dirty="0">
                <a:solidFill>
                  <a:srgbClr val="FF4B00"/>
                </a:solidFill>
              </a:rPr>
              <a:t>空気中、葉の表面　など</a:t>
            </a:r>
          </a:p>
        </p:txBody>
      </p:sp>
      <p:pic>
        <p:nvPicPr>
          <p:cNvPr id="22" name="図 21" descr="緑のパン&#10;&#10;AI 生成コンテンツは誤りを含む可能性があります。">
            <a:extLst>
              <a:ext uri="{FF2B5EF4-FFF2-40B4-BE49-F238E27FC236}">
                <a16:creationId xmlns:a16="http://schemas.microsoft.com/office/drawing/2014/main" id="{BDF97E74-DF0B-C47B-55A1-9748F4059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00" y="1287703"/>
            <a:ext cx="3949468" cy="5043815"/>
          </a:xfrm>
          <a:prstGeom prst="rect">
            <a:avLst/>
          </a:prstGeom>
        </p:spPr>
      </p:pic>
      <p:sp>
        <p:nvSpPr>
          <p:cNvPr id="29" name="Google Shape;118;p6">
            <a:extLst>
              <a:ext uri="{FF2B5EF4-FFF2-40B4-BE49-F238E27FC236}">
                <a16:creationId xmlns:a16="http://schemas.microsoft.com/office/drawing/2014/main" id="{4FB8B063-B8B4-A59A-F5D7-DD3440EF4089}"/>
              </a:ext>
            </a:extLst>
          </p:cNvPr>
          <p:cNvSpPr/>
          <p:nvPr/>
        </p:nvSpPr>
        <p:spPr>
          <a:xfrm>
            <a:off x="5792478" y="1315336"/>
            <a:ext cx="5161272" cy="7515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sym typeface="Arial"/>
            </a:endParaRPr>
          </a:p>
        </p:txBody>
      </p:sp>
      <p:sp>
        <p:nvSpPr>
          <p:cNvPr id="31" name="Google Shape;118;p6">
            <a:extLst>
              <a:ext uri="{FF2B5EF4-FFF2-40B4-BE49-F238E27FC236}">
                <a16:creationId xmlns:a16="http://schemas.microsoft.com/office/drawing/2014/main" id="{4F2CCD43-0AE6-61B0-54A3-1CCA87927237}"/>
              </a:ext>
            </a:extLst>
          </p:cNvPr>
          <p:cNvSpPr/>
          <p:nvPr/>
        </p:nvSpPr>
        <p:spPr>
          <a:xfrm>
            <a:off x="5792476" y="2129270"/>
            <a:ext cx="5161273" cy="7515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sym typeface="Arial"/>
            </a:endParaRPr>
          </a:p>
        </p:txBody>
      </p:sp>
      <p:pic>
        <p:nvPicPr>
          <p:cNvPr id="6" name="図 5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D50169DC-F946-D93A-9DC4-E0F4A0FF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666" y="347808"/>
            <a:ext cx="571580" cy="5715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1143A5D2-0138-24D0-2710-8396B158E6D2}"/>
              </a:ext>
            </a:extLst>
          </p:cNvPr>
          <p:cNvSpPr/>
          <p:nvPr/>
        </p:nvSpPr>
        <p:spPr>
          <a:xfrm>
            <a:off x="9151666" y="382843"/>
            <a:ext cx="2089448" cy="1073089"/>
          </a:xfrm>
          <a:prstGeom prst="wedgeRectCallout">
            <a:avLst>
              <a:gd name="adj1" fmla="val 64538"/>
              <a:gd name="adj2" fmla="val -26715"/>
            </a:avLst>
          </a:prstGeom>
          <a:solidFill>
            <a:srgbClr val="DDC7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サンプル版ではリンクを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削除していますが、製品版では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ここをクリックすると、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教科書</a:t>
            </a:r>
            <a:r>
              <a: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QR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サイトを</a:t>
            </a:r>
            <a:endParaRPr kumimoji="1"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開くことができます。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42579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33090C-8EDC-CA27-E1DB-FF14C0B4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ja-JP" altLang="en-US" dirty="0"/>
              <a:t>　身のまわりの微生物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18E881C-D7D4-62E3-B359-9A869ECDA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微生物</a:t>
            </a:r>
            <a:r>
              <a:rPr kumimoji="1" lang="ja-JP" altLang="en-US" dirty="0"/>
              <a:t>　）：肉眼では見ることが難しい小さな生物。</a:t>
            </a:r>
          </a:p>
        </p:txBody>
      </p:sp>
      <p:sp>
        <p:nvSpPr>
          <p:cNvPr id="7" name="Google Shape;118;p6">
            <a:extLst>
              <a:ext uri="{FF2B5EF4-FFF2-40B4-BE49-F238E27FC236}">
                <a16:creationId xmlns:a16="http://schemas.microsoft.com/office/drawing/2014/main" id="{66B26279-AD91-EB40-9482-871BFA98C8B0}"/>
              </a:ext>
            </a:extLst>
          </p:cNvPr>
          <p:cNvSpPr/>
          <p:nvPr/>
        </p:nvSpPr>
        <p:spPr>
          <a:xfrm>
            <a:off x="1075563" y="1021224"/>
            <a:ext cx="1533526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7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135E1E4-EDFA-D0B3-A72B-02BE29D70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微生物には、どのような種類があり、</a:t>
            </a:r>
            <a:endParaRPr kumimoji="1" lang="en-US" altLang="ja-JP" dirty="0"/>
          </a:p>
          <a:p>
            <a:r>
              <a:rPr kumimoji="1" lang="ja-JP" altLang="en-US" dirty="0"/>
              <a:t>それぞれどのような特徴があるのだろうか。</a:t>
            </a:r>
          </a:p>
        </p:txBody>
      </p:sp>
    </p:spTree>
    <p:extLst>
      <p:ext uri="{BB962C8B-B14F-4D97-AF65-F5344CB8AC3E}">
        <p14:creationId xmlns:p14="http://schemas.microsoft.com/office/powerpoint/2010/main" val="387481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01498641-4D93-F8F0-8AB0-1503683A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accent3">
                    <a:lumMod val="75000"/>
                  </a:schemeClr>
                </a:solidFill>
              </a:rPr>
              <a:t>❶ヒトの体に存在する微生物</a:t>
            </a: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BC468C7B-220C-A37D-2401-7CFE79B31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私たちは、無数の微生物に囲まれて暮らしている。</a:t>
            </a:r>
          </a:p>
          <a:p>
            <a:r>
              <a:rPr kumimoji="1" lang="ja-JP" altLang="en-US" dirty="0"/>
              <a:t>→外界と接している（　</a:t>
            </a:r>
            <a:r>
              <a:rPr kumimoji="1" lang="ja-JP" altLang="en-US" dirty="0">
                <a:solidFill>
                  <a:schemeClr val="accent1"/>
                </a:solidFill>
              </a:rPr>
              <a:t>皮膚</a:t>
            </a:r>
            <a:r>
              <a:rPr kumimoji="1" lang="ja-JP" altLang="en-US" dirty="0"/>
              <a:t>　）や、外界に通じている</a:t>
            </a:r>
            <a:br>
              <a:rPr kumimoji="1" lang="en-US" altLang="ja-JP" dirty="0"/>
            </a:br>
            <a:r>
              <a:rPr kumimoji="1" lang="ja-JP" altLang="en-US" dirty="0"/>
              <a:t>腸の（　</a:t>
            </a:r>
            <a:r>
              <a:rPr kumimoji="1" lang="ja-JP" altLang="en-US" dirty="0">
                <a:solidFill>
                  <a:schemeClr val="accent1"/>
                </a:solidFill>
              </a:rPr>
              <a:t>粘膜</a:t>
            </a:r>
            <a:r>
              <a:rPr kumimoji="1" lang="ja-JP" altLang="en-US" dirty="0"/>
              <a:t>　）には、膨大な数の微生物が存在している。</a:t>
            </a:r>
            <a:endParaRPr kumimoji="1" lang="en-US" altLang="ja-JP" dirty="0"/>
          </a:p>
          <a:p>
            <a:r>
              <a:rPr kumimoji="1" lang="ja-JP" altLang="en-US" dirty="0"/>
              <a:t>→（　</a:t>
            </a:r>
            <a:r>
              <a:rPr kumimoji="1" lang="ja-JP" altLang="en-US" dirty="0">
                <a:solidFill>
                  <a:schemeClr val="accent1"/>
                </a:solidFill>
              </a:rPr>
              <a:t>常在菌</a:t>
            </a:r>
            <a:r>
              <a:rPr kumimoji="1" lang="ja-JP" altLang="en-US" dirty="0"/>
              <a:t>　）：私たちの体に日常的に存在する微生物。</a:t>
            </a:r>
            <a:endParaRPr kumimoji="1" lang="en-US" altLang="ja-JP" dirty="0"/>
          </a:p>
          <a:p>
            <a:r>
              <a:rPr kumimoji="1" lang="ja-JP" altLang="en-US" dirty="0"/>
              <a:t>＊ヒトの体の細胞の数は（　</a:t>
            </a:r>
            <a:r>
              <a:rPr kumimoji="1" lang="ja-JP" altLang="en-US" dirty="0">
                <a:solidFill>
                  <a:schemeClr val="accent1"/>
                </a:solidFill>
              </a:rPr>
              <a:t>数十兆</a:t>
            </a:r>
            <a:r>
              <a:rPr kumimoji="1" lang="ja-JP" altLang="en-US" dirty="0"/>
              <a:t>　）個であるが、</a:t>
            </a:r>
            <a:br>
              <a:rPr kumimoji="1" lang="en-US" altLang="ja-JP" dirty="0"/>
            </a:br>
            <a:r>
              <a:rPr kumimoji="1" lang="ja-JP" altLang="en-US" dirty="0"/>
              <a:t>常在菌の数は</a:t>
            </a:r>
            <a:r>
              <a:rPr kumimoji="1" lang="en-US" altLang="ja-JP" dirty="0"/>
              <a:t>100</a:t>
            </a:r>
            <a:r>
              <a:rPr kumimoji="1" lang="ja-JP" altLang="en-US" dirty="0"/>
              <a:t>兆～</a:t>
            </a:r>
            <a:r>
              <a:rPr kumimoji="1" lang="en-US" altLang="ja-JP" dirty="0"/>
              <a:t>1000</a:t>
            </a:r>
            <a:r>
              <a:rPr kumimoji="1" lang="ja-JP" altLang="en-US" dirty="0"/>
              <a:t>兆個といわれ、</a:t>
            </a:r>
            <a:br>
              <a:rPr kumimoji="1" lang="en-US" altLang="ja-JP" dirty="0"/>
            </a:br>
            <a:r>
              <a:rPr kumimoji="1" lang="ja-JP" altLang="en-US" dirty="0"/>
              <a:t>ヒトの体の細胞の数よりはるかに多い。</a:t>
            </a:r>
          </a:p>
          <a:p>
            <a:endParaRPr kumimoji="1" lang="ja-JP" altLang="en-US" dirty="0"/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2544C63C-28D8-2207-95AF-B0039C22EDBC}"/>
              </a:ext>
            </a:extLst>
          </p:cNvPr>
          <p:cNvSpPr/>
          <p:nvPr/>
        </p:nvSpPr>
        <p:spPr>
          <a:xfrm>
            <a:off x="4629912" y="1725312"/>
            <a:ext cx="11620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35ED4099-4EEB-2327-6637-93846160FF76}"/>
              </a:ext>
            </a:extLst>
          </p:cNvPr>
          <p:cNvSpPr/>
          <p:nvPr/>
        </p:nvSpPr>
        <p:spPr>
          <a:xfrm>
            <a:off x="2290162" y="2468262"/>
            <a:ext cx="1132196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33A0EB91-1919-DE8E-7161-B9614F5C22C3}"/>
              </a:ext>
            </a:extLst>
          </p:cNvPr>
          <p:cNvSpPr/>
          <p:nvPr/>
        </p:nvSpPr>
        <p:spPr>
          <a:xfrm>
            <a:off x="1503370" y="3200214"/>
            <a:ext cx="1537009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8;p6">
            <a:extLst>
              <a:ext uri="{FF2B5EF4-FFF2-40B4-BE49-F238E27FC236}">
                <a16:creationId xmlns:a16="http://schemas.microsoft.com/office/drawing/2014/main" id="{9924B632-3278-917F-6F9E-357B9BB6766F}"/>
              </a:ext>
            </a:extLst>
          </p:cNvPr>
          <p:cNvSpPr/>
          <p:nvPr/>
        </p:nvSpPr>
        <p:spPr>
          <a:xfrm>
            <a:off x="5308608" y="3933639"/>
            <a:ext cx="1713222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4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F2401411-1D2D-6D4F-5008-17628F4EB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腸内細菌</a:t>
            </a:r>
            <a:r>
              <a:rPr kumimoji="1" lang="ja-JP" altLang="en-US" dirty="0"/>
              <a:t>　）：腸内の常在菌。</a:t>
            </a:r>
          </a:p>
          <a:p>
            <a:r>
              <a:rPr kumimoji="1" lang="ja-JP" altLang="en-US" dirty="0"/>
              <a:t>〇腸に送られてくる物質を分解するときに得た</a:t>
            </a:r>
            <a:br>
              <a:rPr kumimoji="1" lang="en-US" altLang="ja-JP" dirty="0"/>
            </a:br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エネルギー</a:t>
            </a:r>
            <a:r>
              <a:rPr kumimoji="1" lang="ja-JP" altLang="en-US" dirty="0"/>
              <a:t>　）を使って生きている。</a:t>
            </a:r>
          </a:p>
          <a:p>
            <a:r>
              <a:rPr kumimoji="1" lang="ja-JP" altLang="en-US" dirty="0"/>
              <a:t>〇腸内細菌のはたらきによって（　</a:t>
            </a:r>
            <a:r>
              <a:rPr kumimoji="1" lang="ja-JP" altLang="en-US" dirty="0">
                <a:solidFill>
                  <a:schemeClr val="accent1"/>
                </a:solidFill>
              </a:rPr>
              <a:t>消化</a:t>
            </a:r>
            <a:r>
              <a:rPr kumimoji="1" lang="ja-JP" altLang="en-US" dirty="0"/>
              <a:t>　）が助けられている。</a:t>
            </a:r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D450A266-1071-04C5-8E0A-78692C4A08E9}"/>
              </a:ext>
            </a:extLst>
          </p:cNvPr>
          <p:cNvSpPr/>
          <p:nvPr/>
        </p:nvSpPr>
        <p:spPr>
          <a:xfrm>
            <a:off x="1154049" y="877587"/>
            <a:ext cx="1857376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0C6FEF68-E564-1350-0486-1A23022630B2}"/>
              </a:ext>
            </a:extLst>
          </p:cNvPr>
          <p:cNvSpPr/>
          <p:nvPr/>
        </p:nvSpPr>
        <p:spPr>
          <a:xfrm>
            <a:off x="1526040" y="2334912"/>
            <a:ext cx="2189472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8;p6">
            <a:extLst>
              <a:ext uri="{FF2B5EF4-FFF2-40B4-BE49-F238E27FC236}">
                <a16:creationId xmlns:a16="http://schemas.microsoft.com/office/drawing/2014/main" id="{ADAE7AAD-0AF9-CCA8-D54D-029E158DBDA7}"/>
              </a:ext>
            </a:extLst>
          </p:cNvPr>
          <p:cNvSpPr/>
          <p:nvPr/>
        </p:nvSpPr>
        <p:spPr>
          <a:xfrm>
            <a:off x="6603247" y="3077532"/>
            <a:ext cx="1217922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6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23F31E4-1533-D968-D658-692B8F25C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有益菌</a:t>
            </a:r>
            <a:r>
              <a:rPr kumimoji="1" lang="ja-JP" altLang="en-US" dirty="0"/>
              <a:t>　）：その産物が私たちの体に有用な物質で</a:t>
            </a:r>
            <a:br>
              <a:rPr kumimoji="1" lang="en-US" altLang="ja-JP" dirty="0"/>
            </a:br>
            <a:r>
              <a:rPr kumimoji="1" lang="ja-JP" altLang="en-US" dirty="0"/>
              <a:t>ある腸内細菌。</a:t>
            </a:r>
          </a:p>
          <a:p>
            <a:r>
              <a:rPr kumimoji="1" lang="ja-JP" altLang="en-US" dirty="0"/>
              <a:t>（　</a:t>
            </a:r>
            <a:r>
              <a:rPr kumimoji="1" lang="ja-JP" altLang="en-US" dirty="0">
                <a:solidFill>
                  <a:schemeClr val="accent1"/>
                </a:solidFill>
              </a:rPr>
              <a:t>有害菌</a:t>
            </a:r>
            <a:r>
              <a:rPr kumimoji="1" lang="ja-JP" altLang="en-US" dirty="0"/>
              <a:t>　）：その産物が私たちの体に有害な物質で</a:t>
            </a:r>
            <a:br>
              <a:rPr kumimoji="1" lang="en-US" altLang="ja-JP" dirty="0"/>
            </a:br>
            <a:r>
              <a:rPr kumimoji="1" lang="ja-JP" altLang="en-US" dirty="0"/>
              <a:t>ある腸内細菌。</a:t>
            </a:r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E66AE9A2-1433-18D5-2E60-568BF7DECBB1}"/>
              </a:ext>
            </a:extLst>
          </p:cNvPr>
          <p:cNvSpPr/>
          <p:nvPr/>
        </p:nvSpPr>
        <p:spPr>
          <a:xfrm>
            <a:off x="1133475" y="877587"/>
            <a:ext cx="15049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0CED1047-949B-8569-DA13-D229E8AC9738}"/>
              </a:ext>
            </a:extLst>
          </p:cNvPr>
          <p:cNvSpPr/>
          <p:nvPr/>
        </p:nvSpPr>
        <p:spPr>
          <a:xfrm>
            <a:off x="1133475" y="2344437"/>
            <a:ext cx="150495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9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0B20B91-8BF9-3F63-FCB2-D978FF8AD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→有益菌の活動が活発で盛んに（　</a:t>
            </a:r>
            <a:r>
              <a:rPr kumimoji="1" lang="ja-JP" altLang="en-US" dirty="0">
                <a:solidFill>
                  <a:schemeClr val="accent1"/>
                </a:solidFill>
              </a:rPr>
              <a:t>増殖</a:t>
            </a:r>
            <a:r>
              <a:rPr kumimoji="1" lang="ja-JP" altLang="en-US" dirty="0"/>
              <a:t>　）している</a:t>
            </a:r>
            <a:br>
              <a:rPr kumimoji="1" lang="en-US" altLang="ja-JP" dirty="0"/>
            </a:br>
            <a:r>
              <a:rPr kumimoji="1" lang="ja-JP" altLang="en-US" dirty="0"/>
              <a:t>ときには、有害菌の活動が抑えられており、通常は</a:t>
            </a:r>
            <a:br>
              <a:rPr kumimoji="1" lang="en-US" altLang="ja-JP" dirty="0"/>
            </a:br>
            <a:r>
              <a:rPr kumimoji="1" lang="ja-JP" altLang="en-US" dirty="0"/>
              <a:t>健康上問題になることはない。しかし、体力が</a:t>
            </a:r>
            <a:br>
              <a:rPr kumimoji="1" lang="en-US" altLang="ja-JP" dirty="0"/>
            </a:br>
            <a:r>
              <a:rPr kumimoji="1" lang="ja-JP" altLang="en-US" dirty="0"/>
              <a:t>低下しているときなどに、有益菌が（　</a:t>
            </a:r>
            <a:r>
              <a:rPr kumimoji="1" lang="ja-JP" altLang="en-US" dirty="0">
                <a:solidFill>
                  <a:schemeClr val="accent1"/>
                </a:solidFill>
              </a:rPr>
              <a:t>減少</a:t>
            </a:r>
            <a:r>
              <a:rPr kumimoji="1" lang="ja-JP" altLang="en-US" dirty="0"/>
              <a:t>　）すると、</a:t>
            </a:r>
            <a:br>
              <a:rPr kumimoji="1" lang="en-US" altLang="ja-JP" dirty="0"/>
            </a:br>
            <a:r>
              <a:rPr kumimoji="1" lang="ja-JP" altLang="en-US" dirty="0"/>
              <a:t>健康に悪影響を与えることがある。</a:t>
            </a:r>
          </a:p>
        </p:txBody>
      </p:sp>
      <p:sp>
        <p:nvSpPr>
          <p:cNvPr id="3" name="Google Shape;118;p6">
            <a:extLst>
              <a:ext uri="{FF2B5EF4-FFF2-40B4-BE49-F238E27FC236}">
                <a16:creationId xmlns:a16="http://schemas.microsoft.com/office/drawing/2014/main" id="{7A7D21AB-E04C-F221-63FD-95DE7E92B051}"/>
              </a:ext>
            </a:extLst>
          </p:cNvPr>
          <p:cNvSpPr/>
          <p:nvPr/>
        </p:nvSpPr>
        <p:spPr>
          <a:xfrm>
            <a:off x="6697354" y="895164"/>
            <a:ext cx="120143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8;p6">
            <a:extLst>
              <a:ext uri="{FF2B5EF4-FFF2-40B4-BE49-F238E27FC236}">
                <a16:creationId xmlns:a16="http://schemas.microsoft.com/office/drawing/2014/main" id="{BCCEBF16-7A98-E868-ED9A-2BEE46EE8120}"/>
              </a:ext>
            </a:extLst>
          </p:cNvPr>
          <p:cNvSpPr/>
          <p:nvPr/>
        </p:nvSpPr>
        <p:spPr>
          <a:xfrm>
            <a:off x="7639689" y="3076389"/>
            <a:ext cx="1201430" cy="6480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9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全体デザイン">
  <a:themeElements>
    <a:clrScheme name="CUDO推奨配色セット">
      <a:dk1>
        <a:srgbClr val="000000"/>
      </a:dk1>
      <a:lt1>
        <a:srgbClr val="FFFFFF"/>
      </a:lt1>
      <a:dk2>
        <a:srgbClr val="84919E"/>
      </a:dk2>
      <a:lt2>
        <a:srgbClr val="C8C8CB"/>
      </a:lt2>
      <a:accent1>
        <a:srgbClr val="FF4B00"/>
      </a:accent1>
      <a:accent2>
        <a:srgbClr val="FFF100"/>
      </a:accent2>
      <a:accent3>
        <a:srgbClr val="03AF7A"/>
      </a:accent3>
      <a:accent4>
        <a:srgbClr val="005AFF"/>
      </a:accent4>
      <a:accent5>
        <a:srgbClr val="4DC4FF"/>
      </a:accent5>
      <a:accent6>
        <a:srgbClr val="F6AA00"/>
      </a:accent6>
      <a:hlink>
        <a:srgbClr val="005AFF"/>
      </a:hlink>
      <a:folHlink>
        <a:srgbClr val="99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編別デザイン">
  <a:themeElements>
    <a:clrScheme name="CUDO推奨配色セット">
      <a:dk1>
        <a:srgbClr val="000000"/>
      </a:dk1>
      <a:lt1>
        <a:srgbClr val="FFFFFF"/>
      </a:lt1>
      <a:dk2>
        <a:srgbClr val="84919E"/>
      </a:dk2>
      <a:lt2>
        <a:srgbClr val="C8C8CB"/>
      </a:lt2>
      <a:accent1>
        <a:srgbClr val="FF4B00"/>
      </a:accent1>
      <a:accent2>
        <a:srgbClr val="FFF100"/>
      </a:accent2>
      <a:accent3>
        <a:srgbClr val="03AF7A"/>
      </a:accent3>
      <a:accent4>
        <a:srgbClr val="005AFF"/>
      </a:accent4>
      <a:accent5>
        <a:srgbClr val="4DC4FF"/>
      </a:accent5>
      <a:accent6>
        <a:srgbClr val="F6AA00"/>
      </a:accent6>
      <a:hlink>
        <a:srgbClr val="005AFF"/>
      </a:hlink>
      <a:folHlink>
        <a:srgbClr val="99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1234</Words>
  <Application>Microsoft Office PowerPoint</Application>
  <PresentationFormat>ワイド画面</PresentationFormat>
  <Paragraphs>112</Paragraphs>
  <Slides>25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BIZ UDPゴシック</vt:lpstr>
      <vt:lpstr>BIZ UDゴシック</vt:lpstr>
      <vt:lpstr>MS PGothic</vt:lpstr>
      <vt:lpstr>Arial</vt:lpstr>
      <vt:lpstr>全体デザイン</vt:lpstr>
      <vt:lpstr>編別デザイン</vt:lpstr>
      <vt:lpstr>PowerPoint プレゼンテーション</vt:lpstr>
      <vt:lpstr>PowerPoint プレゼンテーション</vt:lpstr>
      <vt:lpstr>１節　さまざまな微生物</vt:lpstr>
      <vt:lpstr>A　身のまわりの微生物</vt:lpstr>
      <vt:lpstr>PowerPoint プレゼンテーション</vt:lpstr>
      <vt:lpstr>❶ヒトの体に存在する微生物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❷さまざまな微生物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QRコンテンツ　リンク集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2026-02-17T08:05:18Z</dcterms:created>
  <dcterms:modified xsi:type="dcterms:W3CDTF">2026-03-26T07:22:25Z</dcterms:modified>
</cp:coreProperties>
</file>