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4"/>
  </p:notesMasterIdLst>
  <p:handoutMasterIdLst>
    <p:handoutMasterId r:id="rId95"/>
  </p:handoutMasterIdLst>
  <p:sldIdLst>
    <p:sldId id="533" r:id="rId2"/>
    <p:sldId id="755" r:id="rId3"/>
    <p:sldId id="257" r:id="rId4"/>
    <p:sldId id="771" r:id="rId5"/>
    <p:sldId id="772" r:id="rId6"/>
    <p:sldId id="718" r:id="rId7"/>
    <p:sldId id="773" r:id="rId8"/>
    <p:sldId id="775" r:id="rId9"/>
    <p:sldId id="776" r:id="rId10"/>
    <p:sldId id="777" r:id="rId11"/>
    <p:sldId id="778" r:id="rId12"/>
    <p:sldId id="779" r:id="rId13"/>
    <p:sldId id="780" r:id="rId14"/>
    <p:sldId id="782" r:id="rId15"/>
    <p:sldId id="781" r:id="rId16"/>
    <p:sldId id="783" r:id="rId17"/>
    <p:sldId id="719" r:id="rId18"/>
    <p:sldId id="784" r:id="rId19"/>
    <p:sldId id="785" r:id="rId20"/>
    <p:sldId id="720" r:id="rId21"/>
    <p:sldId id="722" r:id="rId22"/>
    <p:sldId id="786" r:id="rId23"/>
    <p:sldId id="787" r:id="rId24"/>
    <p:sldId id="788" r:id="rId25"/>
    <p:sldId id="789" r:id="rId26"/>
    <p:sldId id="790" r:id="rId27"/>
    <p:sldId id="672" r:id="rId28"/>
    <p:sldId id="728" r:id="rId29"/>
    <p:sldId id="791" r:id="rId30"/>
    <p:sldId id="792" r:id="rId31"/>
    <p:sldId id="732" r:id="rId32"/>
    <p:sldId id="793" r:id="rId33"/>
    <p:sldId id="794" r:id="rId34"/>
    <p:sldId id="795" r:id="rId35"/>
    <p:sldId id="796" r:id="rId36"/>
    <p:sldId id="836" r:id="rId37"/>
    <p:sldId id="797" r:id="rId38"/>
    <p:sldId id="798" r:id="rId39"/>
    <p:sldId id="799" r:id="rId40"/>
    <p:sldId id="800" r:id="rId41"/>
    <p:sldId id="801" r:id="rId42"/>
    <p:sldId id="743" r:id="rId43"/>
    <p:sldId id="837" r:id="rId44"/>
    <p:sldId id="802" r:id="rId45"/>
    <p:sldId id="803" r:id="rId46"/>
    <p:sldId id="807" r:id="rId47"/>
    <p:sldId id="804" r:id="rId48"/>
    <p:sldId id="805" r:id="rId49"/>
    <p:sldId id="808" r:id="rId50"/>
    <p:sldId id="806" r:id="rId51"/>
    <p:sldId id="809" r:id="rId52"/>
    <p:sldId id="810" r:id="rId53"/>
    <p:sldId id="811" r:id="rId54"/>
    <p:sldId id="812" r:id="rId55"/>
    <p:sldId id="813" r:id="rId56"/>
    <p:sldId id="814" r:id="rId57"/>
    <p:sldId id="838" r:id="rId58"/>
    <p:sldId id="844" r:id="rId59"/>
    <p:sldId id="816" r:id="rId60"/>
    <p:sldId id="818" r:id="rId61"/>
    <p:sldId id="839" r:id="rId62"/>
    <p:sldId id="840" r:id="rId63"/>
    <p:sldId id="819" r:id="rId64"/>
    <p:sldId id="820" r:id="rId65"/>
    <p:sldId id="821" r:id="rId66"/>
    <p:sldId id="822" r:id="rId67"/>
    <p:sldId id="823" r:id="rId68"/>
    <p:sldId id="824" r:id="rId69"/>
    <p:sldId id="825" r:id="rId70"/>
    <p:sldId id="826" r:id="rId71"/>
    <p:sldId id="827" r:id="rId72"/>
    <p:sldId id="828" r:id="rId73"/>
    <p:sldId id="841" r:id="rId74"/>
    <p:sldId id="845" r:id="rId75"/>
    <p:sldId id="829" r:id="rId76"/>
    <p:sldId id="830" r:id="rId77"/>
    <p:sldId id="842" r:id="rId78"/>
    <p:sldId id="846" r:id="rId79"/>
    <p:sldId id="831" r:id="rId80"/>
    <p:sldId id="595" r:id="rId81"/>
    <p:sldId id="596" r:id="rId82"/>
    <p:sldId id="752" r:id="rId83"/>
    <p:sldId id="658" r:id="rId84"/>
    <p:sldId id="659" r:id="rId85"/>
    <p:sldId id="662" r:id="rId86"/>
    <p:sldId id="714" r:id="rId87"/>
    <p:sldId id="744" r:id="rId88"/>
    <p:sldId id="716" r:id="rId89"/>
    <p:sldId id="832" r:id="rId90"/>
    <p:sldId id="835" r:id="rId91"/>
    <p:sldId id="843" r:id="rId92"/>
    <p:sldId id="833" r:id="rId93"/>
  </p:sldIdLst>
  <p:sldSz cx="9144000" cy="6858000" type="screen4x3"/>
  <p:notesSz cx="9866313" cy="67357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556" userDrawn="1">
          <p15:clr>
            <a:srgbClr val="A4A3A4"/>
          </p15:clr>
        </p15:guide>
        <p15:guide id="3" pos="158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pos="657" userDrawn="1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orient="horz" pos="164" userDrawn="1">
          <p15:clr>
            <a:srgbClr val="A4A3A4"/>
          </p15:clr>
        </p15:guide>
        <p15:guide id="8" orient="horz" pos="572" userDrawn="1">
          <p15:clr>
            <a:srgbClr val="A4A3A4"/>
          </p15:clr>
        </p15:guide>
        <p15:guide id="9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AD8"/>
    <a:srgbClr val="FDE9BC"/>
    <a:srgbClr val="E9F6FD"/>
    <a:srgbClr val="00A7EA"/>
    <a:srgbClr val="6CBA5A"/>
    <a:srgbClr val="007A37"/>
    <a:srgbClr val="74926C"/>
    <a:srgbClr val="3FAF38"/>
    <a:srgbClr val="F6F3E8"/>
    <a:srgbClr val="D2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79952" autoAdjust="0"/>
  </p:normalViewPr>
  <p:slideViewPr>
    <p:cSldViewPr>
      <p:cViewPr varScale="1">
        <p:scale>
          <a:sx n="97" d="100"/>
          <a:sy n="97" d="100"/>
        </p:scale>
        <p:origin x="980" y="64"/>
      </p:cViewPr>
      <p:guideLst>
        <p:guide orient="horz" pos="2160"/>
        <p:guide pos="1556"/>
        <p:guide pos="158"/>
        <p:guide pos="5511"/>
        <p:guide pos="657"/>
        <p:guide pos="249"/>
        <p:guide orient="horz" pos="164"/>
        <p:guide orient="horz" pos="572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86633" y="3199488"/>
            <a:ext cx="7893049" cy="3031093"/>
          </a:xfrm>
          <a:prstGeom prst="rect">
            <a:avLst/>
          </a:prstGeom>
        </p:spPr>
        <p:txBody>
          <a:bodyPr vert="horz" lIns="94858" tIns="47429" rIns="94858" bIns="47429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3" cy="33678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35313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100719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100719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10071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933735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897388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916363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916363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916363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916363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916363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9163637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198125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19812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9469538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1981254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933735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2720588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272058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9337355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19437471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135503434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18236812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02217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71757609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418982577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94096525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55356003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66455916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45248048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356135693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36282816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6014677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60146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17345091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6014677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60146777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/>
              <a:t>数学</a:t>
            </a:r>
            <a:r>
              <a:rPr lang="en-US" altLang="ja-JP"/>
              <a:t>A </a:t>
            </a:r>
            <a:r>
              <a:rPr lang="ja-JP" altLang="en-US"/>
              <a:t>スタンダード </a:t>
            </a:r>
            <a:r>
              <a:rPr lang="en-US" altLang="ja-JP"/>
              <a:t>2</a:t>
            </a:r>
            <a:r>
              <a:rPr lang="ja-JP" altLang="en-US"/>
              <a:t>章 </a:t>
            </a:r>
            <a:r>
              <a:rPr lang="en-US" altLang="ja-JP"/>
              <a:t>1</a:t>
            </a:r>
            <a:r>
              <a:rPr lang="ja-JP" altLang="en-US"/>
              <a:t>節</a:t>
            </a:r>
          </a:p>
        </p:txBody>
      </p:sp>
    </p:spTree>
    <p:extLst>
      <p:ext uri="{BB962C8B-B14F-4D97-AF65-F5344CB8AC3E}">
        <p14:creationId xmlns:p14="http://schemas.microsoft.com/office/powerpoint/2010/main" val="226014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5A4-69D2-4DBA-836E-648A6E0E4B19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EA44-9FFC-4969-9AC3-57E50E85D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9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707E-364C-46C4-A2CC-152D0614E4AB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986-2F23-4180-A168-55A1A6ABA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461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0E10-BB5F-4F78-84C5-D0D0552422CD}" type="datetimeFigureOut">
              <a:rPr kumimoji="1" lang="ja-JP" altLang="en-US" smtClean="0"/>
              <a:t>2018/2/6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F86F-A90A-4A69-8F1A-FB5396BE6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75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3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0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E75-FCB2-4106-B747-645892160676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6340-A987-4489-96B3-690097057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6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/>
              <a:pPr>
                <a:defRPr/>
              </a:pPr>
              <a:t>2018/2/6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2" r:id="rId4"/>
    <p:sldLayoutId id="2147484893" r:id="rId5"/>
    <p:sldLayoutId id="2147484898" r:id="rId6"/>
    <p:sldLayoutId id="2147484899" r:id="rId7"/>
    <p:sldLayoutId id="2147484900" r:id="rId8"/>
    <p:sldLayoutId id="2147484901" r:id="rId9"/>
    <p:sldLayoutId id="2147484894" r:id="rId10"/>
    <p:sldLayoutId id="2147484902" r:id="rId11"/>
    <p:sldLayoutId id="21474849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0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0.png"/><Relationship Id="rId9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0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1.png"/><Relationship Id="rId5" Type="http://schemas.openxmlformats.org/officeDocument/2006/relationships/image" Target="../media/image62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1.png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6.png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76.emf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9.png"/><Relationship Id="rId4" Type="http://schemas.openxmlformats.org/officeDocument/2006/relationships/image" Target="../media/image11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jpg"/><Relationship Id="rId4" Type="http://schemas.openxmlformats.org/officeDocument/2006/relationships/image" Target="../media/image1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95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08.png"/><Relationship Id="rId9" Type="http://schemas.openxmlformats.org/officeDocument/2006/relationships/image" Target="../media/image1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5" Type="http://schemas.openxmlformats.org/officeDocument/2006/relationships/image" Target="../media/image177.png"/><Relationship Id="rId4" Type="http://schemas.openxmlformats.org/officeDocument/2006/relationships/image" Target="../media/image17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0.png"/><Relationship Id="rId3" Type="http://schemas.openxmlformats.org/officeDocument/2006/relationships/image" Target="../media/image181.png"/><Relationship Id="rId7" Type="http://schemas.openxmlformats.org/officeDocument/2006/relationships/image" Target="../media/image61.jpeg"/><Relationship Id="rId12" Type="http://schemas.openxmlformats.org/officeDocument/2006/relationships/image" Target="../media/image18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png"/><Relationship Id="rId11" Type="http://schemas.openxmlformats.org/officeDocument/2006/relationships/image" Target="../media/image188.png"/><Relationship Id="rId5" Type="http://schemas.openxmlformats.org/officeDocument/2006/relationships/image" Target="../media/image183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4" Type="http://schemas.openxmlformats.org/officeDocument/2006/relationships/image" Target="../media/image182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6.png"/><Relationship Id="rId5" Type="http://schemas.openxmlformats.org/officeDocument/2006/relationships/image" Target="../media/image195.png"/><Relationship Id="rId4" Type="http://schemas.openxmlformats.org/officeDocument/2006/relationships/image" Target="../media/image194.png"/><Relationship Id="rId9" Type="http://schemas.openxmlformats.org/officeDocument/2006/relationships/image" Target="../media/image10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7" Type="http://schemas.openxmlformats.org/officeDocument/2006/relationships/image" Target="../media/image20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5" Type="http://schemas.openxmlformats.org/officeDocument/2006/relationships/image" Target="../media/image61.jpeg"/><Relationship Id="rId4" Type="http://schemas.openxmlformats.org/officeDocument/2006/relationships/image" Target="../media/image20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2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8.png"/><Relationship Id="rId4" Type="http://schemas.openxmlformats.org/officeDocument/2006/relationships/image" Target="../media/image15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13" Type="http://schemas.openxmlformats.org/officeDocument/2006/relationships/image" Target="../media/image229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12" Type="http://schemas.openxmlformats.org/officeDocument/2006/relationships/image" Target="../media/image228.png"/><Relationship Id="rId17" Type="http://schemas.openxmlformats.org/officeDocument/2006/relationships/image" Target="../media/image233.png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2.png"/><Relationship Id="rId11" Type="http://schemas.openxmlformats.org/officeDocument/2006/relationships/image" Target="../media/image227.png"/><Relationship Id="rId5" Type="http://schemas.openxmlformats.org/officeDocument/2006/relationships/image" Target="../media/image221.png"/><Relationship Id="rId15" Type="http://schemas.openxmlformats.org/officeDocument/2006/relationships/image" Target="../media/image23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Relationship Id="rId14" Type="http://schemas.openxmlformats.org/officeDocument/2006/relationships/image" Target="../media/image2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0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7" Type="http://schemas.openxmlformats.org/officeDocument/2006/relationships/image" Target="../media/image24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2.png"/><Relationship Id="rId5" Type="http://schemas.openxmlformats.org/officeDocument/2006/relationships/image" Target="../media/image241.png"/><Relationship Id="rId4" Type="http://schemas.openxmlformats.org/officeDocument/2006/relationships/image" Target="../media/image24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21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4.png"/><Relationship Id="rId5" Type="http://schemas.openxmlformats.org/officeDocument/2006/relationships/image" Target="../media/image199.png"/><Relationship Id="rId4" Type="http://schemas.openxmlformats.org/officeDocument/2006/relationships/image" Target="../media/image61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4" Type="http://schemas.openxmlformats.org/officeDocument/2006/relationships/image" Target="../media/image61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2.png"/><Relationship Id="rId3" Type="http://schemas.openxmlformats.org/officeDocument/2006/relationships/image" Target="../media/image2570.png"/><Relationship Id="rId7" Type="http://schemas.openxmlformats.org/officeDocument/2006/relationships/image" Target="../media/image26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0.png"/><Relationship Id="rId5" Type="http://schemas.openxmlformats.org/officeDocument/2006/relationships/image" Target="../media/image2590.png"/><Relationship Id="rId10" Type="http://schemas.openxmlformats.org/officeDocument/2006/relationships/image" Target="../media/image264.png"/><Relationship Id="rId4" Type="http://schemas.openxmlformats.org/officeDocument/2006/relationships/image" Target="../media/image260.png"/><Relationship Id="rId9" Type="http://schemas.openxmlformats.org/officeDocument/2006/relationships/image" Target="../media/image26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7.png"/><Relationship Id="rId4" Type="http://schemas.openxmlformats.org/officeDocument/2006/relationships/image" Target="../media/image26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7.png"/><Relationship Id="rId4" Type="http://schemas.openxmlformats.org/officeDocument/2006/relationships/image" Target="../media/image61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9.png"/><Relationship Id="rId4" Type="http://schemas.openxmlformats.org/officeDocument/2006/relationships/image" Target="../media/image61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125.emf"/><Relationship Id="rId7" Type="http://schemas.openxmlformats.org/officeDocument/2006/relationships/image" Target="../media/image277.png"/><Relationship Id="rId12" Type="http://schemas.openxmlformats.org/officeDocument/2006/relationships/image" Target="../media/image28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6.png"/><Relationship Id="rId11" Type="http://schemas.openxmlformats.org/officeDocument/2006/relationships/image" Target="../media/image282.png"/><Relationship Id="rId5" Type="http://schemas.openxmlformats.org/officeDocument/2006/relationships/image" Target="../media/image275.png"/><Relationship Id="rId10" Type="http://schemas.openxmlformats.org/officeDocument/2006/relationships/image" Target="../media/image281.png"/><Relationship Id="rId4" Type="http://schemas.openxmlformats.org/officeDocument/2006/relationships/image" Target="../media/image274.png"/><Relationship Id="rId9" Type="http://schemas.openxmlformats.org/officeDocument/2006/relationships/image" Target="../media/image28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png"/><Relationship Id="rId3" Type="http://schemas.openxmlformats.org/officeDocument/2006/relationships/image" Target="../media/image284.png"/><Relationship Id="rId7" Type="http://schemas.openxmlformats.org/officeDocument/2006/relationships/image" Target="../media/image28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7.png"/><Relationship Id="rId5" Type="http://schemas.openxmlformats.org/officeDocument/2006/relationships/image" Target="../media/image286.png"/><Relationship Id="rId4" Type="http://schemas.openxmlformats.org/officeDocument/2006/relationships/image" Target="../media/image285.png"/><Relationship Id="rId9" Type="http://schemas.openxmlformats.org/officeDocument/2006/relationships/image" Target="../media/image26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4.png"/><Relationship Id="rId5" Type="http://schemas.openxmlformats.org/officeDocument/2006/relationships/image" Target="../media/image293.png"/><Relationship Id="rId4" Type="http://schemas.openxmlformats.org/officeDocument/2006/relationships/image" Target="../media/image292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05.png"/><Relationship Id="rId7" Type="http://schemas.openxmlformats.org/officeDocument/2006/relationships/image" Target="../media/image26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8.png"/><Relationship Id="rId5" Type="http://schemas.openxmlformats.org/officeDocument/2006/relationships/image" Target="../media/image307.png"/><Relationship Id="rId10" Type="http://schemas.openxmlformats.org/officeDocument/2006/relationships/image" Target="../media/image312.png"/><Relationship Id="rId4" Type="http://schemas.openxmlformats.org/officeDocument/2006/relationships/image" Target="../media/image306.png"/><Relationship Id="rId9" Type="http://schemas.openxmlformats.org/officeDocument/2006/relationships/image" Target="../media/image31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7" Type="http://schemas.openxmlformats.org/officeDocument/2006/relationships/image" Target="../media/image317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6.png"/><Relationship Id="rId5" Type="http://schemas.openxmlformats.org/officeDocument/2006/relationships/image" Target="../media/image315.png"/><Relationship Id="rId4" Type="http://schemas.openxmlformats.org/officeDocument/2006/relationships/image" Target="../media/image3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8.png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61.jpeg"/><Relationship Id="rId4" Type="http://schemas.openxmlformats.org/officeDocument/2006/relationships/image" Target="../media/image31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image" Target="../media/image32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4.png"/><Relationship Id="rId5" Type="http://schemas.openxmlformats.org/officeDocument/2006/relationships/image" Target="../media/image323.png"/><Relationship Id="rId4" Type="http://schemas.openxmlformats.org/officeDocument/2006/relationships/image" Target="../media/image322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7583" y="1499300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0753" y="19888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854" y="1796623"/>
            <a:ext cx="5853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ベクトル</a:t>
            </a:r>
            <a:endParaRPr kumimoji="1" lang="ja-JP" alt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33231" y="3279760"/>
            <a:ext cx="7183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１節　</a:t>
            </a:r>
            <a:r>
              <a:rPr lang="ja-JP" altLang="en-US" sz="4800" dirty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平面上のベクトル</a:t>
            </a:r>
            <a:endParaRPr kumimoji="1" lang="ja-JP" altLang="en-US" sz="4800" dirty="0">
              <a:solidFill>
                <a:schemeClr val="accent1">
                  <a:lumMod val="75000"/>
                </a:schemeClr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524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IIB-std-054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2720" y="1164001"/>
            <a:ext cx="2664000" cy="1532678"/>
          </a:xfrm>
          <a:prstGeom prst="rect">
            <a:avLst/>
          </a:prstGeom>
        </p:spPr>
      </p:pic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ベクトルの加法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p.54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2096" y="908720"/>
                <a:ext cx="474404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右の図の平行四辺形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ABCD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</a:t>
                </a: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096" y="908720"/>
                <a:ext cx="474404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2699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2096" y="1862827"/>
                <a:ext cx="4744040" cy="57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AB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AD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AB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BC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096" y="1862827"/>
                <a:ext cx="4744040" cy="57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492132" y="2444891"/>
                <a:ext cx="2079868" cy="57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AC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2132" y="2444891"/>
                <a:ext cx="2079868" cy="578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メモ 102"/>
          <p:cNvSpPr/>
          <p:nvPr/>
        </p:nvSpPr>
        <p:spPr>
          <a:xfrm>
            <a:off x="2843809" y="1900535"/>
            <a:ext cx="1584176" cy="47120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3" name="メモ 102"/>
          <p:cNvSpPr/>
          <p:nvPr/>
        </p:nvSpPr>
        <p:spPr>
          <a:xfrm>
            <a:off x="2843809" y="2477291"/>
            <a:ext cx="792088" cy="47120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67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ベクトルの加法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p.55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5536" y="981889"/>
            <a:ext cx="8258671" cy="43088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ベクトルの加法については，次のことが成り立つ。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111981"/>
                  </p:ext>
                </p:extLst>
              </p:nvPr>
            </p:nvGraphicFramePr>
            <p:xfrm>
              <a:off x="467544" y="1700808"/>
              <a:ext cx="8215168" cy="17281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ベクトルの加法の性質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24136">
                    <a:tc>
                      <a:txBody>
                        <a:bodyPr/>
                        <a:lstStyle/>
                        <a:p>
                          <a:pPr marL="630238" indent="-628650" algn="just">
                            <a:spcAft>
                              <a:spcPts val="0"/>
                            </a:spcAft>
                          </a:pPr>
                          <a:r>
                            <a:rPr lang="en-US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(1)</a:t>
                          </a:r>
                          <a:r>
                            <a:rPr lang="ja-JP" altLang="en-US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</m:oMath>
                          </a14:m>
                          <a:r>
                            <a:rPr lang="ja-JP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 </a:t>
                          </a:r>
                          <a:r>
                            <a:rPr lang="ja-JP" altLang="en-US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　　　　　　</a:t>
                          </a:r>
                          <a:r>
                            <a:rPr lang="ja-JP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交換法則</a:t>
                          </a:r>
                        </a:p>
                        <a:p>
                          <a:pPr marL="630238" indent="-628650" algn="just">
                            <a:spcAft>
                              <a:spcPts val="0"/>
                            </a:spcAft>
                          </a:pPr>
                          <a:r>
                            <a:rPr lang="en-US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(2)</a:t>
                          </a:r>
                          <a:r>
                            <a:rPr lang="ja-JP" altLang="en-US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ja-JP" sz="2800" i="1" kern="10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ja-JP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00">
                                          <a:effectLst/>
                                          <a:latin typeface="Cambria Math"/>
                                          <a:ea typeface="ＭＳ 明朝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lang="en-US" sz="2800" kern="100">
                                      <a:effectLst/>
                                      <a:latin typeface="Cambria Math"/>
                                      <a:ea typeface="ＭＳ 明朝"/>
                                      <a:cs typeface="Times New Roman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ja-JP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00">
                                          <a:effectLst/>
                                          <a:latin typeface="Cambria Math"/>
                                          <a:ea typeface="ＭＳ 明朝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kern="100">
                                  <a:effectLst/>
                                  <a:latin typeface="Cambria Math"/>
                                  <a:ea typeface="ＭＳ 明朝"/>
                                  <a:cs typeface="Times New Roman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sz="2800" i="1" kern="10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 kern="100">
                                      <a:effectLst/>
                                      <a:latin typeface="Cambria Math"/>
                                      <a:ea typeface="ＭＳ 明朝"/>
                                      <a:cs typeface="Times New Roman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sz="2800" kern="100">
                                  <a:effectLst/>
                                  <a:latin typeface="Cambria Math"/>
                                  <a:ea typeface="ＭＳ 明朝"/>
                                  <a:cs typeface="Times New Roman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sz="2800" i="1" kern="10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  <a:cs typeface="Times New Roman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 kern="100">
                                      <a:effectLst/>
                                      <a:latin typeface="Cambria Math"/>
                                      <a:ea typeface="ＭＳ 明朝"/>
                                      <a:cs typeface="Times New Roman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sz="2800" kern="100">
                                  <a:effectLst/>
                                  <a:latin typeface="Cambria Math"/>
                                  <a:ea typeface="ＭＳ 明朝"/>
                                  <a:cs typeface="Times New Roman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ja-JP" sz="2800" i="1" kern="10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ja-JP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00">
                                          <a:effectLst/>
                                          <a:latin typeface="Cambria Math"/>
                                          <a:ea typeface="ＭＳ 明朝"/>
                                          <a:cs typeface="Times New Roman"/>
                                        </a:rPr>
                                        <m:t>𝑏</m:t>
                                      </m:r>
                                    </m:e>
                                  </m:acc>
                                  <m:r>
                                    <a:rPr lang="en-US" sz="2800" kern="100">
                                      <a:effectLst/>
                                      <a:latin typeface="Cambria Math"/>
                                      <a:ea typeface="ＭＳ 明朝"/>
                                      <a:cs typeface="Times New Roman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ja-JP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 kern="100">
                                          <a:effectLst/>
                                          <a:latin typeface="Cambria Math"/>
                                          <a:ea typeface="ＭＳ 明朝"/>
                                          <a:cs typeface="Times New Roman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kern="100" smtClean="0">
                                  <a:effectLst/>
                                  <a:latin typeface="Cambria Math"/>
                                  <a:ea typeface="ＭＳ 明朝"/>
                                  <a:cs typeface="Times New Roman"/>
                                </a:rPr>
                                <m:t>  </m:t>
                              </m:r>
                            </m:oMath>
                          </a14:m>
                          <a:r>
                            <a:rPr lang="ja-JP" altLang="en-US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　</a:t>
                          </a:r>
                          <a:r>
                            <a:rPr lang="ja-JP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結合法則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111981"/>
                  </p:ext>
                </p:extLst>
              </p:nvPr>
            </p:nvGraphicFramePr>
            <p:xfrm>
              <a:off x="467544" y="1700808"/>
              <a:ext cx="8215168" cy="17281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/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ベクトルの加法の性質</a:t>
                          </a: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22413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4" t="-46766" r="-74" b="-44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127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零ベクトル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p.55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95536" y="981889"/>
                <a:ext cx="7404271" cy="396082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BA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BA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AA</m:t>
                        </m:r>
                      </m:e>
                    </m:acc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AA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は始点と終点が一致したベクトル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零ベクトル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e>
                    </m:acc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で表す。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の大きさは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の向きは考えない。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には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次のような性質がある。</a:t>
                </a:r>
              </a:p>
              <a:p>
                <a:pPr marL="12573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ja-JP" altLang="en-US" sz="2800" b="1" i="1">
                          <a:latin typeface="Cambria Math" panose="02040503050406030204" pitchFamily="18" charset="0"/>
                        </a:rPr>
                        <m:t>　</m:t>
                      </m:r>
                      <m:r>
                        <a:rPr lang="en-US" altLang="ja-JP" sz="2800">
                          <a:latin typeface="Cambria Math"/>
                        </a:rPr>
                        <m:t>,  </m:t>
                      </m:r>
                      <m:r>
                        <a:rPr lang="ja-JP" altLang="ja-JP" sz="2800">
                          <a:latin typeface="Cambria Math"/>
                        </a:rPr>
                        <m:t>　</m:t>
                      </m:r>
                      <m:acc>
                        <m:accPr>
                          <m:chr m:val="⃗"/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1889"/>
                <a:ext cx="7404271" cy="3960828"/>
              </a:xfrm>
              <a:prstGeom prst="rect">
                <a:avLst/>
              </a:prstGeom>
              <a:blipFill>
                <a:blip r:embed="rId3"/>
                <a:stretch>
                  <a:fillRect l="-2965" t="-1846" r="-19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メモ 102"/>
          <p:cNvSpPr/>
          <p:nvPr/>
        </p:nvSpPr>
        <p:spPr>
          <a:xfrm>
            <a:off x="1520612" y="2913455"/>
            <a:ext cx="2404736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7" name="メモ 102"/>
          <p:cNvSpPr/>
          <p:nvPr/>
        </p:nvSpPr>
        <p:spPr>
          <a:xfrm>
            <a:off x="5406531" y="2890595"/>
            <a:ext cx="893661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9415073-CF3D-4A44-951D-3B35D3A1D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8184" y="1140867"/>
            <a:ext cx="2822660" cy="936881"/>
          </a:xfrm>
          <a:prstGeom prst="rect">
            <a:avLst/>
          </a:prstGeom>
        </p:spPr>
      </p:pic>
      <p:sp>
        <p:nvSpPr>
          <p:cNvPr id="8" name="メモ 102">
            <a:extLst>
              <a:ext uri="{FF2B5EF4-FFF2-40B4-BE49-F238E27FC236}">
                <a16:creationId xmlns:a16="http://schemas.microsoft.com/office/drawing/2014/main" id="{41730976-5618-4960-87F2-53BB595B04F0}"/>
              </a:ext>
            </a:extLst>
          </p:cNvPr>
          <p:cNvSpPr/>
          <p:nvPr/>
        </p:nvSpPr>
        <p:spPr>
          <a:xfrm>
            <a:off x="1403648" y="4364328"/>
            <a:ext cx="2016224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9" name="メモ 102">
            <a:extLst>
              <a:ext uri="{FF2B5EF4-FFF2-40B4-BE49-F238E27FC236}">
                <a16:creationId xmlns:a16="http://schemas.microsoft.com/office/drawing/2014/main" id="{22694885-2BD9-4DC9-8E9C-A04DA141FEC8}"/>
              </a:ext>
            </a:extLst>
          </p:cNvPr>
          <p:cNvSpPr/>
          <p:nvPr/>
        </p:nvSpPr>
        <p:spPr>
          <a:xfrm>
            <a:off x="4317728" y="4364328"/>
            <a:ext cx="2342504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505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零ベクトル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p.55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879550"/>
                <a:ext cx="5689252" cy="1440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平面上に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B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C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がある。このとき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BC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CA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が成り立つことを示せ。</a:t>
                </a: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879550"/>
                <a:ext cx="5689252" cy="1440074"/>
              </a:xfrm>
              <a:prstGeom prst="rect">
                <a:avLst/>
              </a:prstGeom>
              <a:blipFill rotWithShape="1">
                <a:blip r:embed="rId3"/>
                <a:stretch>
                  <a:fillRect l="-2144" t="-5063" b="-105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問４</a:t>
            </a:r>
          </a:p>
        </p:txBody>
      </p:sp>
      <p:pic>
        <p:nvPicPr>
          <p:cNvPr id="10" name="図 9" descr="IIB-std-055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2998" y="1052736"/>
            <a:ext cx="1989138" cy="129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187624" y="2531595"/>
                <a:ext cx="6768752" cy="52052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AB</m:t>
                          </m:r>
                        </m:e>
                      </m:ac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BC</m:t>
                          </m:r>
                        </m:e>
                      </m:ac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CA</m:t>
                          </m:r>
                        </m:e>
                      </m:ac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AB</m:t>
                              </m:r>
                            </m:e>
                          </m:acc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BC</m:t>
                              </m:r>
                            </m:e>
                          </m:acc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CA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531595"/>
                <a:ext cx="6768752" cy="520527"/>
              </a:xfrm>
              <a:prstGeom prst="rect">
                <a:avLst/>
              </a:prstGeom>
              <a:blipFill rotWithShape="1">
                <a:blip r:embed="rId5"/>
                <a:stretch>
                  <a:fillRect l="-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419872" y="3035133"/>
                <a:ext cx="3240360" cy="145790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AC</m:t>
                          </m:r>
                        </m:e>
                      </m:ac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CA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AA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3035133"/>
                <a:ext cx="3240360" cy="14579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388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145395" y="5301208"/>
            <a:ext cx="2376264" cy="4465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ベクトルの減法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p.56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 descr="IIB-std-056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4912" y="2092312"/>
            <a:ext cx="1872000" cy="1370988"/>
          </a:xfrm>
          <a:prstGeom prst="rect">
            <a:avLst/>
          </a:prstGeom>
        </p:spPr>
      </p:pic>
      <p:pic>
        <p:nvPicPr>
          <p:cNvPr id="10" name="図 9" descr="IIB-std-056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2704" y="3834760"/>
            <a:ext cx="1944000" cy="1129439"/>
          </a:xfrm>
          <a:prstGeom prst="rect">
            <a:avLst/>
          </a:prstGeom>
        </p:spPr>
      </p:pic>
      <p:pic>
        <p:nvPicPr>
          <p:cNvPr id="11" name="図 10" descr="IIB-std-056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0768" y="5222303"/>
            <a:ext cx="1872000" cy="1257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95536" y="879550"/>
                <a:ext cx="6696744" cy="541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に対して，その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差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 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と定める。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が与えられたとき，差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は図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のようにかくことができる。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また，図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からわかるように，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は等式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を満たすベクトルである。</a:t>
                </a:r>
              </a:p>
              <a:p>
                <a:pPr marL="1706563" indent="-1706563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図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OA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OB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OB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OA</m:t>
                        </m:r>
                      </m:e>
                    </m:acc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706563" indent="-1706563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が成り立つ。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879550"/>
                <a:ext cx="6696744" cy="5411290"/>
              </a:xfrm>
              <a:prstGeom prst="rect">
                <a:avLst/>
              </a:prstGeom>
              <a:blipFill>
                <a:blip r:embed="rId6"/>
                <a:stretch>
                  <a:fillRect l="-1913" t="-338" b="-21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メモ 102"/>
          <p:cNvSpPr/>
          <p:nvPr/>
        </p:nvSpPr>
        <p:spPr>
          <a:xfrm>
            <a:off x="5250552" y="980728"/>
            <a:ext cx="1800200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9" name="メモ 102">
            <a:extLst>
              <a:ext uri="{FF2B5EF4-FFF2-40B4-BE49-F238E27FC236}">
                <a16:creationId xmlns:a16="http://schemas.microsoft.com/office/drawing/2014/main" id="{61CD47C3-2C3A-4171-B25F-CB41C92A02D9}"/>
              </a:ext>
            </a:extLst>
          </p:cNvPr>
          <p:cNvSpPr/>
          <p:nvPr/>
        </p:nvSpPr>
        <p:spPr>
          <a:xfrm>
            <a:off x="2123728" y="1772816"/>
            <a:ext cx="3384376" cy="72008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329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ベクトルの減法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p.56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879550"/>
                <a:ext cx="7849492" cy="58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問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を図示せよ。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879550"/>
                <a:ext cx="7849492" cy="587981"/>
              </a:xfrm>
              <a:prstGeom prst="rect">
                <a:avLst/>
              </a:prstGeom>
              <a:blipFill rotWithShape="1">
                <a:blip r:embed="rId3"/>
                <a:stretch>
                  <a:fillRect l="-1553" t="-2062" b="-24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問５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141" y="1916832"/>
            <a:ext cx="5327029" cy="140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93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実数倍 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p.56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72676" y="879550"/>
                <a:ext cx="8496944" cy="4997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と実数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に対して，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倍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を次のように定める。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</a:p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𝑘</m:t>
                    </m:r>
                    <m:r>
                      <a:rPr lang="en-US" altLang="ja-JP" sz="2800">
                        <a:latin typeface="Cambria Math"/>
                      </a:rPr>
                      <m:t>&gt;</m:t>
                    </m:r>
                    <m:r>
                      <a:rPr lang="en-US" altLang="ja-JP" sz="2800" i="1">
                        <a:latin typeface="Cambria Math"/>
                      </a:rPr>
                      <m:t>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ならば，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と同じ向きで，大きさが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倍のベクトル</a:t>
                </a:r>
              </a:p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とくに，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𝑘</m:t>
                    </m:r>
                    <m:r>
                      <a:rPr lang="en-US" altLang="ja-JP" sz="2800" i="1">
                        <a:latin typeface="Cambria Math"/>
                      </a:rPr>
                      <m:t>&lt;0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ならば，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と反対の向きで，大きさが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𝑘</m:t>
                        </m:r>
                        <m:r>
                          <a:rPr lang="en-US" altLang="ja-JP" sz="2800" i="1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倍のベクトル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とくに，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e>
                    </m:d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𝑘</m:t>
                    </m:r>
                    <m:r>
                      <a:rPr lang="en-US" altLang="ja-JP" sz="2800">
                        <a:latin typeface="Cambria Math"/>
                      </a:rPr>
                      <m:t>=0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ならば，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すなわち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0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0" lvl="1" indent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676" y="879550"/>
                <a:ext cx="8496944" cy="4997330"/>
              </a:xfrm>
              <a:prstGeom prst="rect">
                <a:avLst/>
              </a:prstGeom>
              <a:blipFill>
                <a:blip r:embed="rId3"/>
                <a:stretch>
                  <a:fillRect l="-1435" t="-1463" b="-20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メモ 102"/>
          <p:cNvSpPr/>
          <p:nvPr/>
        </p:nvSpPr>
        <p:spPr>
          <a:xfrm>
            <a:off x="5220072" y="911166"/>
            <a:ext cx="1008112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9" name="メモ 102"/>
          <p:cNvSpPr/>
          <p:nvPr/>
        </p:nvSpPr>
        <p:spPr>
          <a:xfrm>
            <a:off x="467544" y="1341319"/>
            <a:ext cx="1872208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131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BD592AC-61AE-47D7-9214-D9DF5B6E5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43" y="1193804"/>
            <a:ext cx="2682240" cy="24268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881006"/>
                <a:ext cx="5185196" cy="2606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に対して，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と同じ向きで大きさが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倍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のベクトルである。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と反対の向きで大きさが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倍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のベクトルである。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881006"/>
                <a:ext cx="5185196" cy="2606098"/>
              </a:xfrm>
              <a:prstGeom prst="rect">
                <a:avLst/>
              </a:prstGeom>
              <a:blipFill rotWithShape="1">
                <a:blip r:embed="rId4"/>
                <a:stretch>
                  <a:fillRect l="-2350" t="-2810" r="-1293" b="-585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例３</a:t>
            </a: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実数倍 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p.56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メモ 102"/>
          <p:cNvSpPr/>
          <p:nvPr/>
        </p:nvSpPr>
        <p:spPr>
          <a:xfrm>
            <a:off x="4355976" y="1370385"/>
            <a:ext cx="864096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2" name="メモ 102"/>
          <p:cNvSpPr/>
          <p:nvPr/>
        </p:nvSpPr>
        <p:spPr>
          <a:xfrm>
            <a:off x="4031940" y="2420888"/>
            <a:ext cx="900100" cy="57606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093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879550"/>
                <a:ext cx="5113188" cy="1448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右の図のように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が与えられたとき，次のベクトルを図示せよ。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879550"/>
                <a:ext cx="5113188" cy="1448666"/>
              </a:xfrm>
              <a:prstGeom prst="rect">
                <a:avLst/>
              </a:prstGeom>
              <a:blipFill rotWithShape="1">
                <a:blip r:embed="rId3"/>
                <a:stretch>
                  <a:fillRect l="-2384" t="-1261" r="-2384" b="-109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2670592"/>
                <a:ext cx="266491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2670592"/>
                <a:ext cx="266491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4577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3280350"/>
                <a:ext cx="2664916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3280350"/>
                <a:ext cx="2664916" cy="586892"/>
              </a:xfrm>
              <a:prstGeom prst="rect">
                <a:avLst/>
              </a:prstGeom>
              <a:blipFill rotWithShape="1">
                <a:blip r:embed="rId5"/>
                <a:stretch>
                  <a:fillRect l="-4577" t="-312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3913892"/>
                <a:ext cx="2664916" cy="700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3913892"/>
                <a:ext cx="2664916" cy="700705"/>
              </a:xfrm>
              <a:prstGeom prst="rect">
                <a:avLst/>
              </a:prstGeom>
              <a:blipFill rotWithShape="1">
                <a:blip r:embed="rId6"/>
                <a:stretch>
                  <a:fillRect l="-4577" b="-69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4581128"/>
                <a:ext cx="2664916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4581128"/>
                <a:ext cx="2664916" cy="586892"/>
              </a:xfrm>
              <a:prstGeom prst="rect">
                <a:avLst/>
              </a:prstGeom>
              <a:blipFill rotWithShape="1">
                <a:blip r:embed="rId7"/>
                <a:stretch>
                  <a:fillRect l="-4577" t="-3093" b="-237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 descr="IIB-std-057-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1073820"/>
            <a:ext cx="2520000" cy="1806836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8173" y="2791393"/>
            <a:ext cx="2995349" cy="215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実数倍 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p.57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9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467659" y="1029876"/>
                <a:ext cx="7488717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𝑘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𝑙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を実数とするとき，次のことが成り立つ。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9" y="1029876"/>
                <a:ext cx="7488717" cy="430887"/>
              </a:xfrm>
              <a:prstGeom prst="rect">
                <a:avLst/>
              </a:prstGeom>
              <a:blipFill rotWithShape="1">
                <a:blip r:embed="rId3"/>
                <a:stretch>
                  <a:fillRect t="-28169" r="-896" b="-45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195934"/>
                  </p:ext>
                </p:extLst>
              </p:nvPr>
            </p:nvGraphicFramePr>
            <p:xfrm>
              <a:off x="467544" y="1698757"/>
              <a:ext cx="8215168" cy="209028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ベクトルの実数倍の性質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86227">
                    <a:tc>
                      <a:txBody>
                        <a:bodyPr/>
                        <a:lstStyle/>
                        <a:p>
                          <a:pPr marL="0" indent="0"/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(1)</a:t>
                          </a:r>
                          <a:r>
                            <a:rPr kumimoji="1" lang="ja-JP" altLang="en-US" sz="2800" kern="1200" baseline="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d>
                                <m:d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𝒍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𝒌𝒍</m:t>
                                  </m:r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acc>
                            </m:oMath>
                          </a14:m>
                          <a:endParaRPr kumimoji="1" lang="ja-JP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(2)</a:t>
                          </a:r>
                          <a:r>
                            <a:rPr kumimoji="1" lang="ja-JP" alt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𝒌</m:t>
                                  </m:r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𝒍</m:t>
                                  </m:r>
                                </m:e>
                              </m:d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𝒍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acc>
                            </m:oMath>
                          </a14:m>
                          <a:endParaRPr kumimoji="1" lang="ja-JP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(3)</a:t>
                          </a:r>
                          <a:r>
                            <a:rPr kumimoji="1" lang="ja-JP" alt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d>
                                <m:d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kumimoji="1" lang="en-US" altLang="ja-JP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acc>
                            </m:oMath>
                          </a14:m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41195934"/>
                  </p:ext>
                </p:extLst>
              </p:nvPr>
            </p:nvGraphicFramePr>
            <p:xfrm>
              <a:off x="467544" y="1698757"/>
              <a:ext cx="8215168" cy="209028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/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ベクトルの実数倍の性質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58622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74" t="-36154" r="-74" b="-346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実数倍 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p.57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3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33881" y="3260125"/>
                <a:ext cx="8630607" cy="3554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平面上で，点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500">
                        <a:latin typeface="Cambria Math"/>
                      </a:rPr>
                      <m:t>A</m:t>
                    </m:r>
                  </m:oMath>
                </a14:m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500">
                        <a:latin typeface="Cambria Math"/>
                      </a:rPr>
                      <m:t>B</m:t>
                    </m:r>
                  </m:oMath>
                </a14:m>
                <a:r>
                  <a:rPr lang="ja-JP" altLang="ja-JP" sz="25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までの</a:t>
                </a:r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移動は，</a:t>
                </a:r>
                <a:r>
                  <a:rPr lang="ja-JP" altLang="en-US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上</a:t>
                </a:r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の図のように，線分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500">
                        <a:latin typeface="Cambria Math"/>
                      </a:rPr>
                      <m:t>AB</m:t>
                    </m:r>
                  </m:oMath>
                </a14:m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に向きを示す矢印をつけて表すことができる。</a:t>
                </a:r>
                <a:endParaRPr lang="en-US" altLang="ja-JP" sz="25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すなわち，線分の長さが移動の大きさを，矢印の向きが移動の向きを表している。</a:t>
                </a:r>
              </a:p>
              <a:p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このような向きのついた線分を</a:t>
                </a:r>
                <a:r>
                  <a:rPr lang="ja-JP" altLang="en-US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5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有向線分</a:t>
                </a:r>
                <a:r>
                  <a:rPr lang="ja-JP" altLang="en-US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en-US" altLang="ja-JP" sz="25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また，有向線分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500">
                        <a:latin typeface="Cambria Math"/>
                      </a:rPr>
                      <m:t>AB</m:t>
                    </m:r>
                  </m:oMath>
                </a14:m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500">
                        <a:latin typeface="Cambria Math"/>
                      </a:rPr>
                      <m:t>A</m:t>
                    </m:r>
                  </m:oMath>
                </a14:m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lang="ja-JP" altLang="en-US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5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始点</a:t>
                </a:r>
                <a:r>
                  <a:rPr lang="ja-JP" altLang="en-US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500">
                        <a:latin typeface="Cambria Math"/>
                      </a:rPr>
                      <m:t>B</m:t>
                    </m:r>
                  </m:oMath>
                </a14:m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lang="ja-JP" altLang="en-US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5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終点</a:t>
                </a:r>
                <a:r>
                  <a:rPr lang="ja-JP" altLang="en-US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  <a:p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有向線分は，大きさと向きをもつ量を表すときに用いられる。</a:t>
                </a:r>
                <a:endParaRPr lang="en-US" altLang="ja-JP" sz="25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881" y="3260125"/>
                <a:ext cx="8630607" cy="3554819"/>
              </a:xfrm>
              <a:prstGeom prst="rect">
                <a:avLst/>
              </a:prstGeom>
              <a:blipFill rotWithShape="1">
                <a:blip r:embed="rId3"/>
                <a:stretch>
                  <a:fillRect l="-1201" t="-1887" r="-706" b="-30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 descr="IIB-std-052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5588" y="1988840"/>
            <a:ext cx="2448000" cy="1079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33880" y="908720"/>
                <a:ext cx="6974424" cy="2400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身長や体重は，</a:t>
                </a:r>
                <a14:m>
                  <m:oMath xmlns:m="http://schemas.openxmlformats.org/officeDocument/2006/math">
                    <m:r>
                      <a:rPr lang="en-US" altLang="ja-JP" sz="2500">
                        <a:latin typeface="Cambria Math"/>
                      </a:rPr>
                      <m:t>170</m:t>
                    </m:r>
                    <m:r>
                      <m:rPr>
                        <m:sty m:val="p"/>
                      </m:rPr>
                      <a:rPr lang="en-US" altLang="ja-JP" sz="2500">
                        <a:latin typeface="Cambria Math"/>
                      </a:rPr>
                      <m:t>cm</m:t>
                    </m:r>
                  </m:oMath>
                </a14:m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や</a:t>
                </a:r>
                <a14:m>
                  <m:oMath xmlns:m="http://schemas.openxmlformats.org/officeDocument/2006/math">
                    <m:r>
                      <a:rPr lang="en-US" altLang="ja-JP" sz="2500">
                        <a:latin typeface="Cambria Math"/>
                      </a:rPr>
                      <m:t>60</m:t>
                    </m:r>
                    <m:r>
                      <m:rPr>
                        <m:sty m:val="p"/>
                      </m:rPr>
                      <a:rPr lang="en-US" altLang="ja-JP" sz="2500">
                        <a:latin typeface="Cambria Math"/>
                      </a:rPr>
                      <m:t>kg</m:t>
                    </m:r>
                  </m:oMath>
                </a14:m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のように，大きさだけで定まる。これに対して，風の状態は，</a:t>
                </a:r>
                <a:endParaRPr lang="en-US" altLang="ja-JP" sz="25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「風速</a:t>
                </a:r>
                <a14:m>
                  <m:oMath xmlns:m="http://schemas.openxmlformats.org/officeDocument/2006/math">
                    <m:r>
                      <a:rPr lang="en-US" altLang="ja-JP" sz="2500">
                        <a:latin typeface="Cambria Math"/>
                      </a:rPr>
                      <m:t>10</m:t>
                    </m:r>
                    <m:r>
                      <m:rPr>
                        <m:sty m:val="p"/>
                      </m:rPr>
                      <a:rPr lang="en-US" altLang="ja-JP" sz="2500">
                        <a:latin typeface="Cambria Math"/>
                      </a:rPr>
                      <m:t>m</m:t>
                    </m:r>
                    <m:r>
                      <a:rPr lang="en-US" altLang="ja-JP" sz="250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altLang="ja-JP" sz="2500">
                        <a:latin typeface="Cambria Math"/>
                      </a:rPr>
                      <m:t>s</m:t>
                    </m:r>
                  </m:oMath>
                </a14:m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」のような大きさと，「南西の</a:t>
                </a:r>
                <a:endParaRPr lang="en-US" altLang="ja-JP" sz="25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風」のような向きによって定まる。また，</a:t>
                </a:r>
                <a:endParaRPr lang="en-US" altLang="ja-JP" sz="25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大きさと向きによって定まるものとして</a:t>
                </a:r>
                <a:endParaRPr lang="en-US" altLang="ja-JP" sz="25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5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これ以外にも平面上の点の移動がある。</a:t>
                </a: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880" y="908720"/>
                <a:ext cx="6974424" cy="2400657"/>
              </a:xfrm>
              <a:prstGeom prst="rect">
                <a:avLst/>
              </a:prstGeom>
              <a:blipFill rotWithShape="1">
                <a:blip r:embed="rId5"/>
                <a:stretch>
                  <a:fillRect l="-1486" t="-2792" b="-48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➊ 有向線分とベクトル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有向線分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　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p.52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メモ 102"/>
          <p:cNvSpPr/>
          <p:nvPr/>
        </p:nvSpPr>
        <p:spPr>
          <a:xfrm>
            <a:off x="4882893" y="4867671"/>
            <a:ext cx="1872208" cy="32762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102"/>
          <p:cNvSpPr/>
          <p:nvPr/>
        </p:nvSpPr>
        <p:spPr>
          <a:xfrm>
            <a:off x="5140444" y="5235675"/>
            <a:ext cx="1231756" cy="32762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02"/>
          <p:cNvSpPr/>
          <p:nvPr/>
        </p:nvSpPr>
        <p:spPr>
          <a:xfrm>
            <a:off x="7243916" y="5235675"/>
            <a:ext cx="1231756" cy="32762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663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403648" y="879550"/>
                <a:ext cx="4500500" cy="621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800"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/>
                            </a:rPr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80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3648" y="879550"/>
                <a:ext cx="4500500" cy="6214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85136" y="1477164"/>
                <a:ext cx="4500500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latin typeface="Cambria Math"/>
                        </a:rPr>
                        <m:t>6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+6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136" y="1477164"/>
                <a:ext cx="4500500" cy="5868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85136" y="2068720"/>
                <a:ext cx="4500500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/>
                            </a:rPr>
                            <m:t>3+6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6+2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ja-JP" sz="2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136" y="2068720"/>
                <a:ext cx="4500500" cy="5868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85136" y="2698092"/>
                <a:ext cx="4500500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=9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latin typeface="Cambria Math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5136" y="2698092"/>
                <a:ext cx="4500500" cy="5868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実数倍 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p.57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メモ 102"/>
          <p:cNvSpPr/>
          <p:nvPr/>
        </p:nvSpPr>
        <p:spPr>
          <a:xfrm>
            <a:off x="1487286" y="1556793"/>
            <a:ext cx="3084714" cy="48069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6" name="メモ 102"/>
          <p:cNvSpPr/>
          <p:nvPr/>
        </p:nvSpPr>
        <p:spPr>
          <a:xfrm>
            <a:off x="1487285" y="2125017"/>
            <a:ext cx="3588771" cy="49077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7" name="メモ 102"/>
          <p:cNvSpPr/>
          <p:nvPr/>
        </p:nvSpPr>
        <p:spPr>
          <a:xfrm>
            <a:off x="1487285" y="2797051"/>
            <a:ext cx="2004595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01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042988" y="879550"/>
            <a:ext cx="77054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次の計算をせよ。</a:t>
            </a:r>
            <a:endParaRPr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1402770"/>
                <a:ext cx="417708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+4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1402770"/>
                <a:ext cx="417708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920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2781275"/>
                <a:ext cx="5113188" cy="621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2781275"/>
                <a:ext cx="5113188" cy="621452"/>
              </a:xfrm>
              <a:prstGeom prst="rect">
                <a:avLst/>
              </a:prstGeom>
              <a:blipFill rotWithShape="1">
                <a:blip r:embed="rId4"/>
                <a:stretch>
                  <a:fillRect l="-2384" t="-2941" b="-176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426508" y="1933233"/>
                <a:ext cx="4009588" cy="8617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3+4−2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508" y="1933233"/>
                <a:ext cx="4009588" cy="8617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463844" y="3402727"/>
                <a:ext cx="4009588" cy="148406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−6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3−4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−6+4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44" y="3402727"/>
                <a:ext cx="4009588" cy="14840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実数倍 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p.57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0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879550"/>
                <a:ext cx="7705476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6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+3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で表せ。</a:t>
                </a: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879550"/>
                <a:ext cx="7705476" cy="586892"/>
              </a:xfrm>
              <a:prstGeom prst="rect">
                <a:avLst/>
              </a:prstGeom>
              <a:blipFill rotWithShape="1">
                <a:blip r:embed="rId3"/>
                <a:stretch>
                  <a:fillRect t="-3093" r="-1108" b="-237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114996" y="1556792"/>
                <a:ext cx="4968552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−1−2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=−6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996" y="1556792"/>
                <a:ext cx="4968552" cy="4945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021240" y="2132856"/>
                <a:ext cx="3815804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=−6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40" y="2132856"/>
                <a:ext cx="3815804" cy="49455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484388" y="2646409"/>
                <a:ext cx="3815804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388" y="2646409"/>
                <a:ext cx="3815804" cy="494559"/>
              </a:xfrm>
              <a:prstGeom prst="rect">
                <a:avLst/>
              </a:prstGeom>
              <a:blipFill rotWithShape="1">
                <a:blip r:embed="rId6"/>
                <a:stretch>
                  <a:fillRect l="-1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</a:t>
            </a:r>
            <a:r>
              <a:rPr lang="ja-JP" altLang="en-US" sz="1800" b="1" dirty="0">
                <a:solidFill>
                  <a:prstClr val="black"/>
                </a:solidFill>
                <a:latin typeface="ＭＳ Ｐゴシック" panose="020B0600070205080204" pitchFamily="50" charset="-128"/>
              </a:rPr>
              <a:t>実数倍 </a:t>
            </a:r>
            <a:r>
              <a:rPr lang="en-US" altLang="ja-JP" sz="1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p.57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ベクトルの平行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p.58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41103" y="875478"/>
                <a:ext cx="5427041" cy="327128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でない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が同じ向き，または反対の向きであるとき，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であるといい，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∥</a:t>
                </a:r>
                <a14:m>
                  <m:oMath xmlns:m="http://schemas.openxmlformats.org/officeDocument/2006/math"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と書く。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∥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となるのは，一方が他方の実数倍になるときである。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すなわち，次のことが成り立つ。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03" y="875478"/>
                <a:ext cx="5427041" cy="3271280"/>
              </a:xfrm>
              <a:prstGeom prst="rect">
                <a:avLst/>
              </a:prstGeom>
              <a:blipFill rotWithShape="1">
                <a:blip r:embed="rId3"/>
                <a:stretch>
                  <a:fillRect l="-3928" t="-2052" r="-10550" b="-57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 descr="IIB-std-058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1340768"/>
            <a:ext cx="2880000" cy="1730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055179"/>
                  </p:ext>
                </p:extLst>
              </p:nvPr>
            </p:nvGraphicFramePr>
            <p:xfrm>
              <a:off x="472863" y="4365104"/>
              <a:ext cx="8215168" cy="16561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ベクトルの平行条件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212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≠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≠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のとき</a:t>
                          </a:r>
                          <a:endParaRPr kumimoji="1" lang="en-US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b="1" kern="1200" dirty="0">
                              <a:solidFill>
                                <a:schemeClr val="tx1"/>
                              </a:solidFill>
                              <a:effectLst/>
                              <a:latin typeface="ＭＳ 明朝" panose="02020609040205080304" pitchFamily="17" charset="-128"/>
                              <a:ea typeface="ＭＳ 明朝" panose="02020609040205080304" pitchFamily="17" charset="-128"/>
                              <a:cs typeface="+mn-cs"/>
                            </a:rPr>
                            <a:t>∥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⟺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acc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となる実数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𝒌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がある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55055179"/>
                  </p:ext>
                </p:extLst>
              </p:nvPr>
            </p:nvGraphicFramePr>
            <p:xfrm>
              <a:off x="472863" y="4365104"/>
              <a:ext cx="8215168" cy="16561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/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ベクトルの平行条件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1521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74" t="-49735" r="-74" b="-952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メモ 102"/>
          <p:cNvSpPr/>
          <p:nvPr/>
        </p:nvSpPr>
        <p:spPr>
          <a:xfrm>
            <a:off x="2400635" y="1844824"/>
            <a:ext cx="1345369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102"/>
          <p:cNvSpPr/>
          <p:nvPr/>
        </p:nvSpPr>
        <p:spPr>
          <a:xfrm>
            <a:off x="475619" y="2341255"/>
            <a:ext cx="1656184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93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ベクトルの平行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p.58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844" y="887170"/>
                <a:ext cx="5473620" cy="108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右の図において，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∥</m:t>
                      </m:r>
                      <m:r>
                        <a:rPr lang="ja-JP" altLang="ja-JP" sz="280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m:rPr>
                          <m:nor/>
                        </m:rPr>
                        <a:rPr lang="ja-JP" altLang="ja-JP" sz="28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であり，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8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ja-JP" altLang="ja-JP" sz="2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と表すことができる。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844" y="887170"/>
                <a:ext cx="5473620" cy="10814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 descr="IIB-std-058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464" y="999626"/>
            <a:ext cx="2232000" cy="1983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8" y="3019812"/>
                <a:ext cx="7705476" cy="10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例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の図において，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で表せ。また，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で表せ。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3019812"/>
                <a:ext cx="7705476" cy="1017779"/>
              </a:xfrm>
              <a:prstGeom prst="rect">
                <a:avLst/>
              </a:prstGeom>
              <a:blipFill rotWithShape="1">
                <a:blip r:embed="rId5"/>
                <a:stretch>
                  <a:fillRect l="-1582" t="-1796" b="-143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/>
          <p:cNvSpPr/>
          <p:nvPr/>
        </p:nvSpPr>
        <p:spPr>
          <a:xfrm>
            <a:off x="251560" y="3099477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51520" y="309904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180005" y="4001636"/>
                <a:ext cx="5192195" cy="232044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=−3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e>
                    </m:acc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m:rPr>
                        <m:nor/>
                      </m:rPr>
                      <a:rPr lang="ja-JP" altLang="ja-JP" sz="2800" dirty="0" smtClean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，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vi-VN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vi-VN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vi-VN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  <m:r>
                      <a:rPr lang="vi-VN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vi-VN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e>
                    </m:acc>
                  </m:oMath>
                </a14:m>
                <a:r>
                  <a:rPr lang="vi-VN" altLang="ja-JP" sz="2800" b="1" dirty="0">
                    <a:solidFill>
                      <a:srgbClr val="FF0000"/>
                    </a:solidFill>
                    <a:ea typeface="ＭＳ ゴシック" panose="020B0609070205080204" pitchFamily="49" charset="-128"/>
                  </a:rPr>
                  <a:t> 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005" y="4001636"/>
                <a:ext cx="5192195" cy="2320443"/>
              </a:xfrm>
              <a:prstGeom prst="rect">
                <a:avLst/>
              </a:prstGeom>
              <a:blipFill rotWithShape="1">
                <a:blip r:embed="rId6"/>
                <a:stretch>
                  <a:fillRect l="-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メモ 12"/>
          <p:cNvSpPr/>
          <p:nvPr/>
        </p:nvSpPr>
        <p:spPr>
          <a:xfrm>
            <a:off x="1115616" y="1427895"/>
            <a:ext cx="1296144" cy="41692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09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11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BE35AC5-1A4F-48BD-9F2B-6603B0060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195078"/>
            <a:ext cx="2346960" cy="1707956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ベクトルの平行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p.58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844" y="887170"/>
                <a:ext cx="5257348" cy="1760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=2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と平行で大きさが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のベクトルは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　　</m:t>
                      </m:r>
                      <m:r>
                        <m:rPr>
                          <m:nor/>
                        </m:rPr>
                        <a:rPr lang="ja-JP" altLang="ja-JP" sz="2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と</m:t>
                      </m:r>
                      <m:r>
                        <a:rPr lang="ja-JP" altLang="en-US" sz="2800" i="1" dirty="0"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844" y="887170"/>
                <a:ext cx="5257348" cy="1760738"/>
              </a:xfrm>
              <a:prstGeom prst="rect">
                <a:avLst/>
              </a:prstGeom>
              <a:blipFill>
                <a:blip r:embed="rId4"/>
                <a:stretch>
                  <a:fillRect l="-2320" t="-45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メモ 102"/>
          <p:cNvSpPr/>
          <p:nvPr/>
        </p:nvSpPr>
        <p:spPr>
          <a:xfrm>
            <a:off x="2051720" y="1825526"/>
            <a:ext cx="936104" cy="80308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2" name="メモ 102">
            <a:extLst>
              <a:ext uri="{FF2B5EF4-FFF2-40B4-BE49-F238E27FC236}">
                <a16:creationId xmlns:a16="http://schemas.microsoft.com/office/drawing/2014/main" id="{0216C808-8FC8-45CA-A92F-B11B2B083C60}"/>
              </a:ext>
            </a:extLst>
          </p:cNvPr>
          <p:cNvSpPr/>
          <p:nvPr/>
        </p:nvSpPr>
        <p:spPr>
          <a:xfrm>
            <a:off x="4103948" y="1825526"/>
            <a:ext cx="936104" cy="80308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06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ベクトルの平行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p.58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395536" y="980728"/>
                <a:ext cx="8470652" cy="204806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大きさが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のベクトルを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単位ベクトル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と同じ向きの単位ベクトルは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den>
                    </m:f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と反対の向きの単位ベクトルは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den>
                    </m:f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ある。</a:t>
                </a: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8470652" cy="2048061"/>
              </a:xfrm>
              <a:prstGeom prst="rect">
                <a:avLst/>
              </a:prstGeom>
              <a:blipFill rotWithShape="1">
                <a:blip r:embed="rId3"/>
                <a:stretch>
                  <a:fillRect l="-2592" t="-5952" b="-95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メモ 102"/>
          <p:cNvSpPr/>
          <p:nvPr/>
        </p:nvSpPr>
        <p:spPr>
          <a:xfrm>
            <a:off x="4211960" y="952027"/>
            <a:ext cx="2736304" cy="46074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3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5DEBEDC-B364-4488-94CF-DA12F0A4E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1910" y="916834"/>
            <a:ext cx="1910123" cy="2236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19042" y="867192"/>
                <a:ext cx="5152374" cy="1725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右の正六角形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ABCDEF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AF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次のベクトルを</a:t>
                </a:r>
                <a14:m>
                  <m:oMath xmlns:m="http://schemas.openxmlformats.org/officeDocument/2006/math">
                    <m:r>
                      <a:rPr lang="ja-JP" altLang="ja-JP" sz="24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で表せ。</a:t>
                </a:r>
              </a:p>
              <a:p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AO</m:t>
                        </m:r>
                      </m:e>
                    </m:acc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　　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BD</m:t>
                        </m:r>
                      </m:e>
                    </m:acc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9042" y="867192"/>
                <a:ext cx="5152374" cy="1725985"/>
              </a:xfrm>
              <a:prstGeom prst="rect">
                <a:avLst/>
              </a:prstGeom>
              <a:blipFill rotWithShape="1">
                <a:blip r:embed="rId4"/>
                <a:stretch>
                  <a:fillRect l="-1775" t="-3887" b="-60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224442" y="894996"/>
            <a:ext cx="834116" cy="958539"/>
            <a:chOff x="224442" y="894996"/>
            <a:chExt cx="834116" cy="958539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83923" y="126876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10" name="片側の 2 つの角を丸めた四角形 9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09700" y="3056784"/>
                <a:ext cx="6370612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AO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BO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AF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9700" y="3056784"/>
                <a:ext cx="6370612" cy="516232"/>
              </a:xfrm>
              <a:prstGeom prst="rect">
                <a:avLst/>
              </a:prstGeom>
              <a:blipFill rotWithShape="1">
                <a:blip r:embed="rId5"/>
                <a:stretch>
                  <a:fillRect l="-1531" t="-2353" b="-22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グループ化 40"/>
          <p:cNvGrpSpPr/>
          <p:nvPr/>
        </p:nvGrpSpPr>
        <p:grpSpPr>
          <a:xfrm>
            <a:off x="315554" y="3096716"/>
            <a:ext cx="588262" cy="338554"/>
            <a:chOff x="395653" y="3203879"/>
            <a:chExt cx="588262" cy="338554"/>
          </a:xfrm>
        </p:grpSpPr>
        <p:sp>
          <p:nvSpPr>
            <p:cNvPr id="42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sp>
        <p:nvSpPr>
          <p:cNvPr id="44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ベクトルの分解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p.59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09700" y="3704856"/>
                <a:ext cx="7522740" cy="932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BD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BE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ED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=2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BO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ED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=2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AF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 marL="10795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9700" y="3704856"/>
                <a:ext cx="7522740" cy="932756"/>
              </a:xfrm>
              <a:prstGeom prst="rect">
                <a:avLst/>
              </a:prstGeom>
              <a:blipFill>
                <a:blip r:embed="rId6"/>
                <a:stretch>
                  <a:fillRect l="-1297" t="-26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2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836712"/>
                <a:ext cx="7632848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例題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において，次のベクトルを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で表せ。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836712"/>
                <a:ext cx="7632848" cy="586892"/>
              </a:xfrm>
              <a:prstGeom prst="rect">
                <a:avLst/>
              </a:prstGeom>
              <a:blipFill rotWithShape="1">
                <a:blip r:embed="rId3"/>
                <a:stretch>
                  <a:fillRect l="-1677" t="-3093" b="-237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1" name="正方形/長方形 10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1450592"/>
                <a:ext cx="2864331" cy="57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BF</m:t>
                        </m:r>
                      </m:e>
                    </m:acc>
                  </m:oMath>
                </a14:m>
                <a:endParaRPr lang="ja-JP" altLang="en-US" sz="2800" dirty="0"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1450592"/>
                <a:ext cx="2864331" cy="575479"/>
              </a:xfrm>
              <a:prstGeom prst="rect">
                <a:avLst/>
              </a:prstGeom>
              <a:blipFill rotWithShape="1">
                <a:blip r:embed="rId4"/>
                <a:stretch>
                  <a:fillRect l="-4468" t="-4255" b="-265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ベクトルの分解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p.59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3510820"/>
                <a:ext cx="2864331" cy="575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DF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3510820"/>
                <a:ext cx="2864331" cy="575479"/>
              </a:xfrm>
              <a:prstGeom prst="rect">
                <a:avLst/>
              </a:prstGeom>
              <a:blipFill rotWithShape="1">
                <a:blip r:embed="rId5"/>
                <a:stretch>
                  <a:fillRect l="-4468" t="-4255" b="-265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475656" y="2026071"/>
                <a:ext cx="3960440" cy="146687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BA</m:t>
                          </m:r>
                        </m:e>
                      </m:acc>
                      <m:r>
                        <a:rPr lang="vi-VN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AF</m:t>
                          </m:r>
                        </m:e>
                      </m:acc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AB</m:t>
                          </m:r>
                        </m:e>
                      </m:acc>
                      <m:r>
                        <a:rPr lang="vi-VN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AF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026071"/>
                <a:ext cx="3960440" cy="14668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475656" y="4046204"/>
                <a:ext cx="4176464" cy="247914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DE</m:t>
                          </m:r>
                        </m:e>
                      </m:ac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EF</m:t>
                          </m:r>
                        </m:e>
                      </m:acc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BA</m:t>
                          </m:r>
                        </m:e>
                      </m:ac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OA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AB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AO</m:t>
                          </m:r>
                        </m:e>
                      </m:acc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046204"/>
                <a:ext cx="4176464" cy="24791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32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IIB-std-060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124743"/>
            <a:ext cx="2340000" cy="1977175"/>
          </a:xfrm>
          <a:prstGeom prst="rect">
            <a:avLst/>
          </a:prstGeom>
        </p:spPr>
      </p:pic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座標とベクトル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p.60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92108" y="980728"/>
                <a:ext cx="6156944" cy="22261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座標平面上でベクトルを考えてみよう。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O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を原点とする座標平面上で，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軸の正の向きと同じ向きの単位ベクトルを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基本ベクトル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といい，それぞれ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ja-JP" altLang="en-US" sz="2800" b="1" i="0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ja-JP" altLang="en-US" sz="2800" i="0" dirty="0">
                    <a:latin typeface="+mj-lt"/>
                  </a:rPr>
                  <a:t>，</a:t>
                </a:r>
                <a:r>
                  <a:rPr lang="en-US" altLang="ja-JP" sz="28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acc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で表す。</a:t>
                </a: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8" y="980728"/>
                <a:ext cx="6156944" cy="2226187"/>
              </a:xfrm>
              <a:prstGeom prst="rect">
                <a:avLst/>
              </a:prstGeom>
              <a:blipFill>
                <a:blip r:embed="rId4"/>
                <a:stretch>
                  <a:fillRect l="-3465" t="-4932" r="-7525" b="-43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392108" y="3246884"/>
                <a:ext cx="8496944" cy="307129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与えられたベクトル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に対して，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OA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をとり，その座標を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sub>
                    </m:sSub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b>
                    </m:sSub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と表される。この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をそれぞれ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成分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b="1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成分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と書き表す。この表し方を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成分表示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8" y="3246884"/>
                <a:ext cx="8496944" cy="3071290"/>
              </a:xfrm>
              <a:prstGeom prst="rect">
                <a:avLst/>
              </a:prstGeom>
              <a:blipFill>
                <a:blip r:embed="rId5"/>
                <a:stretch>
                  <a:fillRect l="-2511" t="-2386" r="-1291" b="-57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メモ 102"/>
          <p:cNvSpPr/>
          <p:nvPr/>
        </p:nvSpPr>
        <p:spPr>
          <a:xfrm>
            <a:off x="1187624" y="2243035"/>
            <a:ext cx="2736304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2" name="メモ 102"/>
          <p:cNvSpPr/>
          <p:nvPr/>
        </p:nvSpPr>
        <p:spPr>
          <a:xfrm>
            <a:off x="6564292" y="4581745"/>
            <a:ext cx="1536100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3" name="メモ 102"/>
          <p:cNvSpPr/>
          <p:nvPr/>
        </p:nvSpPr>
        <p:spPr>
          <a:xfrm>
            <a:off x="465294" y="5013793"/>
            <a:ext cx="1536100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4" name="メモ 102"/>
          <p:cNvSpPr/>
          <p:nvPr/>
        </p:nvSpPr>
        <p:spPr>
          <a:xfrm>
            <a:off x="5276840" y="5858143"/>
            <a:ext cx="2055502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102">
            <a:extLst>
              <a:ext uri="{FF2B5EF4-FFF2-40B4-BE49-F238E27FC236}">
                <a16:creationId xmlns:a16="http://schemas.microsoft.com/office/drawing/2014/main" id="{781FE13E-C5B1-4578-8F60-86C5E0CB9B9A}"/>
              </a:ext>
            </a:extLst>
          </p:cNvPr>
          <p:cNvSpPr/>
          <p:nvPr/>
        </p:nvSpPr>
        <p:spPr>
          <a:xfrm>
            <a:off x="827584" y="2715052"/>
            <a:ext cx="576064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02">
            <a:extLst>
              <a:ext uri="{FF2B5EF4-FFF2-40B4-BE49-F238E27FC236}">
                <a16:creationId xmlns:a16="http://schemas.microsoft.com/office/drawing/2014/main" id="{EDBDDBD6-D89C-4B05-A291-A147872421AB}"/>
              </a:ext>
            </a:extLst>
          </p:cNvPr>
          <p:cNvSpPr/>
          <p:nvPr/>
        </p:nvSpPr>
        <p:spPr>
          <a:xfrm>
            <a:off x="1713362" y="2715052"/>
            <a:ext cx="576064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02">
            <a:extLst>
              <a:ext uri="{FF2B5EF4-FFF2-40B4-BE49-F238E27FC236}">
                <a16:creationId xmlns:a16="http://schemas.microsoft.com/office/drawing/2014/main" id="{63FF7B74-D570-4153-8C84-F839A20A8ACA}"/>
              </a:ext>
            </a:extLst>
          </p:cNvPr>
          <p:cNvSpPr/>
          <p:nvPr/>
        </p:nvSpPr>
        <p:spPr>
          <a:xfrm>
            <a:off x="1781761" y="5485810"/>
            <a:ext cx="2085400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34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  <p:bldP spid="23" grpId="0" animBg="1"/>
      <p:bldP spid="24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6DF4D07-B1B2-4C6A-A967-150E47AD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213" y="1124744"/>
            <a:ext cx="2105251" cy="18623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2096" y="908720"/>
                <a:ext cx="5176088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右の図のような</a:t>
                </a:r>
                <a:r>
                  <a:rPr lang="ja-JP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ACE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:r>
                  <a:rPr lang="ja-JP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△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BDF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に移る平行移動は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有向線分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AB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で表される。この移動は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有向線分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CD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EF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などでも表すことができる。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2096" y="908720"/>
                <a:ext cx="5176088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2473" t="-3252" r="-2356" b="-65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例１</a:t>
            </a:r>
          </a:p>
        </p:txBody>
      </p:sp>
      <p:sp>
        <p:nvSpPr>
          <p:cNvPr id="7" name="メモ 102"/>
          <p:cNvSpPr/>
          <p:nvPr/>
        </p:nvSpPr>
        <p:spPr>
          <a:xfrm>
            <a:off x="3998762" y="1370385"/>
            <a:ext cx="2157413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➊ 有向線分とベクトル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有向線分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　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p.52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メモ 102"/>
          <p:cNvSpPr/>
          <p:nvPr/>
        </p:nvSpPr>
        <p:spPr>
          <a:xfrm>
            <a:off x="1195244" y="2250584"/>
            <a:ext cx="2803518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92108" y="332656"/>
                <a:ext cx="8572380" cy="37016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とくに，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および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の成分表示は次のように</a:t>
                </a:r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る。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0,  0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ja-JP" altLang="ja-JP" sz="2800">
                        <a:latin typeface="Cambria Math"/>
                      </a:rPr>
                      <m:t>　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1,  0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ja-JP" altLang="ja-JP" sz="2800">
                        <a:latin typeface="Cambria Math"/>
                      </a:rPr>
                      <m:t>　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0,  1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に対して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⟺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の大きさ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は，線分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OA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の長さであるから，成分表示されたベクトルの大きさは，次のようになる。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08" y="332656"/>
                <a:ext cx="8572380" cy="3701654"/>
              </a:xfrm>
              <a:prstGeom prst="rect">
                <a:avLst/>
              </a:prstGeom>
              <a:blipFill>
                <a:blip r:embed="rId3"/>
                <a:stretch>
                  <a:fillRect l="-2488" t="-1977" b="-49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1611796"/>
                  </p:ext>
                </p:extLst>
              </p:nvPr>
            </p:nvGraphicFramePr>
            <p:xfrm>
              <a:off x="472863" y="4365104"/>
              <a:ext cx="8215168" cy="141629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ベクトルの大きさ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22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のとき　　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</m:acc>
                                  <m:r>
                                    <a:rPr kumimoji="1" lang="en-US" altLang="ja-JP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𝟏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kumimoji="1" lang="en-US" altLang="ja-JP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kumimoji="1" lang="ja-JP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𝟐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31611796"/>
                  </p:ext>
                </p:extLst>
              </p:nvPr>
            </p:nvGraphicFramePr>
            <p:xfrm>
              <a:off x="472863" y="4365104"/>
              <a:ext cx="8215168" cy="141629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/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ベクトルの大きさ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1223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74" t="-63087" r="-74" b="-6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4" name="図 13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5" name="メモ 102">
            <a:extLst>
              <a:ext uri="{FF2B5EF4-FFF2-40B4-BE49-F238E27FC236}">
                <a16:creationId xmlns:a16="http://schemas.microsoft.com/office/drawing/2014/main" id="{AEF3BA27-1477-4693-BED3-B00D3200182F}"/>
              </a:ext>
            </a:extLst>
          </p:cNvPr>
          <p:cNvSpPr/>
          <p:nvPr/>
        </p:nvSpPr>
        <p:spPr>
          <a:xfrm>
            <a:off x="971600" y="2708920"/>
            <a:ext cx="5040560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055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座標とベクトル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p.60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844" y="887170"/>
                <a:ext cx="5257348" cy="2785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右の図の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を成分表示し，その大きさを求めてみよう。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OA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の座標は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2,  3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2,  3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　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ja-JP" sz="280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ja-JP" sz="28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844" y="887170"/>
                <a:ext cx="5257348" cy="2785443"/>
              </a:xfrm>
              <a:prstGeom prst="rect">
                <a:avLst/>
              </a:prstGeom>
              <a:blipFill rotWithShape="1">
                <a:blip r:embed="rId3"/>
                <a:stretch>
                  <a:fillRect l="-2320" t="-2632" b="-48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 descr="IIB-std-060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9496" y="1135380"/>
            <a:ext cx="2520000" cy="2162193"/>
          </a:xfrm>
          <a:prstGeom prst="rect">
            <a:avLst/>
          </a:prstGeom>
        </p:spPr>
      </p:pic>
      <p:sp>
        <p:nvSpPr>
          <p:cNvPr id="17" name="メモ 102"/>
          <p:cNvSpPr/>
          <p:nvPr/>
        </p:nvSpPr>
        <p:spPr>
          <a:xfrm>
            <a:off x="1619672" y="2708920"/>
            <a:ext cx="2051846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1" name="メモ 102"/>
          <p:cNvSpPr/>
          <p:nvPr/>
        </p:nvSpPr>
        <p:spPr>
          <a:xfrm>
            <a:off x="3203848" y="3144768"/>
            <a:ext cx="1512168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2" name="メモ 102"/>
          <p:cNvSpPr/>
          <p:nvPr/>
        </p:nvSpPr>
        <p:spPr>
          <a:xfrm>
            <a:off x="5076056" y="3144768"/>
            <a:ext cx="1008112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096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座標とベクトル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p.61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5168587" cy="1448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右の図のベクトル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𝑑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を成分表示し，その大きさを求めよ。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5168587" cy="1448666"/>
              </a:xfrm>
              <a:prstGeom prst="rect">
                <a:avLst/>
              </a:prstGeom>
              <a:blipFill rotWithShape="1">
                <a:blip r:embed="rId3"/>
                <a:stretch>
                  <a:fillRect l="-2476" t="-1261" r="-2241" b="-1092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5" name="正方形/長方形 14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17" name="図 16" descr="IIB-std-061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980728"/>
            <a:ext cx="2520000" cy="2116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87624" y="2358562"/>
                <a:ext cx="5976664" cy="40112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226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226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20</m:t>
                          </m:r>
                        </m:e>
                      </m:ra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244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28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e>
                          </m:acc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216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e>
                          </m:acc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𝟏𝟕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358562"/>
                <a:ext cx="5976664" cy="40112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0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成分による計算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p.62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5536" y="980728"/>
            <a:ext cx="8352928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一般に，ベクトルの成分による計算について，次のことが成り立つ。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表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62701"/>
                  </p:ext>
                </p:extLst>
              </p:nvPr>
            </p:nvGraphicFramePr>
            <p:xfrm>
              <a:off x="472863" y="2132856"/>
              <a:ext cx="8215168" cy="20882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成分による計算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8417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(1)</a:t>
                          </a:r>
                          <a:r>
                            <a:rPr kumimoji="1" lang="ja-JP" alt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kumimoji="1" lang="ja-JP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(2)</a:t>
                          </a:r>
                          <a:r>
                            <a:rPr kumimoji="1" lang="ja-JP" alt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kumimoji="1" lang="ja-JP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(3)</a:t>
                          </a:r>
                          <a:r>
                            <a:rPr kumimoji="1" lang="ja-JP" alt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は実数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表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62701"/>
                  </p:ext>
                </p:extLst>
              </p:nvPr>
            </p:nvGraphicFramePr>
            <p:xfrm>
              <a:off x="472863" y="2132856"/>
              <a:ext cx="8215168" cy="208823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/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成分による計算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58417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4" t="-36293" r="-74" b="-3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0622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成分による計算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p.62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844" y="887170"/>
                <a:ext cx="7777628" cy="10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2,  5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2,  3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4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+3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を成分表示してみよう。</a:t>
                </a: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844" y="887170"/>
                <a:ext cx="7777628" cy="1017779"/>
              </a:xfrm>
              <a:prstGeom prst="rect">
                <a:avLst/>
              </a:prstGeom>
              <a:blipFill rotWithShape="1">
                <a:blip r:embed="rId3"/>
                <a:stretch>
                  <a:fillRect l="-1567" t="-1807" r="-627" b="-168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844" y="1904949"/>
                <a:ext cx="7777628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/>
                            </a:rPr>
                            <m:t>2, 5</m:t>
                          </m:r>
                        </m:e>
                      </m:d>
                      <m:r>
                        <a:rPr lang="en-US" altLang="ja-JP" sz="2800">
                          <a:latin typeface="Cambria Math"/>
                        </a:rPr>
                        <m:t>+3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2, 3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844" y="1904949"/>
                <a:ext cx="7777628" cy="58689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946788" y="2461462"/>
                <a:ext cx="343352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ker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kern="0">
                              <a:latin typeface="Cambria Math"/>
                            </a:rPr>
                            <m:t>8, 20</m:t>
                          </m:r>
                        </m:e>
                      </m:d>
                      <m:r>
                        <a:rPr lang="en-US" altLang="ja-JP" sz="2800" ker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kern="0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kern="0">
                              <a:latin typeface="Cambria Math"/>
                            </a:rPr>
                            <m:t>6, 9</m:t>
                          </m:r>
                        </m:e>
                      </m:d>
                    </m:oMath>
                  </m:oMathPara>
                </a14:m>
                <a:endParaRPr lang="en-US" altLang="ja-JP" sz="2800" kern="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6788" y="2461462"/>
                <a:ext cx="3433524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946788" y="2984682"/>
                <a:ext cx="343352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ker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kern="0">
                              <a:latin typeface="Cambria Math"/>
                            </a:rPr>
                            <m:t>2, 29</m:t>
                          </m:r>
                        </m:e>
                      </m:d>
                    </m:oMath>
                  </m:oMathPara>
                </a14:m>
                <a:endParaRPr lang="ja-JP" altLang="ja-JP" sz="2800" kern="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6788" y="2984682"/>
                <a:ext cx="343352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メモ 102"/>
          <p:cNvSpPr/>
          <p:nvPr/>
        </p:nvSpPr>
        <p:spPr>
          <a:xfrm>
            <a:off x="4355976" y="2029414"/>
            <a:ext cx="2880320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02"/>
          <p:cNvSpPr/>
          <p:nvPr/>
        </p:nvSpPr>
        <p:spPr>
          <a:xfrm>
            <a:off x="4355976" y="2527669"/>
            <a:ext cx="2880320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6" name="メモ 102"/>
          <p:cNvSpPr/>
          <p:nvPr/>
        </p:nvSpPr>
        <p:spPr>
          <a:xfrm>
            <a:off x="4355976" y="3030268"/>
            <a:ext cx="1224135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697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成分による計算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p.62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7832883" cy="10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1,  2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のとき，次のベクトルを成分表示せよ。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7832883" cy="1017779"/>
              </a:xfrm>
              <a:prstGeom prst="rect">
                <a:avLst/>
              </a:prstGeom>
              <a:blipFill rotWithShape="1">
                <a:blip r:embed="rId3"/>
                <a:stretch>
                  <a:fillRect l="-1634" t="-1796" r="-233" b="-161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6" name="正方形/長方形 5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87624" y="1926499"/>
                <a:ext cx="1556388" cy="49455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926499"/>
                <a:ext cx="1556388" cy="494559"/>
              </a:xfrm>
              <a:prstGeom prst="rect">
                <a:avLst/>
              </a:prstGeom>
              <a:blipFill rotWithShape="1">
                <a:blip r:embed="rId4"/>
                <a:stretch>
                  <a:fillRect l="-14118" t="-12346" b="-39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187624" y="2492896"/>
                <a:ext cx="1953933" cy="49455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5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492896"/>
                <a:ext cx="1953933" cy="494559"/>
              </a:xfrm>
              <a:prstGeom prst="rect">
                <a:avLst/>
              </a:prstGeom>
              <a:blipFill rotWithShape="1">
                <a:blip r:embed="rId5"/>
                <a:stretch>
                  <a:fillRect l="-11250" t="-13580" b="-382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187624" y="3059293"/>
                <a:ext cx="4461029" cy="52911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6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5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4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59293"/>
                <a:ext cx="4461029" cy="529119"/>
              </a:xfrm>
              <a:prstGeom prst="rect">
                <a:avLst/>
              </a:prstGeom>
              <a:blipFill rotWithShape="1">
                <a:blip r:embed="rId6"/>
                <a:stretch>
                  <a:fillRect l="-4918" t="-12644" b="-287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783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87624" y="260648"/>
                <a:ext cx="1556388" cy="49455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0648"/>
                <a:ext cx="1556388" cy="494559"/>
              </a:xfrm>
              <a:prstGeom prst="rect">
                <a:avLst/>
              </a:prstGeom>
              <a:blipFill rotWithShape="1">
                <a:blip r:embed="rId3"/>
                <a:stretch>
                  <a:fillRect l="-14118" t="-13580" b="-382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187624" y="1646737"/>
                <a:ext cx="1953933" cy="49455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5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646737"/>
                <a:ext cx="1953933" cy="494559"/>
              </a:xfrm>
              <a:prstGeom prst="rect">
                <a:avLst/>
              </a:prstGeom>
              <a:blipFill rotWithShape="1">
                <a:blip r:embed="rId4"/>
                <a:stretch>
                  <a:fillRect l="-11250" t="-12346" b="-39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187624" y="3483351"/>
                <a:ext cx="4461029" cy="52911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6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5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4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483351"/>
                <a:ext cx="4461029" cy="529119"/>
              </a:xfrm>
              <a:prstGeom prst="rect">
                <a:avLst/>
              </a:prstGeom>
              <a:blipFill rotWithShape="1">
                <a:blip r:embed="rId5"/>
                <a:stretch>
                  <a:fillRect l="-4918" t="-11494" b="-298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501944" y="753327"/>
                <a:ext cx="4752528" cy="8617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44" y="753327"/>
                <a:ext cx="4752528" cy="8617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501944" y="2141296"/>
                <a:ext cx="4752528" cy="12926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−5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𝟏𝟔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44" y="2141296"/>
                <a:ext cx="4752528" cy="129266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501944" y="4012470"/>
                <a:ext cx="4752528" cy="228177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=6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−18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−5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+20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44" y="4012470"/>
                <a:ext cx="4752528" cy="22817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4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C6BFB99-E993-4201-A17C-B34D8B90D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312" y="1556195"/>
            <a:ext cx="2520000" cy="2592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844" y="1799104"/>
                <a:ext cx="5473372" cy="2886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80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latin typeface="Cambria Math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と同じ向きの単位ベクトルは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800">
                                      <a:latin typeface="Cambria Math"/>
                                    </a:rPr>
                                    <m:t>13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ja-JP" sz="2800">
                              <a:latin typeface="Cambria Math"/>
                            </a:rPr>
                            <m:t>,  </m:t>
                          </m:r>
                          <m:f>
                            <m:f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800">
                                      <a:latin typeface="Cambria Math"/>
                                    </a:rPr>
                                    <m:t>13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844" y="1799104"/>
                <a:ext cx="5473372" cy="2886881"/>
              </a:xfrm>
              <a:prstGeom prst="rect">
                <a:avLst/>
              </a:prstGeom>
              <a:blipFill>
                <a:blip r:embed="rId4"/>
                <a:stretch>
                  <a:fillRect l="-2227" r="-445" b="-48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単位ベクトルと成分表示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p.62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844" y="887170"/>
                <a:ext cx="777762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2,  3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と同じ向きの単位ベクトルを成分表示してみよう。</a:t>
                </a: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844" y="887170"/>
                <a:ext cx="7777628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567" t="-7692" r="-470" b="-17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メモ 102"/>
          <p:cNvSpPr/>
          <p:nvPr/>
        </p:nvSpPr>
        <p:spPr>
          <a:xfrm>
            <a:off x="1691680" y="3235729"/>
            <a:ext cx="4320480" cy="95410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079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単位ベクトルと成分表示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p.62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1059597" y="901100"/>
            <a:ext cx="78328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次のベクトルと同じ向きの単位ベクトルを成分表示せよ。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0" name="正方形/長方形 9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1871112"/>
                <a:ext cx="286433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4,  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1871112"/>
                <a:ext cx="2864331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4468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4221088"/>
                <a:ext cx="2864331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1,  2</m:t>
                        </m:r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4221088"/>
                <a:ext cx="2864331" cy="586892"/>
              </a:xfrm>
              <a:prstGeom prst="rect">
                <a:avLst/>
              </a:prstGeom>
              <a:blipFill rotWithShape="1">
                <a:blip r:embed="rId4"/>
                <a:stretch>
                  <a:fillRect l="-4468" t="-3093" b="-237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835696" y="2399425"/>
                <a:ext cx="7272808" cy="192084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と同じ向きの単位ベクトルは</a:t>
                </a:r>
              </a:p>
              <a:p>
                <a:pPr marL="8080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399425"/>
                <a:ext cx="7272808" cy="1920847"/>
              </a:xfrm>
              <a:prstGeom prst="rect">
                <a:avLst/>
              </a:prstGeom>
              <a:blipFill rotWithShape="1">
                <a:blip r:embed="rId5"/>
                <a:stretch>
                  <a:fillRect l="-2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835696" y="4803427"/>
                <a:ext cx="7272808" cy="20103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と同じ向きの単位ベクトルは</a:t>
                </a:r>
              </a:p>
              <a:p>
                <a:pPr marL="8080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</m:rad>
                            </m:den>
                          </m:f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f>
                            <m:f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803427"/>
                <a:ext cx="7272808" cy="2010359"/>
              </a:xfrm>
              <a:prstGeom prst="rect">
                <a:avLst/>
              </a:prstGeom>
              <a:blipFill rotWithShape="1">
                <a:blip r:embed="rId6"/>
                <a:stretch>
                  <a:fillRect l="-2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08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37FFBB-D399-41BA-A8C2-777BC8635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940839"/>
            <a:ext cx="2671795" cy="2496001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座標と成分表示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p.63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6" y="908720"/>
                <a:ext cx="7776568" cy="1009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3,  2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B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2,  5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を成分表示し，その大きさを求めてみよう。</a:t>
                </a:r>
              </a:p>
            </p:txBody>
          </p:sp>
        </mc:Choice>
        <mc:Fallback xmlns="">
          <p:sp>
            <p:nvSpPr>
              <p:cNvPr id="1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908720"/>
                <a:ext cx="7776568" cy="1009187"/>
              </a:xfrm>
              <a:prstGeom prst="rect">
                <a:avLst/>
              </a:prstGeom>
              <a:blipFill rotWithShape="1">
                <a:blip r:embed="rId4"/>
                <a:stretch>
                  <a:fillRect l="-1567" t="-2410" r="-940" b="-156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280123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126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6" y="1988840"/>
                <a:ext cx="4824536" cy="57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AB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OB</m:t>
                          </m:r>
                        </m:e>
                      </m:acc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OA</m:t>
                          </m:r>
                        </m:e>
                      </m:acc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1988840"/>
                <a:ext cx="4824536" cy="5783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668820" y="2545540"/>
                <a:ext cx="441534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/>
                            </a:rPr>
                            <m:t>2, 5</m:t>
                          </m:r>
                        </m:e>
                      </m:d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3, 2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820" y="2545540"/>
                <a:ext cx="441534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668820" y="3148588"/>
                <a:ext cx="441534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altLang="ja-JP" sz="2800">
                              <a:latin typeface="Cambria Math"/>
                            </a:rPr>
                            <m:t>, 5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820" y="3148588"/>
                <a:ext cx="4415348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668820" y="3713336"/>
                <a:ext cx="441534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/>
                            </a:rPr>
                            <m:t>5, 3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8820" y="3713336"/>
                <a:ext cx="4415348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15616" y="4244636"/>
                <a:ext cx="4824536" cy="660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800">
                                  <a:latin typeface="Cambria Math"/>
                                </a:rPr>
                                <m:t>AB</m:t>
                              </m:r>
                            </m:e>
                          </m:acc>
                          <m:r>
                            <a:rPr lang="en-US" altLang="ja-JP" sz="280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28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latin typeface="Cambria Math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4244636"/>
                <a:ext cx="4824536" cy="6606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メモ 102"/>
          <p:cNvSpPr/>
          <p:nvPr/>
        </p:nvSpPr>
        <p:spPr>
          <a:xfrm>
            <a:off x="2078008" y="2598384"/>
            <a:ext cx="2710016" cy="47037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6" name="メモ 102"/>
          <p:cNvSpPr/>
          <p:nvPr/>
        </p:nvSpPr>
        <p:spPr>
          <a:xfrm>
            <a:off x="2078008" y="3175010"/>
            <a:ext cx="2710016" cy="47037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7" name="メモ 102"/>
          <p:cNvSpPr/>
          <p:nvPr/>
        </p:nvSpPr>
        <p:spPr>
          <a:xfrm>
            <a:off x="2078008" y="3739758"/>
            <a:ext cx="1030115" cy="47037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8" name="メモ 102"/>
          <p:cNvSpPr/>
          <p:nvPr/>
        </p:nvSpPr>
        <p:spPr>
          <a:xfrm>
            <a:off x="2339752" y="4339763"/>
            <a:ext cx="1536742" cy="47037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9" name="メモ 102"/>
          <p:cNvSpPr/>
          <p:nvPr/>
        </p:nvSpPr>
        <p:spPr>
          <a:xfrm>
            <a:off x="4235677" y="4339763"/>
            <a:ext cx="1200419" cy="47037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937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56741" y="908720"/>
                <a:ext cx="8679755" cy="2443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有向線分について，その位置を問題にせず，向きと長さだけに着目したものを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有向線分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AB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の表すベクトルを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𝐀𝐁</m:t>
                        </m:r>
                      </m:e>
                    </m:acc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と書く。また，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有向線分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AB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の長さをベクトル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大きさ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長さといい，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𝐀𝐁</m:t>
                            </m:r>
                          </m:e>
                        </m:acc>
                        <m:r>
                          <a:rPr lang="en-US" altLang="ja-JP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で表す。</a:t>
                </a: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741" y="908720"/>
                <a:ext cx="8679755" cy="2443489"/>
              </a:xfrm>
              <a:prstGeom prst="rect">
                <a:avLst/>
              </a:prstGeom>
              <a:blipFill rotWithShape="1">
                <a:blip r:embed="rId3"/>
                <a:stretch>
                  <a:fillRect l="-1476" t="-2494" r="-632" b="-37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➊ 有向線分とベクトル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　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p.53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56741" y="3352209"/>
                <a:ext cx="5943451" cy="2365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ベクトルは始点と終点を用いて，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CD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のように表される。また，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のように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つの文字に矢印をつけて表すこともある。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の大きさを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で表す。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741" y="3352209"/>
                <a:ext cx="5943451" cy="2365519"/>
              </a:xfrm>
              <a:prstGeom prst="rect">
                <a:avLst/>
              </a:prstGeom>
              <a:blipFill rotWithShape="1">
                <a:blip r:embed="rId4"/>
                <a:stretch>
                  <a:fillRect l="-2156" t="-2577" r="-1129" b="-56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 descr="IIB-std-053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2136" y="3716808"/>
            <a:ext cx="2340000" cy="1729024"/>
          </a:xfrm>
          <a:prstGeom prst="rect">
            <a:avLst/>
          </a:prstGeom>
        </p:spPr>
      </p:pic>
      <p:sp>
        <p:nvSpPr>
          <p:cNvPr id="12" name="メモ 102"/>
          <p:cNvSpPr/>
          <p:nvPr/>
        </p:nvSpPr>
        <p:spPr>
          <a:xfrm>
            <a:off x="4739678" y="1428017"/>
            <a:ext cx="2122405" cy="36004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102"/>
          <p:cNvSpPr/>
          <p:nvPr/>
        </p:nvSpPr>
        <p:spPr>
          <a:xfrm>
            <a:off x="5178545" y="1844824"/>
            <a:ext cx="1152128" cy="46566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102"/>
          <p:cNvSpPr/>
          <p:nvPr/>
        </p:nvSpPr>
        <p:spPr>
          <a:xfrm>
            <a:off x="6156176" y="2315267"/>
            <a:ext cx="1584176" cy="46566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02"/>
          <p:cNvSpPr/>
          <p:nvPr/>
        </p:nvSpPr>
        <p:spPr>
          <a:xfrm>
            <a:off x="2699792" y="2780927"/>
            <a:ext cx="1440160" cy="571281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73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座標と成分表示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p.63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395536" y="895420"/>
                <a:ext cx="8280920" cy="91685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の成分表示と大きさは次のようになる。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95420"/>
                <a:ext cx="8280920" cy="916854"/>
              </a:xfrm>
              <a:prstGeom prst="rect">
                <a:avLst/>
              </a:prstGeom>
              <a:blipFill rotWithShape="1">
                <a:blip r:embed="rId3"/>
                <a:stretch>
                  <a:fillRect l="-2651" t="-8000" r="-2430" b="-22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表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857976"/>
                  </p:ext>
                </p:extLst>
              </p:nvPr>
            </p:nvGraphicFramePr>
            <p:xfrm>
              <a:off x="472863" y="2060848"/>
              <a:ext cx="8215168" cy="26642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座標と成分表示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602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kumimoji="1" lang="en-US" altLang="ja-JP" sz="2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A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，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B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のとき</a:t>
                          </a:r>
                          <a:endParaRPr kumimoji="1" lang="en-US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endParaRPr kumimoji="1" lang="ja-JP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(1)</a:t>
                          </a:r>
                          <a:r>
                            <a:rPr kumimoji="1" lang="ja-JP" alt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𝐀𝐁</m:t>
                                  </m:r>
                                </m:e>
                              </m:acc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kumimoji="1" lang="ja-JP" altLang="en-US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kumimoji="1" lang="ja-JP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(2)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en-US" sz="2800" b="0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𝐀𝐁</m:t>
                                      </m:r>
                                    </m:e>
                                  </m:acc>
                                  <m:r>
                                    <a:rPr kumimoji="1" lang="en-US" altLang="ja-JP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ja-JP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ja-JP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𝒃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ja-JP" altLang="en-US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ja-JP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kumimoji="1" lang="en-US" altLang="ja-JP" sz="2800" b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kumimoji="1" lang="ja-JP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kumimoji="1" lang="ja-JP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𝒃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  <m:r>
                                            <a:rPr kumimoji="1" lang="en-US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1" lang="ja-JP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1" lang="en-US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1" lang="en-US" altLang="ja-JP" sz="2800" b="1" i="1" kern="120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/>
                                                  <a:ea typeface="+mn-ea"/>
                                                  <a:cs typeface="+mn-cs"/>
                                                </a:rPr>
                                                <m:t>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表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1857976"/>
                  </p:ext>
                </p:extLst>
              </p:nvPr>
            </p:nvGraphicFramePr>
            <p:xfrm>
              <a:off x="472863" y="2060848"/>
              <a:ext cx="8215168" cy="26642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/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座標と成分表示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1602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74" t="-26554" r="-74" b="-84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2" name="図 21" descr="IIB-std-063-2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2448" y="2780928"/>
            <a:ext cx="2052000" cy="13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19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座標と成分表示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p.63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7832883" cy="1440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2,  6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B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BC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CA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の成分表示を求めよ。また，その大きさを求めよ。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7832883" cy="1440074"/>
              </a:xfrm>
              <a:prstGeom prst="rect">
                <a:avLst/>
              </a:prstGeom>
              <a:blipFill rotWithShape="1">
                <a:blip r:embed="rId3"/>
                <a:stretch>
                  <a:fillRect l="-1634" t="-5085" b="-110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8" name="正方形/長方形 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14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339260" y="2420888"/>
                <a:ext cx="6984776" cy="48442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𝐀𝐁</m:t>
                          </m:r>
                        </m:e>
                      </m:ac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60" y="2420888"/>
                <a:ext cx="6984776" cy="484428"/>
              </a:xfrm>
              <a:prstGeom prst="rect">
                <a:avLst/>
              </a:prstGeom>
              <a:blipFill rotWithShape="1">
                <a:blip r:embed="rId4"/>
                <a:stretch>
                  <a:fillRect l="-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115616" y="2924944"/>
                <a:ext cx="7200800" cy="54765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𝐀𝐁</m:t>
                              </m:r>
                            </m:e>
                          </m:acc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𝟕𝟒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924944"/>
                <a:ext cx="7200800" cy="5476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362120" y="3472594"/>
                <a:ext cx="6984776" cy="52052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𝐁𝐂</m:t>
                          </m:r>
                        </m:e>
                      </m:ac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a:rPr lang="vi-VN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120" y="3472594"/>
                <a:ext cx="6984776" cy="52052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130856" y="4000982"/>
                <a:ext cx="7200800" cy="54765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𝐁𝐂</m:t>
                              </m:r>
                            </m:e>
                          </m:acc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e>
                      </m:ra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56" y="4000982"/>
                <a:ext cx="7200800" cy="54765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339260" y="4581128"/>
                <a:ext cx="6984776" cy="52052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𝐂𝐀</m:t>
                          </m:r>
                        </m:e>
                      </m:acc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−2−3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60" y="4581128"/>
                <a:ext cx="6984776" cy="520527"/>
              </a:xfrm>
              <a:prstGeom prst="rect">
                <a:avLst/>
              </a:prstGeom>
              <a:blipFill rotWithShape="1">
                <a:blip r:embed="rId8"/>
                <a:stretch>
                  <a:fillRect l="-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115616" y="5101655"/>
                <a:ext cx="7200800" cy="54765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𝐂𝐀</m:t>
                              </m:r>
                            </m:e>
                          </m:acc>
                        </m:e>
                      </m: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125</m:t>
                          </m:r>
                        </m:e>
                      </m:rad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101655"/>
                <a:ext cx="7200800" cy="5476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01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908720"/>
                <a:ext cx="790489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平面上に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A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3,  2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B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7,  3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1,  6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がある。四角形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ABCD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が平行四辺形となるような点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D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908720"/>
                <a:ext cx="790489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34" t="-8088" b="-13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224442" y="894996"/>
            <a:ext cx="834116" cy="958539"/>
            <a:chOff x="224442" y="894996"/>
            <a:chExt cx="834116" cy="958539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83923" y="126876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  <a:endPara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9" name="片側の 2 つの角を丸めた四角形 8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2102361"/>
                <a:ext cx="7632848" cy="1247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D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𝑥</m:t>
                        </m:r>
                        <m:r>
                          <a:rPr lang="en-US" altLang="ja-JP" sz="2400">
                            <a:latin typeface="Cambria Math"/>
                          </a:rPr>
                          <m:t>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AD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BC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 </m:t>
                    </m:r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625475"/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𝑥</m:t>
                        </m:r>
                        <m:r>
                          <a:rPr lang="en-US" altLang="ja-JP" sz="2400" i="1">
                            <a:latin typeface="Cambria Math"/>
                          </a:rPr>
                          <m:t>−3</m:t>
                        </m:r>
                        <m:r>
                          <a:rPr lang="en-US" altLang="ja-JP" sz="2400">
                            <a:latin typeface="Cambria Math"/>
                          </a:rPr>
                          <m:t>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𝑦</m:t>
                        </m:r>
                        <m:r>
                          <a:rPr lang="en-US" altLang="ja-JP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7,  6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2102361"/>
                <a:ext cx="7632848" cy="1247521"/>
              </a:xfrm>
              <a:prstGeom prst="rect">
                <a:avLst/>
              </a:prstGeom>
              <a:blipFill rotWithShape="1">
                <a:blip r:embed="rId4"/>
                <a:stretch>
                  <a:fillRect l="-1278" t="-1463" b="-39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8558" y="3315425"/>
                <a:ext cx="408950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𝑥</m:t>
                    </m:r>
                    <m:r>
                      <a:rPr lang="en-US" altLang="ja-JP" sz="2400" i="1">
                        <a:latin typeface="Cambria Math"/>
                      </a:rPr>
                      <m:t>−3=−8</m:t>
                    </m:r>
                    <m:r>
                      <a:rPr lang="en-US" altLang="ja-JP" sz="2400">
                        <a:latin typeface="Cambria Math"/>
                      </a:rPr>
                      <m:t>,  </m:t>
                    </m:r>
                    <m:r>
                      <a:rPr lang="en-US" altLang="ja-JP" sz="2400" i="1">
                        <a:latin typeface="Cambria Math"/>
                      </a:rPr>
                      <m:t>𝑦</m:t>
                    </m:r>
                    <m:r>
                      <a:rPr lang="en-US" altLang="ja-JP" sz="2400" i="1">
                        <a:latin typeface="Cambria Math"/>
                      </a:rPr>
                      <m:t>−2=3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558" y="3315425"/>
                <a:ext cx="4089506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2388" t="-5882" b="-66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8558" y="4146422"/>
                <a:ext cx="401749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𝑥</m:t>
                    </m:r>
                    <m:r>
                      <a:rPr lang="en-US" altLang="ja-JP" sz="2400" i="1">
                        <a:latin typeface="Cambria Math"/>
                      </a:rPr>
                      <m:t>=−5</m:t>
                    </m:r>
                    <m:r>
                      <a:rPr lang="en-US" altLang="ja-JP" sz="2400">
                        <a:latin typeface="Cambria Math"/>
                      </a:rPr>
                      <m:t>,  </m:t>
                    </m:r>
                    <m:r>
                      <a:rPr lang="en-US" altLang="ja-JP" sz="2400" i="1">
                        <a:latin typeface="Cambria Math"/>
                      </a:rPr>
                      <m:t>𝑦</m:t>
                    </m:r>
                    <m:r>
                      <a:rPr lang="en-US" altLang="ja-JP" sz="2400" i="1">
                        <a:latin typeface="Cambria Math"/>
                      </a:rPr>
                      <m:t>=5</m:t>
                    </m:r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558" y="4146422"/>
                <a:ext cx="401749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428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315554" y="2128785"/>
            <a:ext cx="588262" cy="338554"/>
            <a:chOff x="395653" y="3203879"/>
            <a:chExt cx="588262" cy="338554"/>
          </a:xfrm>
        </p:grpSpPr>
        <p:sp>
          <p:nvSpPr>
            <p:cNvPr id="25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座標と成分表示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p.63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8558" y="4608087"/>
                <a:ext cx="401749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　　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D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5,  5</m:t>
                        </m:r>
                      </m:e>
                    </m:d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8558" y="4608087"/>
                <a:ext cx="4017498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428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図 17" descr="IIB-std-063-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69207" y="2502562"/>
            <a:ext cx="2520000" cy="170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5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座標と成分表示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p.63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7832883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平面上に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B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9,  2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D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9,  0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がある。四角形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ABCD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が平行四辺形となるような点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C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7832883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634" t="-5286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3" name="正方形/長方形 22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15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072912" y="4210076"/>
                <a:ext cx="8057399" cy="235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ja-JP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AD</m:t>
                        </m:r>
                      </m:e>
                    </m:acc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8985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−9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−9=−7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2=2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𝐂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ja-JP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</m:e>
                    </m:d>
                  </m:oMath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12" y="4210076"/>
                <a:ext cx="8057399" cy="2357312"/>
              </a:xfrm>
              <a:prstGeom prst="rect">
                <a:avLst/>
              </a:prstGeom>
              <a:blipFill rotWithShape="1">
                <a:blip r:embed="rId4"/>
                <a:stretch>
                  <a:fillRect l="-1513" t="-1036" r="-605" b="-5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図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2369840"/>
            <a:ext cx="3168000" cy="184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073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80297" y="908720"/>
                <a:ext cx="8496944" cy="298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教科書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58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ページで学んだように，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でないベクトル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が平行となるのは，一方が他方の実数倍，すなわち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となる実数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𝑘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があるときである。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</a:p>
              <a:p>
                <a:r>
                  <a:rPr lang="ja-JP" altLang="en-US" sz="2800" b="1" dirty="0"/>
                  <a:t>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∥</a:t>
                </a:r>
                <a14:m>
                  <m:oMath xmlns:m="http://schemas.openxmlformats.org/officeDocument/2006/math">
                    <m:r>
                      <a:rPr lang="ja-JP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  <m:d>
                      <m: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altLang="ja-JP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8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となる実数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がある</a:t>
                </a:r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が成り立つ。 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297" y="908720"/>
                <a:ext cx="8496944" cy="2987806"/>
              </a:xfrm>
              <a:prstGeom prst="rect">
                <a:avLst/>
              </a:prstGeom>
              <a:blipFill rotWithShape="1">
                <a:blip r:embed="rId3"/>
                <a:stretch>
                  <a:fillRect l="-1435" t="-816" b="-48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メモ 102"/>
          <p:cNvSpPr/>
          <p:nvPr/>
        </p:nvSpPr>
        <p:spPr>
          <a:xfrm>
            <a:off x="539552" y="2924944"/>
            <a:ext cx="8136904" cy="47037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ベクトルの平行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p.64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9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7832883" cy="2006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1,  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3,  6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3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となるから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∥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7832883" cy="2006896"/>
              </a:xfrm>
              <a:prstGeom prst="rect">
                <a:avLst/>
              </a:prstGeom>
              <a:blipFill rotWithShape="1">
                <a:blip r:embed="rId3"/>
                <a:stretch>
                  <a:fillRect l="-1634" t="-912" b="-75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280123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3126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11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メモ 102"/>
          <p:cNvSpPr/>
          <p:nvPr/>
        </p:nvSpPr>
        <p:spPr>
          <a:xfrm>
            <a:off x="2411760" y="1912168"/>
            <a:ext cx="1584176" cy="47037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ベクトルの平行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p.64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57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908720"/>
                <a:ext cx="7904891" cy="88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4,  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𝑥</m:t>
                        </m:r>
                        <m:r>
                          <a:rPr lang="en-US" altLang="ja-JP" sz="2400">
                            <a:latin typeface="Cambria Math"/>
                          </a:rPr>
                          <m:t>,  9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が平行になるように，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の値を定めよ。</a:t>
                </a: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908720"/>
                <a:ext cx="7904891" cy="885563"/>
              </a:xfrm>
              <a:prstGeom prst="rect">
                <a:avLst/>
              </a:prstGeom>
              <a:blipFill rotWithShape="1">
                <a:blip r:embed="rId3"/>
                <a:stretch>
                  <a:fillRect l="-1234" t="-1379" b="-14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224442" y="894996"/>
            <a:ext cx="834116" cy="958539"/>
            <a:chOff x="224442" y="894996"/>
            <a:chExt cx="834116" cy="9585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83923" y="126876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</a:p>
          </p:txBody>
        </p:sp>
        <p:sp>
          <p:nvSpPr>
            <p:cNvPr id="13" name="片側の 2 つの角を丸めた四角形 12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2102361"/>
                <a:ext cx="6896779" cy="94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∥</a:t>
                </a:r>
                <a14:m>
                  <m:oMath xmlns:m="http://schemas.openxmlformats.org/officeDocument/2006/math">
                    <m:r>
                      <a:rPr lang="ja-JP" altLang="ja-JP" sz="24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であるから，実数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を用いると</a:t>
                </a:r>
              </a:p>
              <a:p>
                <a:pPr marL="8080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latin typeface="Cambria Math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2102361"/>
                <a:ext cx="6896779" cy="940129"/>
              </a:xfrm>
              <a:prstGeom prst="rect">
                <a:avLst/>
              </a:prstGeom>
              <a:blipFill rotWithShape="1">
                <a:blip r:embed="rId4"/>
                <a:stretch>
                  <a:fillRect t="-12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/>
          <p:cNvGrpSpPr/>
          <p:nvPr/>
        </p:nvGrpSpPr>
        <p:grpSpPr>
          <a:xfrm>
            <a:off x="315554" y="2128785"/>
            <a:ext cx="588262" cy="338554"/>
            <a:chOff x="395653" y="3203879"/>
            <a:chExt cx="588262" cy="338554"/>
          </a:xfrm>
        </p:grpSpPr>
        <p:sp>
          <p:nvSpPr>
            <p:cNvPr id="17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2996952"/>
                <a:ext cx="6896779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</a:p>
              <a:p>
                <a:pPr marL="808038"/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𝑥</m:t>
                        </m:r>
                        <m:r>
                          <a:rPr lang="en-US" altLang="ja-JP" sz="2400">
                            <a:latin typeface="Cambria Math"/>
                          </a:rPr>
                          <m:t>,  9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4,  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4</m:t>
                        </m:r>
                        <m:r>
                          <a:rPr lang="en-US" altLang="ja-JP" sz="2400" i="1">
                            <a:latin typeface="Cambria Math"/>
                          </a:rPr>
                          <m:t>𝑘</m:t>
                        </m:r>
                        <m:r>
                          <a:rPr lang="en-US" altLang="ja-JP" sz="2400">
                            <a:latin typeface="Cambria Math"/>
                          </a:rPr>
                          <m:t>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6</m:t>
                        </m:r>
                        <m:r>
                          <a:rPr lang="en-US" altLang="ja-JP" sz="24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2996952"/>
                <a:ext cx="6896779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415" t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3839688"/>
                <a:ext cx="6896779" cy="1196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</a:t>
                </a:r>
              </a:p>
              <a:p>
                <a:pPr marL="8080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2400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ja-JP" altLang="ja-JP" sz="2400">
                                  <a:latin typeface="Cambria Math"/>
                                </a:rPr>
                                <m:t>　　　　　　</m:t>
                              </m:r>
                              <m:r>
                                <a:rPr lang="en-US" altLang="ja-JP" sz="2400">
                                  <a:latin typeface="Cambria Math"/>
                                </a:rPr>
                                <m:t>⋯⋯</m:t>
                              </m:r>
                              <m:r>
                                <a:rPr lang="ja-JP" altLang="ja-JP" sz="2400">
                                  <a:latin typeface="Cambria Math"/>
                                </a:rPr>
                                <m:t>①</m:t>
                              </m:r>
                            </m:e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9=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400">
                                  <a:latin typeface="Cambria Math"/>
                                </a:rPr>
                                <m:t>6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ja-JP" altLang="ja-JP" sz="2400">
                                  <a:latin typeface="Cambria Math"/>
                                </a:rPr>
                                <m:t>　　　　　　</m:t>
                              </m:r>
                              <m:r>
                                <a:rPr lang="en-US" altLang="ja-JP" sz="2400">
                                  <a:latin typeface="Cambria Math"/>
                                </a:rPr>
                                <m:t>⋯⋯</m:t>
                              </m:r>
                              <m:r>
                                <a:rPr lang="ja-JP" altLang="ja-JP" sz="2400">
                                  <a:latin typeface="Cambria Math"/>
                                </a:rPr>
                                <m:t>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3839688"/>
                <a:ext cx="6896779" cy="1196418"/>
              </a:xfrm>
              <a:prstGeom prst="rect">
                <a:avLst/>
              </a:prstGeom>
              <a:blipFill rotWithShape="1">
                <a:blip r:embed="rId6"/>
                <a:stretch>
                  <a:fillRect l="-1415" t="-40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5063824"/>
                <a:ext cx="6896779" cy="614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②より　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𝑘</m:t>
                    </m:r>
                    <m:r>
                      <a:rPr lang="en-US" altLang="ja-JP" sz="24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5063824"/>
                <a:ext cx="6896779" cy="614655"/>
              </a:xfrm>
              <a:prstGeom prst="rect">
                <a:avLst/>
              </a:prstGeom>
              <a:blipFill rotWithShape="1">
                <a:blip r:embed="rId7"/>
                <a:stretch>
                  <a:fillRect l="-1415" b="-49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5662554"/>
                <a:ext cx="689677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これを①に代入すると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𝑥</m:t>
                    </m:r>
                    <m:r>
                      <a:rPr lang="en-US" altLang="ja-JP" sz="2400" i="1">
                        <a:latin typeface="Cambria Math"/>
                      </a:rPr>
                      <m:t>=−6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5662554"/>
                <a:ext cx="689677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415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ベクトルの平行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p.64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6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7832883" cy="10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1,  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3,  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が平行になるように，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𝑦</m:t>
                    </m:r>
                    <m:r>
                      <a:rPr lang="en-US" altLang="ja-JP" sz="2800" i="1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の値を定めよ。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7832883" cy="1017779"/>
              </a:xfrm>
              <a:prstGeom prst="rect">
                <a:avLst/>
              </a:prstGeom>
              <a:blipFill rotWithShape="1">
                <a:blip r:embed="rId3"/>
                <a:stretch>
                  <a:fillRect t="-1796" r="-1323" b="-143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8" name="正方形/長方形 7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16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115616" y="1926499"/>
                <a:ext cx="7488832" cy="375731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∥</a:t>
                </a:r>
                <a14:m>
                  <m:oMath xmlns:m="http://schemas.openxmlformats.org/officeDocument/2006/math"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であるから，実数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を用いると</a:t>
                </a:r>
              </a:p>
              <a:p>
                <a:pPr marL="8985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ja-JP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ja-JP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088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　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3=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ja-JP" altLang="ja-JP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　　</m:t>
                            </m:r>
                            <m:r>
                              <a:rPr lang="ja-JP" altLang="ja-JP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⋯⋯</m:t>
                            </m:r>
                            <m:r>
                              <a:rPr lang="ja-JP" altLang="ja-JP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①</m:t>
                            </m:r>
                          </m:e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𝑦</m:t>
                            </m:r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ja-JP" altLang="ja-JP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　　</m:t>
                            </m:r>
                            <m:r>
                              <a:rPr lang="en-US" altLang="ja-JP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⋯⋯</m:t>
                            </m:r>
                            <m:r>
                              <a:rPr lang="ja-JP" altLang="ja-JP" sz="28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②</m:t>
                            </m:r>
                          </m:e>
                        </m:eqArr>
                      </m:e>
                    </m:d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に代入すると</a:t>
                </a:r>
              </a:p>
              <a:p>
                <a:pPr marL="1074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26499"/>
                <a:ext cx="7488832" cy="3757311"/>
              </a:xfrm>
              <a:prstGeom prst="rect">
                <a:avLst/>
              </a:prstGeom>
              <a:blipFill rotWithShape="1">
                <a:blip r:embed="rId4"/>
                <a:stretch>
                  <a:fillRect l="-2850" t="-16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ベクトルの平行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p.64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7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ベクトルの平行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p.65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908720"/>
                <a:ext cx="790489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4,  3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に平行で，大きさが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であるベクトルを求めよ。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908720"/>
                <a:ext cx="790489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34" t="-9559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グループ化 10"/>
          <p:cNvGrpSpPr/>
          <p:nvPr/>
        </p:nvGrpSpPr>
        <p:grpSpPr>
          <a:xfrm>
            <a:off x="224442" y="894996"/>
            <a:ext cx="834116" cy="958539"/>
            <a:chOff x="224442" y="894996"/>
            <a:chExt cx="834116" cy="958539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83923" y="126876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４</a:t>
              </a:r>
            </a:p>
          </p:txBody>
        </p:sp>
        <p:sp>
          <p:nvSpPr>
            <p:cNvPr id="13" name="片側の 2 つの角を丸めた四角形 12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2064261"/>
                <a:ext cx="6896779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求めるベクトルを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</a:p>
            </p:txBody>
          </p:sp>
        </mc:Choice>
        <mc:Fallback xmlns="">
          <p:sp>
            <p:nvSpPr>
              <p:cNvPr id="1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2064261"/>
                <a:ext cx="6896779" cy="516232"/>
              </a:xfrm>
              <a:prstGeom prst="rect">
                <a:avLst/>
              </a:prstGeom>
              <a:blipFill rotWithShape="1">
                <a:blip r:embed="rId4"/>
                <a:stretch>
                  <a:fillRect l="-1415" t="-2381" b="-238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/>
          <p:cNvGrpSpPr/>
          <p:nvPr/>
        </p:nvGrpSpPr>
        <p:grpSpPr>
          <a:xfrm>
            <a:off x="315554" y="2128785"/>
            <a:ext cx="588262" cy="338554"/>
            <a:chOff x="395653" y="3203879"/>
            <a:chExt cx="588262" cy="338554"/>
          </a:xfrm>
        </p:grpSpPr>
        <p:sp>
          <p:nvSpPr>
            <p:cNvPr id="17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2534424"/>
                <a:ext cx="6896779" cy="940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∥</a:t>
                </a:r>
                <a14:m>
                  <m:oMath xmlns:m="http://schemas.openxmlformats.org/officeDocument/2006/math">
                    <m:r>
                      <a:rPr lang="ja-JP" altLang="ja-JP" sz="24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であるから，実数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を用いると</a:t>
                </a:r>
              </a:p>
              <a:p>
                <a:pPr marL="541338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4,  3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4</m:t>
                        </m:r>
                        <m:r>
                          <a:rPr lang="en-US" altLang="ja-JP" sz="2400" i="1">
                            <a:latin typeface="Cambria Math"/>
                          </a:rPr>
                          <m:t>𝑘</m:t>
                        </m:r>
                        <m:r>
                          <a:rPr lang="en-US" altLang="ja-JP" sz="2400">
                            <a:latin typeface="Cambria Math"/>
                          </a:rPr>
                          <m:t>,  3</m:t>
                        </m:r>
                        <m:r>
                          <a:rPr lang="en-US" altLang="ja-JP" sz="2400" i="1"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……①</a:t>
                </a: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2534424"/>
                <a:ext cx="6896779" cy="940129"/>
              </a:xfrm>
              <a:prstGeom prst="rect">
                <a:avLst/>
              </a:prstGeom>
              <a:blipFill rotWithShape="1">
                <a:blip r:embed="rId5"/>
                <a:stretch>
                  <a:fillRect t="-1299" b="-123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3422167"/>
                <a:ext cx="6896779" cy="545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4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=10 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4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3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3422167"/>
                <a:ext cx="6896779" cy="545855"/>
              </a:xfrm>
              <a:prstGeom prst="rect">
                <a:avLst/>
              </a:prstGeom>
              <a:blipFill rotWithShape="1">
                <a:blip r:embed="rId6"/>
                <a:stretch>
                  <a:fillRect t="-2222" b="-1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5030336" y="4062746"/>
                <a:ext cx="272106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0336" y="4062746"/>
                <a:ext cx="2721063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4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4445570"/>
                <a:ext cx="689677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よって　　</m:t>
                      </m:r>
                      <m:r>
                        <a:rPr lang="en-US" altLang="ja-JP" sz="2400" i="1">
                          <a:latin typeface="Cambria Math"/>
                        </a:rPr>
                        <m:t>𝑘</m:t>
                      </m:r>
                      <m:r>
                        <a:rPr lang="en-US" altLang="ja-JP" sz="2400" i="1">
                          <a:latin typeface="Cambria Math"/>
                        </a:rPr>
                        <m:t>=±2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4445570"/>
                <a:ext cx="689677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31" b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4907235"/>
                <a:ext cx="6896779" cy="833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ゆえに，①より求めるベクトルは</m:t>
                      </m:r>
                    </m:oMath>
                  </m:oMathPara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latin typeface="Cambria Math"/>
                            </a:rPr>
                            <m:t>8, 6</m:t>
                          </m:r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,  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latin typeface="Cambria Math"/>
                            </a:rPr>
                            <m:t>8, 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latin typeface="Cambria Math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4907235"/>
                <a:ext cx="6896779" cy="833562"/>
              </a:xfrm>
              <a:prstGeom prst="rect">
                <a:avLst/>
              </a:prstGeom>
              <a:blipFill rotWithShape="1">
                <a:blip r:embed="rId9"/>
                <a:stretch>
                  <a:fillRect l="-8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9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  <p:bldP spid="22" grpId="0"/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➌ ベクトルの成分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ベクトルの平行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p.65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878240"/>
                <a:ext cx="7976899" cy="1029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ja-JP" sz="2800">
                            <a:latin typeface="Cambria Math"/>
                          </a:rPr>
                          <m:t>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に平行で，大きさが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であるベクトルを求めよ。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878240"/>
                <a:ext cx="7976899" cy="1029193"/>
              </a:xfrm>
              <a:prstGeom prst="rect">
                <a:avLst/>
              </a:prstGeom>
              <a:blipFill rotWithShape="1">
                <a:blip r:embed="rId3"/>
                <a:stretch>
                  <a:fillRect l="-1606" t="-3550" b="-153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6" name="正方形/長方形 25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17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1059597" y="1825392"/>
                <a:ext cx="7184811" cy="502515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求めるベクトルを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∥</a:t>
                </a:r>
                <a14:m>
                  <m:oMath xmlns:m="http://schemas.openxmlformats.org/officeDocument/2006/math"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であるから，実数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を用いると</a:t>
                </a: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008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008000"/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ja-JP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……①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=6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=±3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より求めるベクトルは</a:t>
                </a: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</m:rad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97" y="1825392"/>
                <a:ext cx="7184811" cy="5025158"/>
              </a:xfrm>
              <a:prstGeom prst="rect">
                <a:avLst/>
              </a:prstGeom>
              <a:blipFill rotWithShape="1">
                <a:blip r:embed="rId4"/>
                <a:stretch>
                  <a:fillRect l="-3056" t="-12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47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56741" y="908720"/>
                <a:ext cx="8679755" cy="3290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ベクトルは大きさと向きによって定まるから，大きさが等しく向きが同じである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等しい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と書く。また，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CD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ということは有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向線分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AB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を平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行移動して有向線分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CD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重ねることができるということである。</a:t>
                </a: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741" y="908720"/>
                <a:ext cx="8679755" cy="3290966"/>
              </a:xfrm>
              <a:prstGeom prst="rect">
                <a:avLst/>
              </a:prstGeom>
              <a:blipFill rotWithShape="1">
                <a:blip r:embed="rId3"/>
                <a:stretch>
                  <a:fillRect l="-1476" t="-1852" b="-42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➊ 有向線分とベクトル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等しいベクトルと逆ベクトル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p.53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56741" y="4199686"/>
                <a:ext cx="6285015" cy="2356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と大きさが等しく，向きが反対のベクトルを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逆ベクトル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で表す。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のときは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BA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BA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741" y="4199686"/>
                <a:ext cx="6285015" cy="2356927"/>
              </a:xfrm>
              <a:prstGeom prst="rect">
                <a:avLst/>
              </a:prstGeom>
              <a:blipFill rotWithShape="1">
                <a:blip r:embed="rId4"/>
                <a:stretch>
                  <a:fillRect l="-2037" t="-3101" b="-54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 descr="IIB-std-053-2.png"/>
          <p:cNvPicPr>
            <a:picLocks noChangeAspect="1"/>
          </p:cNvPicPr>
          <p:nvPr/>
        </p:nvPicPr>
        <p:blipFill rotWithShape="1">
          <a:blip r:embed="rId5" cstate="print"/>
          <a:srcRect b="38920"/>
          <a:stretch/>
        </p:blipFill>
        <p:spPr>
          <a:xfrm>
            <a:off x="6876496" y="3573016"/>
            <a:ext cx="2160000" cy="1512168"/>
          </a:xfrm>
          <a:prstGeom prst="rect">
            <a:avLst/>
          </a:prstGeom>
        </p:spPr>
      </p:pic>
      <p:sp>
        <p:nvSpPr>
          <p:cNvPr id="10" name="メモ 102"/>
          <p:cNvSpPr/>
          <p:nvPr/>
        </p:nvSpPr>
        <p:spPr>
          <a:xfrm>
            <a:off x="467544" y="1916832"/>
            <a:ext cx="1728191" cy="36004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1" name="メモ 102"/>
          <p:cNvSpPr/>
          <p:nvPr/>
        </p:nvSpPr>
        <p:spPr>
          <a:xfrm>
            <a:off x="3923928" y="4725144"/>
            <a:ext cx="2232248" cy="36004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02"/>
          <p:cNvSpPr/>
          <p:nvPr/>
        </p:nvSpPr>
        <p:spPr>
          <a:xfrm>
            <a:off x="1763688" y="5137275"/>
            <a:ext cx="1296144" cy="36004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DDCE219-5A7A-4504-A7FE-79D7EE7C50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204" y="5317295"/>
            <a:ext cx="2191254" cy="75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8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タイトル 1"/>
              <p:cNvSpPr txBox="1">
                <a:spLocks/>
              </p:cNvSpPr>
              <p:nvPr/>
            </p:nvSpPr>
            <p:spPr bwMode="auto">
              <a:xfrm>
                <a:off x="257175" y="84138"/>
                <a:ext cx="8491289" cy="608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9pPr>
              </a:lstStyle>
              <a:p>
                <a:pPr lvl="0" eaLnBrk="1" hangingPunct="1">
                  <a:defRPr/>
                </a:pPr>
                <a:r>
                  <a:rPr lang="ja-JP" altLang="en-US" sz="28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➌ ベクトルの成分　</a:t>
                </a:r>
                <a:r>
                  <a:rPr lang="en-US" altLang="ja-JP" sz="20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–</a:t>
                </a:r>
                <a:r>
                  <a:rPr lang="ja-JP" altLang="en-US" sz="20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ja-JP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0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ja-JP" sz="2000" b="1" i="1">
                        <a:solidFill>
                          <a:schemeClr val="tx1"/>
                        </a:solidFill>
                        <a:latin typeface="Cambria Math"/>
                      </a:rPr>
                      <m:t>𝒍</m:t>
                    </m:r>
                    <m:acc>
                      <m:accPr>
                        <m:chr m:val="⃗"/>
                        <m:ctrlPr>
                          <a:rPr lang="ja-JP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ja-JP" altLang="en-US" sz="20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の形で表されるベクトル </a:t>
                </a:r>
                <a:r>
                  <a:rPr lang="en-US" altLang="ja-JP" sz="20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-</a:t>
                </a:r>
                <a:r>
                  <a:rPr lang="ja-JP" altLang="en-US" sz="16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   </a:t>
                </a:r>
                <a:r>
                  <a:rPr lang="en-US" altLang="ja-JP" sz="16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(</a:t>
                </a:r>
                <a:r>
                  <a:rPr lang="ja-JP" altLang="en-US" sz="16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教科書 </a:t>
                </a:r>
                <a:r>
                  <a:rPr lang="en-US" altLang="ja-JP" sz="1600" b="1" dirty="0" err="1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p.65</a:t>
                </a:r>
                <a:r>
                  <a:rPr lang="en-US" altLang="ja-JP" sz="16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)</a:t>
                </a:r>
                <a:endParaRPr lang="ja-JP" altLang="en-US" sz="1600" b="1" dirty="0">
                  <a:solidFill>
                    <a:prstClr val="black"/>
                  </a:solidFill>
                  <a:latin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0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4138"/>
                <a:ext cx="8491289" cy="608012"/>
              </a:xfrm>
              <a:prstGeom prst="rect">
                <a:avLst/>
              </a:prstGeom>
              <a:blipFill rotWithShape="1">
                <a:blip r:embed="rId3"/>
                <a:stretch>
                  <a:fillRect l="-1436" b="-2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908720"/>
                <a:ext cx="7904891" cy="88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2,  3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−1</m:t>
                        </m:r>
                        <m:r>
                          <a:rPr lang="en-US" altLang="ja-JP" sz="2400">
                            <a:latin typeface="Cambria Math"/>
                          </a:rPr>
                          <m:t>,  2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3</m:t>
                        </m:r>
                        <m:r>
                          <a:rPr lang="en-US" altLang="ja-JP" sz="2400">
                            <a:latin typeface="Cambria Math"/>
                          </a:rPr>
                          <m:t>,  8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</m:t>
                    </m:r>
                    <m:r>
                      <a:rPr lang="en-US" altLang="ja-JP" sz="2400" i="1">
                        <a:latin typeface="Cambria Math"/>
                      </a:rPr>
                      <m:t>𝑙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の形に表せ。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908720"/>
                <a:ext cx="7904891" cy="885563"/>
              </a:xfrm>
              <a:prstGeom prst="rect">
                <a:avLst/>
              </a:prstGeom>
              <a:blipFill rotWithShape="1">
                <a:blip r:embed="rId4"/>
                <a:stretch>
                  <a:fillRect l="-1234" t="-1379" r="-386" b="-14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224442" y="894996"/>
            <a:ext cx="834116" cy="958539"/>
            <a:chOff x="224442" y="894996"/>
            <a:chExt cx="834116" cy="958539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283923" y="126876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</a:p>
          </p:txBody>
        </p:sp>
        <p:sp>
          <p:nvSpPr>
            <p:cNvPr id="14" name="片側の 2 つの角を丸めた四角形 13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2064261"/>
                <a:ext cx="6896779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latin typeface="Cambria Math"/>
                        </a:rPr>
                        <m:t>𝑙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latin typeface="Cambria Math"/>
                            </a:rPr>
                            <m:t>2, 3</m:t>
                          </m:r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−1</m:t>
                          </m:r>
                          <m:r>
                            <a:rPr lang="en-US" altLang="ja-JP" sz="2400">
                              <a:latin typeface="Cambria Math"/>
                            </a:rPr>
                            <m:t>, 2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2064261"/>
                <a:ext cx="6896779" cy="5162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グループ化 16"/>
          <p:cNvGrpSpPr/>
          <p:nvPr/>
        </p:nvGrpSpPr>
        <p:grpSpPr>
          <a:xfrm>
            <a:off x="315554" y="2128785"/>
            <a:ext cx="588262" cy="338554"/>
            <a:chOff x="395653" y="3203879"/>
            <a:chExt cx="588262" cy="338554"/>
          </a:xfrm>
        </p:grpSpPr>
        <p:sp>
          <p:nvSpPr>
            <p:cNvPr id="18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146588" y="2580493"/>
                <a:ext cx="57606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𝑘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𝑙</m:t>
                          </m:r>
                          <m:r>
                            <a:rPr lang="en-US" altLang="ja-JP" sz="2400">
                              <a:latin typeface="Cambria Math"/>
                            </a:rPr>
                            <m:t>, 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3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𝑘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+2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46588" y="2580493"/>
                <a:ext cx="576064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3042158"/>
                <a:ext cx="4880555" cy="1120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これが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𝑐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3</m:t>
                          </m:r>
                          <m:r>
                            <a:rPr lang="en-US" altLang="ja-JP" sz="2400">
                              <a:latin typeface="Cambria Math"/>
                            </a:rPr>
                            <m:t>, 8</m:t>
                          </m:r>
                        </m:e>
                      </m:d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に等しいから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　</m:t>
                      </m:r>
                      <m:d>
                        <m:dPr>
                          <m:begChr m:val="{"/>
                          <m:endChr m:val="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=3  </m:t>
                              </m:r>
                            </m:e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=8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3042158"/>
                <a:ext cx="4880555" cy="1120178"/>
              </a:xfrm>
              <a:prstGeom prst="rect">
                <a:avLst/>
              </a:prstGeom>
              <a:blipFill rotWithShape="1">
                <a:blip r:embed="rId7"/>
                <a:stretch>
                  <a:fillRect l="-1125" t="-706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4221088"/>
                <a:ext cx="689677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これを解くと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𝑘</m:t>
                    </m:r>
                    <m:r>
                      <a:rPr lang="en-US" altLang="ja-JP" sz="2400" i="1">
                        <a:latin typeface="Cambria Math"/>
                      </a:rPr>
                      <m:t>=2</m:t>
                    </m:r>
                    <m:r>
                      <a:rPr lang="en-US" altLang="ja-JP" sz="2400">
                        <a:latin typeface="Cambria Math"/>
                      </a:rPr>
                      <m:t>,  </m:t>
                    </m:r>
                    <m:r>
                      <a:rPr lang="en-US" altLang="ja-JP" sz="2400" i="1">
                        <a:latin typeface="Cambria Math"/>
                      </a:rPr>
                      <m:t>𝑙</m:t>
                    </m:r>
                    <m:r>
                      <a:rPr lang="en-US" altLang="ja-JP" sz="2400" i="1">
                        <a:latin typeface="Cambria Math"/>
                      </a:rPr>
                      <m:t>=1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4221088"/>
                <a:ext cx="689677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415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4682753"/>
                <a:ext cx="6896779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=2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4682753"/>
                <a:ext cx="6896779" cy="516232"/>
              </a:xfrm>
              <a:prstGeom prst="rect">
                <a:avLst/>
              </a:prstGeom>
              <a:blipFill rotWithShape="1">
                <a:blip r:embed="rId9"/>
                <a:stretch>
                  <a:fillRect l="-1415" t="-2353" b="-22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図 23" descr="IIB-std-065-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28464" y="2439474"/>
            <a:ext cx="2520000" cy="315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7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  <p:bldP spid="21" grpId="0"/>
      <p:bldP spid="22" grpId="0"/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タイトル 1"/>
              <p:cNvSpPr txBox="1">
                <a:spLocks/>
              </p:cNvSpPr>
              <p:nvPr/>
            </p:nvSpPr>
            <p:spPr bwMode="auto">
              <a:xfrm>
                <a:off x="257175" y="84138"/>
                <a:ext cx="8491289" cy="608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b"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 kern="12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sz="3200">
                    <a:solidFill>
                      <a:schemeClr val="tx2"/>
                    </a:solidFill>
                    <a:latin typeface="Bookman Old Style" pitchFamily="18" charset="0"/>
                    <a:ea typeface="HG明朝E" pitchFamily="17" charset="-128"/>
                  </a:defRPr>
                </a:lvl9pPr>
              </a:lstStyle>
              <a:p>
                <a:pPr lvl="0" eaLnBrk="1" hangingPunct="1">
                  <a:defRPr/>
                </a:pPr>
                <a:r>
                  <a:rPr lang="ja-JP" altLang="en-US" sz="28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➌ ベクトルの成分　</a:t>
                </a:r>
                <a:r>
                  <a:rPr lang="en-US" altLang="ja-JP" sz="20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–</a:t>
                </a:r>
                <a:r>
                  <a:rPr lang="ja-JP" altLang="en-US" sz="20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acc>
                      <m:accPr>
                        <m:chr m:val="⃗"/>
                        <m:ctrlPr>
                          <a:rPr lang="ja-JP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000" b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altLang="ja-JP" sz="2000" b="1" i="1">
                        <a:solidFill>
                          <a:schemeClr val="tx1"/>
                        </a:solidFill>
                        <a:latin typeface="Cambria Math"/>
                      </a:rPr>
                      <m:t>𝒍</m:t>
                    </m:r>
                    <m:acc>
                      <m:accPr>
                        <m:chr m:val="⃗"/>
                        <m:ctrlPr>
                          <a:rPr lang="ja-JP" altLang="ja-JP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ja-JP" altLang="en-US" sz="20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の形で表されるベクトル </a:t>
                </a:r>
                <a:r>
                  <a:rPr lang="en-US" altLang="ja-JP" sz="20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-</a:t>
                </a:r>
                <a:r>
                  <a:rPr lang="ja-JP" altLang="en-US" sz="16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   </a:t>
                </a:r>
                <a:r>
                  <a:rPr lang="en-US" altLang="ja-JP" sz="16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(</a:t>
                </a:r>
                <a:r>
                  <a:rPr lang="ja-JP" altLang="en-US" sz="16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教科書 </a:t>
                </a:r>
                <a:r>
                  <a:rPr lang="en-US" altLang="ja-JP" sz="1600" b="1" dirty="0" err="1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p.65</a:t>
                </a:r>
                <a:r>
                  <a:rPr lang="en-US" altLang="ja-JP" sz="1600" b="1" dirty="0">
                    <a:solidFill>
                      <a:prstClr val="black"/>
                    </a:solidFill>
                    <a:latin typeface="ＭＳ Ｐゴシック" panose="020B0600070205080204" pitchFamily="50" charset="-128"/>
                    <a:cs typeface="+mn-cs"/>
                  </a:rPr>
                  <a:t>)</a:t>
                </a:r>
                <a:endParaRPr lang="ja-JP" altLang="en-US" sz="1600" b="1" dirty="0">
                  <a:solidFill>
                    <a:prstClr val="black"/>
                  </a:solidFill>
                  <a:latin typeface="ＭＳ Ｐゴシック" panose="020B0600070205080204" pitchFamily="50" charset="-128"/>
                  <a:cs typeface="+mn-cs"/>
                </a:endParaRPr>
              </a:p>
            </p:txBody>
          </p:sp>
        </mc:Choice>
        <mc:Fallback xmlns="">
          <p:sp>
            <p:nvSpPr>
              <p:cNvPr id="10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5" y="84138"/>
                <a:ext cx="8491289" cy="608012"/>
              </a:xfrm>
              <a:prstGeom prst="rect">
                <a:avLst/>
              </a:prstGeom>
              <a:blipFill rotWithShape="1">
                <a:blip r:embed="rId3"/>
                <a:stretch>
                  <a:fillRect l="-1436" b="-28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7976899" cy="1081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3,  5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−2</m:t>
                        </m:r>
                        <m:r>
                          <a:rPr lang="en-US" altLang="ja-JP" sz="2800">
                            <a:latin typeface="Cambria Math"/>
                          </a:rPr>
                          <m:t>,  2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16</m:t>
                        </m:r>
                        <m:r>
                          <a:rPr lang="en-US" altLang="ja-JP" sz="2800">
                            <a:latin typeface="Cambria Math"/>
                          </a:rPr>
                          <m:t>,  0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r>
                      <a:rPr lang="en-US" altLang="ja-JP" sz="2800" i="1">
                        <a:latin typeface="Cambria Math"/>
                      </a:rPr>
                      <m:t>𝑙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の形に表せ。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7976899" cy="1081450"/>
              </a:xfrm>
              <a:prstGeom prst="rect">
                <a:avLst/>
              </a:prstGeom>
              <a:blipFill rotWithShape="1">
                <a:blip r:embed="rId4"/>
                <a:stretch>
                  <a:fillRect t="-1695" b="-1355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グループ化 2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18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115616" y="1990170"/>
                <a:ext cx="7416824" cy="305045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𝑙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2573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16</m:t>
                        </m:r>
                        <m:r>
                          <a:rPr lang="ja-JP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に等しいから</a:t>
                </a: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=16</m:t>
                              </m:r>
                            </m:e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=0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これを解くと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e>
                    </m:acc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90170"/>
                <a:ext cx="7416824" cy="3050450"/>
              </a:xfrm>
              <a:prstGeom prst="rect">
                <a:avLst/>
              </a:prstGeom>
              <a:blipFill rotWithShape="1">
                <a:blip r:embed="rId5"/>
                <a:stretch>
                  <a:fillRect l="-2876" b="-55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01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ベクトルの内積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p.66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 descr="IIB-std-066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268760"/>
            <a:ext cx="2232000" cy="1760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95537" y="908720"/>
                <a:ext cx="6408711" cy="336951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でない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に対し，点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O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を始点として，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OA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OB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となるように点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B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をとる。このとき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AOB</m:t>
                    </m:r>
                    <m:r>
                      <a:rPr lang="en-US" altLang="ja-JP" sz="2800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なす角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いう。ただし，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0°</m:t>
                    </m:r>
                    <m:r>
                      <a:rPr lang="ja-JP" altLang="ja-JP" sz="2800">
                        <a:latin typeface="Cambria Math"/>
                      </a:rPr>
                      <m:t>≦</m:t>
                    </m:r>
                    <m:r>
                      <a:rPr lang="en-US" altLang="ja-JP" sz="2800" i="1">
                        <a:latin typeface="Cambria Math"/>
                      </a:rPr>
                      <m:t>𝜃</m:t>
                    </m:r>
                    <m:r>
                      <a:rPr lang="ja-JP" altLang="ja-JP" sz="2800" i="1">
                        <a:latin typeface="Cambria Math"/>
                      </a:rPr>
                      <m:t>≦</m:t>
                    </m:r>
                    <m:r>
                      <a:rPr lang="en-US" altLang="ja-JP" sz="2800" i="1">
                        <a:latin typeface="Cambria Math"/>
                      </a:rPr>
                      <m:t>180°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このとき，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func>
                      <m:func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800" i="1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内積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ja-JP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で表す。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908720"/>
                <a:ext cx="6408711" cy="3369512"/>
              </a:xfrm>
              <a:prstGeom prst="rect">
                <a:avLst/>
              </a:prstGeom>
              <a:blipFill rotWithShape="1">
                <a:blip r:embed="rId4"/>
                <a:stretch>
                  <a:fillRect l="-3425" t="-1808" r="-761" b="-488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507887"/>
                  </p:ext>
                </p:extLst>
              </p:nvPr>
            </p:nvGraphicFramePr>
            <p:xfrm>
              <a:off x="472863" y="4509120"/>
              <a:ext cx="8215168" cy="16561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ベクトルの内積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5212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1" lang="en-US" altLang="ja-JP" sz="280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oMath>
                          </a14:m>
                          <a:r>
                            <a:rPr kumimoji="1" lang="ja-JP" altLang="ja-JP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つの</a:t>
                          </a: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ベクトル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のなす角を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とするとき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kumimoji="1" lang="ja-JP" altLang="ja-JP" sz="2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·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acc>
                                <m:r>
                                  <a:rPr kumimoji="1" lang="en-US" altLang="ja-JP" sz="2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𝒂</m:t>
                                        </m:r>
                                      </m:e>
                                    </m:acc>
                                    <m:r>
                                      <a:rPr kumimoji="1" lang="en-US" altLang="ja-JP" sz="2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𝒃</m:t>
                                        </m:r>
                                      </m:e>
                                    </m:acc>
                                    <m:r>
                                      <a:rPr kumimoji="1" lang="en-US" altLang="ja-JP" sz="2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 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uncPr>
                                  <m:fNam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𝜽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6507887"/>
                  </p:ext>
                </p:extLst>
              </p:nvPr>
            </p:nvGraphicFramePr>
            <p:xfrm>
              <a:off x="472863" y="4509120"/>
              <a:ext cx="8215168" cy="165618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/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ベクトルの内積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152128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74" t="-49206" r="-74" b="-5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95536" y="6237312"/>
                <a:ext cx="8496944" cy="480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ja-JP" sz="2200" u="dash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注意</a:t>
                </a:r>
                <a:r>
                  <a:rPr lang="ja-JP" altLang="ja-JP" sz="2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内積</a:t>
                </a:r>
                <a14:m>
                  <m:oMath xmlns:m="http://schemas.openxmlformats.org/officeDocument/2006/math">
                    <m:r>
                      <a:rPr lang="ja-JP" altLang="ja-JP" sz="22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2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2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はベクトルではなく実数である。</a:t>
                </a:r>
                <a:endParaRPr lang="ja-JP" altLang="en-US" sz="22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6237312"/>
                <a:ext cx="8496944" cy="480966"/>
              </a:xfrm>
              <a:prstGeom prst="rect">
                <a:avLst/>
              </a:prstGeom>
              <a:blipFill rotWithShape="1">
                <a:blip r:embed="rId6"/>
                <a:stretch>
                  <a:fillRect l="-933" t="-1266" b="-202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メモ 102"/>
          <p:cNvSpPr/>
          <p:nvPr/>
        </p:nvSpPr>
        <p:spPr>
          <a:xfrm>
            <a:off x="2476789" y="2358288"/>
            <a:ext cx="1656184" cy="42264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6" name="メモ 102"/>
          <p:cNvSpPr/>
          <p:nvPr/>
        </p:nvSpPr>
        <p:spPr>
          <a:xfrm>
            <a:off x="5652120" y="3318892"/>
            <a:ext cx="1402060" cy="42264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02"/>
          <p:cNvSpPr/>
          <p:nvPr/>
        </p:nvSpPr>
        <p:spPr>
          <a:xfrm>
            <a:off x="1771308" y="3756772"/>
            <a:ext cx="1402060" cy="49895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370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A84E272-116E-4EF9-A33E-375AE9AAD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115241"/>
            <a:ext cx="2436918" cy="1593679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ベクトルの内積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p.66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5816659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右の図のような平行四辺形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ABCD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において，次の内積を求めてみ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よう。</a:t>
                </a: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5816659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2201" t="-5286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280123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3126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2293715"/>
                <a:ext cx="5816659" cy="1495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AB</m:t>
                          </m:r>
                        </m:e>
                      </m:acc>
                      <m:r>
                        <a:rPr lang="ja-JP" altLang="ja-JP" sz="28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AC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=2×2×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800">
                              <a:latin typeface="Cambria Math"/>
                            </a:rPr>
                            <m:t>60°</m:t>
                          </m:r>
                        </m:e>
                      </m:func>
                      <m:r>
                        <a:rPr lang="en-US" altLang="ja-JP" sz="280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AB</m:t>
                          </m:r>
                        </m:e>
                      </m:acc>
                      <m:r>
                        <a:rPr lang="ja-JP" altLang="ja-JP" sz="28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BC</m:t>
                          </m:r>
                        </m:e>
                      </m:acc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AB</m:t>
                          </m:r>
                        </m:e>
                      </m:acc>
                      <m:r>
                        <a:rPr lang="ja-JP" altLang="ja-JP" sz="28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AD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206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=2×2×</m:t>
                      </m:r>
                      <m:func>
                        <m:func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800">
                              <a:latin typeface="Cambria Math"/>
                            </a:rPr>
                            <m:t>120°</m:t>
                          </m:r>
                        </m:e>
                      </m:func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2293715"/>
                <a:ext cx="5816659" cy="14951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メモ 102"/>
          <p:cNvSpPr/>
          <p:nvPr/>
        </p:nvSpPr>
        <p:spPr>
          <a:xfrm>
            <a:off x="2699792" y="2420887"/>
            <a:ext cx="2376264" cy="376271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メモ 102"/>
          <p:cNvSpPr/>
          <p:nvPr/>
        </p:nvSpPr>
        <p:spPr>
          <a:xfrm>
            <a:off x="5400092" y="2420887"/>
            <a:ext cx="828092" cy="376271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9" name="メモ 102"/>
          <p:cNvSpPr/>
          <p:nvPr/>
        </p:nvSpPr>
        <p:spPr>
          <a:xfrm>
            <a:off x="2703200" y="2853155"/>
            <a:ext cx="1292736" cy="376271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0" name="メモ 102"/>
          <p:cNvSpPr/>
          <p:nvPr/>
        </p:nvSpPr>
        <p:spPr>
          <a:xfrm>
            <a:off x="2703200" y="3318892"/>
            <a:ext cx="2588880" cy="376271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1" name="メモ 102"/>
          <p:cNvSpPr/>
          <p:nvPr/>
        </p:nvSpPr>
        <p:spPr>
          <a:xfrm>
            <a:off x="5589436" y="3318892"/>
            <a:ext cx="718376" cy="376271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759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ベクトルの内積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p.66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4664531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右の図のような平行四辺形</a:t>
                </a:r>
                <a:endParaRPr lang="en-US" altLang="ja-JP" sz="280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ABCD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において，次の内積を求めよ。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4664531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2745" t="-5727" r="-1438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グループ化 2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19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pic>
        <p:nvPicPr>
          <p:cNvPr id="7" name="図 6" descr="IIB-std-066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005839"/>
            <a:ext cx="2880000" cy="12878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87624" y="2328637"/>
                <a:ext cx="3672408" cy="48596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AC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328637"/>
                <a:ext cx="3672408" cy="485967"/>
              </a:xfrm>
              <a:prstGeom prst="rect">
                <a:avLst/>
              </a:prstGeom>
              <a:blipFill rotWithShape="1">
                <a:blip r:embed="rId5"/>
                <a:stretch>
                  <a:fillRect l="-5980" t="-15000" b="-3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4853216" y="2336418"/>
                <a:ext cx="3672408" cy="48596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CA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CB</m:t>
                        </m:r>
                      </m:e>
                    </m:acc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16" y="2336418"/>
                <a:ext cx="3672408" cy="485967"/>
              </a:xfrm>
              <a:prstGeom prst="rect">
                <a:avLst/>
              </a:prstGeom>
              <a:blipFill rotWithShape="1">
                <a:blip r:embed="rId6"/>
                <a:stretch>
                  <a:fillRect l="-5804" t="-13750" b="-4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187624" y="3900168"/>
                <a:ext cx="3672408" cy="48596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BC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CD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900168"/>
                <a:ext cx="3672408" cy="485967"/>
              </a:xfrm>
              <a:prstGeom prst="rect">
                <a:avLst/>
              </a:prstGeom>
              <a:blipFill rotWithShape="1">
                <a:blip r:embed="rId7"/>
                <a:stretch>
                  <a:fillRect l="-5980" t="-15000" b="-3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853216" y="3900168"/>
                <a:ext cx="3672408" cy="48596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216" y="3900168"/>
                <a:ext cx="3672408" cy="485967"/>
              </a:xfrm>
              <a:prstGeom prst="rect">
                <a:avLst/>
              </a:prstGeom>
              <a:blipFill rotWithShape="1">
                <a:blip r:embed="rId8"/>
                <a:stretch>
                  <a:fillRect l="-5804" t="-15000" b="-3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474610" y="2843737"/>
                <a:ext cx="3028209" cy="9124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/>
                        </a:rPr>
                        <m:t>=2×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30°</m:t>
                          </m:r>
                        </m:e>
                      </m:func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10" y="2843737"/>
                <a:ext cx="3028209" cy="91249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5156003" y="2843737"/>
                <a:ext cx="3028209" cy="9124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×1×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90°</m:t>
                          </m:r>
                        </m:e>
                      </m:func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003" y="2843737"/>
                <a:ext cx="3028209" cy="91249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474610" y="4467462"/>
                <a:ext cx="3028209" cy="133780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BC</m:t>
                          </m:r>
                        </m:e>
                      </m:ac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BA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=1×2×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60°</m:t>
                          </m:r>
                        </m:e>
                      </m:func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610" y="4467462"/>
                <a:ext cx="3028209" cy="133780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5156003" y="4467462"/>
                <a:ext cx="3028209" cy="133780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AB</m:t>
                          </m:r>
                        </m:e>
                      </m:acc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AD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=2×1×</m:t>
                      </m:r>
                      <m:func>
                        <m:func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120°</m:t>
                          </m:r>
                        </m:e>
                      </m:func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003" y="4467462"/>
                <a:ext cx="3028209" cy="133780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6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内積と成分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p.67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3605207"/>
                  </p:ext>
                </p:extLst>
              </p:nvPr>
            </p:nvGraphicFramePr>
            <p:xfrm>
              <a:off x="484148" y="1700808"/>
              <a:ext cx="8215168" cy="17281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内積と成分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2413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,  </m:t>
                                  </m:r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のとき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</m:acc>
                                <m:r>
                                  <a:rPr kumimoji="1" lang="ja-JP" altLang="ja-JP" sz="2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·</m:t>
                                </m:r>
                                <m:acc>
                                  <m:accPr>
                                    <m:chr m:val="⃗"/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</m:acc>
                                <m:r>
                                  <a:rPr kumimoji="1" lang="en-US" altLang="ja-JP" sz="2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kumimoji="1" lang="en-US" altLang="ja-JP" sz="2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3605207"/>
                  </p:ext>
                </p:extLst>
              </p:nvPr>
            </p:nvGraphicFramePr>
            <p:xfrm>
              <a:off x="484148" y="1700808"/>
              <a:ext cx="8215168" cy="172819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/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内積と成分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122413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46766" r="-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4" name="正方形/長方形 13"/>
          <p:cNvSpPr/>
          <p:nvPr/>
        </p:nvSpPr>
        <p:spPr>
          <a:xfrm>
            <a:off x="410776" y="980728"/>
            <a:ext cx="83529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次のことが成り立つ。</a:t>
            </a:r>
          </a:p>
        </p:txBody>
      </p:sp>
    </p:spTree>
    <p:extLst>
      <p:ext uri="{BB962C8B-B14F-4D97-AF65-F5344CB8AC3E}">
        <p14:creationId xmlns:p14="http://schemas.microsoft.com/office/powerpoint/2010/main" val="28702541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内積と成分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p.67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7832883" cy="1512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2,  3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1,  4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のとき，内積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を求めてみよう。</a:t>
                </a:r>
              </a:p>
              <a:p>
                <a:pPr marL="715963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=2×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+3×4=10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7832883" cy="1512337"/>
              </a:xfrm>
              <a:prstGeom prst="rect">
                <a:avLst/>
              </a:prstGeom>
              <a:blipFill rotWithShape="1">
                <a:blip r:embed="rId3"/>
                <a:stretch>
                  <a:fillRect l="-1634" t="-1210" r="-8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280123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126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13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2677204"/>
                <a:ext cx="8084403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について，内積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を求めよ。</a:t>
                </a: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2677204"/>
                <a:ext cx="8084403" cy="586892"/>
              </a:xfrm>
              <a:prstGeom prst="rect">
                <a:avLst/>
              </a:prstGeom>
              <a:blipFill rotWithShape="1">
                <a:blip r:embed="rId4"/>
                <a:stretch>
                  <a:fillRect l="-1584" t="-312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179512" y="2692444"/>
            <a:ext cx="859452" cy="461665"/>
            <a:chOff x="314821" y="948089"/>
            <a:chExt cx="859452" cy="461665"/>
          </a:xfrm>
        </p:grpSpPr>
        <p:sp>
          <p:nvSpPr>
            <p:cNvPr id="9" name="正方形/長方形 8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20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187624" y="3317711"/>
                <a:ext cx="5112568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2,  3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5,  4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317711"/>
                <a:ext cx="5112568" cy="494559"/>
              </a:xfrm>
              <a:prstGeom prst="rect">
                <a:avLst/>
              </a:prstGeom>
              <a:blipFill rotWithShape="1">
                <a:blip r:embed="rId5"/>
                <a:stretch>
                  <a:fillRect l="-4296" t="-12346" b="-39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187624" y="3930555"/>
                <a:ext cx="5112568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3,  5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4,  1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930555"/>
                <a:ext cx="5112568" cy="494559"/>
              </a:xfrm>
              <a:prstGeom prst="rect">
                <a:avLst/>
              </a:prstGeom>
              <a:blipFill rotWithShape="1">
                <a:blip r:embed="rId6"/>
                <a:stretch>
                  <a:fillRect l="-4296" t="-13580" b="-382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187624" y="4543399"/>
                <a:ext cx="4968552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7,  3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3,  7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543399"/>
                <a:ext cx="4968552" cy="494559"/>
              </a:xfrm>
              <a:prstGeom prst="rect">
                <a:avLst/>
              </a:prstGeom>
              <a:blipFill rotWithShape="1">
                <a:blip r:embed="rId7"/>
                <a:stretch>
                  <a:fillRect l="-4417" t="-12346" b="-39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187624" y="5156243"/>
                <a:ext cx="5112568" cy="5291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3,  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ja-JP" sz="2800">
                            <a:latin typeface="Cambria Math"/>
                          </a:rPr>
                          <m:t>,  1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156243"/>
                <a:ext cx="5112568" cy="529119"/>
              </a:xfrm>
              <a:prstGeom prst="rect">
                <a:avLst/>
              </a:prstGeom>
              <a:blipFill rotWithShape="1">
                <a:blip r:embed="rId8"/>
                <a:stretch>
                  <a:fillRect l="-4296" t="-12644" b="-287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メモ 20"/>
          <p:cNvSpPr/>
          <p:nvPr/>
        </p:nvSpPr>
        <p:spPr>
          <a:xfrm>
            <a:off x="1487468" y="1860064"/>
            <a:ext cx="5184576" cy="50417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70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18" grpId="0"/>
      <p:bldP spid="19" grpId="0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87624" y="260648"/>
                <a:ext cx="5112568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2,  3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5,  4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0648"/>
                <a:ext cx="5112568" cy="494559"/>
              </a:xfrm>
              <a:prstGeom prst="rect">
                <a:avLst/>
              </a:prstGeom>
              <a:blipFill rotWithShape="1">
                <a:blip r:embed="rId3"/>
                <a:stretch>
                  <a:fillRect l="-4296" t="-13580" b="-382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187624" y="1769621"/>
                <a:ext cx="5112568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3,  5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4,  1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769621"/>
                <a:ext cx="5112568" cy="494559"/>
              </a:xfrm>
              <a:prstGeom prst="rect">
                <a:avLst/>
              </a:prstGeom>
              <a:blipFill rotWithShape="1">
                <a:blip r:embed="rId4"/>
                <a:stretch>
                  <a:fillRect l="-4296" t="-12346" b="-39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187624" y="3236649"/>
                <a:ext cx="4968552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7,  3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3,  7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236649"/>
                <a:ext cx="4968552" cy="494559"/>
              </a:xfrm>
              <a:prstGeom prst="rect">
                <a:avLst/>
              </a:prstGeom>
              <a:blipFill rotWithShape="1">
                <a:blip r:embed="rId5"/>
                <a:stretch>
                  <a:fillRect l="-4417" t="-13580" b="-382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187624" y="4722530"/>
                <a:ext cx="5112568" cy="5291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3,  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ja-JP" sz="2800">
                            <a:latin typeface="Cambria Math"/>
                          </a:rPr>
                          <m:t>,  1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722530"/>
                <a:ext cx="5112568" cy="529119"/>
              </a:xfrm>
              <a:prstGeom prst="rect">
                <a:avLst/>
              </a:prstGeom>
              <a:blipFill rotWithShape="1">
                <a:blip r:embed="rId6"/>
                <a:stretch>
                  <a:fillRect l="-4296" t="-12791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907704" y="2269571"/>
                <a:ext cx="5328592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=3×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+5×1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269571"/>
                <a:ext cx="5328592" cy="4945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907704" y="3802221"/>
                <a:ext cx="5328592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=7×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+3×7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802221"/>
                <a:ext cx="5328592" cy="4945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907704" y="5323657"/>
                <a:ext cx="6120680" cy="5291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=3×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×1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323657"/>
                <a:ext cx="6120680" cy="5291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2688744" y="5899721"/>
                <a:ext cx="4032448" cy="48160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744" y="5899721"/>
                <a:ext cx="4032448" cy="48160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2676932" y="4289901"/>
                <a:ext cx="3240360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6932" y="4289901"/>
                <a:ext cx="3240360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2671408" y="2764130"/>
                <a:ext cx="2484276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08" y="2764130"/>
                <a:ext cx="2484276" cy="43088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907704" y="794755"/>
                <a:ext cx="5328592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×5+3×4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794755"/>
                <a:ext cx="5328592" cy="49455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2671408" y="1289314"/>
                <a:ext cx="2484276" cy="43088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408" y="1289314"/>
                <a:ext cx="2484276" cy="430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365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ベクトルのなす角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p.68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57176" y="908720"/>
                <a:ext cx="8707312" cy="4003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でない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2 </m:t>
                    </m:r>
                  </m:oMath>
                </a14:m>
                <a:r>
                  <a:rPr lang="ja-JP" altLang="ja-JP" sz="2800" kern="100" dirty="0" err="1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つの</a:t>
                </a:r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ベクトル</a:t>
                </a:r>
                <a14:m>
                  <m:oMath xmlns:m="http://schemas.openxmlformats.org/officeDocument/2006/math"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のなす角を</a:t>
                </a:r>
                <a14:m>
                  <m:oMath xmlns:m="http://schemas.openxmlformats.org/officeDocument/2006/math"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とすると，内積の定義</a:t>
                </a:r>
                <a:br>
                  <a:rPr lang="en-US" altLang="ja-JP" sz="2800" i="1" kern="100" dirty="0">
                    <a:effectLst/>
                    <a:latin typeface="+mn-ea"/>
                    <a:ea typeface="+mn-ea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func>
                      <m:func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func>
                    <m:r>
                      <a:rPr lang="en-US" altLang="ja-JP" sz="2800" b="1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より，次のことが成り立つ。</a:t>
                </a:r>
              </a:p>
              <a:p>
                <a:pPr algn="just">
                  <a:lnSpc>
                    <a:spcPct val="11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ja-JP" altLang="ja-JP" sz="2800" b="1" i="1" kern="10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altLang="ja-JP" sz="2800" b="1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altLang="ja-JP" sz="2800" b="1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US" altLang="ja-JP" sz="2800" b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ja-JP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acc>
                          <m:r>
                            <a:rPr lang="ja-JP" altLang="ja-JP" sz="2800" b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·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lang="en-US" altLang="ja-JP" sz="2800" b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lang="en-US" altLang="ja-JP" sz="2800" b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</m:d>
                        </m:den>
                      </m:f>
                      <m:r>
                        <a:rPr lang="en-US" altLang="ja-JP" sz="2800" b="1" kern="10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ja-JP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ja-JP" sz="2800" b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ja-JP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ja-JP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ja-JP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ja-JP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ja-JP" sz="2800" b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ja-JP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US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ja-JP" altLang="ja-JP" sz="2800" b="1" i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ja-JP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ja-JP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altLang="ja-JP" sz="2800" b="1" kern="1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ja-JP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ja-JP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US" altLang="ja-JP" sz="2800" b="1" i="1" kern="100">
                                          <a:solidFill>
                                            <a:srgbClr val="FF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ja-JP" sz="2800" b="1" i="1" kern="1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altLang="ja-JP" sz="28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  <a:p>
                <a:pPr algn="r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ただし，</a:t>
                </a:r>
                <a14:m>
                  <m:oMath xmlns:m="http://schemas.openxmlformats.org/officeDocument/2006/math"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0°</m:t>
                    </m:r>
                    <m:r>
                      <a:rPr lang="ja-JP" altLang="ja-JP" sz="2800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𝜃</m:t>
                    </m:r>
                    <m:r>
                      <a:rPr lang="ja-JP" altLang="ja-JP" sz="2800" i="1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≦</m:t>
                    </m:r>
                    <m:r>
                      <a:rPr lang="en-US" altLang="ja-JP" sz="2800" i="1" kern="100">
                        <a:effectLst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180° </m:t>
                    </m:r>
                  </m:oMath>
                </a14:m>
                <a:endParaRPr lang="ja-JP" altLang="ja-JP" sz="2800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176" y="908720"/>
                <a:ext cx="8707312" cy="4003275"/>
              </a:xfrm>
              <a:prstGeom prst="rect">
                <a:avLst/>
              </a:prstGeom>
              <a:blipFill>
                <a:blip r:embed="rId3"/>
                <a:stretch>
                  <a:fillRect l="-1400" t="-4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メモ 20">
            <a:extLst>
              <a:ext uri="{FF2B5EF4-FFF2-40B4-BE49-F238E27FC236}">
                <a16:creationId xmlns:a16="http://schemas.microsoft.com/office/drawing/2014/main" id="{761631C6-D256-4B51-A56D-AB94220DFC6C}"/>
              </a:ext>
            </a:extLst>
          </p:cNvPr>
          <p:cNvSpPr/>
          <p:nvPr/>
        </p:nvSpPr>
        <p:spPr>
          <a:xfrm>
            <a:off x="899592" y="2708920"/>
            <a:ext cx="7056784" cy="1440160"/>
          </a:xfrm>
          <a:prstGeom prst="foldedCorner">
            <a:avLst>
              <a:gd name="adj" fmla="val 17837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3298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ベクトルのなす角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p.68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908720"/>
                <a:ext cx="7904891" cy="88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ベクトルのなす角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を求めよ。</a:t>
                </a: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2,  1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1,  3</m:t>
                        </m:r>
                      </m:e>
                    </m:d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908720"/>
                <a:ext cx="7904891" cy="885563"/>
              </a:xfrm>
              <a:prstGeom prst="rect">
                <a:avLst/>
              </a:prstGeom>
              <a:blipFill rotWithShape="1">
                <a:blip r:embed="rId3"/>
                <a:stretch>
                  <a:fillRect l="-1234" t="-75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/>
          <p:cNvGrpSpPr/>
          <p:nvPr/>
        </p:nvGrpSpPr>
        <p:grpSpPr>
          <a:xfrm>
            <a:off x="224442" y="894996"/>
            <a:ext cx="834116" cy="958539"/>
            <a:chOff x="224442" y="894996"/>
            <a:chExt cx="834116" cy="958539"/>
          </a:xfrm>
        </p:grpSpPr>
        <p:sp>
          <p:nvSpPr>
            <p:cNvPr id="15" name="テキスト ボックス 14"/>
            <p:cNvSpPr txBox="1"/>
            <p:nvPr/>
          </p:nvSpPr>
          <p:spPr>
            <a:xfrm>
              <a:off x="283923" y="126876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６</a:t>
              </a:r>
            </a:p>
          </p:txBody>
        </p:sp>
        <p:sp>
          <p:nvSpPr>
            <p:cNvPr id="16" name="片側の 2 つの角を丸めた四角形 15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2064261"/>
                <a:ext cx="6896779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=2×1+1×3=5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2064261"/>
                <a:ext cx="6896779" cy="5162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グループ化 18"/>
          <p:cNvGrpSpPr/>
          <p:nvPr/>
        </p:nvGrpSpPr>
        <p:grpSpPr>
          <a:xfrm>
            <a:off x="315554" y="2128785"/>
            <a:ext cx="588262" cy="338554"/>
            <a:chOff x="395653" y="3203879"/>
            <a:chExt cx="588262" cy="338554"/>
          </a:xfrm>
        </p:grpSpPr>
        <p:sp>
          <p:nvSpPr>
            <p:cNvPr id="20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39225" y="2580493"/>
                <a:ext cx="5088959" cy="549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9225" y="2580493"/>
                <a:ext cx="5088959" cy="5497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139225" y="3096725"/>
                <a:ext cx="5088959" cy="579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altLang="ja-JP" sz="240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>
                              <a:latin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9225" y="3096725"/>
                <a:ext cx="5088959" cy="5793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3666297"/>
                <a:ext cx="6896779" cy="1419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よって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　</m:t>
                      </m:r>
                      <m:func>
                        <m:func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ja-JP" altLang="ja-JP" sz="2400">
                              <a:latin typeface="Cambria Math"/>
                            </a:rPr>
                            <m:t>·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den>
                      </m:f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>
                              <a:latin typeface="Cambria Math"/>
                            </a:rPr>
                            <m:t>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en-US" altLang="ja-JP" sz="2400">
                              <a:latin typeface="Cambria Math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3666297"/>
                <a:ext cx="6896779" cy="1419748"/>
              </a:xfrm>
              <a:prstGeom prst="rect">
                <a:avLst/>
              </a:prstGeom>
              <a:blipFill rotWithShape="1">
                <a:blip r:embed="rId7"/>
                <a:stretch>
                  <a:fillRect l="-5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5086045"/>
                <a:ext cx="689677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0°</m:t>
                      </m:r>
                      <m:r>
                        <a:rPr lang="ja-JP" altLang="ja-JP" sz="2400">
                          <a:latin typeface="Cambria Math"/>
                        </a:rPr>
                        <m:t>≦</m:t>
                      </m:r>
                      <m:r>
                        <a:rPr lang="en-US" altLang="ja-JP" sz="2400" i="1">
                          <a:latin typeface="Cambria Math"/>
                        </a:rPr>
                        <m:t>𝜃</m:t>
                      </m:r>
                      <m:r>
                        <a:rPr lang="ja-JP" altLang="ja-JP" sz="2400" i="1">
                          <a:latin typeface="Cambria Math"/>
                        </a:rPr>
                        <m:t>≦</m:t>
                      </m:r>
                      <m:r>
                        <a:rPr lang="en-US" altLang="ja-JP" sz="2400" i="1">
                          <a:latin typeface="Cambria Math"/>
                        </a:rPr>
                        <m:t>180° </m:t>
                      </m:r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　　</m:t>
                      </m:r>
                      <m:r>
                        <a:rPr lang="en-US" altLang="ja-JP" sz="2400" i="1">
                          <a:latin typeface="Cambria Math"/>
                        </a:rPr>
                        <m:t>𝜃</m:t>
                      </m:r>
                      <m:r>
                        <a:rPr lang="en-US" altLang="ja-JP" sz="2400" i="1">
                          <a:latin typeface="Cambria Math"/>
                        </a:rPr>
                        <m:t>=45°</m:t>
                      </m:r>
                    </m:oMath>
                  </m:oMathPara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5086045"/>
                <a:ext cx="6896779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65" b="-118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図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35" y="2683387"/>
            <a:ext cx="2520000" cy="19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42987" y="908720"/>
            <a:ext cx="547322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右の図で，等しいベクトルを答えよ。</a:t>
            </a:r>
          </a:p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また，互いに逆ベクトルであるものを答えよ。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560" y="951543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9511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問１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➊ 有向線分とベクトル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等しいベクトルと逆ベクトル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p.53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pic>
        <p:nvPicPr>
          <p:cNvPr id="18" name="図 17" descr="IIB-std-053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80464" y="1052736"/>
            <a:ext cx="2268000" cy="1702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87624" y="2996952"/>
                <a:ext cx="6984776" cy="277890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右の図より</a:t>
                </a: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よって等しいベクトルは</a:t>
                </a:r>
              </a:p>
              <a:p>
                <a:pPr marL="715963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e>
                    </m:acc>
                    <m:r>
                      <a:rPr lang="vi-VN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ja-JP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acc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互いに逆ベクトルであるものは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vi-VN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</m:acc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996952"/>
                <a:ext cx="6984776" cy="2778902"/>
              </a:xfrm>
              <a:prstGeom prst="rect">
                <a:avLst/>
              </a:prstGeom>
              <a:blipFill>
                <a:blip r:embed="rId4"/>
                <a:stretch>
                  <a:fillRect l="-3141" t="-3956" b="-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3212977"/>
            <a:ext cx="23596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137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ベクトルのなす角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p.68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8084403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のなす角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を求めよ。</a:t>
                </a: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8084403" cy="586892"/>
              </a:xfrm>
              <a:prstGeom prst="rect">
                <a:avLst/>
              </a:prstGeom>
              <a:blipFill rotWithShape="1">
                <a:blip r:embed="rId3"/>
                <a:stretch>
                  <a:fillRect l="-1584" t="-312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グループ化 2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21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87624" y="1533987"/>
                <a:ext cx="5112568" cy="5291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3,  0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1,  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533987"/>
                <a:ext cx="5112568" cy="529119"/>
              </a:xfrm>
              <a:prstGeom prst="rect">
                <a:avLst/>
              </a:prstGeom>
              <a:blipFill rotWithShape="1">
                <a:blip r:embed="rId4"/>
                <a:stretch>
                  <a:fillRect l="-4296" t="-12791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187624" y="2146831"/>
                <a:ext cx="5112568" cy="5291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1,  </m:t>
                        </m:r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ja-JP" sz="2800">
                            <a:latin typeface="Cambria Math"/>
                          </a:rPr>
                          <m:t>,  1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46831"/>
                <a:ext cx="5112568" cy="529119"/>
              </a:xfrm>
              <a:prstGeom prst="rect">
                <a:avLst/>
              </a:prstGeom>
              <a:blipFill rotWithShape="1">
                <a:blip r:embed="rId5"/>
                <a:stretch>
                  <a:fillRect l="-4296" t="-11494" b="-298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187624" y="2759675"/>
                <a:ext cx="4968552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2,  1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3,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59675"/>
                <a:ext cx="4968552" cy="494559"/>
              </a:xfrm>
              <a:prstGeom prst="rect">
                <a:avLst/>
              </a:prstGeom>
              <a:blipFill rotWithShape="1">
                <a:blip r:embed="rId6"/>
                <a:stretch>
                  <a:fillRect l="-4417" t="-13580" b="-382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187624" y="3372519"/>
                <a:ext cx="5112568" cy="4945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1,  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2,  4</m:t>
                        </m:r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372519"/>
                <a:ext cx="5112568" cy="494559"/>
              </a:xfrm>
              <a:prstGeom prst="rect">
                <a:avLst/>
              </a:prstGeom>
              <a:blipFill rotWithShape="1">
                <a:blip r:embed="rId7"/>
                <a:stretch>
                  <a:fillRect l="-4296" t="-12346" b="-395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2838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87624" y="260648"/>
                <a:ext cx="5112568" cy="4535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3,  0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1,  </m:t>
                        </m:r>
                        <m:rad>
                          <m:radPr>
                            <m:degHide m:val="on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0648"/>
                <a:ext cx="5112568" cy="453522"/>
              </a:xfrm>
              <a:prstGeom prst="rect">
                <a:avLst/>
              </a:prstGeom>
              <a:blipFill rotWithShape="1">
                <a:blip r:embed="rId3"/>
                <a:stretch>
                  <a:fillRect l="-3699" t="-13514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187624" y="3284984"/>
                <a:ext cx="5112568" cy="45352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1,  </m:t>
                        </m:r>
                        <m:rad>
                          <m:radPr>
                            <m:degHide m:val="on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ja-JP" sz="2400">
                            <a:latin typeface="Cambria Math"/>
                          </a:rPr>
                          <m:t>,  1</m:t>
                        </m:r>
                      </m:e>
                    </m:d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284984"/>
                <a:ext cx="5112568" cy="453522"/>
              </a:xfrm>
              <a:prstGeom prst="rect">
                <a:avLst/>
              </a:prstGeom>
              <a:blipFill rotWithShape="1">
                <a:blip r:embed="rId4"/>
                <a:stretch>
                  <a:fillRect l="-3699" t="-13514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720592" y="620688"/>
                <a:ext cx="5659720" cy="2684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=3×1+0×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98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98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4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func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3×2</m:t>
                        </m:r>
                      </m:den>
                    </m:f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0°≦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≦180°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𝜽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𝟔𝟎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592" y="620688"/>
                <a:ext cx="5659720" cy="2684838"/>
              </a:xfrm>
              <a:prstGeom prst="rect">
                <a:avLst/>
              </a:prstGeom>
              <a:blipFill rotWithShape="1">
                <a:blip r:embed="rId6"/>
                <a:stretch>
                  <a:fillRect l="-1615" b="-3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720592" y="3743436"/>
                <a:ext cx="6235784" cy="3067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=1×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×1=2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98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4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98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4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unc>
                          <m:func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fName>
                      <m:e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2×2</m:t>
                        </m:r>
                      </m:den>
                    </m:f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0°≦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≦180°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𝜽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𝟑𝟎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592" y="3743436"/>
                <a:ext cx="6235784" cy="3067058"/>
              </a:xfrm>
              <a:prstGeom prst="rect">
                <a:avLst/>
              </a:prstGeom>
              <a:blipFill rotWithShape="1">
                <a:blip r:embed="rId7"/>
                <a:stretch>
                  <a:fillRect l="-1466" b="-31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459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720592" y="620688"/>
                <a:ext cx="5659720" cy="15639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=2×3+1×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0°≦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≦180°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𝜽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𝟗𝟎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592" y="620688"/>
                <a:ext cx="5659720" cy="1563954"/>
              </a:xfrm>
              <a:prstGeom prst="rect">
                <a:avLst/>
              </a:prstGeom>
              <a:blipFill rotWithShape="1">
                <a:blip r:embed="rId4"/>
                <a:stretch>
                  <a:fillRect l="-1615" b="-70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720592" y="2708920"/>
                <a:ext cx="6235784" cy="24806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=1×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×4=−10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201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201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</m:e>
                    </m:func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×2</m:t>
                        </m:r>
                        <m:rad>
                          <m:radPr>
                            <m:degHide m:val="on"/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0°≦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≦180°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𝜽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𝟏𝟖𝟎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592" y="2708920"/>
                <a:ext cx="6235784" cy="2480615"/>
              </a:xfrm>
              <a:prstGeom prst="rect">
                <a:avLst/>
              </a:prstGeom>
              <a:blipFill rotWithShape="1">
                <a:blip r:embed="rId5"/>
                <a:stretch>
                  <a:fillRect l="-1466" b="-39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187624" y="234889"/>
                <a:ext cx="4968552" cy="4238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2,  1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3,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34889"/>
                <a:ext cx="4968552" cy="423899"/>
              </a:xfrm>
              <a:prstGeom prst="rect">
                <a:avLst/>
              </a:prstGeom>
              <a:blipFill rotWithShape="1">
                <a:blip r:embed="rId6"/>
                <a:stretch>
                  <a:fillRect l="-3804" t="-14493" b="-391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187624" y="2307523"/>
                <a:ext cx="5112568" cy="4238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2,  4</m:t>
                        </m:r>
                      </m:e>
                    </m:d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307523"/>
                <a:ext cx="5112568" cy="423899"/>
              </a:xfrm>
              <a:prstGeom prst="rect">
                <a:avLst/>
              </a:prstGeom>
              <a:blipFill rotWithShape="1">
                <a:blip r:embed="rId7"/>
                <a:stretch>
                  <a:fillRect l="-3699" t="-14493" b="-391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55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ベクトルの垂直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p.68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401092" y="908720"/>
                <a:ext cx="5827092" cy="293862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でない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のなす角が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90°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垂直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であるといい，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で表す。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のなす角を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𝜃</m:t>
                    </m:r>
                    <m:r>
                      <a:rPr lang="en-US" altLang="ja-JP" sz="2800" i="1">
                        <a:latin typeface="Cambria Math"/>
                      </a:rPr>
                      <m:t>=90°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800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2800">
                        <a:latin typeface="Cambria Math"/>
                      </a:rPr>
                      <m:t>=0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func>
                      <m:func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800" i="1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en-US" altLang="ja-JP" sz="2800">
                        <a:latin typeface="Cambria Math"/>
                      </a:rPr>
                      <m:t>=0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92" y="908720"/>
                <a:ext cx="5827092" cy="2938625"/>
              </a:xfrm>
              <a:prstGeom prst="rect">
                <a:avLst/>
              </a:prstGeom>
              <a:blipFill rotWithShape="1">
                <a:blip r:embed="rId3"/>
                <a:stretch>
                  <a:fillRect l="-3766" t="-2075" r="-2301" b="-4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図 16" descr="IIB-std-068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448658"/>
            <a:ext cx="2304000" cy="1161978"/>
          </a:xfrm>
          <a:prstGeom prst="rect">
            <a:avLst/>
          </a:prstGeom>
        </p:spPr>
      </p:pic>
      <p:sp>
        <p:nvSpPr>
          <p:cNvPr id="7" name="メモ 102"/>
          <p:cNvSpPr/>
          <p:nvPr/>
        </p:nvSpPr>
        <p:spPr>
          <a:xfrm>
            <a:off x="4700776" y="1412776"/>
            <a:ext cx="1368152" cy="5042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8" name="メモ 102"/>
          <p:cNvSpPr/>
          <p:nvPr/>
        </p:nvSpPr>
        <p:spPr>
          <a:xfrm>
            <a:off x="2870096" y="1899117"/>
            <a:ext cx="1584176" cy="5042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01092" y="3841665"/>
            <a:ext cx="582709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したがって，次のことが成り立つ。</a:t>
            </a:r>
          </a:p>
        </p:txBody>
      </p:sp>
    </p:spTree>
    <p:extLst>
      <p:ext uri="{BB962C8B-B14F-4D97-AF65-F5344CB8AC3E}">
        <p14:creationId xmlns:p14="http://schemas.microsoft.com/office/powerpoint/2010/main" val="18932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ベクトルの垂直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p.69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表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185184"/>
                  </p:ext>
                </p:extLst>
              </p:nvPr>
            </p:nvGraphicFramePr>
            <p:xfrm>
              <a:off x="461288" y="1196752"/>
              <a:ext cx="8215168" cy="141629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ベクトルの垂直条件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223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≠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≠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0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のとき　　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⊥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⟺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e>
                              </m:acc>
                              <m:r>
                                <a:rPr kumimoji="1" lang="ja-JP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</m:e>
                              </m:acc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oMath>
                          </a14:m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表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0185184"/>
                  </p:ext>
                </p:extLst>
              </p:nvPr>
            </p:nvGraphicFramePr>
            <p:xfrm>
              <a:off x="461288" y="1196752"/>
              <a:ext cx="8215168" cy="1416293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/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ベクトルの垂直条件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91223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4" t="-62667" r="-7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79822D0-D5E6-4687-97A7-06575E170A58}"/>
                  </a:ext>
                </a:extLst>
              </p:cNvPr>
              <p:cNvSpPr txBox="1"/>
              <p:nvPr/>
            </p:nvSpPr>
            <p:spPr>
              <a:xfrm>
                <a:off x="461288" y="2732234"/>
                <a:ext cx="8215168" cy="1512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ja-JP" sz="2800" kern="1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さらに，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8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ja-JP" altLang="ja-JP" sz="2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8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ja-JP" altLang="ja-JP" sz="2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800" kern="100">
                                <a:effectLst/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ja-JP" sz="28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のときには，次のように表される。</a:t>
                </a: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altLang="ja-JP" sz="2800" b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ja-JP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altLang="ja-JP" sz="2800" b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800" b="1" kern="100" dirty="0">
                    <a:solidFill>
                      <a:srgbClr val="FF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⟺</m:t>
                    </m:r>
                  </m:oMath>
                </a14:m>
                <a:r>
                  <a:rPr lang="ja-JP" altLang="ja-JP" sz="2800" b="1" kern="100" dirty="0">
                    <a:solidFill>
                      <a:srgbClr val="FF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ja-JP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ja-JP" sz="2800" b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ja-JP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ja-JP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800" b="1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ja-JP" sz="2800" b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800" b="1" i="1" kern="1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ja-JP" altLang="ja-JP" sz="2800" b="1" kern="100" dirty="0"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D79822D0-D5E6-4687-97A7-06575E170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88" y="2732234"/>
                <a:ext cx="8215168" cy="1512722"/>
              </a:xfrm>
              <a:prstGeom prst="rect">
                <a:avLst/>
              </a:prstGeom>
              <a:blipFill>
                <a:blip r:embed="rId4"/>
                <a:stretch>
                  <a:fillRect l="-1559" t="-1210" r="-14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メモ 102">
            <a:extLst>
              <a:ext uri="{FF2B5EF4-FFF2-40B4-BE49-F238E27FC236}">
                <a16:creationId xmlns:a16="http://schemas.microsoft.com/office/drawing/2014/main" id="{27FA59FC-B22E-4CF6-9504-8CADDDF07D6C}"/>
              </a:ext>
            </a:extLst>
          </p:cNvPr>
          <p:cNvSpPr/>
          <p:nvPr/>
        </p:nvSpPr>
        <p:spPr>
          <a:xfrm>
            <a:off x="2051720" y="3727661"/>
            <a:ext cx="4968552" cy="5042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137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ベクトルの垂直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p.69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7832883" cy="1943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2,  3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6,  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が垂直になるような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の値を求めてみよう。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=0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2×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+3×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=0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=4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7832883" cy="1943224"/>
              </a:xfrm>
              <a:prstGeom prst="rect">
                <a:avLst/>
              </a:prstGeom>
              <a:blipFill rotWithShape="1">
                <a:blip r:embed="rId3"/>
                <a:stretch>
                  <a:fillRect l="-1634" t="-940" b="-68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280123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3126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14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3090099"/>
                <a:ext cx="8084403" cy="10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  <m:r>
                          <a:rPr lang="en-US" altLang="ja-JP" sz="2800" i="1">
                            <a:latin typeface="Cambria Math"/>
                          </a:rPr>
                          <m:t>+</m:t>
                        </m:r>
                        <m:r>
                          <a:rPr lang="en-US" altLang="ja-JP" sz="2800">
                            <a:latin typeface="Cambria Math"/>
                          </a:rPr>
                          <m:t>2,  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9,  </m:t>
                        </m:r>
                        <m:r>
                          <a:rPr lang="en-US" altLang="ja-JP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が垂直になるような</a:t>
                </a:r>
                <a:b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3090099"/>
                <a:ext cx="8084403" cy="1017779"/>
              </a:xfrm>
              <a:prstGeom prst="rect">
                <a:avLst/>
              </a:prstGeom>
              <a:blipFill>
                <a:blip r:embed="rId4"/>
                <a:stretch>
                  <a:fillRect t="-2395" b="-143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/>
          <p:cNvGrpSpPr/>
          <p:nvPr/>
        </p:nvGrpSpPr>
        <p:grpSpPr>
          <a:xfrm>
            <a:off x="179512" y="3090099"/>
            <a:ext cx="859452" cy="461665"/>
            <a:chOff x="314821" y="948089"/>
            <a:chExt cx="859452" cy="461665"/>
          </a:xfrm>
        </p:grpSpPr>
        <p:sp>
          <p:nvSpPr>
            <p:cNvPr id="15" name="正方形/長方形 14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22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105749" y="4145978"/>
                <a:ext cx="5327411" cy="135633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</m:e>
                      </m:d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×9+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−6</m:t>
                          </m:r>
                        </m:e>
                      </m:d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749" y="4145978"/>
                <a:ext cx="5327411" cy="1356333"/>
              </a:xfrm>
              <a:prstGeom prst="rect">
                <a:avLst/>
              </a:prstGeom>
              <a:blipFill rotWithShape="1">
                <a:blip r:embed="rId5"/>
                <a:stretch>
                  <a:fillRect l="-4005" t="-4484" b="-139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メモ 17"/>
          <p:cNvSpPr/>
          <p:nvPr/>
        </p:nvSpPr>
        <p:spPr>
          <a:xfrm>
            <a:off x="3805832" y="1943584"/>
            <a:ext cx="3646488" cy="40529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9" name="メモ 18"/>
          <p:cNvSpPr/>
          <p:nvPr/>
        </p:nvSpPr>
        <p:spPr>
          <a:xfrm>
            <a:off x="2817152" y="2416169"/>
            <a:ext cx="1322800" cy="40529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618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ベクトルの垂直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p.69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908720"/>
                <a:ext cx="790489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−3</m:t>
                        </m:r>
                        <m:r>
                          <a:rPr lang="en-US" altLang="ja-JP" sz="2400">
                            <a:latin typeface="Cambria Math"/>
                          </a:rPr>
                          <m:t>,  1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に垂直で，大きさが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であるベクトルを求めよ。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908720"/>
                <a:ext cx="7904891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34" t="-9559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224442" y="894996"/>
            <a:ext cx="834116" cy="958539"/>
            <a:chOff x="224442" y="894996"/>
            <a:chExt cx="834116" cy="9585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83923" y="126876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</a:t>
              </a:r>
            </a:p>
          </p:txBody>
        </p:sp>
        <p:sp>
          <p:nvSpPr>
            <p:cNvPr id="10" name="片側の 2 つの角を丸めた四角形 9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1988840"/>
                <a:ext cx="6896779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求めるベクトルを</m:t>
                      </m:r>
                      <m:r>
                        <a:rPr lang="ja-JP" altLang="ja-JP" sz="2400">
                          <a:latin typeface="Cambria Math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400">
                              <a:latin typeface="Cambria Math"/>
                            </a:rPr>
                            <m:t>, 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とする。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1988840"/>
                <a:ext cx="6896779" cy="5162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グループ化 13"/>
          <p:cNvGrpSpPr/>
          <p:nvPr/>
        </p:nvGrpSpPr>
        <p:grpSpPr>
          <a:xfrm>
            <a:off x="315554" y="2053364"/>
            <a:ext cx="588262" cy="338554"/>
            <a:chOff x="395653" y="3203879"/>
            <a:chExt cx="588262" cy="338554"/>
          </a:xfrm>
        </p:grpSpPr>
        <p:sp>
          <p:nvSpPr>
            <p:cNvPr id="15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2417475"/>
                <a:ext cx="5384611" cy="52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54705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</m:t>
                      </m:r>
                      <m:r>
                        <a:rPr lang="ja-JP" altLang="en-US" sz="2400" b="0" i="1" dirty="0" smtClean="0">
                          <a:latin typeface="Cambria Math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ja-JP" altLang="en-US" sz="2400" b="0" i="1" dirty="0" smtClean="0">
                          <a:latin typeface="Cambria Math"/>
                          <a:ea typeface="ＭＳ ゴシック" panose="020B0609070205080204" pitchFamily="49" charset="-128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	</m:t>
                      </m:r>
                      <m:r>
                        <a:rPr lang="en-US" altLang="ja-JP" sz="2400" i="1">
                          <a:latin typeface="Cambria Math"/>
                        </a:rPr>
                        <m:t>−</m:t>
                      </m:r>
                      <m:r>
                        <a:rPr lang="en-US" altLang="ja-JP" sz="2400">
                          <a:latin typeface="Cambria Math"/>
                        </a:rPr>
                        <m:t>3</m:t>
                      </m:r>
                      <m:r>
                        <a:rPr lang="en-US" altLang="ja-JP" sz="2400" i="1">
                          <a:latin typeface="Cambria Math"/>
                        </a:rPr>
                        <m:t>𝑥</m:t>
                      </m:r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latin typeface="Cambria Math"/>
                        </a:rPr>
                        <m:t>𝑦</m:t>
                      </m:r>
                      <m:r>
                        <a:rPr lang="en-US" altLang="ja-JP" sz="2400" i="1">
                          <a:latin typeface="Cambria Math"/>
                        </a:rPr>
                        <m:t>=0</m:t>
                      </m:r>
                      <m:r>
                        <m:rPr>
                          <m:nor/>
                        </m:rPr>
                        <a:rPr lang="en-US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	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2417475"/>
                <a:ext cx="5384611" cy="5231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2852936"/>
                <a:ext cx="5384611" cy="552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54705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=10</m:t>
                      </m:r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</m:t>
                      </m:r>
                      <m:r>
                        <a:rPr lang="ja-JP" altLang="en-US" sz="2400" b="0" i="1" dirty="0" smtClean="0">
                          <a:latin typeface="Cambria Math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nor/>
                        </m:rPr>
                        <a:rPr lang="en-US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	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2852936"/>
                <a:ext cx="5384611" cy="55278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3375660"/>
                <a:ext cx="1208147" cy="464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3763963" algn="l"/>
                    <a:tab pos="54705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①より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3375660"/>
                <a:ext cx="1208147" cy="464230"/>
              </a:xfrm>
              <a:prstGeom prst="rect">
                <a:avLst/>
              </a:prstGeom>
              <a:blipFill rotWithShape="1">
                <a:blip r:embed="rId7"/>
                <a:stretch>
                  <a:fillRect l="-5051" b="-15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3830706"/>
                <a:ext cx="6896779" cy="464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②に代入すると　　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altLang="ja-JP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3830706"/>
                <a:ext cx="6896779" cy="464230"/>
              </a:xfrm>
              <a:prstGeom prst="rect">
                <a:avLst/>
              </a:prstGeom>
              <a:blipFill rotWithShape="1">
                <a:blip r:embed="rId8"/>
                <a:stretch>
                  <a:fillRect l="-884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4905752" y="4255498"/>
                <a:ext cx="1800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05752" y="4255498"/>
                <a:ext cx="180020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4948762"/>
                <a:ext cx="6896779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49307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③に代入すると，</m:t>
                      </m:r>
                      <m:r>
                        <a:rPr lang="en-US" altLang="ja-JP" sz="2400" i="1">
                          <a:latin typeface="Cambria Math"/>
                        </a:rPr>
                        <m:t>𝑥</m:t>
                      </m:r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のとき</m:t>
                      </m:r>
                      <m:r>
                        <a:rPr lang="ja-JP" altLang="en-US" sz="2400" b="0" i="1" dirty="0" smtClean="0">
                          <a:latin typeface="Cambria Math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400" i="1">
                          <a:latin typeface="Cambria Math"/>
                        </a:rPr>
                        <m:t>𝑦</m:t>
                      </m:r>
                      <m:r>
                        <a:rPr lang="en-US" altLang="ja-JP" sz="2400" i="1">
                          <a:latin typeface="Cambria Math"/>
                        </a:rPr>
                        <m:t>=3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4948762"/>
                <a:ext cx="6896779" cy="5162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6732240" y="2417475"/>
                <a:ext cx="1224136" cy="464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54705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……①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2417475"/>
                <a:ext cx="1224136" cy="464230"/>
              </a:xfrm>
              <a:prstGeom prst="rect">
                <a:avLst/>
              </a:prstGeom>
              <a:blipFill rotWithShape="1">
                <a:blip r:embed="rId11"/>
                <a:stretch>
                  <a:fillRect b="-15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6732240" y="2897211"/>
                <a:ext cx="1224136" cy="464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54705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……②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2897211"/>
                <a:ext cx="1224136" cy="464230"/>
              </a:xfrm>
              <a:prstGeom prst="rect">
                <a:avLst/>
              </a:prstGeom>
              <a:blipFill rotWithShape="1">
                <a:blip r:embed="rId12"/>
                <a:stretch>
                  <a:fillRect b="-15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6732240" y="3405123"/>
                <a:ext cx="1224136" cy="464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54705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……③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3405123"/>
                <a:ext cx="1224136" cy="464230"/>
              </a:xfrm>
              <a:prstGeom prst="rect">
                <a:avLst/>
              </a:prstGeom>
              <a:blipFill rotWithShape="1">
                <a:blip r:embed="rId13"/>
                <a:stretch>
                  <a:fillRect b="-15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491880" y="5464994"/>
                <a:ext cx="5256584" cy="505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49307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/>
                        </a:rPr>
                        <m:t>𝑥</m:t>
                      </m:r>
                      <m:r>
                        <a:rPr lang="en-US" altLang="ja-JP" sz="2400" i="1" smtClean="0"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10</m:t>
                          </m:r>
                        </m:e>
                      </m:rad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のとき</m:t>
                      </m:r>
                      <m:r>
                        <a:rPr lang="ja-JP" altLang="en-US" sz="2400" b="0" i="1" dirty="0" smtClean="0">
                          <a:latin typeface="Cambria Math"/>
                          <a:ea typeface="ＭＳ ゴシック" panose="020B0609070205080204" pitchFamily="49" charset="-128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　</m:t>
                      </m:r>
                      <m:r>
                        <a:rPr lang="en-US" altLang="ja-JP" sz="2400" i="1">
                          <a:latin typeface="Cambria Math"/>
                        </a:rPr>
                        <m:t>𝑦</m:t>
                      </m:r>
                      <m:r>
                        <a:rPr lang="en-US" altLang="ja-JP" sz="2400" i="1">
                          <a:latin typeface="Cambria Math"/>
                        </a:rPr>
                        <m:t>=−3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5464994"/>
                <a:ext cx="5256584" cy="50520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5981226"/>
                <a:ext cx="6896779" cy="904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ゆえに，求めるベクトルは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10</m:t>
                              </m:r>
                            </m:e>
                          </m:rad>
                          <m:r>
                            <a:rPr lang="en-US" altLang="ja-JP" sz="2400">
                              <a:latin typeface="Cambria Math"/>
                            </a:rPr>
                            <m:t>, 3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10</m:t>
                              </m:r>
                            </m:e>
                          </m:rad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,  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10</m:t>
                              </m:r>
                            </m:e>
                          </m:rad>
                          <m:r>
                            <a:rPr lang="en-US" altLang="ja-JP" sz="2400">
                              <a:latin typeface="Cambria Math"/>
                            </a:rPr>
                            <m:t>, 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latin typeface="Cambria Math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10</m:t>
                              </m:r>
                            </m:e>
                          </m:rad>
                        </m:e>
                      </m:d>
                      <m:r>
                        <m:rPr>
                          <m:nor/>
                        </m:rPr>
                        <a:rPr lang="en-US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 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5981226"/>
                <a:ext cx="6896779" cy="904158"/>
              </a:xfrm>
              <a:prstGeom prst="rect">
                <a:avLst/>
              </a:prstGeom>
              <a:blipFill rotWithShape="1">
                <a:blip r:embed="rId15"/>
                <a:stretch>
                  <a:fillRect l="-7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4875272" y="3375660"/>
                <a:ext cx="1208147" cy="464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3763963" algn="l"/>
                    <a:tab pos="54705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𝑦</m:t>
                      </m:r>
                      <m:r>
                        <a:rPr lang="en-US" altLang="ja-JP" sz="2400" i="1">
                          <a:latin typeface="Cambria Math"/>
                        </a:rPr>
                        <m:t>=3</m:t>
                      </m:r>
                      <m:r>
                        <a:rPr lang="en-US" altLang="ja-JP" sz="24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5272" y="3375660"/>
                <a:ext cx="1208147" cy="464230"/>
              </a:xfrm>
              <a:prstGeom prst="rect">
                <a:avLst/>
              </a:prstGeom>
              <a:blipFill rotWithShape="1">
                <a:blip r:embed="rId16"/>
                <a:stretch>
                  <a:fillRect l="-1515" b="-118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4581128"/>
                <a:ext cx="5384611" cy="523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b="0" i="1" dirty="0" smtClean="0">
                          <a:latin typeface="Cambria Math"/>
                          <a:ea typeface="ＭＳ ゴシック" panose="020B0609070205080204" pitchFamily="49" charset="-128"/>
                        </a:rPr>
                        <m:t>よって　　</m:t>
                      </m:r>
                      <m:r>
                        <a:rPr lang="en-US" altLang="ja-JP" sz="2400" i="1">
                          <a:latin typeface="Cambria Math"/>
                        </a:rPr>
                        <m:t>𝑥</m:t>
                      </m:r>
                      <m:r>
                        <a:rPr lang="en-US" altLang="ja-JP" sz="2400" i="1">
                          <a:latin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10</m:t>
                          </m:r>
                        </m:e>
                      </m:ra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4581128"/>
                <a:ext cx="5384611" cy="52315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26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25" grpId="0"/>
      <p:bldP spid="2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ベクトルの垂直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p.69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80844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3</m:t>
                        </m:r>
                        <m:r>
                          <a:rPr lang="en-US" altLang="ja-JP" sz="2400">
                            <a:latin typeface="Cambria Math"/>
                          </a:rPr>
                          <m:t>,  4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に垂直な単位ベクトルを求めよ。</a:t>
                </a: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8084403" cy="461665"/>
              </a:xfrm>
              <a:prstGeom prst="rect">
                <a:avLst/>
              </a:prstGeom>
              <a:blipFill>
                <a:blip r:embed="rId3"/>
                <a:stretch>
                  <a:fillRect l="-151" t="-17105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9" name="正方形/長方形 18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23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1120557" y="1363360"/>
                <a:ext cx="6475779" cy="53173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求めるベクトルを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ja-JP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vi-VN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ja-JP" altLang="ja-JP" sz="2400">
                        <a:solidFill>
                          <a:srgbClr val="FF0000"/>
                        </a:solidFill>
                        <a:latin typeface="Cambria Math"/>
                      </a:rPr>
                      <m:t>＋</m:t>
                    </m:r>
                    <m:r>
                      <a:rPr lang="vi-VN" altLang="ja-JP" sz="240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vi-VN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vi-VN" altLang="ja-JP" sz="240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……①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vi-VN" altLang="ja-JP" sz="240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……②</a:t>
                </a:r>
              </a:p>
              <a:p>
                <a:pPr>
                  <a:tabLst>
                    <a:tab pos="3230563" algn="l"/>
                  </a:tabLst>
                </a:pP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①より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vi-VN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  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……③</a:t>
                </a: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②に代入すると</a:t>
                </a:r>
              </a:p>
              <a:p>
                <a:pPr marL="5413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vi-VN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vi-VN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vi-VN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これを解くと　　</a:t>
                </a:r>
                <a14:m>
                  <m:oMath xmlns:m="http://schemas.openxmlformats.org/officeDocument/2006/math">
                    <m:r>
                      <a:rPr lang="vi-VN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vi-VN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③に代入すると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vi-VN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vi-VN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ja-JP" sz="24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altLang="ja-JP" sz="24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vi-VN" altLang="ja-JP" sz="2400" i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4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2217600"/>
                <a:r>
                  <a:rPr lang="ja-JP" altLang="en-US" sz="2400" dirty="0">
                    <a:solidFill>
                      <a:srgbClr val="FF0000"/>
                    </a:solidFill>
                  </a:rPr>
                  <a:t>　</a:t>
                </a:r>
                <a14:m>
                  <m:oMath xmlns:m="http://schemas.openxmlformats.org/officeDocument/2006/math">
                    <m:r>
                      <a:rPr lang="vi-VN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vi-VN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vi-VN" altLang="ja-JP" sz="2400" i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ja-JP" sz="24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vi-VN" altLang="ja-JP" sz="24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vi-VN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400" i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altLang="ja-JP" sz="24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vi-VN" altLang="ja-JP" sz="24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ja-JP" altLang="ja-JP" sz="2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ja-JP" sz="24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ja-JP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  <m:d>
                      <m:dPr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altLang="ja-JP" sz="24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vi-VN" altLang="ja-JP" sz="24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  <m:r>
                          <a:rPr lang="ja-JP" altLang="ja-JP" sz="24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f>
                          <m:fPr>
                            <m:ctrlPr>
                              <a:rPr lang="ja-JP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4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altLang="ja-JP" sz="2400" b="1" i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endParaRPr lang="ja-JP" altLang="ja-JP" sz="24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557" y="1363360"/>
                <a:ext cx="6475779" cy="5317353"/>
              </a:xfrm>
              <a:prstGeom prst="rect">
                <a:avLst/>
              </a:prstGeom>
              <a:blipFill>
                <a:blip r:embed="rId4"/>
                <a:stretch>
                  <a:fillRect l="-2919" t="-1147" r="-1695" b="-3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3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内積の性質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p.70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094726"/>
                  </p:ext>
                </p:extLst>
              </p:nvPr>
            </p:nvGraphicFramePr>
            <p:xfrm>
              <a:off x="533296" y="1628800"/>
              <a:ext cx="8215168" cy="333641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内積の性質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664296">
                    <a:tc>
                      <a:txBody>
                        <a:bodyPr/>
                        <a:lstStyle/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(1)</a:t>
                          </a:r>
                          <a:r>
                            <a:rPr kumimoji="1" lang="ja-JP" alt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</m:oMath>
                          </a14:m>
                          <a:endParaRPr kumimoji="1" lang="ja-JP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(2)</a:t>
                          </a:r>
                          <a:r>
                            <a:rPr kumimoji="1" lang="ja-JP" alt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kumimoji="1" lang="ja-JP" altLang="ja-JP" sz="280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2800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𝑎</m:t>
                                          </m:r>
                                        </m:e>
                                      </m:acc>
                                      <m:r>
                                        <a:rPr kumimoji="1" lang="en-US" altLang="ja-JP" sz="2800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 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kumimoji="1" lang="ja-JP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(3)</a:t>
                          </a:r>
                          <a:r>
                            <a:rPr kumimoji="1" lang="ja-JP" alt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kumimoji="1" lang="ja-JP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·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𝑘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は実数</a:t>
                          </a:r>
                        </a:p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(4)</a:t>
                          </a:r>
                          <a:r>
                            <a:rPr kumimoji="1" lang="ja-JP" alt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</m:acc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endParaRPr kumimoji="1" lang="ja-JP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en-US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(5)</a:t>
                          </a:r>
                          <a:r>
                            <a:rPr kumimoji="1" lang="ja-JP" altLang="en-US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</m:acc>
                                  <m:r>
                                    <a:rPr kumimoji="1" lang="en-US" altLang="ja-JP" sz="2800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·</m:t>
                              </m:r>
                              <m:acc>
                                <m:accPr>
                                  <m:chr m:val="⃗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094726"/>
                  </p:ext>
                </p:extLst>
              </p:nvPr>
            </p:nvGraphicFramePr>
            <p:xfrm>
              <a:off x="533296" y="1628800"/>
              <a:ext cx="8215168" cy="316835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15168"/>
                  </a:tblGrid>
                  <a:tr h="504056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内積の性質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266429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68580" marR="6858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21510" r="-74" b="-29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正方形/長方形 7"/>
          <p:cNvSpPr/>
          <p:nvPr/>
        </p:nvSpPr>
        <p:spPr>
          <a:xfrm>
            <a:off x="401092" y="908720"/>
            <a:ext cx="856339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ベクトルの内積について</a:t>
            </a: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，次のことが成り立つ。</a:t>
            </a:r>
          </a:p>
        </p:txBody>
      </p:sp>
    </p:spTree>
    <p:extLst>
      <p:ext uri="{BB962C8B-B14F-4D97-AF65-F5344CB8AC3E}">
        <p14:creationId xmlns:p14="http://schemas.microsoft.com/office/powerpoint/2010/main" val="6727600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内積の性質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p.70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7832883" cy="1052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=3,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の値を求めてみよう。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7832883" cy="1052339"/>
              </a:xfrm>
              <a:prstGeom prst="rect">
                <a:avLst/>
              </a:prstGeom>
              <a:blipFill rotWithShape="1">
                <a:blip r:embed="rId3"/>
                <a:stretch>
                  <a:fillRect l="-1634" t="-1734" b="-15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280123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13126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1961059"/>
                <a:ext cx="7832883" cy="621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800"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8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800"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/>
                            </a:rPr>
                            <m:t>3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1961059"/>
                <a:ext cx="7832883" cy="6214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980953" y="2584060"/>
                <a:ext cx="4471367" cy="586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ja-JP" sz="28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latin typeface="Cambria Math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8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0953" y="2584060"/>
                <a:ext cx="4471367" cy="5868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980953" y="3265820"/>
                <a:ext cx="447136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latin typeface="Cambria Math"/>
                        </a:rPr>
                        <m:t>3×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ja-JP" sz="280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0953" y="3265820"/>
                <a:ext cx="4471367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メモ 102"/>
          <p:cNvSpPr/>
          <p:nvPr/>
        </p:nvSpPr>
        <p:spPr>
          <a:xfrm>
            <a:off x="3393576" y="1996460"/>
            <a:ext cx="2595724" cy="570811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メモ 102"/>
          <p:cNvSpPr/>
          <p:nvPr/>
        </p:nvSpPr>
        <p:spPr>
          <a:xfrm>
            <a:off x="3393576" y="2663200"/>
            <a:ext cx="2359524" cy="50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9" name="メモ 102"/>
          <p:cNvSpPr/>
          <p:nvPr/>
        </p:nvSpPr>
        <p:spPr>
          <a:xfrm>
            <a:off x="3393576" y="3286120"/>
            <a:ext cx="2258544" cy="48262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0" name="メモ 102"/>
          <p:cNvSpPr/>
          <p:nvPr/>
        </p:nvSpPr>
        <p:spPr>
          <a:xfrm>
            <a:off x="5989300" y="3286120"/>
            <a:ext cx="1030972" cy="48262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808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1042987" y="908720"/>
            <a:ext cx="77054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</a:t>
            </a: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の図において，次の和を求めよ。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51560" y="951543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9511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問２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ベクトルの加法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p.54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49524" y="1492920"/>
                <a:ext cx="1993366" cy="48596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AC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CB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24" y="1492920"/>
                <a:ext cx="1993366" cy="485967"/>
              </a:xfrm>
              <a:prstGeom prst="rect">
                <a:avLst/>
              </a:prstGeom>
              <a:blipFill rotWithShape="1">
                <a:blip r:embed="rId3"/>
                <a:stretch>
                  <a:fillRect l="-11009" t="-15000" b="-3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149524" y="2780928"/>
                <a:ext cx="1993366" cy="48596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BC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CA</m:t>
                        </m:r>
                      </m:e>
                    </m:acc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524" y="2780928"/>
                <a:ext cx="1993366" cy="485967"/>
              </a:xfrm>
              <a:prstGeom prst="rect">
                <a:avLst/>
              </a:prstGeom>
              <a:blipFill rotWithShape="1">
                <a:blip r:embed="rId4"/>
                <a:stretch>
                  <a:fillRect l="-11009" t="-13750" b="-4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 descr="IIB-std-054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1894" y="1049035"/>
            <a:ext cx="1996570" cy="12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1475656" y="2060848"/>
                <a:ext cx="4392488" cy="48596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𝐀𝐁</m:t>
                          </m:r>
                        </m:e>
                      </m:acc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060848"/>
                <a:ext cx="4392488" cy="4859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475656" y="3356992"/>
                <a:ext cx="4392488" cy="48596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𝐁𝐀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356992"/>
                <a:ext cx="4392488" cy="4859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69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内積の性質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p.70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7904891" cy="1017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=2,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=5,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のとき，次の値を求めよ。</a:t>
                </a: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7904891" cy="1017779"/>
              </a:xfrm>
              <a:prstGeom prst="rect">
                <a:avLst/>
              </a:prstGeom>
              <a:blipFill rotWithShape="1">
                <a:blip r:embed="rId3"/>
                <a:stretch>
                  <a:fillRect l="-1619" t="-1796" b="-161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9" name="正方形/長方形 18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24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115616" y="1950192"/>
                <a:ext cx="2713628" cy="52911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50192"/>
                <a:ext cx="2713628" cy="529119"/>
              </a:xfrm>
              <a:prstGeom prst="rect">
                <a:avLst/>
              </a:prstGeom>
              <a:blipFill rotWithShape="1">
                <a:blip r:embed="rId4"/>
                <a:stretch>
                  <a:fillRect l="-7865" t="-12644" b="-287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15616" y="4370908"/>
                <a:ext cx="2696316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+4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370908"/>
                <a:ext cx="269631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7919" t="-26761" b="-46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449368" y="2497607"/>
                <a:ext cx="5616624" cy="188545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⋅(2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)−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⋅(3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)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=2×5−3×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𝟏𝟗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68" y="2497607"/>
                <a:ext cx="5616624" cy="1885453"/>
              </a:xfrm>
              <a:prstGeom prst="rect">
                <a:avLst/>
              </a:prstGeom>
              <a:blipFill rotWithShape="1">
                <a:blip r:embed="rId6"/>
                <a:stretch>
                  <a:fillRect t="-35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449368" y="4801795"/>
                <a:ext cx="5616624" cy="172354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+8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+8×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68" y="4801795"/>
                <a:ext cx="5616624" cy="17235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5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4572000" y="3040967"/>
            <a:ext cx="576064" cy="3880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4572000" y="3553223"/>
            <a:ext cx="576064" cy="3880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908720"/>
                <a:ext cx="7904891" cy="988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次の等式が成り立つことを証明せよ。</a:t>
                </a:r>
              </a:p>
              <a:p>
                <a:pPr marL="982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908720"/>
                <a:ext cx="7904891" cy="988156"/>
              </a:xfrm>
              <a:prstGeom prst="rect">
                <a:avLst/>
              </a:prstGeom>
              <a:blipFill rotWithShape="1">
                <a:blip r:embed="rId3"/>
                <a:stretch>
                  <a:fillRect l="-1234" t="-49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224442" y="894996"/>
            <a:ext cx="834116" cy="958539"/>
            <a:chOff x="224442" y="894996"/>
            <a:chExt cx="834116" cy="9585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83923" y="126876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８</a:t>
              </a:r>
            </a:p>
          </p:txBody>
        </p:sp>
        <p:sp>
          <p:nvSpPr>
            <p:cNvPr id="10" name="片側の 2 つの角を丸めた四角形 9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1920260"/>
                <a:ext cx="6896779" cy="618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1920260"/>
                <a:ext cx="6896779" cy="61882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315766" y="2477307"/>
                <a:ext cx="5856634" cy="545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5766" y="2477307"/>
                <a:ext cx="5856634" cy="5458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315766" y="2984776"/>
                <a:ext cx="4093021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5766" y="2984776"/>
                <a:ext cx="4093021" cy="5162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315766" y="3523868"/>
                <a:ext cx="5242470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5766" y="3523868"/>
                <a:ext cx="5242470" cy="5162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2315766" y="3990204"/>
                <a:ext cx="5242470" cy="618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493077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5766" y="3990204"/>
                <a:ext cx="5242470" cy="6188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4600996"/>
                <a:ext cx="6896779" cy="618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400">
                                <a:latin typeface="Cambria Math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altLang="ja-JP" sz="24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4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>
                        <a:latin typeface="Cambria Math"/>
                      </a:rPr>
                      <m:t>+2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4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altLang="ja-JP" sz="24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4600996"/>
                <a:ext cx="6896779" cy="618824"/>
              </a:xfrm>
              <a:prstGeom prst="rect">
                <a:avLst/>
              </a:prstGeom>
              <a:blipFill rotWithShape="1">
                <a:blip r:embed="rId9"/>
                <a:stretch>
                  <a:fillRect l="-1415" b="-148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288373" y="2060848"/>
            <a:ext cx="640935" cy="338554"/>
            <a:chOff x="367504" y="1967392"/>
            <a:chExt cx="640935" cy="338554"/>
          </a:xfrm>
        </p:grpSpPr>
        <p:sp>
          <p:nvSpPr>
            <p:cNvPr id="26" name="片側の 2 つの角を丸めた四角形 10"/>
            <p:cNvSpPr/>
            <p:nvPr/>
          </p:nvSpPr>
          <p:spPr>
            <a:xfrm rot="5400000">
              <a:off x="525971" y="1842538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367504" y="1967392"/>
              <a:ext cx="6409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証明</a:t>
              </a:r>
              <a:endParaRPr kumimoji="1" lang="ja-JP" altLang="en-US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内積の性質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p.71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8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12" grpId="0"/>
      <p:bldP spid="17" grpId="0"/>
      <p:bldP spid="18" grpId="0"/>
      <p:bldP spid="20" grpId="0"/>
      <p:bldP spid="22" grpId="0"/>
      <p:bldP spid="3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1059597" y="908720"/>
            <a:ext cx="80844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次の等式が成り立つことを証明せよ。</a:t>
            </a:r>
          </a:p>
        </p:txBody>
      </p:sp>
      <p:grpSp>
        <p:nvGrpSpPr>
          <p:cNvPr id="21" name="グループ化 20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3" name="正方形/長方形 22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25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1115616" y="1442244"/>
                <a:ext cx="5813899" cy="61420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8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442244"/>
                <a:ext cx="5813899" cy="614207"/>
              </a:xfrm>
              <a:prstGeom prst="rect">
                <a:avLst/>
              </a:prstGeom>
              <a:blipFill rotWithShape="1">
                <a:blip r:embed="rId3"/>
                <a:stretch>
                  <a:fillRect l="-3669" b="-2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115616" y="2128964"/>
                <a:ext cx="5708935" cy="61420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ja-JP" altLang="ja-JP" sz="2800">
                        <a:latin typeface="Cambria Math"/>
                      </a:rPr>
                      <m:t>·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ja-JP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128964"/>
                <a:ext cx="5708935" cy="614207"/>
              </a:xfrm>
              <a:prstGeom prst="rect">
                <a:avLst/>
              </a:prstGeom>
              <a:blipFill rotWithShape="1">
                <a:blip r:embed="rId4"/>
                <a:stretch>
                  <a:fillRect l="-3735" b="-257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内積の性質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p.71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0756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1115616" y="260648"/>
                <a:ext cx="5820055" cy="72680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800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60648"/>
                <a:ext cx="5820055" cy="726802"/>
              </a:xfrm>
              <a:prstGeom prst="rect">
                <a:avLst/>
              </a:prstGeom>
              <a:blipFill>
                <a:blip r:embed="rId3"/>
                <a:stretch>
                  <a:fillRect l="-3665" b="-10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763688" y="1181162"/>
                <a:ext cx="5400600" cy="72680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)⋅(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181162"/>
                <a:ext cx="5400600" cy="7268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240000" y="1907964"/>
                <a:ext cx="4320480" cy="236077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vi-VN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1907964"/>
                <a:ext cx="4320480" cy="23607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763688" y="4268738"/>
                <a:ext cx="5400600" cy="115768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よって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</a:rPr>
                  <a:t>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altLang="ja-JP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vi-VN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altLang="ja-JP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altLang="ja-JP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−2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altLang="ja-JP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68738"/>
                <a:ext cx="5400600" cy="11576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9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115616" y="278630"/>
                <a:ext cx="6554817" cy="72840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ja-JP" altLang="ja-JP" sz="2800">
                        <a:latin typeface="Cambria Math"/>
                      </a:rPr>
                      <m:t>·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ja-JP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8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altLang="ja-JP" sz="28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78630"/>
                <a:ext cx="6554817" cy="728405"/>
              </a:xfrm>
              <a:prstGeom prst="rect">
                <a:avLst/>
              </a:prstGeom>
              <a:blipFill>
                <a:blip r:embed="rId3"/>
                <a:stretch>
                  <a:fillRect l="-3256" b="-109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403647" y="1769601"/>
                <a:ext cx="6840761" cy="352006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altLang="ja-JP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ja-JP" altLang="ja-JP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vi-VN" altLang="ja-JP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7" y="1769601"/>
                <a:ext cx="6840761" cy="3520066"/>
              </a:xfrm>
              <a:prstGeom prst="rect">
                <a:avLst/>
              </a:prstGeom>
              <a:blipFill>
                <a:blip r:embed="rId5"/>
                <a:stretch>
                  <a:fillRect l="-31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748448" y="1124744"/>
                <a:ext cx="3271668" cy="64485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48" y="1124744"/>
                <a:ext cx="3271668" cy="644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7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6" y="908720"/>
                <a:ext cx="7904891" cy="915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4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=2,  </m:t>
                    </m:r>
                    <m:d>
                      <m:dPr>
                        <m:begChr m:val="|"/>
                        <m:endChr m:val="|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4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=3,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4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ja-JP" altLang="en-US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400">
                            <a:latin typeface="Cambria Math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40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6" y="908720"/>
                <a:ext cx="7904891" cy="915187"/>
              </a:xfrm>
              <a:prstGeom prst="rect">
                <a:avLst/>
              </a:prstGeom>
              <a:blipFill rotWithShape="1">
                <a:blip r:embed="rId3"/>
                <a:stretch>
                  <a:fillRect l="-1234" t="-1333" b="-1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224442" y="894996"/>
            <a:ext cx="834116" cy="958539"/>
            <a:chOff x="224442" y="894996"/>
            <a:chExt cx="834116" cy="958539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83923" y="126876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９</a:t>
              </a:r>
            </a:p>
          </p:txBody>
        </p:sp>
        <p:sp>
          <p:nvSpPr>
            <p:cNvPr id="10" name="片側の 2 つの角を丸めた四角形 9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993774" y="1916832"/>
                <a:ext cx="8150226" cy="988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内積の性質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 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400">
                                <a:latin typeface="Cambria Math"/>
                              </a:rPr>
                              <m:t>+2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  <m:r>
                              <a:rPr lang="en-US" altLang="ja-JP" sz="24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  <m:sup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400">
                            <a:latin typeface="Cambria Math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ja-JP" altLang="ja-JP" sz="2400">
                        <a:latin typeface="Cambria Math"/>
                      </a:rPr>
                      <m:t>·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400">
                            <a:latin typeface="Cambria Math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を利用する。</a:t>
                </a:r>
              </a:p>
            </p:txBody>
          </p:sp>
        </mc:Choice>
        <mc:Fallback xmlns="">
          <p:sp>
            <p:nvSpPr>
              <p:cNvPr id="1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774" y="1916832"/>
                <a:ext cx="8150226" cy="988156"/>
              </a:xfrm>
              <a:prstGeom prst="rect">
                <a:avLst/>
              </a:prstGeom>
              <a:blipFill rotWithShape="1">
                <a:blip r:embed="rId4"/>
                <a:stretch>
                  <a:fillRect l="-1122" b="-122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993774" y="2958043"/>
                <a:ext cx="5450433" cy="6188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+2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3774" y="2958043"/>
                <a:ext cx="5450433" cy="6188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313662" y="3090446"/>
            <a:ext cx="588262" cy="338554"/>
            <a:chOff x="395653" y="3203879"/>
            <a:chExt cx="588262" cy="338554"/>
          </a:xfrm>
        </p:grpSpPr>
        <p:sp>
          <p:nvSpPr>
            <p:cNvPr id="24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07504" y="2069908"/>
            <a:ext cx="1000578" cy="338554"/>
            <a:chOff x="189495" y="1831255"/>
            <a:chExt cx="1000578" cy="338554"/>
          </a:xfrm>
        </p:grpSpPr>
        <p:sp>
          <p:nvSpPr>
            <p:cNvPr id="30" name="片側の 2 つの角を丸めた四角形 10"/>
            <p:cNvSpPr/>
            <p:nvPr/>
          </p:nvSpPr>
          <p:spPr>
            <a:xfrm rot="5400000">
              <a:off x="527784" y="1706401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89495" y="1831255"/>
              <a:ext cx="1000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spc="-15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考え方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2508704" y="3634858"/>
                <a:ext cx="4133696" cy="45352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04" y="3634858"/>
                <a:ext cx="4133696" cy="4535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2508704" y="4088380"/>
                <a:ext cx="5102872" cy="45352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04" y="4088380"/>
                <a:ext cx="5102872" cy="4535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2508704" y="4541902"/>
                <a:ext cx="3412986" cy="52649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ja-JP" altLang="ja-JP" sz="2400">
                          <a:latin typeface="Cambria Math"/>
                        </a:rPr>
                        <m:t>·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ja-JP" sz="240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04" y="4541902"/>
                <a:ext cx="3412986" cy="5264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2508704" y="5118927"/>
                <a:ext cx="4273093" cy="36933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/>
                        </a:rPr>
                        <m:t>+4×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+4×</m:t>
                      </m:r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altLang="ja-JP" sz="240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04" y="5118927"/>
                <a:ext cx="427309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571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977544" y="5567766"/>
                <a:ext cx="6826421" cy="45352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ja-JP" altLang="ja-JP" sz="2400">
                          <a:latin typeface="Cambria Math"/>
                        </a:rPr>
                        <m:t>≧</m:t>
                      </m:r>
                      <m:r>
                        <a:rPr lang="en-US" altLang="ja-JP" sz="2400">
                          <a:latin typeface="Cambria Math"/>
                        </a:rPr>
                        <m:t>0 </m:t>
                      </m:r>
                      <m:r>
                        <m:rPr>
                          <m:nor/>
                        </m:rPr>
                        <a:rPr lang="ja-JP" altLang="ja-JP" sz="2400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　　</m:t>
                      </m:r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  <m:r>
                            <a:rPr lang="en-US" altLang="ja-JP" sz="240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>
                              <a:latin typeface="Cambria Math"/>
                            </a:rPr>
                            <m:t>36</m:t>
                          </m:r>
                        </m:e>
                      </m:rad>
                      <m:r>
                        <a:rPr lang="en-US" altLang="ja-JP" sz="240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44" y="5567766"/>
                <a:ext cx="6826421" cy="45352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内積の性質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p.71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0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3" grpId="0"/>
      <p:bldP spid="34" grpId="0"/>
      <p:bldP spid="35" grpId="0"/>
      <p:bldP spid="36" grpId="0"/>
      <p:bldP spid="3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8084403" cy="1052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=1,  </m:t>
                    </m:r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=3,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のとき，次の値を求めよ。</a:t>
                </a: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8084403" cy="1052339"/>
              </a:xfrm>
              <a:prstGeom prst="rect">
                <a:avLst/>
              </a:prstGeom>
              <a:blipFill rotWithShape="1">
                <a:blip r:embed="rId3"/>
                <a:stretch>
                  <a:fillRect l="-1584" t="-1734" r="-151" b="-15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3" name="正方形/長方形 22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26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1115616" y="1997642"/>
                <a:ext cx="1940724" cy="52911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97642"/>
                <a:ext cx="1940724" cy="529119"/>
              </a:xfrm>
              <a:prstGeom prst="rect">
                <a:avLst/>
              </a:prstGeom>
              <a:blipFill rotWithShape="1">
                <a:blip r:embed="rId4"/>
                <a:stretch>
                  <a:fillRect l="-11006" t="-12791" b="-302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115616" y="2684362"/>
                <a:ext cx="2139496" cy="52911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2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684362"/>
                <a:ext cx="2139496" cy="529119"/>
              </a:xfrm>
              <a:prstGeom prst="rect">
                <a:avLst/>
              </a:prstGeom>
              <a:blipFill rotWithShape="1">
                <a:blip r:embed="rId5"/>
                <a:stretch>
                  <a:fillRect l="-9972" t="-11494" b="-298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内積の性質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p.71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36435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1115616" y="332656"/>
                <a:ext cx="1943802" cy="64171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32656"/>
                <a:ext cx="1943802" cy="641714"/>
              </a:xfrm>
              <a:prstGeom prst="rect">
                <a:avLst/>
              </a:prstGeom>
              <a:blipFill>
                <a:blip r:embed="rId3"/>
                <a:stretch>
                  <a:fillRect l="-10972" t="-4762" b="-1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778928" y="1196752"/>
                <a:ext cx="4896544" cy="244111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224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+2×2+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=14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≧0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982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𝟏𝟒</m:t>
                          </m:r>
                        </m:e>
                      </m:ra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928" y="1196752"/>
                <a:ext cx="4896544" cy="24411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5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115616" y="345295"/>
                <a:ext cx="2208984" cy="64171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2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45295"/>
                <a:ext cx="2208984" cy="641714"/>
              </a:xfrm>
              <a:prstGeom prst="rect">
                <a:avLst/>
              </a:prstGeom>
              <a:blipFill>
                <a:blip r:embed="rId3"/>
                <a:stretch>
                  <a:fillRect l="-9669" t="-4762" b="-1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778928" y="1052736"/>
                <a:ext cx="7365072" cy="430893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525588">
                  <a:tabLst>
                    <a:tab pos="14319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525588">
                  <a:tabLst>
                    <a:tab pos="14319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⃗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525588">
                  <a:tabLst>
                    <a:tab pos="14319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=4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525588">
                  <a:tabLst>
                    <a:tab pos="143192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=4×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−4×2+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≧0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vi-VN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ja-JP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928" y="1052736"/>
                <a:ext cx="7365072" cy="43089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50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59597" y="908720"/>
                <a:ext cx="8084403" cy="1052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=2,  </m:t>
                    </m:r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=3,  </m:t>
                    </m:r>
                    <m:d>
                      <m:dPr>
                        <m:begChr m:val="|"/>
                        <m:endChr m:val="|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8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800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8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</a:t>
                </a: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9597" y="908720"/>
                <a:ext cx="8084403" cy="1052339"/>
              </a:xfrm>
              <a:prstGeom prst="rect">
                <a:avLst/>
              </a:prstGeom>
              <a:blipFill rotWithShape="1">
                <a:blip r:embed="rId3"/>
                <a:stretch>
                  <a:fillRect l="-1584" t="-1734" b="-15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グループ化 20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3" name="正方形/長方形 22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27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116405" y="1968679"/>
                <a:ext cx="6718815" cy="223580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295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42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vi-VN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05" y="1968679"/>
                <a:ext cx="6718815" cy="2235805"/>
              </a:xfrm>
              <a:prstGeom prst="rect">
                <a:avLst/>
              </a:prstGeom>
              <a:blipFill rotWithShape="1">
                <a:blip r:embed="rId4"/>
                <a:stretch>
                  <a:fillRect l="-3176" b="-68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➍ ベクトルの内積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内積の性質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                                   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6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p.71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6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59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F1D8799-B409-4D9F-B99C-24438BED9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449038"/>
            <a:ext cx="2304000" cy="2341529"/>
          </a:xfrm>
          <a:prstGeom prst="rect">
            <a:avLst/>
          </a:prstGeom>
        </p:spPr>
      </p:pic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ベクトルの加法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p.54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56741" y="908720"/>
                <a:ext cx="6375499" cy="3371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ベクトル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の和は次のようになる。</a:t>
                </a:r>
              </a:p>
              <a:p>
                <a:pPr marL="898525" indent="-898525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まず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A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をとり，次に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ja-JP" altLang="ja-JP" sz="2800">
                        <a:latin typeface="Cambria Math"/>
                      </a:rPr>
                      <m:t>　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となるように点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B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/>
                      </a:rPr>
                      <m:t>C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をとる。このと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800">
                            <a:latin typeface="Cambria Math"/>
                          </a:rPr>
                          <m:t>AC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を表している。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の和を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と書く。</a:t>
                </a:r>
              </a:p>
            </p:txBody>
          </p:sp>
        </mc:Choice>
        <mc:Fallback xmlns="">
          <p:sp>
            <p:nvSpPr>
              <p:cNvPr id="1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741" y="908720"/>
                <a:ext cx="6375499" cy="3371692"/>
              </a:xfrm>
              <a:prstGeom prst="rect">
                <a:avLst/>
              </a:prstGeom>
              <a:blipFill rotWithShape="1">
                <a:blip r:embed="rId4"/>
                <a:stretch>
                  <a:fillRect l="-2010" t="-542" r="-1531" b="-361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メモ 102"/>
          <p:cNvSpPr/>
          <p:nvPr/>
        </p:nvSpPr>
        <p:spPr>
          <a:xfrm>
            <a:off x="3086154" y="3385804"/>
            <a:ext cx="1008111" cy="36004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0" name="メモ 102"/>
          <p:cNvSpPr/>
          <p:nvPr/>
        </p:nvSpPr>
        <p:spPr>
          <a:xfrm>
            <a:off x="2339752" y="3789040"/>
            <a:ext cx="1567569" cy="43204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1466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310F278-C799-4FE1-92BF-915E85464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268" y="926442"/>
            <a:ext cx="2257188" cy="2574566"/>
          </a:xfrm>
          <a:prstGeom prst="rect">
            <a:avLst/>
          </a:prstGeom>
        </p:spPr>
      </p:pic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p.72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869811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870108"/>
                <a:ext cx="5472608" cy="1309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右の正六角形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ABCDEF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AF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とする。次のベクトルを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で表せ。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870108"/>
                <a:ext cx="5472608" cy="1309461"/>
              </a:xfrm>
              <a:prstGeom prst="rect">
                <a:avLst/>
              </a:prstGeom>
              <a:blipFill rotWithShape="1">
                <a:blip r:embed="rId4"/>
                <a:stretch>
                  <a:fillRect l="-1782" t="-5116" b="-83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2310268"/>
                <a:ext cx="2622768" cy="50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CB</m:t>
                        </m:r>
                      </m:e>
                    </m:acc>
                  </m:oMath>
                </a14:m>
                <a:endParaRPr lang="ja-JP" altLang="en-US" sz="24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9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2310268"/>
                <a:ext cx="2622768" cy="508857"/>
              </a:xfrm>
              <a:prstGeom prst="rect">
                <a:avLst/>
              </a:prstGeom>
              <a:blipFill rotWithShape="1">
                <a:blip r:embed="rId5"/>
                <a:stretch>
                  <a:fillRect l="-3721" t="-3614" b="-240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3280183"/>
                <a:ext cx="2622768" cy="50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CF</m:t>
                        </m:r>
                      </m:e>
                    </m:acc>
                  </m:oMath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11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3280183"/>
                <a:ext cx="2622768" cy="508857"/>
              </a:xfrm>
              <a:prstGeom prst="rect">
                <a:avLst/>
              </a:prstGeom>
              <a:blipFill rotWithShape="1">
                <a:blip r:embed="rId6"/>
                <a:stretch>
                  <a:fillRect l="-3721" t="-3571" b="-226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4162021"/>
                <a:ext cx="2622768" cy="50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CE</m:t>
                        </m:r>
                      </m:e>
                    </m:acc>
                  </m:oMath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12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4162021"/>
                <a:ext cx="2622768" cy="508857"/>
              </a:xfrm>
              <a:prstGeom prst="rect">
                <a:avLst/>
              </a:prstGeom>
              <a:blipFill rotWithShape="1">
                <a:blip r:embed="rId7"/>
                <a:stretch>
                  <a:fillRect l="-3721" t="-3614" b="-240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5172523"/>
                <a:ext cx="2622768" cy="50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EA</m:t>
                        </m:r>
                      </m:e>
                    </m:acc>
                  </m:oMath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5172523"/>
                <a:ext cx="2622768" cy="508857"/>
              </a:xfrm>
              <a:prstGeom prst="rect">
                <a:avLst/>
              </a:prstGeom>
              <a:blipFill rotWithShape="1">
                <a:blip r:embed="rId8"/>
                <a:stretch>
                  <a:fillRect l="-3721" t="-3614" b="-240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837792" y="5190429"/>
                <a:ext cx="6262600" cy="89992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AE</m:t>
                          </m:r>
                        </m:e>
                      </m:acc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AB</m:t>
                              </m:r>
                            </m:e>
                          </m:acc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BE</m:t>
                              </m:r>
                            </m:e>
                          </m:acc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AB</m:t>
                              </m:r>
                            </m:e>
                          </m:acc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AF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vi-VN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vi-VN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792" y="5190429"/>
                <a:ext cx="6262600" cy="89992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751876" y="2276872"/>
                <a:ext cx="4084323" cy="99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OA</m:t>
                          </m:r>
                        </m:e>
                      </m:acc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AO</m:t>
                          </m:r>
                        </m:e>
                      </m:acc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AB</m:t>
                              </m:r>
                            </m:e>
                          </m:acc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AF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  <m:r>
                            <a:rPr lang="vi-VN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vi-VN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876" y="2276872"/>
                <a:ext cx="4084323" cy="9922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759496" y="3262124"/>
                <a:ext cx="4324672" cy="878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BA</m:t>
                          </m:r>
                        </m:e>
                      </m:acc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AB</m:t>
                          </m:r>
                        </m:e>
                      </m:acc>
                    </m:oMath>
                  </m:oMathPara>
                </a14:m>
                <a:endParaRPr lang="en-US" altLang="ja-JP" sz="24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96" y="3262124"/>
                <a:ext cx="4324672" cy="87818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759496" y="4155506"/>
                <a:ext cx="6700936" cy="933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40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BF</m:t>
                          </m:r>
                        </m:e>
                      </m:acc>
                      <m:r>
                        <a:rPr lang="vi-VN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BA</m:t>
                          </m:r>
                        </m:e>
                      </m:acc>
                      <m:r>
                        <a:rPr lang="vi-VN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AF</m:t>
                          </m:r>
                        </m:e>
                      </m:acc>
                    </m:oMath>
                  </m:oMathPara>
                </a14:m>
                <a:endParaRPr lang="en-US" altLang="ja-JP" sz="24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vi-VN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AB</m:t>
                          </m:r>
                        </m:e>
                      </m:acc>
                      <m:r>
                        <a:rPr lang="vi-VN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AF</m:t>
                          </m:r>
                        </m:e>
                      </m:acc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acc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96" y="4155506"/>
                <a:ext cx="6700936" cy="93301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43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7" grpId="0"/>
      <p:bldP spid="18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２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51210"/>
                <a:ext cx="8064896" cy="88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3,  1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4,  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のとき，次のベクトルを成分表示せよ。</a:t>
                </a:r>
                <a:endParaRPr lang="en-US" altLang="ja-JP" sz="2400" dirty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51210"/>
                <a:ext cx="8064896" cy="885563"/>
              </a:xfrm>
              <a:prstGeom prst="rect">
                <a:avLst/>
              </a:prstGeom>
              <a:blipFill rotWithShape="1">
                <a:blip r:embed="rId3"/>
                <a:stretch>
                  <a:fillRect l="-1209" t="-1379" b="-14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p.72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1802031"/>
                <a:ext cx="3384376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ja-JP" altLang="en-US" sz="2400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endParaRPr lang="ja-JP" altLang="en-US" sz="24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11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1802031"/>
                <a:ext cx="3384376" cy="516232"/>
              </a:xfrm>
              <a:prstGeom prst="rect">
                <a:avLst/>
              </a:prstGeom>
              <a:blipFill rotWithShape="1">
                <a:blip r:embed="rId4"/>
                <a:stretch>
                  <a:fillRect l="-2883" t="-2381" b="-238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2780928"/>
                <a:ext cx="3384376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3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+2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12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2780928"/>
                <a:ext cx="3384376" cy="516232"/>
              </a:xfrm>
              <a:prstGeom prst="rect">
                <a:avLst/>
              </a:prstGeom>
              <a:blipFill rotWithShape="1">
                <a:blip r:embed="rId5"/>
                <a:stretch>
                  <a:fillRect l="-2883" t="-2353" b="-22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3981208"/>
                <a:ext cx="4422968" cy="545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ja-JP" sz="2400">
                        <a:latin typeface="Cambria Math"/>
                      </a:rPr>
                      <m:t>+5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3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1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3981208"/>
                <a:ext cx="4422968" cy="545855"/>
              </a:xfrm>
              <a:prstGeom prst="rect">
                <a:avLst/>
              </a:prstGeom>
              <a:blipFill rotWithShape="1">
                <a:blip r:embed="rId6"/>
                <a:stretch>
                  <a:fillRect l="-2207" t="-2222" b="-1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195736" y="1916832"/>
                <a:ext cx="4392488" cy="73866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1916832"/>
                <a:ext cx="4392488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1387" b="-40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2771800" y="2859248"/>
                <a:ext cx="4392488" cy="1107996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vi-VN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+2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859248"/>
                <a:ext cx="4392488" cy="1107996"/>
              </a:xfrm>
              <a:prstGeom prst="rect">
                <a:avLst/>
              </a:prstGeom>
              <a:blipFill rotWithShape="1">
                <a:blip r:embed="rId8"/>
                <a:stretch>
                  <a:fillRect l="-1528" b="-27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4283968" y="4012072"/>
                <a:ext cx="4392488" cy="121712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vi-VN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−4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+5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012072"/>
                <a:ext cx="4392488" cy="1217128"/>
              </a:xfrm>
              <a:prstGeom prst="rect">
                <a:avLst/>
              </a:prstGeom>
              <a:blipFill>
                <a:blip r:embed="rId9"/>
                <a:stretch>
                  <a:fillRect l="-1528" b="-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4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３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210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次のベクトルと同じ向きの単位ベクトルを成分表示せよ。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1412578"/>
                <a:ext cx="33843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3,  2</m:t>
                        </m:r>
                      </m:e>
                    </m:d>
                  </m:oMath>
                </a14:m>
                <a:endParaRPr lang="ja-JP" altLang="en-US" sz="24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5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412578"/>
                <a:ext cx="338437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883" t="-17333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3933056"/>
                <a:ext cx="3384376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7</m:t>
                        </m:r>
                      </m:e>
                    </m:d>
                  </m:oMath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7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933056"/>
                <a:ext cx="3384376" cy="516232"/>
              </a:xfrm>
              <a:prstGeom prst="rect">
                <a:avLst/>
              </a:prstGeom>
              <a:blipFill rotWithShape="1">
                <a:blip r:embed="rId4"/>
                <a:stretch>
                  <a:fillRect l="-2883" t="-2353" b="-22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p.72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403648" y="1851713"/>
                <a:ext cx="6048672" cy="201574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と同じ向きの単位ベクトルは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5413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13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ja-JP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𝟏𝟑</m:t>
                                  </m:r>
                                </m:e>
                              </m:rad>
                            </m:den>
                          </m:f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f>
                            <m:fPr>
                              <m:ctrlPr>
                                <a:rPr lang="ja-JP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ja-JP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𝟏𝟑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851713"/>
                <a:ext cx="6048672" cy="2015745"/>
              </a:xfrm>
              <a:prstGeom prst="rect">
                <a:avLst/>
              </a:prstGeom>
              <a:blipFill rotWithShape="1">
                <a:blip r:embed="rId5"/>
                <a:stretch>
                  <a:fillRect l="-30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403648" y="4437112"/>
                <a:ext cx="6048672" cy="208711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−7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=5</m:t>
                      </m:r>
                      <m:rad>
                        <m:radPr>
                          <m:degHide m:val="on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と同じ向きの単位ベクトルは</a:t>
                </a:r>
              </a:p>
              <a:p>
                <a:pPr marL="5413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ja-JP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ad>
                                <m:radPr>
                                  <m:degHide m:val="on"/>
                                  <m:ctrlPr>
                                    <a:rPr lang="ja-JP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ad>
                                <m:radPr>
                                  <m:degHide m:val="on"/>
                                  <m:ctrlPr>
                                    <a:rPr lang="ja-JP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37112"/>
                <a:ext cx="6048672" cy="2087110"/>
              </a:xfrm>
              <a:prstGeom prst="rect">
                <a:avLst/>
              </a:prstGeom>
              <a:blipFill rotWithShape="1">
                <a:blip r:embed="rId6"/>
                <a:stretch>
                  <a:fillRect l="-30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0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４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9017"/>
                <a:ext cx="806489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平面上に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A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1,  3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C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2,  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D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3,  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5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がある。四角形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ABCD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が平行四辺形となるような点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B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9017"/>
                <a:ext cx="8064896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09" t="-8088" b="-13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p.72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846252" y="1747634"/>
                <a:ext cx="7416824" cy="23106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B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の座標を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ja-JP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DC</m:t>
                        </m:r>
                      </m:e>
                    </m:acc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−2−3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−2−</m:t>
                          </m:r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−5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−1=−5</m:t>
                      </m:r>
                      <m:r>
                        <a:rPr lang="ja-JP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−3=3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=−4</m:t>
                    </m:r>
                    <m:r>
                      <a:rPr lang="ja-JP" altLang="ja-JP" sz="2400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=6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𝐁</m:t>
                    </m:r>
                    <m:d>
                      <m:dPr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𝟒</m:t>
                        </m:r>
                        <m:r>
                          <a:rPr lang="ja-JP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e>
                    </m:d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252" y="1747634"/>
                <a:ext cx="7416824" cy="2310697"/>
              </a:xfrm>
              <a:prstGeom prst="rect">
                <a:avLst/>
              </a:prstGeom>
              <a:blipFill rotWithShape="1">
                <a:blip r:embed="rId4"/>
                <a:stretch>
                  <a:fillRect l="-2549" t="-2902" b="-63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589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５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9017"/>
                <a:ext cx="8064896" cy="88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𝑥</m:t>
                        </m:r>
                        <m:r>
                          <a:rPr lang="en-US" altLang="ja-JP" sz="2400">
                            <a:latin typeface="Cambria Math"/>
                          </a:rPr>
                          <m:t>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3,  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4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が平行になるように，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の値を定めよ。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9017"/>
                <a:ext cx="8064896" cy="885563"/>
              </a:xfrm>
              <a:prstGeom prst="rect">
                <a:avLst/>
              </a:prstGeom>
              <a:blipFill rotWithShape="1">
                <a:blip r:embed="rId3"/>
                <a:stretch>
                  <a:fillRect l="-1209" t="-1379" b="-14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795016" y="1844824"/>
                <a:ext cx="7195864" cy="3990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∥</a:t>
                </a:r>
                <a14:m>
                  <m:oMath xmlns:m="http://schemas.openxmlformats.org/officeDocument/2006/math">
                    <m:r>
                      <a:rPr lang="ja-JP" altLang="ja-JP" sz="24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であるから，実数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を用いると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−3</m:t>
                        </m:r>
                        <m:r>
                          <a:rPr lang="ja-JP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ja-JP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2988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𝑘𝑥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　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3=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𝑘𝑥</m:t>
                            </m:r>
                            <m:r>
                              <a:rPr lang="ja-JP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　　</m:t>
                            </m:r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  ⋯⋯</m:t>
                            </m:r>
                            <m:r>
                              <a:rPr lang="ja-JP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①</m:t>
                            </m:r>
                          </m:e>
                          <m:e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4=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ja-JP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　　</m:t>
                            </m:r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⋯⋯</m:t>
                            </m:r>
                            <m:r>
                              <a:rPr lang="ja-JP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②</m:t>
                            </m:r>
                          </m:e>
                        </m:eqArr>
                      </m:e>
                    </m:d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②より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これを①に代入すると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16" y="1844824"/>
                <a:ext cx="7195864" cy="3990772"/>
              </a:xfrm>
              <a:prstGeom prst="rect">
                <a:avLst/>
              </a:prstGeom>
              <a:blipFill rotWithShape="1">
                <a:blip r:embed="rId4"/>
                <a:stretch>
                  <a:fillRect l="-1270" t="-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p.72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7309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６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5" y="909017"/>
                <a:ext cx="8208913" cy="88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3</m:t>
                        </m:r>
                        <m:r>
                          <a:rPr lang="en-US" altLang="ja-JP" sz="2400">
                            <a:latin typeface="Cambria Math"/>
                          </a:rPr>
                          <m:t>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1,  2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</m:t>
                    </m:r>
                    <m:r>
                      <a:rPr lang="en-US" altLang="ja-JP" sz="2400" i="1">
                        <a:latin typeface="Cambria Math"/>
                      </a:rPr>
                      <m:t>𝑡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ja-JP" altLang="ja-JP" sz="2400"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と平行になるように，実数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の値を定めよ。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5" y="909017"/>
                <a:ext cx="8208913" cy="885563"/>
              </a:xfrm>
              <a:prstGeom prst="rect">
                <a:avLst/>
              </a:prstGeom>
              <a:blipFill rotWithShape="1">
                <a:blip r:embed="rId3"/>
                <a:stretch>
                  <a:fillRect l="-1188" t="-1379" b="-1310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p.72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827584" y="1809820"/>
                <a:ext cx="6336704" cy="397525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  <m:acc>
                          <m:accPr>
                            <m:chr m:val="⃗"/>
                            <m:ctrlPr>
                              <a:rPr lang="ja-JP" altLang="ja-JP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∥</a:t>
                </a:r>
                <a14:m>
                  <m:oMath xmlns:m="http://schemas.openxmlformats.org/officeDocument/2006/math">
                    <m:r>
                      <a:rPr lang="ja-JP" altLang="ja-JP" sz="24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であるから，実数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を用いると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acc>
                        <m:accPr>
                          <m:chr m:val="⃗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123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3+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　　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3+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   </m:t>
                            </m:r>
                            <m:r>
                              <a:rPr lang="ja-JP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　　</m:t>
                            </m:r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⋯⋯</m:t>
                            </m:r>
                            <m:r>
                              <a:rPr lang="ja-JP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①</m:t>
                            </m:r>
                          </m:e>
                          <m:e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=2</m:t>
                            </m:r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  <m:r>
                              <a:rPr lang="ja-JP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　　</m:t>
                            </m:r>
                            <m:r>
                              <a:rPr lang="en-US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⋯⋯</m:t>
                            </m:r>
                            <m:r>
                              <a:rPr lang="ja-JP" altLang="ja-JP" sz="24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②</m:t>
                            </m:r>
                          </m:e>
                        </m:eqArr>
                      </m:e>
                    </m:d>
                  </m:oMath>
                </a14:m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①より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𝑡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これを②に代入すると</a:t>
                </a:r>
              </a:p>
              <a:p>
                <a:pPr marL="8985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altLang="ja-JP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809820"/>
                <a:ext cx="6336704" cy="3975255"/>
              </a:xfrm>
              <a:prstGeom prst="rect">
                <a:avLst/>
              </a:prstGeom>
              <a:blipFill rotWithShape="1">
                <a:blip r:embed="rId4"/>
                <a:stretch>
                  <a:fillRect l="-2984" t="-15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6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７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9017"/>
                <a:ext cx="8064896" cy="899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−2</m:t>
                        </m:r>
                        <m:r>
                          <a:rPr lang="en-US" altLang="ja-JP" sz="2400">
                            <a:latin typeface="Cambria Math"/>
                          </a:rPr>
                          <m:t>,  </m:t>
                        </m:r>
                        <m:rad>
                          <m:radPr>
                            <m:degHide m:val="on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に平行で，大きさが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400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であるベクトルを求めよ。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9017"/>
                <a:ext cx="8064896" cy="899157"/>
              </a:xfrm>
              <a:prstGeom prst="rect">
                <a:avLst/>
              </a:prstGeom>
              <a:blipFill rotWithShape="1">
                <a:blip r:embed="rId3"/>
                <a:stretch>
                  <a:fillRect l="-1209" t="-3378" b="-141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p.72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802636" y="1790706"/>
                <a:ext cx="8161852" cy="457465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求めるベクトルを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ja-JP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∥</a:t>
                </a:r>
                <a14:m>
                  <m:oMath xmlns:m="http://schemas.openxmlformats.org/officeDocument/2006/math">
                    <m:r>
                      <a:rPr lang="ja-JP" altLang="ja-JP" sz="22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acc>
                      <m:accPr>
                        <m:chr m:val="⃗"/>
                        <m:ctrlPr>
                          <a:rPr lang="ja-JP" altLang="ja-JP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であるから，実数</a:t>
                </a:r>
                <a14:m>
                  <m:oMath xmlns:m="http://schemas.openxmlformats.org/officeDocument/2006/math"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を用いると</a:t>
                </a:r>
              </a:p>
              <a:p>
                <a:pPr marL="4492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684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2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2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ja-JP" sz="22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2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684000"/>
                <a14:m>
                  <m:oMath xmlns:m="http://schemas.openxmlformats.org/officeDocument/2006/math"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  <m:r>
                          <a:rPr lang="ja-JP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ad>
                          <m:radPr>
                            <m:degHide m:val="on"/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</m:d>
                  </m:oMath>
                </a14:m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……①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ja-JP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rad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ja-JP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/>
                      </a:rPr>
                      <m:t>=±</m:t>
                    </m:r>
                    <m:f>
                      <m:f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 </a:t>
                </a:r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ゆえに，①より求めるベクトルは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2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ja-JP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f>
                          <m:fPr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2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2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ja-JP" altLang="ja-JP" sz="2200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  <m:d>
                      <m:d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2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  <m:r>
                          <a:rPr lang="ja-JP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2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2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ja-JP" altLang="ja-JP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ja-JP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f>
                          <m:fPr>
                            <m:ctrlPr>
                              <a:rPr lang="ja-JP" altLang="ja-JP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ja-JP" altLang="ja-JP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ja-JP" altLang="ja-JP" sz="2200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  <m:d>
                      <m:d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ja-JP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ja-JP" altLang="ja-JP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  <m:r>
                          <a:rPr lang="ja-JP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ja-JP" altLang="ja-JP" sz="2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ja-JP" sz="2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𝟏𝟓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ja-JP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36" y="1790706"/>
                <a:ext cx="8161852" cy="4574650"/>
              </a:xfrm>
              <a:prstGeom prst="rect">
                <a:avLst/>
              </a:prstGeom>
              <a:blipFill rotWithShape="1">
                <a:blip r:embed="rId4"/>
                <a:stretch>
                  <a:fillRect l="-2091" t="-12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3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８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9017"/>
                <a:ext cx="8064896" cy="885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  <m:r>
                          <a:rPr lang="en-US" altLang="ja-JP" sz="2400">
                            <a:latin typeface="Cambria Math"/>
                          </a:rPr>
                          <m:t>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3,  2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ja-JP" sz="2400">
                        <a:latin typeface="Cambria Math"/>
                      </a:rPr>
                      <m:t> </m:t>
                    </m:r>
                    <m:r>
                      <a:rPr lang="en-US" altLang="ja-JP" sz="2400" i="1">
                        <a:latin typeface="Cambria Math"/>
                      </a:rPr>
                      <m:t>𝑘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+</m:t>
                    </m:r>
                    <m:r>
                      <a:rPr lang="en-US" altLang="ja-JP" sz="2400" i="1">
                        <a:latin typeface="Cambria Math"/>
                      </a:rPr>
                      <m:t>𝑙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の形に表せ。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9017"/>
                <a:ext cx="8064896" cy="885563"/>
              </a:xfrm>
              <a:prstGeom prst="rect">
                <a:avLst/>
              </a:prstGeom>
              <a:blipFill rotWithShape="1">
                <a:blip r:embed="rId3"/>
                <a:stretch>
                  <a:fillRect l="-1209" t="-1379" b="-14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p.72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899592" y="1786002"/>
                <a:ext cx="7200800" cy="261456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𝑙</m:t>
                      </m:r>
                      <m:acc>
                        <m:accPr>
                          <m:chr m:val="⃗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𝑘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𝑙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0747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  <m:r>
                            <a:rPr lang="ja-JP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，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ja-JP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，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−8</m:t>
                        </m:r>
                      </m:e>
                    </m:d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に等しいから</a:t>
                </a: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1      </m:t>
                              </m:r>
                            </m:e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−5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+2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8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これを解くと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  <m:r>
                      <a:rPr lang="ja-JP" altLang="ja-JP" sz="2400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𝑙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𝒄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acc>
                      <m:accPr>
                        <m:chr m:val="⃗"/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86002"/>
                <a:ext cx="7200800" cy="2614562"/>
              </a:xfrm>
              <a:prstGeom prst="rect">
                <a:avLst/>
              </a:prstGeom>
              <a:blipFill rotWithShape="1">
                <a:blip r:embed="rId4"/>
                <a:stretch>
                  <a:fillRect l="-2625" b="-53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9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９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9017"/>
                <a:ext cx="536489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右の図のようなひし形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ABC</m:t>
                    </m:r>
                    <m:r>
                      <m:rPr>
                        <m:sty m:val="p"/>
                      </m:rPr>
                      <a:rPr lang="en-US" altLang="ja-JP" sz="2400" smtClean="0">
                        <a:latin typeface="Cambria Math"/>
                      </a:rPr>
                      <m:t>D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において，次の内積を求めよ。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9017"/>
                <a:ext cx="5364896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818" t="-8088" r="-7386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p.72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1763931"/>
                <a:ext cx="2406744" cy="50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ja-JP" altLang="ja-JP" sz="24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AD</m:t>
                        </m:r>
                      </m:e>
                    </m:acc>
                  </m:oMath>
                </a14:m>
                <a:endParaRPr lang="ja-JP" altLang="en-US" sz="24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6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1763931"/>
                <a:ext cx="2406744" cy="508857"/>
              </a:xfrm>
              <a:prstGeom prst="rect">
                <a:avLst/>
              </a:prstGeom>
              <a:blipFill rotWithShape="1">
                <a:blip r:embed="rId4"/>
                <a:stretch>
                  <a:fillRect l="-4051" t="-3571" b="-226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2766815"/>
                <a:ext cx="2406744" cy="50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DA</m:t>
                        </m:r>
                      </m:e>
                    </m:acc>
                    <m:r>
                      <a:rPr lang="ja-JP" altLang="ja-JP" sz="24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BC</m:t>
                        </m:r>
                      </m:e>
                    </m:acc>
                  </m:oMath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7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2766815"/>
                <a:ext cx="2406744" cy="508857"/>
              </a:xfrm>
              <a:prstGeom prst="rect">
                <a:avLst/>
              </a:prstGeom>
              <a:blipFill rotWithShape="1">
                <a:blip r:embed="rId5"/>
                <a:stretch>
                  <a:fillRect l="-4051" t="-3614" b="-240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3732548"/>
                <a:ext cx="2406744" cy="50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AB</m:t>
                        </m:r>
                      </m:e>
                    </m:acc>
                    <m:r>
                      <a:rPr lang="ja-JP" altLang="ja-JP" sz="24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CB</m:t>
                        </m:r>
                      </m:e>
                    </m:acc>
                  </m:oMath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3732548"/>
                <a:ext cx="2406744" cy="508857"/>
              </a:xfrm>
              <a:prstGeom prst="rect">
                <a:avLst/>
              </a:prstGeom>
              <a:blipFill rotWithShape="1">
                <a:blip r:embed="rId6"/>
                <a:stretch>
                  <a:fillRect l="-4051" t="-3571" b="-226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 descr="IIB-std-072-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0472" y="1022585"/>
            <a:ext cx="2700000" cy="1392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411760" y="1802149"/>
                <a:ext cx="2558777" cy="8745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smtClean="0">
                          <a:solidFill>
                            <a:srgbClr val="FF0000"/>
                          </a:solidFill>
                          <a:latin typeface="Cambria Math"/>
                        </a:rPr>
                        <m:t>=2×2×</m:t>
                      </m:r>
                      <m:func>
                        <m:func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45°</m:t>
                          </m:r>
                        </m:e>
                      </m:func>
                    </m:oMath>
                  </m:oMathPara>
                </a14:m>
                <a:endParaRPr lang="en-US" altLang="ja-JP" sz="24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802149"/>
                <a:ext cx="2558777" cy="8745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2411760" y="2791703"/>
                <a:ext cx="275594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smtClean="0">
                          <a:solidFill>
                            <a:srgbClr val="FF0000"/>
                          </a:solidFill>
                          <a:latin typeface="Cambria Math"/>
                        </a:rPr>
                        <m:t>=2×2×</m:t>
                      </m:r>
                      <m:func>
                        <m:func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180°</m:t>
                          </m:r>
                        </m:e>
                      </m:func>
                    </m:oMath>
                  </m:oMathPara>
                </a14:m>
                <a:endParaRPr lang="en-US" altLang="ja-JP" sz="24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791703"/>
                <a:ext cx="2755947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2411760" y="3707788"/>
                <a:ext cx="2815258" cy="1291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DC</m:t>
                          </m:r>
                        </m:e>
                      </m:acc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DA</m:t>
                          </m:r>
                        </m:e>
                      </m:acc>
                    </m:oMath>
                  </m:oMathPara>
                </a14:m>
                <a:endParaRPr lang="en-US" altLang="ja-JP" sz="24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=2×2×</m:t>
                      </m:r>
                      <m:func>
                        <m:func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135°</m:t>
                          </m:r>
                        </m:e>
                      </m:func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3707788"/>
                <a:ext cx="2815258" cy="12910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28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9017"/>
                <a:ext cx="8064896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次のベクトル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のなす角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9017"/>
                <a:ext cx="8064896" cy="516232"/>
              </a:xfrm>
              <a:prstGeom prst="rect">
                <a:avLst/>
              </a:prstGeom>
              <a:blipFill rotWithShape="1">
                <a:blip r:embed="rId3"/>
                <a:stretch>
                  <a:fillRect l="-1209" t="-2353" b="-22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p.72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908720"/>
            <a:ext cx="828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1412776"/>
                <a:ext cx="5503088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−1</m:t>
                        </m:r>
                        <m:r>
                          <a:rPr lang="en-US" altLang="ja-JP" sz="2400">
                            <a:latin typeface="Cambria Math"/>
                          </a:rPr>
                          <m:t>,  4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2,  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endParaRPr lang="ja-JP" altLang="en-US" sz="24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7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1412776"/>
                <a:ext cx="5503088" cy="516232"/>
              </a:xfrm>
              <a:prstGeom prst="rect">
                <a:avLst/>
              </a:prstGeom>
              <a:blipFill rotWithShape="1">
                <a:blip r:embed="rId4"/>
                <a:stretch>
                  <a:fillRect l="-1772" t="-2381" b="-238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1989703"/>
                <a:ext cx="5287064" cy="545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  <m:r>
                          <a:rPr lang="en-US" altLang="ja-JP" sz="2400">
                            <a:latin typeface="Cambria Math"/>
                          </a:rPr>
                          <m:t>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ja-JP" sz="2400">
                            <a:latin typeface="Cambria Math"/>
                          </a:rPr>
                          <m:t>,  1</m:t>
                        </m:r>
                      </m:e>
                    </m:d>
                  </m:oMath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1989703"/>
                <a:ext cx="5287064" cy="545855"/>
              </a:xfrm>
              <a:prstGeom prst="rect">
                <a:avLst/>
              </a:prstGeom>
              <a:blipFill rotWithShape="1">
                <a:blip r:embed="rId5"/>
                <a:stretch>
                  <a:fillRect l="-1845" t="-2222" b="-1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2573789"/>
                <a:ext cx="5287064" cy="516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  <m:r>
                          <a:rPr lang="en-US" altLang="ja-JP" sz="2400">
                            <a:latin typeface="Cambria Math"/>
                          </a:rPr>
                          <m:t>,  1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1,  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 </m:t>
                    </m:r>
                  </m:oMath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9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2573789"/>
                <a:ext cx="5287064" cy="516232"/>
              </a:xfrm>
              <a:prstGeom prst="rect">
                <a:avLst/>
              </a:prstGeom>
              <a:blipFill rotWithShape="1">
                <a:blip r:embed="rId6"/>
                <a:stretch>
                  <a:fillRect l="-1845" t="-2353" b="-223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3149853"/>
                <a:ext cx="6151160" cy="5458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  <m:r>
                          <a:rPr lang="en-US" altLang="ja-JP" sz="2400">
                            <a:latin typeface="Cambria Math"/>
                          </a:rPr>
                          <m:t>,  </m:t>
                        </m:r>
                        <m:rad>
                          <m:radPr>
                            <m:degHide m:val="on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altLang="ja-JP" sz="2400">
                            <a:latin typeface="Cambria Math"/>
                          </a:rPr>
                          <m:t>,  1+</m:t>
                        </m:r>
                        <m:rad>
                          <m:radPr>
                            <m:degHide m:val="on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altLang="ja-JP" sz="2400">
                        <a:latin typeface="Cambria Math"/>
                      </a:rPr>
                      <m:t> </m:t>
                    </m:r>
                  </m:oMath>
                </a14:m>
                <a:endParaRPr lang="ja-JP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1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3149853"/>
                <a:ext cx="6151160" cy="545855"/>
              </a:xfrm>
              <a:prstGeom prst="rect">
                <a:avLst/>
              </a:prstGeom>
              <a:blipFill rotWithShape="1">
                <a:blip r:embed="rId7"/>
                <a:stretch>
                  <a:fillRect l="-1586" t="-2247" b="-168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27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2987" y="908720"/>
                <a:ext cx="7705477" cy="587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下の図で，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𝑑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𝑒</m:t>
                        </m:r>
                      </m:e>
                    </m:acc>
                    <m:r>
                      <a:rPr lang="en-US" altLang="ja-JP" sz="2800">
                        <a:latin typeface="Cambria Math"/>
                      </a:rPr>
                      <m:t>+</m:t>
                    </m:r>
                    <m:acc>
                      <m:accPr>
                        <m:chr m:val="⃗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を図示せよ。</a:t>
                </a:r>
              </a:p>
            </p:txBody>
          </p:sp>
        </mc:Choice>
        <mc:Fallback xmlns="">
          <p:sp>
            <p:nvSpPr>
              <p:cNvPr id="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7" y="908720"/>
                <a:ext cx="7705477" cy="587981"/>
              </a:xfrm>
              <a:prstGeom prst="rect">
                <a:avLst/>
              </a:prstGeom>
              <a:blipFill rotWithShape="1">
                <a:blip r:embed="rId3"/>
                <a:stretch>
                  <a:fillRect l="-1582" t="-2062" b="-247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251560" y="951543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95111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問３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➋ ベクトルの加法・減法・実数倍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–</a:t>
            </a:r>
            <a:r>
              <a:rPr lang="ja-JP" altLang="en-US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ベクトルの加法 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-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(</a:t>
            </a:r>
            <a:r>
              <a:rPr lang="ja-JP" altLang="en-US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教科書 </a:t>
            </a:r>
            <a:r>
              <a:rPr lang="en-US" altLang="ja-JP" sz="1400" b="1" dirty="0" err="1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p.54</a:t>
            </a:r>
            <a:r>
              <a:rPr lang="en-US" altLang="ja-JP" sz="1400" b="1" dirty="0">
                <a:solidFill>
                  <a:prstClr val="black"/>
                </a:solidFill>
                <a:latin typeface="ＭＳ Ｐゴシック" panose="020B0600070205080204" pitchFamily="50" charset="-128"/>
                <a:cs typeface="+mn-cs"/>
              </a:rPr>
              <a:t>)</a:t>
            </a:r>
            <a:endParaRPr lang="ja-JP" altLang="en-US" sz="1400" b="1" dirty="0">
              <a:solidFill>
                <a:prstClr val="black"/>
              </a:solidFill>
              <a:latin typeface="ＭＳ Ｐゴシック" panose="020B0600070205080204" pitchFamily="50" charset="-128"/>
              <a:cs typeface="+mn-cs"/>
            </a:endParaRPr>
          </a:p>
        </p:txBody>
      </p:sp>
      <p:pic>
        <p:nvPicPr>
          <p:cNvPr id="15" name="図 14" descr="IIB-std-054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7294" y="1700808"/>
            <a:ext cx="5711050" cy="144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723" y="3684631"/>
            <a:ext cx="5700191" cy="153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7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188640"/>
                <a:ext cx="5503088" cy="480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/>
                          </a:rPr>
                          <m:t>−1</m:t>
                        </m:r>
                        <m:r>
                          <a:rPr lang="en-US" altLang="ja-JP" sz="2200">
                            <a:latin typeface="Cambria Math"/>
                          </a:rPr>
                          <m:t>,  4</m:t>
                        </m:r>
                      </m:e>
                    </m:d>
                    <m:r>
                      <a:rPr lang="en-US" altLang="ja-JP" sz="22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>
                            <a:latin typeface="Cambria Math"/>
                          </a:rPr>
                          <m:t>2,  </m:t>
                        </m:r>
                        <m:r>
                          <a:rPr lang="en-US" altLang="ja-JP" sz="2200" i="1">
                            <a:latin typeface="Cambria Math"/>
                          </a:rPr>
                          <m:t>−</m:t>
                        </m:r>
                        <m:r>
                          <a:rPr lang="en-US" altLang="ja-JP" sz="2200">
                            <a:latin typeface="Cambria Math"/>
                          </a:rPr>
                          <m:t>8</m:t>
                        </m:r>
                      </m:e>
                    </m:d>
                  </m:oMath>
                </a14:m>
                <a:endParaRPr lang="ja-JP" altLang="en-US" sz="2200" dirty="0">
                  <a:latin typeface="+mn-ea"/>
                  <a:ea typeface="+mn-ea"/>
                </a:endParaRPr>
              </a:p>
            </p:txBody>
          </p:sp>
        </mc:Choice>
        <mc:Fallback xmlns="">
          <p:sp>
            <p:nvSpPr>
              <p:cNvPr id="7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188640"/>
                <a:ext cx="5503088" cy="480966"/>
              </a:xfrm>
              <a:prstGeom prst="rect">
                <a:avLst/>
              </a:prstGeom>
              <a:blipFill rotWithShape="1">
                <a:blip r:embed="rId3"/>
                <a:stretch>
                  <a:fillRect l="-1440" t="-1266" b="-202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2992920"/>
                <a:ext cx="5287064" cy="508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/>
                          </a:rPr>
                          <m:t>1</m:t>
                        </m:r>
                        <m:r>
                          <a:rPr lang="en-US" altLang="ja-JP" sz="2200">
                            <a:latin typeface="Cambria Math"/>
                          </a:rPr>
                          <m:t>,  </m:t>
                        </m:r>
                        <m:r>
                          <a:rPr lang="en-US" altLang="ja-JP" sz="22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ja-JP" altLang="ja-JP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altLang="ja-JP" sz="22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ja-JP" altLang="ja-JP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ja-JP" sz="2200">
                            <a:latin typeface="Cambria Math"/>
                          </a:rPr>
                          <m:t>,  1</m:t>
                        </m:r>
                      </m:e>
                    </m:d>
                  </m:oMath>
                </a14:m>
                <a:endParaRPr lang="ja-JP" altLang="en-US" sz="2200" dirty="0">
                  <a:latin typeface="+mn-ea"/>
                </a:endParaRPr>
              </a:p>
            </p:txBody>
          </p:sp>
        </mc:Choice>
        <mc:Fallback xmlns="">
          <p:sp>
            <p:nvSpPr>
              <p:cNvPr id="8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2992920"/>
                <a:ext cx="5287064" cy="508088"/>
              </a:xfrm>
              <a:prstGeom prst="rect">
                <a:avLst/>
              </a:prstGeom>
              <a:blipFill rotWithShape="1">
                <a:blip r:embed="rId4"/>
                <a:stretch>
                  <a:fillRect l="-1499" t="-1205" b="-144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287336" y="620688"/>
                <a:ext cx="6646180" cy="2281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ja-JP" altLang="ja-JP" sz="2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2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×2+4×</m:t>
                      </m:r>
                      <m:d>
                        <m:dPr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−8</m:t>
                          </m:r>
                        </m:e>
                      </m:d>
                      <m:r>
                        <a:rPr lang="en-US" altLang="ja-JP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−34</m:t>
                      </m:r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825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825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−8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17</m:t>
                          </m:r>
                        </m:e>
                      </m:rad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func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34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17</m:t>
                            </m:r>
                          </m:e>
                        </m:rad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×2</m:t>
                        </m:r>
                        <m:rad>
                          <m:radPr>
                            <m:degHide m:val="on"/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17</m:t>
                            </m:r>
                          </m:e>
                        </m:rad>
                      </m:den>
                    </m:f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0°≦</m:t>
                    </m:r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≦180° </m:t>
                    </m:r>
                  </m:oMath>
                </a14:m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200" b="1" i="1">
                        <a:solidFill>
                          <a:srgbClr val="FF0000"/>
                        </a:solidFill>
                        <a:latin typeface="Cambria Math"/>
                      </a:rPr>
                      <m:t>𝜽</m:t>
                    </m:r>
                    <m:r>
                      <a:rPr lang="en-US" altLang="ja-JP" sz="22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200" b="1" i="1">
                        <a:solidFill>
                          <a:srgbClr val="FF0000"/>
                        </a:solidFill>
                        <a:latin typeface="Cambria Math"/>
                      </a:rPr>
                      <m:t>𝟏𝟖𝟎</m:t>
                    </m:r>
                    <m:r>
                      <a:rPr lang="en-US" altLang="ja-JP" sz="2200" b="1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36" y="620688"/>
                <a:ext cx="6646180" cy="2281522"/>
              </a:xfrm>
              <a:prstGeom prst="rect">
                <a:avLst/>
              </a:prstGeom>
              <a:blipFill rotWithShape="1">
                <a:blip r:embed="rId6"/>
                <a:stretch>
                  <a:fillRect l="-1101" b="-37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287336" y="3501008"/>
                <a:ext cx="6646180" cy="3224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1×</m:t>
                      </m:r>
                      <m:d>
                        <m:dPr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×1</m:t>
                      </m:r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612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825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altLang="ja-JP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altLang="ja-JP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vi-VN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825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vi-VN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altLang="ja-JP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altLang="ja-JP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vi-VN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func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2×2</m:t>
                        </m:r>
                      </m:den>
                    </m:f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0°≦</m:t>
                    </m:r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≦180° </m:t>
                    </m:r>
                  </m:oMath>
                </a14:m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200" b="1" i="1">
                        <a:solidFill>
                          <a:srgbClr val="FF0000"/>
                        </a:solidFill>
                        <a:latin typeface="Cambria Math"/>
                      </a:rPr>
                      <m:t>𝜽</m:t>
                    </m:r>
                    <m:r>
                      <a:rPr lang="en-US" altLang="ja-JP" sz="22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200" b="1" i="1">
                        <a:solidFill>
                          <a:srgbClr val="FF0000"/>
                        </a:solidFill>
                        <a:latin typeface="Cambria Math"/>
                      </a:rPr>
                      <m:t>𝟏𝟓𝟎</m:t>
                    </m:r>
                    <m:r>
                      <a:rPr lang="en-US" altLang="ja-JP" sz="2200" b="1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36" y="3501008"/>
                <a:ext cx="6646180" cy="3224794"/>
              </a:xfrm>
              <a:prstGeom prst="rect">
                <a:avLst/>
              </a:prstGeom>
              <a:blipFill rotWithShape="1">
                <a:blip r:embed="rId7"/>
                <a:stretch>
                  <a:fillRect l="-1101" b="-2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5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188640"/>
                <a:ext cx="5287064" cy="480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/>
                          </a:rPr>
                          <m:t>2</m:t>
                        </m:r>
                        <m:r>
                          <a:rPr lang="en-US" altLang="ja-JP" sz="2200">
                            <a:latin typeface="Cambria Math"/>
                          </a:rPr>
                          <m:t>,  1</m:t>
                        </m:r>
                      </m:e>
                    </m:d>
                    <m:r>
                      <a:rPr lang="en-US" altLang="ja-JP" sz="22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>
                            <a:latin typeface="Cambria Math"/>
                          </a:rPr>
                          <m:t>1,  </m:t>
                        </m:r>
                        <m:r>
                          <a:rPr lang="en-US" altLang="ja-JP" sz="2200" i="1">
                            <a:latin typeface="Cambria Math"/>
                          </a:rPr>
                          <m:t>−</m:t>
                        </m:r>
                        <m:r>
                          <a:rPr lang="en-US" altLang="ja-JP" sz="22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200">
                        <a:latin typeface="Cambria Math"/>
                      </a:rPr>
                      <m:t> </m:t>
                    </m:r>
                  </m:oMath>
                </a14:m>
                <a:endParaRPr lang="ja-JP" altLang="en-US" sz="2200" dirty="0">
                  <a:latin typeface="+mn-ea"/>
                </a:endParaRPr>
              </a:p>
            </p:txBody>
          </p:sp>
        </mc:Choice>
        <mc:Fallback xmlns="">
          <p:sp>
            <p:nvSpPr>
              <p:cNvPr id="5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188640"/>
                <a:ext cx="5287064" cy="480966"/>
              </a:xfrm>
              <a:prstGeom prst="rect">
                <a:avLst/>
              </a:prstGeom>
              <a:blipFill rotWithShape="1">
                <a:blip r:embed="rId4"/>
                <a:stretch>
                  <a:fillRect l="-1499" t="-1266" b="-202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29"/>
              <p:cNvSpPr>
                <a:spLocks noChangeArrowheads="1"/>
              </p:cNvSpPr>
              <p:nvPr/>
            </p:nvSpPr>
            <p:spPr bwMode="auto">
              <a:xfrm>
                <a:off x="725096" y="2084174"/>
                <a:ext cx="6151160" cy="508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22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(4)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 i="1">
                            <a:latin typeface="Cambria Math"/>
                          </a:rPr>
                          <m:t>1</m:t>
                        </m:r>
                        <m:r>
                          <a:rPr lang="en-US" altLang="ja-JP" sz="2200">
                            <a:latin typeface="Cambria Math"/>
                          </a:rPr>
                          <m:t>,  </m:t>
                        </m:r>
                        <m:rad>
                          <m:radPr>
                            <m:degHide m:val="on"/>
                            <m:ctrlPr>
                              <a:rPr lang="ja-JP" altLang="ja-JP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altLang="ja-JP" sz="22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n-US" altLang="ja-JP" sz="22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200">
                            <a:latin typeface="Cambria Math"/>
                          </a:rPr>
                          <m:t>1</m:t>
                        </m:r>
                        <m:r>
                          <a:rPr lang="en-US" altLang="ja-JP" sz="2200" i="1">
                            <a:latin typeface="Cambria Math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ja-JP" altLang="ja-JP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altLang="ja-JP" sz="2200">
                            <a:latin typeface="Cambria Math"/>
                          </a:rPr>
                          <m:t>,  1+</m:t>
                        </m:r>
                        <m:rad>
                          <m:radPr>
                            <m:degHide m:val="on"/>
                            <m:ctrlPr>
                              <a:rPr lang="ja-JP" altLang="ja-JP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en-US" altLang="ja-JP" sz="2200">
                        <a:latin typeface="Cambria Math"/>
                      </a:rPr>
                      <m:t> </m:t>
                    </m:r>
                  </m:oMath>
                </a14:m>
                <a:endParaRPr lang="ja-JP" altLang="en-US" sz="2200" dirty="0">
                  <a:latin typeface="+mn-ea"/>
                </a:endParaRPr>
              </a:p>
            </p:txBody>
          </p:sp>
        </mc:Choice>
        <mc:Fallback xmlns="">
          <p:sp>
            <p:nvSpPr>
              <p:cNvPr id="6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096" y="2084174"/>
                <a:ext cx="6151160" cy="508088"/>
              </a:xfrm>
              <a:prstGeom prst="rect">
                <a:avLst/>
              </a:prstGeom>
              <a:blipFill rotWithShape="1">
                <a:blip r:embed="rId5"/>
                <a:stretch>
                  <a:fillRect l="-1288" t="-1205" b="-144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1270680" y="660086"/>
                <a:ext cx="5328592" cy="1441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=2×1+1×</m:t>
                      </m:r>
                      <m:d>
                        <m:dPr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func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0°≦</m:t>
                    </m:r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≦180°</m:t>
                    </m:r>
                    <m:r>
                      <a:rPr lang="en-US" altLang="ja-JP" sz="22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200" b="1" i="1">
                        <a:solidFill>
                          <a:srgbClr val="FF0000"/>
                        </a:solidFill>
                        <a:latin typeface="Cambria Math"/>
                      </a:rPr>
                      <m:t>𝜽</m:t>
                    </m:r>
                    <m:r>
                      <a:rPr lang="en-US" altLang="ja-JP" sz="2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200" b="1" i="1">
                        <a:solidFill>
                          <a:srgbClr val="FF0000"/>
                        </a:solidFill>
                        <a:latin typeface="Cambria Math"/>
                      </a:rPr>
                      <m:t>𝟗𝟎</m:t>
                    </m:r>
                    <m:r>
                      <a:rPr lang="en-US" altLang="ja-JP" sz="2200" b="1" i="1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en-US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680" y="660086"/>
                <a:ext cx="5328592" cy="1441228"/>
              </a:xfrm>
              <a:prstGeom prst="rect">
                <a:avLst/>
              </a:prstGeom>
              <a:blipFill rotWithShape="1">
                <a:blip r:embed="rId6"/>
                <a:stretch>
                  <a:fillRect l="-1371" b="-5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270680" y="2592262"/>
                <a:ext cx="6408712" cy="318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1×</m:t>
                      </m:r>
                      <m:d>
                        <m:dPr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altLang="ja-JP" sz="2200" i="1">
                          <a:solidFill>
                            <a:srgbClr val="FF0000"/>
                          </a:solidFill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594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20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825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altLang="ja-JP" sz="22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2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2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2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825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n-US" altLang="ja-JP" sz="22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ja-JP" altLang="ja-JP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2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ja-JP" altLang="ja-JP" sz="22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ja-JP" sz="22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altLang="ja-JP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ja-JP" sz="22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ja-JP" altLang="ja-JP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2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2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2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func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e>
                        </m:rad>
                      </m:den>
                    </m:f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2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0°≦</m:t>
                    </m:r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US" altLang="ja-JP" sz="2200">
                        <a:solidFill>
                          <a:srgbClr val="FF0000"/>
                        </a:solidFill>
                        <a:latin typeface="Cambria Math"/>
                      </a:rPr>
                      <m:t>≦180° </m:t>
                    </m:r>
                  </m:oMath>
                </a14:m>
                <a:r>
                  <a:rPr lang="ja-JP" altLang="ja-JP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2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200" b="1" i="1">
                        <a:solidFill>
                          <a:srgbClr val="FF0000"/>
                        </a:solidFill>
                        <a:latin typeface="Cambria Math"/>
                      </a:rPr>
                      <m:t>𝜽</m:t>
                    </m:r>
                    <m:r>
                      <a:rPr lang="en-US" altLang="ja-JP" sz="22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200" b="1" i="1">
                        <a:solidFill>
                          <a:srgbClr val="FF0000"/>
                        </a:solidFill>
                        <a:latin typeface="Cambria Math"/>
                      </a:rPr>
                      <m:t>𝟒𝟓</m:t>
                    </m:r>
                    <m:r>
                      <a:rPr lang="en-US" altLang="ja-JP" sz="2200" b="1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ja-JP" altLang="ja-JP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680" y="2592262"/>
                <a:ext cx="6408712" cy="3184846"/>
              </a:xfrm>
              <a:prstGeom prst="rect">
                <a:avLst/>
              </a:prstGeom>
              <a:blipFill rotWithShape="1">
                <a:blip r:embed="rId7"/>
                <a:stretch>
                  <a:fillRect l="-1141" b="-22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47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9017"/>
                <a:ext cx="8064896" cy="969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4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=2,  </m:t>
                    </m:r>
                    <m:d>
                      <m:dPr>
                        <m:begChr m:val="|"/>
                        <m:endChr m:val="|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4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altLang="ja-JP" sz="2400">
                        <a:latin typeface="Cambria Math"/>
                      </a:rPr>
                      <m:t>,  </m:t>
                    </m:r>
                    <m:d>
                      <m:dPr>
                        <m:begChr m:val="|"/>
                        <m:endChr m:val="|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</m:acc>
                        <m:r>
                          <a:rPr lang="en-US" altLang="ja-JP" sz="2400">
                            <a:latin typeface="Cambria Math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𝑏</m:t>
                            </m:r>
                          </m:e>
                        </m:acc>
                        <m:r>
                          <a:rPr lang="en-US" altLang="ja-JP" sz="240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ja-JP" sz="2400">
                            <a:latin typeface="Cambria Math"/>
                          </a:rPr>
                          <m:t>13</m:t>
                        </m:r>
                      </m:e>
                    </m:ra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ja-JP" altLang="ja-JP" sz="2400">
                        <a:latin typeface="Cambria Math"/>
                      </a:rPr>
                      <m:t>·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の値および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ja-JP" sz="2400">
                        <a:latin typeface="Cambria Math"/>
                      </a:rPr>
                      <m:t>,  </m:t>
                    </m:r>
                    <m:acc>
                      <m:accPr>
                        <m:chr m:val="⃗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i="1"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のなす角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9017"/>
                <a:ext cx="8064896" cy="969753"/>
              </a:xfrm>
              <a:prstGeom prst="rect">
                <a:avLst/>
              </a:prstGeom>
              <a:blipFill rotWithShape="1">
                <a:blip r:embed="rId3"/>
                <a:stretch>
                  <a:fillRect l="-1209" t="-1258" r="-227" b="-1132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p.72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496" y="908720"/>
            <a:ext cx="828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876856" y="1880937"/>
                <a:ext cx="6696744" cy="293772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+2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920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ad>
                                <m:radPr>
                                  <m:degHide m:val="on"/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13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+4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+4×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  <m:rad>
                                <m:radPr>
                                  <m:degHide m:val="on"/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489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</m:acc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=−24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acc>
                      <m:accPr>
                        <m:chr m:val="⃗"/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acc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𝜃</m:t>
                        </m:r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⋅</m:t>
                            </m:r>
                            <m:acc>
                              <m:accPr>
                                <m:chr m:val="⃗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</m:acc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</m:acc>
                              </m:e>
                            </m:d>
                            <m:d>
                              <m:dPr>
                                <m:begChr m:val="|"/>
                                <m:endChr m:val="|"/>
                                <m:ctrlPr>
                                  <a:rPr lang="ja-JP" altLang="ja-JP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ja-JP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</m:e>
                    </m:func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2×3</m:t>
                        </m:r>
                        <m:rad>
                          <m:radPr>
                            <m:degHide m:val="on"/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ja-JP" altLang="ja-JP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0°≦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𝜃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≦180°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𝜽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𝟏𝟑𝟓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°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56" y="1880937"/>
                <a:ext cx="6696744" cy="2937727"/>
              </a:xfrm>
              <a:prstGeom prst="rect">
                <a:avLst/>
              </a:prstGeom>
              <a:blipFill rotWithShape="1">
                <a:blip r:embed="rId4"/>
                <a:stretch>
                  <a:fillRect l="-2823" b="-49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116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5703</Words>
  <Application>Microsoft Office PowerPoint</Application>
  <PresentationFormat>画面に合わせる (4:3)</PresentationFormat>
  <Paragraphs>901</Paragraphs>
  <Slides>92</Slides>
  <Notes>92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92</vt:i4>
      </vt:variant>
    </vt:vector>
  </HeadingPairs>
  <TitlesOfParts>
    <vt:vector size="106" baseType="lpstr">
      <vt:lpstr>HGPｺﾞｼｯｸE</vt:lpstr>
      <vt:lpstr>HGｺﾞｼｯｸE</vt:lpstr>
      <vt:lpstr>HG明朝E</vt:lpstr>
      <vt:lpstr>ＭＳ Ｐゴシック</vt:lpstr>
      <vt:lpstr>ＭＳ ゴシック</vt:lpstr>
      <vt:lpstr>ＭＳ 明朝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アース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東京書籍株式会社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東京書籍株式会社</dc:creator>
  <cp:lastModifiedBy/>
  <cp:revision>1</cp:revision>
  <dcterms:created xsi:type="dcterms:W3CDTF">2013-04-26T06:05:15Z</dcterms:created>
  <dcterms:modified xsi:type="dcterms:W3CDTF">2018-02-06T06:22:01Z</dcterms:modified>
</cp:coreProperties>
</file>