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533" r:id="rId2"/>
    <p:sldId id="257" r:id="rId3"/>
    <p:sldId id="730" r:id="rId4"/>
    <p:sldId id="734" r:id="rId5"/>
    <p:sldId id="735" r:id="rId6"/>
    <p:sldId id="773" r:id="rId7"/>
    <p:sldId id="827" r:id="rId8"/>
    <p:sldId id="774" r:id="rId9"/>
    <p:sldId id="775" r:id="rId10"/>
    <p:sldId id="776" r:id="rId11"/>
    <p:sldId id="777" r:id="rId12"/>
    <p:sldId id="778" r:id="rId13"/>
    <p:sldId id="779" r:id="rId14"/>
    <p:sldId id="780" r:id="rId15"/>
    <p:sldId id="781" r:id="rId16"/>
    <p:sldId id="782" r:id="rId17"/>
    <p:sldId id="783" r:id="rId18"/>
    <p:sldId id="784" r:id="rId19"/>
    <p:sldId id="672" r:id="rId20"/>
    <p:sldId id="785" r:id="rId21"/>
    <p:sldId id="786" r:id="rId22"/>
    <p:sldId id="787" r:id="rId23"/>
    <p:sldId id="828" r:id="rId24"/>
    <p:sldId id="829" r:id="rId25"/>
    <p:sldId id="788" r:id="rId26"/>
    <p:sldId id="789" r:id="rId27"/>
    <p:sldId id="790" r:id="rId28"/>
    <p:sldId id="791" r:id="rId29"/>
    <p:sldId id="792" r:id="rId30"/>
    <p:sldId id="793" r:id="rId31"/>
    <p:sldId id="686" r:id="rId32"/>
    <p:sldId id="794" r:id="rId33"/>
    <p:sldId id="795" r:id="rId34"/>
    <p:sldId id="797" r:id="rId35"/>
    <p:sldId id="796" r:id="rId36"/>
    <p:sldId id="798" r:id="rId37"/>
    <p:sldId id="799" r:id="rId38"/>
    <p:sldId id="803" r:id="rId39"/>
    <p:sldId id="802" r:id="rId40"/>
    <p:sldId id="801" r:id="rId41"/>
    <p:sldId id="800" r:id="rId42"/>
    <p:sldId id="804" r:id="rId43"/>
    <p:sldId id="805" r:id="rId44"/>
    <p:sldId id="806" r:id="rId45"/>
    <p:sldId id="807" r:id="rId46"/>
    <p:sldId id="746" r:id="rId47"/>
    <p:sldId id="808" r:id="rId48"/>
    <p:sldId id="809" r:id="rId49"/>
    <p:sldId id="810" r:id="rId50"/>
    <p:sldId id="811" r:id="rId51"/>
    <p:sldId id="812" r:id="rId52"/>
    <p:sldId id="814" r:id="rId53"/>
    <p:sldId id="813" r:id="rId54"/>
    <p:sldId id="815" r:id="rId55"/>
    <p:sldId id="816" r:id="rId56"/>
    <p:sldId id="817" r:id="rId57"/>
    <p:sldId id="818" r:id="rId58"/>
    <p:sldId id="762" r:id="rId59"/>
    <p:sldId id="819" r:id="rId60"/>
    <p:sldId id="830" r:id="rId61"/>
    <p:sldId id="820" r:id="rId62"/>
    <p:sldId id="821" r:id="rId63"/>
    <p:sldId id="822" r:id="rId64"/>
    <p:sldId id="823" r:id="rId65"/>
    <p:sldId id="824" r:id="rId66"/>
    <p:sldId id="825" r:id="rId67"/>
    <p:sldId id="826" r:id="rId68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Gill Sans MT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pos="884" userDrawn="1">
          <p15:clr>
            <a:srgbClr val="A4A3A4"/>
          </p15:clr>
        </p15:guide>
        <p15:guide id="4" pos="5511" userDrawn="1">
          <p15:clr>
            <a:srgbClr val="A4A3A4"/>
          </p15:clr>
        </p15:guide>
        <p15:guide id="5" orient="horz" pos="527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72" userDrawn="1">
          <p15:clr>
            <a:srgbClr val="A4A3A4"/>
          </p15:clr>
        </p15:guide>
        <p15:guide id="9" orient="horz" pos="1117" userDrawn="1">
          <p15:clr>
            <a:srgbClr val="A4A3A4"/>
          </p15:clr>
        </p15:guide>
        <p15:guide id="11" orient="horz" pos="1842" userDrawn="1">
          <p15:clr>
            <a:srgbClr val="A4A3A4"/>
          </p15:clr>
        </p15:guide>
        <p15:guide id="12" orient="horz" pos="2341" userDrawn="1">
          <p15:clr>
            <a:srgbClr val="A4A3A4"/>
          </p15:clr>
        </p15:guide>
        <p15:guide id="13" orient="horz" pos="3430" userDrawn="1">
          <p15:clr>
            <a:srgbClr val="A4A3A4"/>
          </p15:clr>
        </p15:guide>
        <p15:guide id="14" pos="1111" userDrawn="1">
          <p15:clr>
            <a:srgbClr val="A4A3A4"/>
          </p15:clr>
        </p15:guide>
        <p15:guide id="15" orient="horz" pos="1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397"/>
    <a:srgbClr val="AEDEF8"/>
    <a:srgbClr val="CEE19F"/>
    <a:srgbClr val="CAE9FA"/>
    <a:srgbClr val="E2EDC5"/>
    <a:srgbClr val="FBDAD8"/>
    <a:srgbClr val="FDE9BC"/>
    <a:srgbClr val="E9F6FD"/>
    <a:srgbClr val="00A7EA"/>
    <a:srgbClr val="6CB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中間スタイル 3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46" autoAdjust="0"/>
    <p:restoredTop sz="40215" autoAdjust="0"/>
  </p:normalViewPr>
  <p:slideViewPr>
    <p:cSldViewPr>
      <p:cViewPr varScale="1">
        <p:scale>
          <a:sx n="109" d="100"/>
          <a:sy n="109" d="100"/>
        </p:scale>
        <p:origin x="436" y="80"/>
      </p:cViewPr>
      <p:guideLst>
        <p:guide pos="158"/>
        <p:guide pos="884"/>
        <p:guide pos="5511"/>
        <p:guide orient="horz" pos="527"/>
        <p:guide pos="476"/>
        <p:guide pos="249"/>
        <p:guide orient="horz" pos="572"/>
        <p:guide orient="horz" pos="1117"/>
        <p:guide orient="horz" pos="1842"/>
        <p:guide orient="horz" pos="2341"/>
        <p:guide orient="horz" pos="3430"/>
        <p:guide pos="1111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50A45F8C-7044-437B-AB66-48CF1A13225F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CC6D0FB7-60C3-412B-A55A-86C11B4565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284826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9C804816-9C66-4866-825F-A6CBF6DABEAE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</a:defRPr>
            </a:lvl1pPr>
          </a:lstStyle>
          <a:p>
            <a:pPr>
              <a:defRPr/>
            </a:pPr>
            <a:fld id="{A97342CB-8F6B-45D4-8BE5-1E230C66C19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76439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6953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68433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948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2141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35592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784550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0975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1290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正方形/長方形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 サブタイトルの書式設定</a:t>
            </a:r>
            <a:endParaRPr lang="en-US"/>
          </a:p>
        </p:txBody>
      </p:sp>
      <p:sp>
        <p:nvSpPr>
          <p:cNvPr id="10" name="日付プレースホルダ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5EDD7C21-0DED-409F-ABF0-450DA26B3C8B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11" name="フッター プレースホルダ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2" name="スライド番号プレースホルダ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5F-1572-456A-AEB4-AD8C657D08D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8911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DA4C-D0BD-4F9C-A69D-2DCD87EE13F8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F9C84-7BB4-42B1-9B91-C611B496D00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898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075A4-69D2-4DBA-836E-648A6E0E4B19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5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EA44-9FFC-4969-9AC3-57E50E85D12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7912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707E-364C-46C4-A2CC-152D0614E4AB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6B986-2F23-4180-A168-55A1A6ABA4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8461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0E10-BB5F-4F78-84C5-D0D0552422CD}" type="datetimeFigureOut">
              <a:rPr kumimoji="1" lang="ja-JP" altLang="en-US" smtClean="0"/>
              <a:t>2018/2/1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EF86F-A90A-4A69-8F1A-FB5396BE6E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75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759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正方形/長方形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61F5-5161-440B-AB74-69CE99D19218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08DF1-2408-4475-A1DA-810925BB7F5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6338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9269-9B99-4F7E-8444-DD3139DA4FA2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6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EBACE-3362-47D7-A902-2AD6C08E4A9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854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E745-7305-4134-971B-A672E032499C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8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1C92-07E9-49B5-952B-4677F7BBCD6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212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4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833EF-637B-49AF-9E57-6A7394663683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3FCDE-02E7-447E-A862-E6D3D095C21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204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107950" y="719138"/>
            <a:ext cx="8853488" cy="46037"/>
          </a:xfrm>
          <a:prstGeom prst="rect">
            <a:avLst/>
          </a:prstGeom>
          <a:gradFill>
            <a:gsLst>
              <a:gs pos="0">
                <a:schemeClr val="bg1">
                  <a:lumMod val="90000"/>
                  <a:lumOff val="10000"/>
                </a:schemeClr>
              </a:gs>
              <a:gs pos="86000">
                <a:srgbClr val="A1AEBA"/>
              </a:gs>
              <a:gs pos="14000">
                <a:srgbClr val="A0ADB9"/>
              </a:gs>
              <a:gs pos="51000">
                <a:schemeClr val="bg2">
                  <a:lumMod val="4800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30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21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0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1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2" name="コンテンツ プレースホル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8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4DE75-FCB2-4106-B747-645892160676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9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0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6340-A987-4489-96B3-6900970575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76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/>
          </a:p>
        </p:txBody>
      </p:sp>
      <p:sp>
        <p:nvSpPr>
          <p:cNvPr id="1027" name="テキスト プレースホルダ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1B84955-B093-42A0-B5CD-671498481AE5}" type="datetimeFigureOut">
              <a:rPr lang="ja-JP" altLang="en-US"/>
              <a:pPr>
                <a:defRPr/>
              </a:pPr>
              <a:t>2018/2/1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1"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862CF8-9BF9-4EEA-9DCB-606E821A85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1031" name="直線コネクタ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2" name="直線コネクタ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96" r:id="rId2"/>
    <p:sldLayoutId id="2147484897" r:id="rId3"/>
    <p:sldLayoutId id="2147484892" r:id="rId4"/>
    <p:sldLayoutId id="2147484893" r:id="rId5"/>
    <p:sldLayoutId id="2147484898" r:id="rId6"/>
    <p:sldLayoutId id="2147484899" r:id="rId7"/>
    <p:sldLayoutId id="2147484904" r:id="rId8"/>
    <p:sldLayoutId id="2147484900" r:id="rId9"/>
    <p:sldLayoutId id="2147484901" r:id="rId10"/>
    <p:sldLayoutId id="2147484894" r:id="rId11"/>
    <p:sldLayoutId id="2147484902" r:id="rId12"/>
    <p:sldLayoutId id="214748490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Calibri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Bookman Old Style" pitchFamily="18" charset="0"/>
          <a:ea typeface="HG明朝E" pitchFamily="17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60.png"/><Relationship Id="rId7" Type="http://schemas.openxmlformats.org/officeDocument/2006/relationships/image" Target="../media/image6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0.png"/><Relationship Id="rId7" Type="http://schemas.openxmlformats.org/officeDocument/2006/relationships/image" Target="../media/image7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0.png"/><Relationship Id="rId5" Type="http://schemas.openxmlformats.org/officeDocument/2006/relationships/image" Target="../media/image710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0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4.png"/><Relationship Id="rId11" Type="http://schemas.openxmlformats.org/officeDocument/2006/relationships/image" Target="../media/image78.emf"/><Relationship Id="rId5" Type="http://schemas.openxmlformats.org/officeDocument/2006/relationships/image" Target="../media/image790.png"/><Relationship Id="rId10" Type="http://schemas.openxmlformats.org/officeDocument/2006/relationships/package" Target="../embeddings/Microsoft_Word_Document.docx"/><Relationship Id="rId4" Type="http://schemas.openxmlformats.org/officeDocument/2006/relationships/image" Target="../media/image83.png"/><Relationship Id="rId9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0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980.png"/><Relationship Id="rId7" Type="http://schemas.openxmlformats.org/officeDocument/2006/relationships/image" Target="../media/image10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31.jpeg"/><Relationship Id="rId4" Type="http://schemas.openxmlformats.org/officeDocument/2006/relationships/image" Target="../media/image13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1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.png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217583" y="1499300"/>
            <a:ext cx="9781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30753" y="1988840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章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38854" y="1796623"/>
            <a:ext cx="58536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数　列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64280" y="3279760"/>
            <a:ext cx="574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１節　</a:t>
            </a:r>
            <a:r>
              <a:rPr lang="ja-JP" altLang="en-US" sz="4800" dirty="0">
                <a:solidFill>
                  <a:schemeClr val="accent1">
                    <a:lumMod val="75000"/>
                  </a:schemeClr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数列</a:t>
            </a:r>
          </a:p>
        </p:txBody>
      </p:sp>
    </p:spTree>
    <p:extLst>
      <p:ext uri="{BB962C8B-B14F-4D97-AF65-F5344CB8AC3E}">
        <p14:creationId xmlns:p14="http://schemas.microsoft.com/office/powerpoint/2010/main" val="3545242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5536" y="942628"/>
            <a:ext cx="8496944" cy="20518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項の個数が有限である数列を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有限数列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といい，項の個数が有限でない数列を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無限数列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4000"/>
              </a:lnSpc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有限数列では，項の個数を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項数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，最後の項を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末項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という。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" name="メモ 102"/>
          <p:cNvSpPr/>
          <p:nvPr/>
        </p:nvSpPr>
        <p:spPr>
          <a:xfrm>
            <a:off x="5076056" y="1009156"/>
            <a:ext cx="2088232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メモ 102"/>
          <p:cNvSpPr/>
          <p:nvPr/>
        </p:nvSpPr>
        <p:spPr>
          <a:xfrm>
            <a:off x="5068436" y="1507166"/>
            <a:ext cx="2088232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0" name="メモ 102"/>
          <p:cNvSpPr/>
          <p:nvPr/>
        </p:nvSpPr>
        <p:spPr>
          <a:xfrm>
            <a:off x="4685144" y="2045608"/>
            <a:ext cx="1327016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1" name="メモ 102"/>
          <p:cNvSpPr/>
          <p:nvPr/>
        </p:nvSpPr>
        <p:spPr>
          <a:xfrm>
            <a:off x="415712" y="2508136"/>
            <a:ext cx="1419984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7431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92888" cy="209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algn="ctr">
                  <a:lnSpc>
                    <a:spcPts val="40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の倍数を小さい方から順に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個並べた数列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4,  8,  12,  16,  20,  24,  28,  32,  36,  40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ts val="40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有限数列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で，初項は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末項は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40</m:t>
                    </m:r>
                    <m:r>
                      <a:rPr lang="ja-JP" alt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10</m:t>
                    </m:r>
                    <m:r>
                      <a:rPr lang="ja-JP" alt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92888" cy="2092304"/>
              </a:xfrm>
              <a:prstGeom prst="rect">
                <a:avLst/>
              </a:prstGeom>
              <a:blipFill rotWithShape="1">
                <a:blip r:embed="rId3"/>
                <a:stretch>
                  <a:fillRect l="-1526" t="-2041" r="-915" b="-6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例３</a:t>
            </a:r>
          </a:p>
        </p:txBody>
      </p:sp>
      <p:sp>
        <p:nvSpPr>
          <p:cNvPr id="11" name="メモ 102"/>
          <p:cNvSpPr/>
          <p:nvPr/>
        </p:nvSpPr>
        <p:spPr>
          <a:xfrm>
            <a:off x="1532424" y="2001763"/>
            <a:ext cx="1728192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5076056" y="2001763"/>
            <a:ext cx="504056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7084660" y="2001763"/>
            <a:ext cx="576064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/>
          <p:cNvSpPr/>
          <p:nvPr/>
        </p:nvSpPr>
        <p:spPr>
          <a:xfrm>
            <a:off x="1517184" y="2506174"/>
            <a:ext cx="648072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1434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p.10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正方形/長方形 1"/>
              <p:cNvSpPr/>
              <p:nvPr/>
            </p:nvSpPr>
            <p:spPr>
              <a:xfrm>
                <a:off x="357436" y="980728"/>
                <a:ext cx="8424936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smtClean="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で割って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余る正の整数を小さい方から順に並べた数列は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latin typeface="Cambria Math"/>
                        </a:rPr>
                        <m:t>1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smtClean="0">
                          <a:latin typeface="Cambria Math"/>
                        </a:rPr>
                        <m:t>4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smtClean="0">
                          <a:latin typeface="Cambria Math"/>
                        </a:rPr>
                        <m:t>7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smtClean="0">
                          <a:latin typeface="Cambria Math"/>
                        </a:rPr>
                        <m:t>10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smtClean="0">
                          <a:latin typeface="Cambria Math"/>
                        </a:rPr>
                        <m:t>13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smtClean="0">
                          <a:latin typeface="Cambria Math"/>
                        </a:rPr>
                        <m:t>16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smtClean="0">
                          <a:latin typeface="Cambria Math"/>
                        </a:rPr>
                        <m:t>19</m:t>
                      </m:r>
                      <m:r>
                        <a:rPr lang="ja-JP" altLang="en-US" sz="28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ja-JP" sz="2800" smtClean="0">
                          <a:latin typeface="Cambria Math"/>
                        </a:rPr>
                        <m:t>⋯</m:t>
                      </m:r>
                    </m:oMath>
                  </m:oMathPara>
                </a14:m>
                <a:b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</a:b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である。この数列は「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から始まり，前の項に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を加える」という規則でできている。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このように，初項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から始めて一定の数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を次々に加えて得られる数列を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等差数列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をその等差数列の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</p:txBody>
          </p:sp>
        </mc:Choice>
        <mc:Fallback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36" y="980728"/>
                <a:ext cx="8424936" cy="3539430"/>
              </a:xfrm>
              <a:prstGeom prst="rect">
                <a:avLst/>
              </a:prstGeom>
              <a:blipFill>
                <a:blip r:embed="rId3"/>
                <a:stretch>
                  <a:fillRect l="-1520" t="-2241" r="-1158" b="-39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02"/>
          <p:cNvSpPr/>
          <p:nvPr/>
        </p:nvSpPr>
        <p:spPr>
          <a:xfrm>
            <a:off x="4026416" y="3606336"/>
            <a:ext cx="2088232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2627784" y="4053412"/>
            <a:ext cx="1296144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668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p.10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9288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正の奇数を小さい方から順に並べた数列</a:t>
                </a:r>
              </a:p>
              <a:p>
                <a:pPr marL="715963" indent="-715963"/>
                <a:r>
                  <a:rPr lang="en-US" altLang="ja-JP" sz="2800" dirty="0"/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1,  3,  5,  7,  9,  ⋯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は，初項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等差数列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92888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26" t="-4405" b="-114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348880"/>
                <a:ext cx="7992888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8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の等差数列は，次のようになる。</a:t>
                </a:r>
              </a:p>
              <a:p>
                <a:pPr marL="715963" indent="-715963"/>
                <a:r>
                  <a:rPr lang="en-US" altLang="ja-JP" sz="2800" dirty="0"/>
                  <a:t>	</a:t>
                </a:r>
                <a:r>
                  <a:rPr lang="ja-JP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8,  6,  4,  2,  0,  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2,  ⋯</m:t>
                    </m:r>
                  </m:oMath>
                </a14:m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348880"/>
                <a:ext cx="7992888" cy="1384995"/>
              </a:xfrm>
              <a:prstGeom prst="rect">
                <a:avLst/>
              </a:prstGeom>
              <a:blipFill rotWithShape="1">
                <a:blip r:embed="rId4"/>
                <a:stretch>
                  <a:fillRect l="-1526" t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メモ 102"/>
          <p:cNvSpPr/>
          <p:nvPr/>
        </p:nvSpPr>
        <p:spPr>
          <a:xfrm>
            <a:off x="1924864" y="1813985"/>
            <a:ext cx="1639024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02"/>
          <p:cNvSpPr/>
          <p:nvPr/>
        </p:nvSpPr>
        <p:spPr>
          <a:xfrm>
            <a:off x="1878792" y="3257593"/>
            <a:ext cx="295076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764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p.10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次の等差数列の初項と公差を求めよ。また，第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53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問４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906279"/>
                <a:ext cx="468052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3,  7,  11,  15,  ⋯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06279"/>
                <a:ext cx="468052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604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212976"/>
                <a:ext cx="481053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7,  1,  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5,  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11,  ⋯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212976"/>
                <a:ext cx="481053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535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820456" y="2564904"/>
                <a:ext cx="5730736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𝟏𝟗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456" y="2564904"/>
                <a:ext cx="5730736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3830" t="-28571" b="-4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820456" y="3744947"/>
                <a:ext cx="6261329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𝟏𝟕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456" y="3744947"/>
                <a:ext cx="6261329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3505" t="-26761" b="-46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72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p.10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5286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次の等差数列の初項から第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52863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19" t="-13953" r="-1215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正方形/長方形 13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412776"/>
                <a:ext cx="43204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8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12776"/>
                <a:ext cx="432048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821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039756"/>
                <a:ext cx="44404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9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39756"/>
                <a:ext cx="444049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743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830985" y="1885320"/>
                <a:ext cx="3196388" cy="215443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5+8=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𝟏𝟑</m:t>
                    </m:r>
                  </m:oMath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13+8=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𝟐𝟏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21+8=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𝟐𝟗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29+8=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𝟑𝟕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85" y="1885320"/>
                <a:ext cx="3196388" cy="2154436"/>
              </a:xfrm>
              <a:prstGeom prst="rect">
                <a:avLst/>
              </a:prstGeom>
              <a:blipFill rotWithShape="1">
                <a:blip r:embed="rId6"/>
                <a:stretch>
                  <a:fillRect l="-6667" t="-5367" b="-90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830985" y="4562976"/>
                <a:ext cx="3616246" cy="215443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𝟗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9+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6+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3+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0+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985" y="4562976"/>
                <a:ext cx="3616246" cy="2154436"/>
              </a:xfrm>
              <a:prstGeom prst="rect">
                <a:avLst/>
              </a:prstGeom>
              <a:blipFill rotWithShape="1">
                <a:blip r:embed="rId7"/>
                <a:stretch>
                  <a:fillRect l="-5892" t="-5099" b="-84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90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00668" y="908720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次の公式が成り立つ。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9788526"/>
                  </p:ext>
                </p:extLst>
              </p:nvPr>
            </p:nvGraphicFramePr>
            <p:xfrm>
              <a:off x="482174" y="1628800"/>
              <a:ext cx="8266290" cy="18722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66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240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等差数列の一般項</a:t>
                          </a: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48139">
                    <a:tc>
                      <a:txBody>
                        <a:bodyPr/>
                        <a:lstStyle/>
                        <a:p>
                          <a:pPr marL="133350"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初項</a:t>
                          </a:r>
                          <a14:m>
                            <m:oMath xmlns:m="http://schemas.openxmlformats.org/officeDocument/2006/math">
                              <m:r>
                                <a:rPr lang="ja-JP" sz="2800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𝑎</m:t>
                              </m:r>
                            </m:oMath>
                          </a14:m>
                          <a:r>
                            <a:rPr lang="ja-JP" sz="2800" kern="100" dirty="0" err="1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，</a:t>
                          </a:r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公差</a:t>
                          </a:r>
                          <a14:m>
                            <m:oMath xmlns:m="http://schemas.openxmlformats.org/officeDocument/2006/math">
                              <m:r>
                                <a:rPr lang="ja-JP" sz="2800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 </m:t>
                              </m:r>
                              <m:r>
                                <a:rPr lang="en-US" sz="2800" i="1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𝑑</m:t>
                              </m:r>
                              <m:r>
                                <a:rPr lang="en-US" sz="2800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の等差数列</a:t>
                          </a:r>
                          <a14:m>
                            <m:oMath xmlns:m="http://schemas.openxmlformats.org/officeDocument/2006/math">
                              <m:r>
                                <a:rPr lang="ja-JP" sz="2800" kern="100">
                                  <a:effectLst/>
                                  <a:latin typeface="Cambria Math"/>
                                  <a:ea typeface="Cambria Math"/>
                                  <a:cs typeface="Times New Roman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ja-JP" sz="2800" i="1" kern="100">
                                      <a:effectLst/>
                                      <a:latin typeface="Cambria Math" panose="02040503050406030204" pitchFamily="18" charset="0"/>
                                      <a:ea typeface="Cambria Math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ja-JP" sz="2800" i="1" kern="100">
                                          <a:effectLst/>
                                          <a:latin typeface="Cambria Math" panose="02040503050406030204" pitchFamily="18" charset="0"/>
                                          <a:ea typeface="Cambria Math"/>
                                          <a:cs typeface="Times New Roman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 kern="100">
                                          <a:effectLst/>
                                          <a:latin typeface="Cambria Math"/>
                                          <a:ea typeface="ＭＳ 明朝"/>
                                          <a:cs typeface="Times New Roman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800" i="1" kern="100">
                                          <a:effectLst/>
                                          <a:latin typeface="Cambria Math"/>
                                          <a:ea typeface="ＭＳ 明朝"/>
                                          <a:cs typeface="Times New Roman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kern="100">
                                  <a:effectLst/>
                                  <a:latin typeface="Cambria Math"/>
                                  <a:ea typeface="ＭＳ 明朝"/>
                                  <a:cs typeface="Times New Roman"/>
                                </a:rPr>
                                <m:t> </m:t>
                              </m:r>
                            </m:oMath>
                          </a14:m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の一般項は</a:t>
                          </a:r>
                        </a:p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ja-JP" sz="28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kern="100">
                                        <a:effectLst/>
                                        <a:latin typeface="Cambria Math"/>
                                        <a:ea typeface="ＭＳ 明朝"/>
                                        <a:cs typeface="Times New Roman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800" b="1" i="1" kern="100">
                                        <a:effectLst/>
                                        <a:latin typeface="Cambria Math"/>
                                        <a:ea typeface="ＭＳ 明朝"/>
                                        <a:cs typeface="Times New Roman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en-US" sz="2800" b="1" kern="100">
                                    <a:effectLst/>
                                    <a:latin typeface="Cambria Math"/>
                                    <a:ea typeface="ＭＳ 明朝"/>
                                    <a:cs typeface="Times New Roman"/>
                                  </a:rPr>
                                  <m:t>=</m:t>
                                </m:r>
                                <m:r>
                                  <a:rPr lang="en-US" sz="2800" b="1" i="1" kern="100">
                                    <a:effectLst/>
                                    <a:latin typeface="Cambria Math"/>
                                    <a:ea typeface="ＭＳ 明朝"/>
                                    <a:cs typeface="Times New Roman"/>
                                  </a:rPr>
                                  <m:t>𝒂</m:t>
                                </m:r>
                                <m:r>
                                  <a:rPr lang="en-US" sz="2800" b="1" kern="100">
                                    <a:effectLst/>
                                    <a:latin typeface="Cambria Math"/>
                                    <a:ea typeface="ＭＳ 明朝"/>
                                    <a:cs typeface="Times New Roman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ja-JP" sz="2800" b="1" i="1" kern="100">
                                        <a:effectLst/>
                                        <a:latin typeface="Cambria Math" panose="02040503050406030204" pitchFamily="18" charset="0"/>
                                        <a:ea typeface="Cambria Math"/>
                                        <a:cs typeface="Times New Roman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kern="100">
                                        <a:effectLst/>
                                        <a:latin typeface="Cambria Math"/>
                                        <a:ea typeface="ＭＳ 明朝"/>
                                        <a:cs typeface="Times New Roman"/>
                                      </a:rPr>
                                      <m:t>𝒏</m:t>
                                    </m:r>
                                    <m:r>
                                      <a:rPr lang="en-US" sz="2800" b="1" i="1" kern="100">
                                        <a:effectLst/>
                                        <a:latin typeface="Cambria Math"/>
                                        <a:ea typeface="ＭＳ 明朝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800" b="1" i="1" kern="100">
                                        <a:effectLst/>
                                        <a:latin typeface="Cambria Math"/>
                                        <a:ea typeface="ＭＳ 明朝"/>
                                        <a:cs typeface="Times New Roman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sz="2800" b="1" i="1" kern="100">
                                    <a:effectLst/>
                                    <a:latin typeface="Cambria Math"/>
                                    <a:ea typeface="ＭＳ 明朝"/>
                                    <a:cs typeface="Times New Roman"/>
                                  </a:rPr>
                                  <m:t>𝒅</m:t>
                                </m:r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9788526"/>
                  </p:ext>
                </p:extLst>
              </p:nvPr>
            </p:nvGraphicFramePr>
            <p:xfrm>
              <a:off x="482174" y="1628800"/>
              <a:ext cx="8266290" cy="18722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66290"/>
                  </a:tblGrid>
                  <a:tr h="6240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ja-JP" sz="2800" kern="100" dirty="0"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Times New Roman"/>
                            </a:rPr>
                            <a:t>等差数列の一般項</a:t>
                          </a: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4813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0244" r="-74" b="-4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482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416824" cy="3170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0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の一般項は</a:t>
                </a:r>
              </a:p>
              <a:p>
                <a:pPr marL="1341438" indent="-1341438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latin typeface="Cambria Math"/>
                        </a:rPr>
                        <m:t>2</m:t>
                      </m:r>
                      <m:r>
                        <a:rPr lang="en-US" altLang="ja-JP" sz="28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ja-JP" altLang="ja-JP" sz="2800" i="1">
                          <a:latin typeface="Cambria Math"/>
                        </a:rPr>
                        <m:t>·</m:t>
                      </m:r>
                      <m:r>
                        <a:rPr lang="en-US" altLang="ja-JP" sz="28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836000" indent="-1790700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=3</m:t>
                      </m:r>
                      <m:r>
                        <a:rPr lang="en-US" altLang="ja-JP" sz="2800" i="1">
                          <a:latin typeface="Cambria Math"/>
                        </a:rPr>
                        <m:t>𝑛</m:t>
                      </m:r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ts val="40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また，この数列の第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項は</a:t>
                </a:r>
              </a:p>
              <a:p>
                <a:pPr marL="1341438" indent="-1341438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800" i="1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en-US" altLang="ja-JP" sz="2800">
                          <a:latin typeface="Cambria Math"/>
                        </a:rPr>
                        <m:t>=3</m:t>
                      </m:r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r>
                        <a:rPr lang="en-US" altLang="ja-JP" sz="2800" i="1">
                          <a:latin typeface="Cambria Math"/>
                        </a:rPr>
                        <m:t>20−1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973263" indent="-1973263">
                  <a:lnSpc>
                    <a:spcPts val="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=59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416824" cy="3170099"/>
              </a:xfrm>
              <a:prstGeom prst="rect">
                <a:avLst/>
              </a:prstGeom>
              <a:blipFill rotWithShape="1">
                <a:blip r:embed="rId3"/>
                <a:stretch>
                  <a:fillRect l="-1643" t="-13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例５</a:t>
            </a:r>
          </a:p>
        </p:txBody>
      </p:sp>
      <p:sp>
        <p:nvSpPr>
          <p:cNvPr id="14" name="メモ 102"/>
          <p:cNvSpPr/>
          <p:nvPr/>
        </p:nvSpPr>
        <p:spPr>
          <a:xfrm>
            <a:off x="3275856" y="1467582"/>
            <a:ext cx="2376264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/>
          <p:cNvSpPr/>
          <p:nvPr/>
        </p:nvSpPr>
        <p:spPr>
          <a:xfrm>
            <a:off x="3275856" y="1988840"/>
            <a:ext cx="162018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6" name="メモ 102"/>
          <p:cNvSpPr/>
          <p:nvPr/>
        </p:nvSpPr>
        <p:spPr>
          <a:xfrm>
            <a:off x="3419872" y="3046100"/>
            <a:ext cx="162780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/>
          <p:cNvSpPr/>
          <p:nvPr/>
        </p:nvSpPr>
        <p:spPr>
          <a:xfrm>
            <a:off x="3419872" y="3531385"/>
            <a:ext cx="864096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92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70485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の一般項を求めよ。また，第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70485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82" t="-7643" r="-316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834271"/>
                <a:ext cx="432048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834271"/>
                <a:ext cx="432048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821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179842"/>
                <a:ext cx="44404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179842"/>
                <a:ext cx="444049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2743" t="-1411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835696" y="2369011"/>
                <a:ext cx="3175678" cy="172354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=3+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⋅5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Cambria Math"/>
                </a:endParaRPr>
              </a:p>
              <a:p>
                <a:pPr marL="496800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=5⋅25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Cambria Math"/>
                </a:endParaRPr>
              </a:p>
              <a:p>
                <a:pPr marL="648000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𝟏𝟐𝟑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69011"/>
                <a:ext cx="3175678" cy="172354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835696" y="4657779"/>
                <a:ext cx="3741409" cy="172354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=7+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</m:d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504000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𝟐𝟓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4⋅25+11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Cambria Math"/>
                </a:endParaRPr>
              </a:p>
              <a:p>
                <a:pPr marL="640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𝟖𝟗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657779"/>
                <a:ext cx="3741409" cy="172354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2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836712"/>
                <a:ext cx="784887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がある。この数列の一般項を求めよ。また，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55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はこの数列の第何項か。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836712"/>
                <a:ext cx="784887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65" t="-8029" r="-543" b="-13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209492" y="908720"/>
            <a:ext cx="834116" cy="1046007"/>
            <a:chOff x="224442" y="894996"/>
            <a:chExt cx="834116" cy="1046007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</a:p>
          </p:txBody>
        </p:sp>
        <p:sp>
          <p:nvSpPr>
            <p:cNvPr id="10" name="片側の 2 つの角を丸めた四角形 9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201928"/>
                <a:ext cx="62646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55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がこの数列の第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項であるとすると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>
                        <a:latin typeface="Cambria Math"/>
                      </a:rPr>
                      <m:t>+1=55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201928"/>
                <a:ext cx="6264696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92" t="-8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/>
          <p:cNvGrpSpPr/>
          <p:nvPr/>
        </p:nvGrpSpPr>
        <p:grpSpPr>
          <a:xfrm>
            <a:off x="315554" y="2121808"/>
            <a:ext cx="588262" cy="338554"/>
            <a:chOff x="395653" y="3203879"/>
            <a:chExt cx="588262" cy="338554"/>
          </a:xfrm>
        </p:grpSpPr>
        <p:sp>
          <p:nvSpPr>
            <p:cNvPr id="26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060848"/>
                <a:ext cx="734481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の等差数列の一般項は</a:t>
                </a:r>
              </a:p>
              <a:p>
                <a:pPr marL="2667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400"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latin typeface="Cambria Math"/>
                        </a:rPr>
                        <m:t>4</m:t>
                      </m:r>
                      <m:r>
                        <a:rPr lang="en-US" altLang="ja-JP" sz="240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ja-JP" altLang="ja-JP" sz="2400" i="1">
                          <a:latin typeface="Cambria Math"/>
                        </a:rPr>
                        <m:t>·</m:t>
                      </m:r>
                      <m:r>
                        <a:rPr lang="en-US" altLang="ja-JP" sz="2400" i="1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684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latin typeface="Cambria Math"/>
                        </a:rPr>
                        <m:t>=3</m:t>
                      </m:r>
                      <m:r>
                        <a:rPr lang="en-US" altLang="ja-JP" sz="2400" i="1">
                          <a:latin typeface="Cambria Math"/>
                        </a:rPr>
                        <m:t>𝑛</m:t>
                      </m:r>
                      <m:r>
                        <a:rPr lang="en-US" altLang="ja-JP" sz="240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060848"/>
                <a:ext cx="7344816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245" t="-558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017555"/>
                <a:ext cx="62646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>
                        <a:latin typeface="Cambria Math"/>
                      </a:rPr>
                      <m:t>=18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17555"/>
                <a:ext cx="6264696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459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486997"/>
                <a:ext cx="62646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55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18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項である。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486997"/>
                <a:ext cx="6264696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59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21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07CC7E9-9466-4B8C-BB0A-CAB9270E7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463" y="993566"/>
            <a:ext cx="2235200" cy="2856100"/>
          </a:xfrm>
          <a:prstGeom prst="rect">
            <a:avLst/>
          </a:prstGeom>
        </p:spPr>
      </p:pic>
      <p:sp>
        <p:nvSpPr>
          <p:cNvPr id="2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95536" y="942628"/>
                <a:ext cx="6336704" cy="2123658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2018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年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月のカレンダーの日曜日にあたる日を書き並べると　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1,  8,  15,  22,  29</m:t>
                    </m:r>
                  </m:oMath>
                </a14:m>
                <a:endParaRPr lang="ja-JP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となり，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から始めて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3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ずつ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加えた数が並ぶ。</a:t>
                </a:r>
              </a:p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から始めて次々に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を掛けて得られる数を順に並べると　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1,  2,  4,  8,  16,  32,  64,  ⋯</m:t>
                    </m:r>
                  </m:oMath>
                </a14:m>
                <a:endParaRPr lang="ja-JP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となる。</a:t>
                </a: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42628"/>
                <a:ext cx="6336704" cy="2123658"/>
              </a:xfrm>
              <a:prstGeom prst="rect">
                <a:avLst/>
              </a:prstGeom>
              <a:blipFill rotWithShape="1">
                <a:blip r:embed="rId5"/>
                <a:stretch>
                  <a:fillRect l="-2887" t="-5172" r="-192" b="-74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95536" y="3136776"/>
                <a:ext cx="8712968" cy="353943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このように，数をある規則に従って順に並べた</a:t>
                </a:r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ものを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3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数列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といい，それぞれの数を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3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数列を一般的に表すには，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3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文字に項の番号を添えて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30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30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3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30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3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300">
                        <a:latin typeface="Cambria Math"/>
                      </a:rPr>
                      <m:t>,  ⋯,  </m:t>
                    </m:r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3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300">
                        <a:latin typeface="Cambria Math"/>
                      </a:rPr>
                      <m:t>,  ⋯</m:t>
                    </m:r>
                  </m:oMath>
                </a14:m>
                <a:r>
                  <a:rPr lang="en-US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endParaRPr lang="ja-JP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3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のように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書く。そして，それぞれの項をこの数列の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3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300" smtClean="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en-US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)</a:t>
                </a:r>
                <a:r>
                  <a:rPr lang="ja-JP" altLang="ja-JP" sz="23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項，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項，…といい，</a:t>
                </a:r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番目の項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3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3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300" b="1" i="1">
                        <a:solidFill>
                          <a:srgbClr val="FF000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ja-JP" altLang="ja-JP" sz="23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また，この数列を簡単に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ja-JP" sz="2300" b="1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3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3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altLang="ja-JP" sz="23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と表す。</a:t>
                </a:r>
              </a:p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この章では，実数の数列について扱うものとする。</a:t>
                </a:r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136776"/>
                <a:ext cx="8712968" cy="3539430"/>
              </a:xfrm>
              <a:prstGeom prst="rect">
                <a:avLst/>
              </a:prstGeom>
              <a:blipFill rotWithShape="1">
                <a:blip r:embed="rId6"/>
                <a:stretch>
                  <a:fillRect l="-2099" t="-2759" b="-41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メモ 102"/>
          <p:cNvSpPr/>
          <p:nvPr/>
        </p:nvSpPr>
        <p:spPr>
          <a:xfrm>
            <a:off x="1316400" y="3516035"/>
            <a:ext cx="1095360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/>
          <p:cNvSpPr/>
          <p:nvPr/>
        </p:nvSpPr>
        <p:spPr>
          <a:xfrm>
            <a:off x="5724128" y="3516035"/>
            <a:ext cx="864096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102"/>
          <p:cNvSpPr/>
          <p:nvPr/>
        </p:nvSpPr>
        <p:spPr>
          <a:xfrm>
            <a:off x="7121424" y="4912476"/>
            <a:ext cx="978968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0" name="メモ 102"/>
          <p:cNvSpPr/>
          <p:nvPr/>
        </p:nvSpPr>
        <p:spPr>
          <a:xfrm>
            <a:off x="6921212" y="5289396"/>
            <a:ext cx="1362576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22" name="メモ 102"/>
          <p:cNvSpPr/>
          <p:nvPr/>
        </p:nvSpPr>
        <p:spPr>
          <a:xfrm>
            <a:off x="3624848" y="5967948"/>
            <a:ext cx="1127172" cy="324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9" grpId="0" animBg="1"/>
      <p:bldP spid="20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704856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がある。この数列の一般項を求めよ。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54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はこの数列の第何項か。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704856" cy="1384995"/>
              </a:xfrm>
              <a:prstGeom prst="rect">
                <a:avLst/>
              </a:prstGeom>
              <a:blipFill rotWithShape="1">
                <a:blip r:embed="rId3"/>
                <a:stretch>
                  <a:fillRect l="-1582" t="-5286" b="-105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091674" y="2355845"/>
                <a:ext cx="7872814" cy="258532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の等差数列の一般項は</a:t>
                </a: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=6+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𝟏𝟏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54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がこの数列の第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項であるとすると</a:t>
                </a: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5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+11=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54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=13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54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は第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𝟏𝟑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項である。</a:t>
                </a:r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674" y="2355845"/>
                <a:ext cx="7872814" cy="2585323"/>
              </a:xfrm>
              <a:prstGeom prst="rect">
                <a:avLst/>
              </a:prstGeom>
              <a:blipFill rotWithShape="1">
                <a:blip r:embed="rId4"/>
                <a:stretch>
                  <a:fillRect l="-2709" t="-4000" b="-682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4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5292"/>
                <a:ext cx="774466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14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62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5292"/>
                <a:ext cx="774466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80" t="-8088" r="-865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209492" y="908720"/>
            <a:ext cx="834116" cy="1046007"/>
            <a:chOff x="224442" y="894996"/>
            <a:chExt cx="834116" cy="1046007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</a:p>
          </p:txBody>
        </p:sp>
        <p:sp>
          <p:nvSpPr>
            <p:cNvPr id="9" name="片側の 2 つの角を丸めた四角形 8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391425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14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r>
                      <a:rPr lang="en-US" altLang="ja-JP" sz="2400">
                        <a:latin typeface="Cambria Math"/>
                      </a:rPr>
                      <m:t>+3</m:t>
                    </m:r>
                    <m:r>
                      <a:rPr lang="en-US" altLang="ja-JP" sz="2400" i="1">
                        <a:latin typeface="Cambria Math"/>
                      </a:rPr>
                      <m:t>𝑑</m:t>
                    </m:r>
                    <m:r>
                      <a:rPr lang="en-US" altLang="ja-JP" sz="2400" i="1">
                        <a:latin typeface="Cambria Math"/>
                      </a:rPr>
                      <m:t>=14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……①</a:t>
                </a: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391425"/>
                <a:ext cx="763284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315554" y="2978410"/>
            <a:ext cx="588262" cy="338554"/>
            <a:chOff x="395653" y="3203879"/>
            <a:chExt cx="588262" cy="338554"/>
          </a:xfrm>
        </p:grpSpPr>
        <p:sp>
          <p:nvSpPr>
            <p:cNvPr id="13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917450"/>
                <a:ext cx="77768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r>
                      <a:rPr lang="en-US" altLang="ja-JP" sz="240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917450"/>
                <a:ext cx="777686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176" t="-14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319732"/>
                <a:ext cx="62646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①，②を解くと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10</m:t>
                    </m:r>
                    <m:r>
                      <a:rPr lang="en-US" altLang="ja-JP" sz="2400" i="1">
                        <a:latin typeface="Cambria Math"/>
                      </a:rPr>
                      <m:t>,  </m:t>
                    </m:r>
                    <m:r>
                      <a:rPr lang="en-US" altLang="ja-JP" sz="2400" i="1">
                        <a:latin typeface="Cambria Math"/>
                      </a:rPr>
                      <m:t>𝑑</m:t>
                    </m:r>
                    <m:r>
                      <a:rPr lang="en-US" altLang="ja-JP" sz="2400">
                        <a:latin typeface="Cambria Math"/>
                      </a:rPr>
                      <m:t>=8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319732"/>
                <a:ext cx="6264696" cy="830997"/>
              </a:xfrm>
              <a:prstGeom prst="rect">
                <a:avLst/>
              </a:prstGeom>
              <a:blipFill rotWithShape="1">
                <a:blip r:embed="rId6"/>
                <a:stretch>
                  <a:fillRect l="-1459" t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5175568"/>
                <a:ext cx="62646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よって，一般項は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−10</m:t>
                    </m:r>
                    <m:r>
                      <a:rPr lang="en-US" altLang="ja-JP" sz="240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ja-JP" altLang="ja-JP" sz="2400" i="1">
                        <a:latin typeface="Cambria Math"/>
                      </a:rPr>
                      <m:t>·</m:t>
                    </m:r>
                    <m:r>
                      <a:rPr lang="en-US" altLang="ja-JP" sz="2400" i="1">
                        <a:latin typeface="Cambria Math"/>
                      </a:rPr>
                      <m:t>8=8</m:t>
                    </m:r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latin typeface="Cambria Math"/>
                      </a:rPr>
                      <m:t>−18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175568"/>
                <a:ext cx="6264696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459" t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グループ化 21"/>
          <p:cNvGrpSpPr/>
          <p:nvPr/>
        </p:nvGrpSpPr>
        <p:grpSpPr>
          <a:xfrm>
            <a:off x="107504" y="2065785"/>
            <a:ext cx="1000578" cy="338554"/>
            <a:chOff x="189495" y="1831255"/>
            <a:chExt cx="1000578" cy="338554"/>
          </a:xfrm>
        </p:grpSpPr>
        <p:sp>
          <p:nvSpPr>
            <p:cNvPr id="23" name="片側の 2 つの角を丸めた四角形 10"/>
            <p:cNvSpPr/>
            <p:nvPr/>
          </p:nvSpPr>
          <p:spPr>
            <a:xfrm rot="5400000">
              <a:off x="527784" y="1706401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189495" y="1831255"/>
              <a:ext cx="1000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spc="-15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考え方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988840"/>
                <a:ext cx="770485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初項，公差がわかれば，一般項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r>
                      <a:rPr lang="en-US" altLang="ja-JP" sz="240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400" i="1"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を求めることができる。</a:t>
                </a: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88840"/>
                <a:ext cx="7704856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1187" t="-8029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853090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62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r>
                      <a:rPr lang="en-US" altLang="ja-JP" sz="2400">
                        <a:latin typeface="Cambria Math"/>
                      </a:rPr>
                      <m:t>+9</m:t>
                    </m:r>
                    <m:r>
                      <a:rPr lang="en-US" altLang="ja-JP" sz="2400" i="1">
                        <a:latin typeface="Cambria Math"/>
                      </a:rPr>
                      <m:t>𝑑</m:t>
                    </m:r>
                    <m:r>
                      <a:rPr lang="en-US" altLang="ja-JP" sz="2400" i="1">
                        <a:latin typeface="Cambria Math"/>
                      </a:rPr>
                      <m:t>=62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……②</a:t>
                </a:r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853090"/>
                <a:ext cx="7632848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61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7048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70485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82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1141904" y="1484784"/>
                <a:ext cx="4304063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87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04" y="1484784"/>
                <a:ext cx="4304063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4958" t="-28571" b="-4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1141904" y="2062009"/>
                <a:ext cx="4691990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29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04" y="2062009"/>
                <a:ext cx="4691990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4545" t="-26761" b="-46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868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1141904" y="260648"/>
                <a:ext cx="4539704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15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87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04" y="260648"/>
                <a:ext cx="4539704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4698" t="-28571" b="-471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図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905824" y="787331"/>
                <a:ext cx="7130672" cy="47397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とおくと初項が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715963" fontAlgn="ctr">
                  <a:tabLst>
                    <a:tab pos="3679825" algn="l"/>
                  </a:tabLs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……①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15</m:t>
                        </m:r>
                      </m:sub>
                    </m:sSub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=87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715963" fontAlgn="ctr">
                  <a:tabLst>
                    <a:tab pos="3679825" algn="l"/>
                  </a:tabLs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+14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=87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……②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を解くと</a:t>
                </a: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よって，一般項は</a:t>
                </a: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=3+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⋅6</m:t>
                      </m:r>
                    </m:oMath>
                  </m:oMathPara>
                </a14:m>
                <a:endParaRPr lang="en-US" altLang="ja-JP" sz="28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1213200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824" y="787331"/>
                <a:ext cx="7130672" cy="4739759"/>
              </a:xfrm>
              <a:prstGeom prst="rect">
                <a:avLst/>
              </a:prstGeom>
              <a:blipFill rotWithShape="1">
                <a:blip r:embed="rId5"/>
                <a:stretch>
                  <a:fillRect l="-3080" t="-2185" r="-15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9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1141904" y="250017"/>
                <a:ext cx="4691990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29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904" y="250017"/>
                <a:ext cx="4691990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4545" t="-26761" b="-464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905824" y="787331"/>
                <a:ext cx="6410592" cy="47397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</a:t>
                </a:r>
              </a:p>
              <a:p>
                <a:pPr marL="715963" fontAlgn="ctr"/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=6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715963" fontAlgn="ctr">
                  <a:tabLst>
                    <a:tab pos="3679825" algn="l"/>
                  </a:tabLs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……①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=−29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715963" fontAlgn="ctr">
                  <a:tabLst>
                    <a:tab pos="3679825" algn="l"/>
                  </a:tabLs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+9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=−29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……②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を解くと</a:t>
                </a: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=16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=−5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よって，一般項は</a:t>
                </a: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16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231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824" y="787331"/>
                <a:ext cx="6410592" cy="4739759"/>
              </a:xfrm>
              <a:prstGeom prst="rect">
                <a:avLst/>
              </a:prstGeom>
              <a:blipFill rotWithShape="1">
                <a:blip r:embed="rId5"/>
                <a:stretch>
                  <a:fillRect l="-3425" t="-21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0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897672"/>
                <a:ext cx="774466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20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の第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何項が初めて負となるか。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897672"/>
                <a:ext cx="7744662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80" t="-8029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209492" y="908720"/>
            <a:ext cx="834116" cy="1046007"/>
            <a:chOff x="224442" y="894996"/>
            <a:chExt cx="834116" cy="1046007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３</a:t>
              </a:r>
            </a:p>
          </p:txBody>
        </p:sp>
        <p:sp>
          <p:nvSpPr>
            <p:cNvPr id="9" name="片側の 2 つの角を丸めた四角形 8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830084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&lt;</m:t>
                    </m:r>
                    <m:r>
                      <a:rPr lang="en-US" altLang="ja-JP" sz="2400" i="1">
                        <a:latin typeface="Cambria Math"/>
                      </a:rPr>
                      <m:t>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となるとき，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−3</m:t>
                    </m:r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latin typeface="Cambria Math"/>
                      </a:rPr>
                      <m:t>+23&lt;0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830084"/>
                <a:ext cx="7632848" cy="461665"/>
              </a:xfrm>
              <a:prstGeom prst="rect">
                <a:avLst/>
              </a:prstGeom>
              <a:blipFill rotWithShape="1">
                <a:blip r:embed="rId4"/>
                <a:stretch>
                  <a:fillRect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グループ化 11"/>
          <p:cNvGrpSpPr/>
          <p:nvPr/>
        </p:nvGrpSpPr>
        <p:grpSpPr>
          <a:xfrm>
            <a:off x="315554" y="2022297"/>
            <a:ext cx="588262" cy="338554"/>
            <a:chOff x="395653" y="3203879"/>
            <a:chExt cx="588262" cy="338554"/>
          </a:xfrm>
        </p:grpSpPr>
        <p:sp>
          <p:nvSpPr>
            <p:cNvPr id="13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961337"/>
                <a:ext cx="7776864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一般項は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20</m:t>
                    </m:r>
                    <m:r>
                      <a:rPr lang="en-US" altLang="ja-JP" sz="240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ja-JP" altLang="ja-JP" sz="2400" i="1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altLang="ja-JP" sz="2400" i="1">
                        <a:latin typeface="Cambria Math"/>
                      </a:rPr>
                      <m:t>=−3</m:t>
                    </m:r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latin typeface="Cambria Math"/>
                      </a:rPr>
                      <m:t>+23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61337"/>
                <a:ext cx="7776864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1176" t="-588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077926"/>
                <a:ext cx="62646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は自然数であるから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ja-JP" altLang="ja-JP" sz="2400" i="1">
                        <a:latin typeface="Cambria Math"/>
                      </a:rPr>
                      <m:t>≧</m:t>
                    </m:r>
                    <m:r>
                      <a:rPr lang="en-US" altLang="ja-JP" sz="2400" i="1">
                        <a:latin typeface="Cambria Math"/>
                      </a:rPr>
                      <m:t>8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77926"/>
                <a:ext cx="6264696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591367"/>
                <a:ext cx="774466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よって，この等差数列の第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8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項が初めて負となる。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591367"/>
                <a:ext cx="774466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80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291749"/>
                <a:ext cx="7632848" cy="786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5413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/>
                        </a:rPr>
                        <m:t>𝑛</m:t>
                      </m:r>
                      <m:r>
                        <a:rPr lang="en-US" altLang="ja-JP" sz="2400" i="1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/>
                            </a:rPr>
                            <m:t>23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2400" i="1">
                          <a:latin typeface="Cambria Math"/>
                        </a:rPr>
                        <m:t>=7.6⋯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291749"/>
                <a:ext cx="7632848" cy="7861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57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➋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70485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50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の第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何項が初めて負となるか。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70485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82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正方形/長方形 5"/>
              <p:cNvSpPr/>
              <p:nvPr/>
            </p:nvSpPr>
            <p:spPr>
              <a:xfrm>
                <a:off x="1115616" y="1916832"/>
                <a:ext cx="7560840" cy="340073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一般項は</a:t>
                </a: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=50+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=−4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+54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&lt;0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−4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+54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54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=13.5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は自然数であるから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≧14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よって，この等差数列の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𝟏𝟒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が初めて負となる。</a:t>
                </a:r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7560840" cy="3400739"/>
              </a:xfrm>
              <a:prstGeom prst="rect">
                <a:avLst/>
              </a:prstGeom>
              <a:blipFill>
                <a:blip r:embed="rId4"/>
                <a:stretch>
                  <a:fillRect l="-2823" t="-3226" r="-2661" b="-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7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p.13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87916" y="999932"/>
            <a:ext cx="8424936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次の公式が成り立つ。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5363779"/>
                  </p:ext>
                </p:extLst>
              </p:nvPr>
            </p:nvGraphicFramePr>
            <p:xfrm>
              <a:off x="482174" y="1772816"/>
              <a:ext cx="8266290" cy="26642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66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240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等差数列の和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40227">
                    <a:tc>
                      <a:txBody>
                        <a:bodyPr/>
                        <a:lstStyle/>
                        <a:p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初項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1" lang="ja-JP" altLang="ja-JP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，</a:t>
                          </a: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公差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𝑑</m:t>
                              </m:r>
                            </m:oMath>
                          </a14:m>
                          <a:r>
                            <a:rPr kumimoji="1" lang="ja-JP" altLang="ja-JP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，</a:t>
                          </a: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項数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1" lang="ja-JP" altLang="ja-JP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，</a:t>
                          </a: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末項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𝑙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の等差数列の和を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とすると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  <m:d>
                                  <m:d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  <m:r>
                                      <a:rPr kumimoji="1" lang="en-US" altLang="ja-JP" sz="2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𝒍</m:t>
                                    </m:r>
                                  </m:e>
                                </m:d>
                                <m: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𝒏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𝟐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  <m:r>
                                      <a:rPr kumimoji="1" lang="en-US" altLang="ja-JP" sz="28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kumimoji="1" lang="ja-JP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𝒏</m:t>
                                        </m:r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ja-JP" sz="28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𝒅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ja-JP" sz="2800" b="1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65363779"/>
                  </p:ext>
                </p:extLst>
              </p:nvPr>
            </p:nvGraphicFramePr>
            <p:xfrm>
              <a:off x="482174" y="1772816"/>
              <a:ext cx="8266290" cy="266429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66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240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等差数列の和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040227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47" t="-31045" r="-221" b="-8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55183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p.14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824900"/>
                <a:ext cx="7992888" cy="2657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898525" indent="-898525">
                  <a:lnSpc>
                    <a:spcPts val="50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末項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19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9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9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 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ja-JP" altLang="ja-JP" sz="2800">
                        <a:latin typeface="Cambria Math"/>
                      </a:rPr>
                      <m:t>·</m:t>
                    </m:r>
                    <m:r>
                      <a:rPr lang="en-US" altLang="ja-JP" sz="2800">
                        <a:latin typeface="Cambria Math"/>
                      </a:rPr>
                      <m:t>9</m:t>
                    </m:r>
                    <m:r>
                      <a:rPr lang="ja-JP" altLang="ja-JP" sz="28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3+19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=99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15963" indent="-715963">
                  <a:lnSpc>
                    <a:spcPts val="50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17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17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898525" indent="-898525">
                  <a:lnSpc>
                    <a:spcPts val="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800" i="1">
                              <a:latin typeface="Cambria Math"/>
                            </a:rPr>
                            <m:t>17</m:t>
                          </m:r>
                        </m:sub>
                      </m:sSub>
                      <m:r>
                        <a:rPr lang="en-US" altLang="ja-JP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r>
                        <a:rPr lang="en-US" altLang="ja-JP" sz="2800">
                          <a:latin typeface="Cambria Math"/>
                        </a:rPr>
                        <m:t>17</m:t>
                      </m:r>
                      <m:r>
                        <a:rPr lang="ja-JP" altLang="ja-JP" sz="2800">
                          <a:latin typeface="Cambria Math"/>
                        </a:rPr>
                        <m:t>·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latin typeface="Cambria Math"/>
                            </a:rPr>
                            <m:t>2</m:t>
                          </m:r>
                          <m:r>
                            <a:rPr lang="ja-JP" altLang="ja-JP" sz="2800">
                              <a:latin typeface="Cambria Math"/>
                            </a:rPr>
                            <m:t>·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4+</m:t>
                          </m:r>
                          <m:d>
                            <m:dPr>
                              <m:ctrlPr>
                                <a:rPr lang="ja-JP" altLang="ja-JP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latin typeface="Cambria Math"/>
                                </a:rPr>
                                <m:t>17</m:t>
                              </m:r>
                              <m:r>
                                <a:rPr lang="en-US" altLang="ja-JP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ja-JP" altLang="ja-JP" sz="2800">
                              <a:latin typeface="Cambria Math"/>
                            </a:rPr>
                            <m:t>·</m:t>
                          </m:r>
                          <m:r>
                            <a:rPr lang="en-US" altLang="ja-JP" sz="2800"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ja-JP" sz="2800">
                          <a:latin typeface="Cambria Math"/>
                        </a:rPr>
                        <m:t>=476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824900"/>
                <a:ext cx="7992888" cy="2657138"/>
              </a:xfrm>
              <a:prstGeom prst="rect">
                <a:avLst/>
              </a:prstGeom>
              <a:blipFill rotWithShape="1">
                <a:blip r:embed="rId3"/>
                <a:stretch>
                  <a:fillRect l="-15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例６</a:t>
            </a:r>
          </a:p>
        </p:txBody>
      </p:sp>
      <p:sp>
        <p:nvSpPr>
          <p:cNvPr id="11" name="メモ 102"/>
          <p:cNvSpPr/>
          <p:nvPr/>
        </p:nvSpPr>
        <p:spPr>
          <a:xfrm>
            <a:off x="1804296" y="1484783"/>
            <a:ext cx="4207864" cy="66868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1840124" y="2705492"/>
            <a:ext cx="6548300" cy="822266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432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p.14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1043608" y="908720"/>
            <a:ext cx="76328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次の等差数列の和を求めよ。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14" name="正方形/長方形 13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391086"/>
                <a:ext cx="698477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末項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10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391086"/>
                <a:ext cx="698477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745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356992"/>
                <a:ext cx="633670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13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356992"/>
                <a:ext cx="633670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923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921996" y="1974297"/>
                <a:ext cx="2618474" cy="80663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⋅10⋅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7+61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96" y="1974297"/>
                <a:ext cx="2618474" cy="8066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921996" y="3848274"/>
                <a:ext cx="5458316" cy="80663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⋅13⋅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13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⋅4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996" y="3848274"/>
                <a:ext cx="5458316" cy="8066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521376" y="2852936"/>
                <a:ext cx="1191416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𝟑𝟒𝟎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76" y="2852936"/>
                <a:ext cx="1191416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1521376" y="4751521"/>
                <a:ext cx="1191416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𝟏𝟖𝟐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76" y="4751521"/>
                <a:ext cx="1191416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57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81298"/>
                <a:ext cx="75286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次の数列の初項から第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81298"/>
                <a:ext cx="752863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61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/>
          <p:cNvSpPr/>
          <p:nvPr/>
        </p:nvSpPr>
        <p:spPr>
          <a:xfrm>
            <a:off x="251560" y="981730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98129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7" y="1484784"/>
                <a:ext cx="81003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から始めて，次々に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を加えて得られる数列</a:t>
                </a:r>
              </a:p>
            </p:txBody>
          </p:sp>
        </mc:Choice>
        <mc:Fallback xmlns="">
          <p:sp>
            <p:nvSpPr>
              <p:cNvPr id="4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7" y="1484784"/>
                <a:ext cx="8100393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505" t="-14118" r="-82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7" y="4149080"/>
                <a:ext cx="81003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から始めて，次々に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を掛けて得られる数列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7" y="4149080"/>
                <a:ext cx="8100393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05" t="-14118" r="-82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763689" y="1930639"/>
                <a:ext cx="3816423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1341438" indent="-1341438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𝟕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476000" indent="-1431925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7+5=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𝟏𝟐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12+5=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𝟏𝟕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17+5=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𝟐𝟐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22+5=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𝟐𝟕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4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9" y="1930639"/>
                <a:ext cx="3816423" cy="2246769"/>
              </a:xfrm>
              <a:prstGeom prst="rect">
                <a:avLst/>
              </a:prstGeom>
              <a:blipFill rotWithShape="1">
                <a:blip r:embed="rId6"/>
                <a:stretch>
                  <a:fillRect l="-3195" t="-3261" b="-62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763689" y="4565888"/>
                <a:ext cx="3816423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1341438" indent="-1341438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476000" indent="-1341438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2×3=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476000" indent="-1341438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6×3=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𝟏𝟖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18×3=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𝟓𝟒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54×3=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𝟏𝟔𝟐</m:t>
                    </m:r>
                  </m:oMath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689" y="4565888"/>
                <a:ext cx="3816423" cy="2246769"/>
              </a:xfrm>
              <a:prstGeom prst="rect">
                <a:avLst/>
              </a:prstGeom>
              <a:blipFill rotWithShape="1">
                <a:blip r:embed="rId7"/>
                <a:stretch>
                  <a:fillRect l="-3195" t="-3252" b="-59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84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p.14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8100392" cy="3862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200"/>
                  </a:lnSpc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奇数の和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5+7+9+⋯+31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を求めてみよう。</a:t>
                </a:r>
              </a:p>
              <a:p>
                <a:pPr>
                  <a:lnSpc>
                    <a:spcPts val="42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これは，初項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等差数列の和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  <a:p>
                <a:pPr>
                  <a:lnSpc>
                    <a:spcPts val="42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末項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項とすると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31=5+2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ts val="42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これより，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𝑛</m:t>
                    </m:r>
                    <m:r>
                      <a:rPr lang="en-US" altLang="ja-JP" sz="2800">
                        <a:latin typeface="Cambria Math"/>
                      </a:rPr>
                      <m:t>=14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となり，項数は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14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  <a:p>
                <a:pPr>
                  <a:lnSpc>
                    <a:spcPts val="42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よって，求める奇数の和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14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>
                  <a:lnSpc>
                    <a:spcPts val="42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14</m:t>
                        </m:r>
                      </m:sub>
                    </m:sSub>
                    <m:r>
                      <a:rPr lang="en-US" altLang="ja-JP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ja-JP" altLang="ja-JP" sz="2800">
                        <a:latin typeface="Cambria Math"/>
                      </a:rPr>
                      <m:t>·</m:t>
                    </m:r>
                    <m:r>
                      <a:rPr lang="en-US" altLang="ja-JP" sz="2800">
                        <a:latin typeface="Cambria Math"/>
                      </a:rPr>
                      <m:t>14</m:t>
                    </m:r>
                    <m:r>
                      <a:rPr lang="ja-JP" altLang="ja-JP" sz="28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>
                            <a:latin typeface="Cambria Math"/>
                          </a:rPr>
                          <m:t>5+31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=252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8100392" cy="3862596"/>
              </a:xfrm>
              <a:prstGeom prst="rect">
                <a:avLst/>
              </a:prstGeom>
              <a:blipFill rotWithShape="1">
                <a:blip r:embed="rId3"/>
                <a:stretch>
                  <a:fillRect l="-1505" t="-631" r="-8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例７</a:t>
            </a:r>
          </a:p>
        </p:txBody>
      </p:sp>
      <p:sp>
        <p:nvSpPr>
          <p:cNvPr id="11" name="メモ 102"/>
          <p:cNvSpPr/>
          <p:nvPr/>
        </p:nvSpPr>
        <p:spPr>
          <a:xfrm>
            <a:off x="5106028" y="2076088"/>
            <a:ext cx="241830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5" name="メモ 102"/>
          <p:cNvSpPr/>
          <p:nvPr/>
        </p:nvSpPr>
        <p:spPr>
          <a:xfrm>
            <a:off x="5148064" y="2619203"/>
            <a:ext cx="3024336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6" name="メモ 102"/>
          <p:cNvSpPr/>
          <p:nvPr/>
        </p:nvSpPr>
        <p:spPr>
          <a:xfrm>
            <a:off x="6588224" y="3140968"/>
            <a:ext cx="576064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7" name="メモ 102"/>
          <p:cNvSpPr/>
          <p:nvPr/>
        </p:nvSpPr>
        <p:spPr>
          <a:xfrm>
            <a:off x="2411760" y="4077072"/>
            <a:ext cx="4680520" cy="694244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343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63284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等差数列の和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5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e>
                    </m:d>
                    <m:r>
                      <a:rPr lang="en-US" altLang="ja-JP" sz="2800">
                        <a:latin typeface="Cambria Math"/>
                      </a:rPr>
                      <m:t>+1+⋯+22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63284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97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7" name="正方形/長方形 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p.14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115616" y="1866294"/>
                <a:ext cx="7377532" cy="296106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の等差数列の和である。</a:t>
                </a: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末項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22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を第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項とすると</a:t>
                </a:r>
              </a:p>
              <a:p>
                <a:pPr marL="7159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22=−5+3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これより，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=10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となり，項数は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よって，求める等差数列の和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10</m:t>
                        </m:r>
                      </m:sub>
                    </m:sSub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⋅10⋅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−5+22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866294"/>
                <a:ext cx="7377532" cy="2961067"/>
              </a:xfrm>
              <a:prstGeom prst="rect">
                <a:avLst/>
              </a:prstGeom>
              <a:blipFill rotWithShape="1">
                <a:blip r:embed="rId4"/>
                <a:stretch>
                  <a:fillRect l="-2893" t="-34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2306862" y="4895941"/>
                <a:ext cx="976614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𝟖𝟓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862" y="4895941"/>
                <a:ext cx="976614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531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p.14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897672"/>
                <a:ext cx="799288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24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の等差数列において，初項から第何項までの和が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60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となるか。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897672"/>
                <a:ext cx="799288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44" t="-8029" r="-381" b="-1313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209492" y="908720"/>
            <a:ext cx="834116" cy="1046007"/>
            <a:chOff x="224442" y="894996"/>
            <a:chExt cx="834116" cy="104600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４</a:t>
              </a:r>
            </a:p>
          </p:txBody>
        </p:sp>
        <p:sp>
          <p:nvSpPr>
            <p:cNvPr id="15" name="片側の 2 つの角を丸めた四角形 14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967324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2808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=−60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</a:rPr>
                      <m:t>+26</m:t>
                    </m:r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latin typeface="Cambria Math"/>
                      </a:rPr>
                      <m:t>=−60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967324"/>
                <a:ext cx="763284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0" t="-14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グループ化 17"/>
          <p:cNvGrpSpPr/>
          <p:nvPr/>
        </p:nvGrpSpPr>
        <p:grpSpPr>
          <a:xfrm>
            <a:off x="315554" y="2022297"/>
            <a:ext cx="588262" cy="338554"/>
            <a:chOff x="395653" y="3203879"/>
            <a:chExt cx="588262" cy="338554"/>
          </a:xfrm>
        </p:grpSpPr>
        <p:sp>
          <p:nvSpPr>
            <p:cNvPr id="20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961337"/>
                <a:ext cx="7776864" cy="983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  <m:r>
                          <a:rPr lang="ja-JP" altLang="ja-JP" sz="2400" i="1">
                            <a:latin typeface="Cambria Math"/>
                          </a:rPr>
                          <m:t>·</m:t>
                        </m:r>
                        <m:r>
                          <a:rPr lang="en-US" altLang="ja-JP" sz="2400" i="1">
                            <a:latin typeface="Cambria Math"/>
                          </a:rPr>
                          <m:t>24+</m:t>
                        </m:r>
                        <m:d>
                          <m:d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ja-JP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ja-JP" altLang="ja-JP" sz="2400" i="1">
                            <a:latin typeface="Cambria Math"/>
                          </a:rPr>
                          <m:t>·</m:t>
                        </m:r>
                        <m:d>
                          <m:d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−4</m:t>
                            </m:r>
                          </m:e>
                        </m:d>
                      </m:e>
                    </m:d>
                    <m:r>
                      <a:rPr lang="en-US" altLang="ja-JP" sz="2400" i="1">
                        <a:latin typeface="Cambria Math"/>
                      </a:rPr>
                      <m:t>=−2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latin typeface="Cambria Math"/>
                      </a:rPr>
                      <m:t>+26</m:t>
                    </m:r>
                    <m:r>
                      <a:rPr lang="en-US" altLang="ja-JP" sz="2400" i="1">
                        <a:latin typeface="Cambria Math"/>
                      </a:rPr>
                      <m:t>𝑛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61337"/>
                <a:ext cx="7776864" cy="983218"/>
              </a:xfrm>
              <a:prstGeom prst="rect">
                <a:avLst/>
              </a:prstGeom>
              <a:blipFill rotWithShape="1">
                <a:blip r:embed="rId5"/>
                <a:stretch>
                  <a:fillRect l="-1176" t="-68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217380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2</m:t>
                    </m:r>
                    <m:r>
                      <a:rPr lang="en-US" altLang="ja-JP" sz="2400" i="1">
                        <a:latin typeface="Cambria Math"/>
                      </a:rPr>
                      <m:t>,  </m:t>
                    </m:r>
                    <m:r>
                      <a:rPr lang="en-US" altLang="ja-JP" sz="2400">
                        <a:latin typeface="Cambria Math"/>
                      </a:rPr>
                      <m:t>15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217380"/>
                <a:ext cx="763284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198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690185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は自然数であるから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latin typeface="Cambria Math"/>
                      </a:rPr>
                      <m:t>=15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690185"/>
                <a:ext cx="7632848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5151850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15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60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151850"/>
                <a:ext cx="763284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1198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428989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25020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latin typeface="Cambria Math"/>
                        </a:rPr>
                        <m:t>−</m:t>
                      </m:r>
                      <m:r>
                        <a:rPr lang="en-US" altLang="ja-JP" sz="2400">
                          <a:latin typeface="Cambria Math"/>
                        </a:rPr>
                        <m:t>13</m:t>
                      </m:r>
                      <m:r>
                        <a:rPr lang="en-US" altLang="ja-JP" sz="2400" i="1">
                          <a:latin typeface="Cambria Math"/>
                        </a:rPr>
                        <m:t>𝑛</m:t>
                      </m:r>
                      <m:r>
                        <a:rPr lang="en-US" altLang="ja-JP" sz="2400" i="1">
                          <a:latin typeface="Cambria Math"/>
                        </a:rPr>
                        <m:t>−</m:t>
                      </m:r>
                      <m:r>
                        <a:rPr lang="en-US" altLang="ja-JP" sz="2400">
                          <a:latin typeface="Cambria Math"/>
                        </a:rPr>
                        <m:t>30=0</m:t>
                      </m:r>
                    </m:oMath>
                  </m:oMathPara>
                </a14:m>
                <a:endParaRPr lang="en-US" altLang="ja-JP" sz="2400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428989"/>
                <a:ext cx="7632848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890654"/>
                <a:ext cx="763284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2304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ja-JP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latin typeface="Cambria Math"/>
                            </a:rPr>
                            <m:t>15</m:t>
                          </m:r>
                        </m:e>
                      </m:d>
                      <m:r>
                        <a:rPr lang="en-US" altLang="ja-JP" sz="240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890654"/>
                <a:ext cx="7632848" cy="4616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35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4" grpId="0"/>
      <p:bldP spid="25" grpId="0"/>
      <p:bldP spid="26" grpId="0"/>
      <p:bldP spid="19" grpId="0"/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9288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の等差数列において，初項から第何項までの和が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81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9288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26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1092511" y="1835215"/>
                <a:ext cx="7186006" cy="502278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 marL="449263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−21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⋅3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898525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=81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とすると</m:t>
                      </m:r>
                      <m:r>
                        <a:rPr lang="ja-JP" alt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　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=81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−15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−54=0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915200"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−18</m:t>
                          </m:r>
                        </m:e>
                      </m:d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18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は自然数であるから，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𝟏𝟖</m:t>
                    </m:r>
                  </m:oMath>
                </a14:m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2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𝟖𝟏</m:t>
                    </m:r>
                  </m:oMath>
                </a14:m>
                <a:endParaRPr lang="en-US" altLang="ja-JP" sz="2800" b="1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。</a:t>
                </a:r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11" y="1835215"/>
                <a:ext cx="7186006" cy="5022785"/>
              </a:xfrm>
              <a:prstGeom prst="rect">
                <a:avLst/>
              </a:prstGeom>
              <a:blipFill>
                <a:blip r:embed="rId4"/>
                <a:stretch>
                  <a:fillRect l="-2969" t="-2184" b="-33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12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1043608" y="908720"/>
            <a:ext cx="79928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次の数の和を求めよ。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412776"/>
                <a:ext cx="56166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100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自然数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12776"/>
                <a:ext cx="5616624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16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438408"/>
                <a:ext cx="561662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59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までの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奇数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438408"/>
                <a:ext cx="561662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69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870473" y="1973600"/>
                <a:ext cx="3016018" cy="80663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⋅100⋅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100+1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73" y="1973600"/>
                <a:ext cx="3016018" cy="806631"/>
              </a:xfrm>
              <a:prstGeom prst="rect">
                <a:avLst/>
              </a:prstGeom>
              <a:blipFill rotWithShape="1">
                <a:blip r:embed="rId5"/>
                <a:stretch>
                  <a:fillRect l="-2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870473" y="3861048"/>
                <a:ext cx="3025765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1+3+5+⋅⋅⋅+59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73" y="3861048"/>
                <a:ext cx="3025765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489720" y="4368586"/>
                <a:ext cx="4776564" cy="129266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=1+3+5+⋅⋅⋅+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2⋅30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30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𝟗𝟎𝟎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20" y="4368586"/>
                <a:ext cx="4776564" cy="129266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489720" y="2837696"/>
                <a:ext cx="1406219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𝟓𝟎𝟓𝟎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720" y="2837696"/>
                <a:ext cx="1406219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31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897672"/>
                <a:ext cx="79928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 smtClean="0">
                        <a:latin typeface="Cambria Math"/>
                      </a:rPr>
                      <m:t>2</m:t>
                    </m:r>
                  </m:oMath>
                </a14:m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の自然数のうち，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の倍数であるものの和を求めよ。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897672"/>
                <a:ext cx="799288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53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グループ化 12"/>
          <p:cNvGrpSpPr/>
          <p:nvPr/>
        </p:nvGrpSpPr>
        <p:grpSpPr>
          <a:xfrm>
            <a:off x="209492" y="908720"/>
            <a:ext cx="834116" cy="1046007"/>
            <a:chOff x="224442" y="894996"/>
            <a:chExt cx="834116" cy="104600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５</a:t>
              </a:r>
            </a:p>
          </p:txBody>
        </p:sp>
        <p:sp>
          <p:nvSpPr>
            <p:cNvPr id="15" name="片側の 2 つの角を丸めた四角形 14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315554" y="2022297"/>
            <a:ext cx="588262" cy="338554"/>
            <a:chOff x="395653" y="3203879"/>
            <a:chExt cx="588262" cy="338554"/>
          </a:xfrm>
        </p:grpSpPr>
        <p:sp>
          <p:nvSpPr>
            <p:cNvPr id="20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961337"/>
                <a:ext cx="5688632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の倍数である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桁の自然数を小さい方から順に並べると，初項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12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 smtClean="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の等差数列となり，末項は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99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61337"/>
                <a:ext cx="5688632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1608" t="-5584" b="-91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161666"/>
                <a:ext cx="57606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よって，項数を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161666"/>
                <a:ext cx="576064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587" t="-14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634471"/>
                <a:ext cx="576064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99=12+3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latin typeface="Cambria Math"/>
                      </a:rPr>
                      <m:t>=30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634471"/>
                <a:ext cx="576064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12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096136"/>
                <a:ext cx="5760640" cy="983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ゆえに，これらの数の和は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ja-JP" altLang="ja-JP" sz="2400">
                        <a:latin typeface="Cambria Math"/>
                      </a:rPr>
                      <m:t>·</m:t>
                    </m:r>
                    <m:r>
                      <a:rPr lang="en-US" altLang="ja-JP" sz="2400">
                        <a:latin typeface="Cambria Math"/>
                      </a:rPr>
                      <m:t>30</m:t>
                    </m:r>
                    <m:r>
                      <a:rPr lang="ja-JP" altLang="ja-JP" sz="2400">
                        <a:latin typeface="Cambria Math"/>
                      </a:rPr>
                      <m:t>·</m:t>
                    </m:r>
                    <m:d>
                      <m:d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>
                            <a:latin typeface="Cambria Math"/>
                          </a:rPr>
                          <m:t>12+99</m:t>
                        </m:r>
                      </m:e>
                    </m:d>
                    <m:r>
                      <a:rPr lang="en-US" altLang="ja-JP" sz="2400">
                        <a:latin typeface="Cambria Math"/>
                      </a:rPr>
                      <m:t>=1665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96136"/>
                <a:ext cx="5760640" cy="983218"/>
              </a:xfrm>
              <a:prstGeom prst="rect">
                <a:avLst/>
              </a:prstGeom>
              <a:blipFill rotWithShape="1">
                <a:blip r:embed="rId8"/>
                <a:stretch>
                  <a:fillRect l="-1587" t="-49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図 18" descr="IIB-std-015-0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16416" y="2051800"/>
            <a:ext cx="1944000" cy="2737913"/>
          </a:xfrm>
          <a:prstGeom prst="rect">
            <a:avLst/>
          </a:prstGeom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868276"/>
              </p:ext>
            </p:extLst>
          </p:nvPr>
        </p:nvGraphicFramePr>
        <p:xfrm>
          <a:off x="1316400" y="750044"/>
          <a:ext cx="4651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文書" r:id="rId10" imgW="470048" imgH="685898" progId="Word.Document.12">
                  <p:embed/>
                </p:oleObj>
              </mc:Choice>
              <mc:Fallback>
                <p:oleObj name="文書" r:id="rId10" imgW="470048" imgH="685898" progId="Word.Document.12">
                  <p:embed/>
                  <p:pic>
                    <p:nvPicPr>
                      <p:cNvPr id="0" name="オブジェクト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400" y="750044"/>
                        <a:ext cx="4651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27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➌ 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ea typeface="+mn-ea"/>
              </a:rPr>
              <a:t>等差数列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の和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等差数列の和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p.15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9288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桁の自然数のうち，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の倍数であるものの和を求めよ。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9288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26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14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115616" y="1916832"/>
                <a:ext cx="7578998" cy="339195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fontAlgn="auto"/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の倍数であ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ja-JP" sz="2800" dirty="0">
                        <a:solidFill>
                          <a:srgbClr val="FF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rPr>
                      <m:t>る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桁の自然数を小さい方から順に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並べると，初項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14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の等差数列となり，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末項は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98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  <a:p>
                <a:pPr fontAlgn="ctr"/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よって，項数を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</a:p>
              <a:p>
                <a:pPr marL="715963" fontAlgn="ctr"/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98=14+7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=13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ゆえに，これらの数の和は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⋅13⋅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14+98</m:t>
                          </m:r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𝟕𝟐𝟖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16832"/>
                <a:ext cx="7578998" cy="3391954"/>
              </a:xfrm>
              <a:prstGeom prst="rect">
                <a:avLst/>
              </a:prstGeom>
              <a:blipFill rotWithShape="1">
                <a:blip r:embed="rId4"/>
                <a:stretch>
                  <a:fillRect l="-2816" t="-3411" r="-20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05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p.16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23528" y="908720"/>
                <a:ext cx="8568952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日常生活で，私たちが数を表すのに用いている位取りの単位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algn="ctr"/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一，十，百，千，万，十万，百万，…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つ前の項を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倍するという規則でつくられている。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このように，初項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から始めて一定の数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を次々に掛けて得られる数列を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等比数列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といい，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をその等比数列の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908720"/>
                <a:ext cx="8568952" cy="3539430"/>
              </a:xfrm>
              <a:prstGeom prst="rect">
                <a:avLst/>
              </a:prstGeom>
              <a:blipFill>
                <a:blip r:embed="rId3"/>
                <a:stretch>
                  <a:fillRect l="-1422" t="-1721" r="-1209" b="-3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メモ 102"/>
          <p:cNvSpPr/>
          <p:nvPr/>
        </p:nvSpPr>
        <p:spPr>
          <a:xfrm>
            <a:off x="3707904" y="3520520"/>
            <a:ext cx="2016224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メモ 102"/>
          <p:cNvSpPr/>
          <p:nvPr/>
        </p:nvSpPr>
        <p:spPr>
          <a:xfrm>
            <a:off x="1915324" y="3987302"/>
            <a:ext cx="1296144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745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p.16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20880" cy="2604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等比数列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1,  2,  4,  8,  16,  ⋯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の初項は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公比は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の等比数列は，次のようになる。</a:t>
                </a:r>
              </a:p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2,  1,  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16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⋯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20880" cy="2604687"/>
              </a:xfrm>
              <a:prstGeom prst="rect">
                <a:avLst/>
              </a:prstGeom>
              <a:blipFill rotWithShape="1">
                <a:blip r:embed="rId3"/>
                <a:stretch>
                  <a:fillRect l="-1538" t="-2810" r="-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例８</a:t>
            </a:r>
          </a:p>
        </p:txBody>
      </p:sp>
      <p:sp>
        <p:nvSpPr>
          <p:cNvPr id="12" name="メモ 102"/>
          <p:cNvSpPr/>
          <p:nvPr/>
        </p:nvSpPr>
        <p:spPr>
          <a:xfrm>
            <a:off x="7554809" y="936375"/>
            <a:ext cx="424428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3" name="メモ 102"/>
          <p:cNvSpPr/>
          <p:nvPr/>
        </p:nvSpPr>
        <p:spPr>
          <a:xfrm>
            <a:off x="2612544" y="1384575"/>
            <a:ext cx="504056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4" name="メモ 102"/>
          <p:cNvSpPr/>
          <p:nvPr/>
        </p:nvSpPr>
        <p:spPr>
          <a:xfrm>
            <a:off x="2108488" y="2852935"/>
            <a:ext cx="3327608" cy="660471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208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p.16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9288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次の等比数列の初項と公比を求めよ。また，第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項を求めよ。</a:t>
                </a: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92888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26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844824"/>
                <a:ext cx="3384376" cy="677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6,  3,  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⋯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844824"/>
                <a:ext cx="3384376" cy="677430"/>
              </a:xfrm>
              <a:prstGeom prst="rect">
                <a:avLst/>
              </a:prstGeom>
              <a:blipFill rotWithShape="1">
                <a:blip r:embed="rId4"/>
                <a:stretch>
                  <a:fillRect l="-3604" t="-3604" b="-7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764690"/>
                <a:ext cx="4536504" cy="669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2,  </m:t>
                    </m:r>
                    <m:r>
                      <a:rPr lang="ja-JP" altLang="en-US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6,  18,  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54,  ⋯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764690"/>
                <a:ext cx="4536504" cy="669414"/>
              </a:xfrm>
              <a:prstGeom prst="rect">
                <a:avLst/>
              </a:prstGeom>
              <a:blipFill rotWithShape="1">
                <a:blip r:embed="rId5"/>
                <a:stretch>
                  <a:fillRect l="-2688" b="-128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782396" y="2420888"/>
                <a:ext cx="3942554" cy="124546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𝟔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ja-JP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𝟖</m:t>
                        </m:r>
                      </m:den>
                    </m:f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96" y="2420888"/>
                <a:ext cx="3942554" cy="1245469"/>
              </a:xfrm>
              <a:prstGeom prst="rect">
                <a:avLst/>
              </a:prstGeom>
              <a:blipFill rotWithShape="1">
                <a:blip r:embed="rId6"/>
                <a:stretch>
                  <a:fillRect l="-5410" t="-2941" b="-73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82396" y="4365104"/>
                <a:ext cx="4533036" cy="104015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　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54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d>
                      <m:d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𝟏𝟔𝟐</m:t>
                    </m:r>
                  </m:oMath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396" y="4365104"/>
                <a:ext cx="4533036" cy="1040157"/>
              </a:xfrm>
              <a:prstGeom prst="rect">
                <a:avLst/>
              </a:prstGeom>
              <a:blipFill rotWithShape="1">
                <a:blip r:embed="rId7"/>
                <a:stretch>
                  <a:fillRect l="-4704" t="-4094" b="-187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83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p.8)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95536" y="942628"/>
                <a:ext cx="8496944" cy="205184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>
                  <a:lnSpc>
                    <a:spcPts val="40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正の偶数を小さい方から順に並べた数列</a:t>
                </a:r>
                <a:endParaRPr lang="en-US" altLang="ja-JP" sz="2800" dirty="0">
                  <a:latin typeface="Cambria Math"/>
                </a:endParaRPr>
              </a:p>
              <a:p>
                <a:pPr>
                  <a:lnSpc>
                    <a:spcPts val="4000"/>
                  </a:lnSpc>
                </a:pP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2,  4,  6,  8,  10,  12,  14,  ⋯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番目の項は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  <m:r>
                      <a:rPr lang="en-US" altLang="ja-JP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となる。</a:t>
                </a:r>
              </a:p>
              <a:p>
                <a:pPr>
                  <a:lnSpc>
                    <a:spcPts val="40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において，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の式で表したとき，この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一般項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42628"/>
                <a:ext cx="8496944" cy="2051844"/>
              </a:xfrm>
              <a:prstGeom prst="rect">
                <a:avLst/>
              </a:prstGeom>
              <a:blipFill rotWithShape="1">
                <a:blip r:embed="rId3"/>
                <a:stretch>
                  <a:fillRect l="-2582" t="-4464" r="-6743" b="-65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メモ 102"/>
          <p:cNvSpPr/>
          <p:nvPr/>
        </p:nvSpPr>
        <p:spPr>
          <a:xfrm>
            <a:off x="3674727" y="2530996"/>
            <a:ext cx="1656184" cy="39600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29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p.16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928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次の等比数列の初項から第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項までを求めよ。</a:t>
                </a: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928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26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グループ化 22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7" name="正方形/長方形 26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431940"/>
                <a:ext cx="3384376" cy="601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 3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31940"/>
                <a:ext cx="3384376" cy="601511"/>
              </a:xfrm>
              <a:prstGeom prst="rect">
                <a:avLst/>
              </a:prstGeom>
              <a:blipFill rotWithShape="1">
                <a:blip r:embed="rId4"/>
                <a:stretch>
                  <a:fillRect l="-3604" b="-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780928"/>
                <a:ext cx="4536504" cy="67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9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ja-JP" altLang="ja-JP" sz="28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780928"/>
                <a:ext cx="4536504" cy="677750"/>
              </a:xfrm>
              <a:prstGeom prst="rect">
                <a:avLst/>
              </a:prstGeom>
              <a:blipFill rotWithShape="1">
                <a:blip r:embed="rId5"/>
                <a:stretch>
                  <a:fillRect l="-2688" t="-4505" b="-6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907704" y="2132855"/>
                <a:ext cx="3068148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𝟏𝟖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𝟓𝟒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𝟏𝟔𝟐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132855"/>
                <a:ext cx="3068148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907704" y="3483644"/>
                <a:ext cx="2388411" cy="80945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483644"/>
                <a:ext cx="2388411" cy="8094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7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p.17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95536" y="980728"/>
            <a:ext cx="83529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次の公式が成り立つ。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442324"/>
                  </p:ext>
                </p:extLst>
              </p:nvPr>
            </p:nvGraphicFramePr>
            <p:xfrm>
              <a:off x="482174" y="1700808"/>
              <a:ext cx="8266290" cy="18722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66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240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等比数列の一般項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48139">
                    <a:tc>
                      <a:txBody>
                        <a:bodyPr/>
                        <a:lstStyle/>
                        <a:p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初項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1" lang="ja-JP" altLang="ja-JP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，</a:t>
                          </a: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公比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の等比数列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ja-JP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の一般項は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kumimoji="1" lang="en-US" altLang="ja-JP" sz="2800" b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kumimoji="1" lang="en-US" altLang="ja-JP" sz="2800" b="1" i="1" kern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𝒂</m:t>
                                </m:r>
                                <m:sSup>
                                  <m:sSupPr>
                                    <m:ctrlPr>
                                      <a:rPr kumimoji="1" lang="ja-JP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𝒓</m:t>
                                    </m:r>
                                  </m:e>
                                  <m:sup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𝒏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kumimoji="1" lang="en-US" altLang="ja-JP" sz="28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41442324"/>
                  </p:ext>
                </p:extLst>
              </p:nvPr>
            </p:nvGraphicFramePr>
            <p:xfrm>
              <a:off x="482174" y="1700808"/>
              <a:ext cx="8266290" cy="187220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66290"/>
                  </a:tblGrid>
                  <a:tr h="6240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等比数列の一般項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248139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50244" r="-74" b="-48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32538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p.17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20880" cy="2284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4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の一般項は</a:t>
                </a:r>
              </a:p>
              <a:p>
                <a:pPr>
                  <a:lnSpc>
                    <a:spcPts val="44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5</m:t>
                    </m:r>
                    <m:r>
                      <a:rPr lang="ja-JP" altLang="ja-JP" sz="2800" i="1">
                        <a:latin typeface="Cambria Math"/>
                      </a:rPr>
                      <m:t>·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lnSpc>
                    <a:spcPts val="44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の一般項は</a:t>
                </a:r>
              </a:p>
              <a:p>
                <a:pPr>
                  <a:lnSpc>
                    <a:spcPts val="4400"/>
                  </a:lnSpc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ja-JP" altLang="ja-JP" sz="2800" i="1">
                        <a:latin typeface="Cambria Math"/>
                      </a:rPr>
                      <m:t>·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altLang="ja-JP" sz="2800"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  <m:r>
                          <a:rPr lang="en-US" altLang="ja-JP" sz="2800" i="1">
                            <a:latin typeface="Cambria Math"/>
                          </a:rPr>
                          <m:t>−</m:t>
                        </m:r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20880" cy="2284664"/>
              </a:xfrm>
              <a:prstGeom prst="rect">
                <a:avLst/>
              </a:prstGeom>
              <a:blipFill rotWithShape="1">
                <a:blip r:embed="rId3"/>
                <a:stretch>
                  <a:fillRect l="-1538" t="-267" r="-7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例９</a:t>
            </a:r>
          </a:p>
        </p:txBody>
      </p:sp>
      <p:sp>
        <p:nvSpPr>
          <p:cNvPr id="8" name="メモ 102"/>
          <p:cNvSpPr/>
          <p:nvPr/>
        </p:nvSpPr>
        <p:spPr>
          <a:xfrm>
            <a:off x="2411760" y="1533932"/>
            <a:ext cx="2232248" cy="49426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メモ 102"/>
          <p:cNvSpPr/>
          <p:nvPr/>
        </p:nvSpPr>
        <p:spPr>
          <a:xfrm>
            <a:off x="2411760" y="2684668"/>
            <a:ext cx="5400600" cy="49426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4900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p.17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928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次の等比数列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92888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26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9" name="正方形/長方形 8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17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478082"/>
                <a:ext cx="3384376" cy="601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78082"/>
                <a:ext cx="3384376" cy="601511"/>
              </a:xfrm>
              <a:prstGeom prst="rect">
                <a:avLst/>
              </a:prstGeom>
              <a:blipFill rotWithShape="1">
                <a:blip r:embed="rId4"/>
                <a:stretch>
                  <a:fillRect l="-3604" b="-2424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010007"/>
                <a:ext cx="4536504" cy="67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3,  </m:t>
                    </m:r>
                    <m:r>
                      <a:rPr lang="ja-JP" alt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8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⋯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010007"/>
                <a:ext cx="4536504" cy="677750"/>
              </a:xfrm>
              <a:prstGeom prst="rect">
                <a:avLst/>
              </a:prstGeom>
              <a:blipFill rotWithShape="1">
                <a:blip r:embed="rId5"/>
                <a:stretch>
                  <a:fillRect l="-2688" t="-4505" b="-63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835696" y="2079593"/>
                <a:ext cx="2244782" cy="43088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1⋅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079593"/>
                <a:ext cx="2244782" cy="430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2341338" y="2550706"/>
                <a:ext cx="1294457" cy="4406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338" y="2550706"/>
                <a:ext cx="1294457" cy="44063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1825410" y="3687757"/>
                <a:ext cx="6851046" cy="246330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初項は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m:rPr>
                          <m:nor/>
                        </m:rPr>
                        <a:rPr lang="ja-JP" altLang="ja-JP" sz="2800" dirty="0" err="1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a:rPr lang="ja-JP" altLang="en-US" sz="2800" b="0" i="1" dirty="0" smtClean="0">
                          <a:solidFill>
                            <a:srgbClr val="FF0000"/>
                          </a:solidFill>
                          <a:latin typeface="Cambria Math"/>
                          <a:ea typeface="ＭＳ ゴシック" panose="020B0609070205080204" pitchFamily="49" charset="-128"/>
                        </a:rPr>
                        <m:t>　　</m:t>
                      </m:r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公比は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÷3=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であるから，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8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一般項は</m:t>
                      </m:r>
                      <m:r>
                        <a:rPr lang="ja-JP" altLang="en-US" sz="2800" b="0" i="0" dirty="0" smtClean="0">
                          <a:solidFill>
                            <a:srgbClr val="FF0000"/>
                          </a:solidFill>
                          <a:latin typeface="Cambria Math"/>
                          <a:ea typeface="ＭＳ ゴシック" panose="020B0609070205080204" pitchFamily="49" charset="-128"/>
                        </a:rPr>
                        <m:t>　　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410" y="3687757"/>
                <a:ext cx="6851046" cy="24633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53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p.17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897672"/>
                <a:ext cx="7992888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である等比数列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897672"/>
                <a:ext cx="7992888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144" t="-8029" r="-1220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グループ化 14"/>
          <p:cNvGrpSpPr/>
          <p:nvPr/>
        </p:nvGrpSpPr>
        <p:grpSpPr>
          <a:xfrm>
            <a:off x="209492" y="908720"/>
            <a:ext cx="834116" cy="1046007"/>
            <a:chOff x="224442" y="894996"/>
            <a:chExt cx="834116" cy="1046007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６</a:t>
              </a:r>
            </a:p>
          </p:txBody>
        </p:sp>
        <p:sp>
          <p:nvSpPr>
            <p:cNvPr id="17" name="片側の 2 つの角を丸めた四角形 16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315554" y="2920149"/>
            <a:ext cx="588262" cy="338554"/>
            <a:chOff x="395653" y="3203879"/>
            <a:chExt cx="588262" cy="338554"/>
          </a:xfrm>
        </p:grpSpPr>
        <p:sp>
          <p:nvSpPr>
            <p:cNvPr id="20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859189"/>
                <a:ext cx="784887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859189"/>
                <a:ext cx="7848872" cy="461665"/>
              </a:xfrm>
              <a:prstGeom prst="rect">
                <a:avLst/>
              </a:prstGeom>
              <a:blipFill>
                <a:blip r:embed="rId4"/>
                <a:stretch>
                  <a:fillRect l="-1165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320854"/>
                <a:ext cx="74168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52879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=6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　　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𝑎𝑟</m:t>
                    </m:r>
                    <m:r>
                      <a:rPr lang="en-US" altLang="ja-JP" sz="2400">
                        <a:latin typeface="Cambria Math"/>
                      </a:rPr>
                      <m:t>=6</m:t>
                    </m:r>
                  </m:oMath>
                </a14:m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……①</a:t>
                </a: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320854"/>
                <a:ext cx="7416824" cy="461665"/>
              </a:xfrm>
              <a:prstGeom prst="rect">
                <a:avLst/>
              </a:prstGeom>
              <a:blipFill>
                <a:blip r:embed="rId5"/>
                <a:stretch>
                  <a:fillRect t="-14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286575"/>
                <a:ext cx="576064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 ÷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①より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400">
                        <a:latin typeface="Cambria Math"/>
                      </a:rPr>
                      <m:t>=4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　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𝑟</m:t>
                    </m:r>
                    <m:r>
                      <a:rPr lang="en-US" altLang="ja-JP" sz="2400">
                        <a:latin typeface="Cambria Math"/>
                      </a:rPr>
                      <m:t>=±2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286575"/>
                <a:ext cx="5760640" cy="830997"/>
              </a:xfrm>
              <a:prstGeom prst="rect">
                <a:avLst/>
              </a:prstGeom>
              <a:blipFill>
                <a:blip r:embed="rId6"/>
                <a:stretch>
                  <a:fillRect l="-1587" t="-8088" b="-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916832"/>
                <a:ext cx="784887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初項，公比がわかれば，一般項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を求めることができる。</a:t>
                </a:r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16832"/>
                <a:ext cx="7848872" cy="830997"/>
              </a:xfrm>
              <a:prstGeom prst="rect">
                <a:avLst/>
              </a:prstGeom>
              <a:blipFill>
                <a:blip r:embed="rId7"/>
                <a:stretch>
                  <a:fillRect l="-1165" t="-8029" r="-543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グループ化 26"/>
          <p:cNvGrpSpPr/>
          <p:nvPr/>
        </p:nvGrpSpPr>
        <p:grpSpPr>
          <a:xfrm>
            <a:off x="107504" y="1978388"/>
            <a:ext cx="1000578" cy="338554"/>
            <a:chOff x="189495" y="1831255"/>
            <a:chExt cx="1000578" cy="338554"/>
          </a:xfrm>
        </p:grpSpPr>
        <p:sp>
          <p:nvSpPr>
            <p:cNvPr id="28" name="片側の 2 つの角を丸めた四角形 10"/>
            <p:cNvSpPr/>
            <p:nvPr/>
          </p:nvSpPr>
          <p:spPr>
            <a:xfrm rot="5400000">
              <a:off x="527784" y="1706401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189495" y="1831255"/>
              <a:ext cx="1000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spc="-15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考え方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782519"/>
                <a:ext cx="74168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tabLst>
                    <a:tab pos="52879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=24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400">
                        <a:latin typeface="Cambria Math"/>
                      </a:rPr>
                      <m:t>=24</m:t>
                    </m:r>
                  </m:oMath>
                </a14:m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……②</a:t>
                </a:r>
              </a:p>
            </p:txBody>
          </p:sp>
        </mc:Choice>
        <mc:Fallback xmlns="">
          <p:sp>
            <p:nvSpPr>
              <p:cNvPr id="3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782519"/>
                <a:ext cx="7416824" cy="461665"/>
              </a:xfrm>
              <a:prstGeom prst="rect">
                <a:avLst/>
              </a:prstGeom>
              <a:blipFill>
                <a:blip r:embed="rId8"/>
                <a:stretch>
                  <a:fillRect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5094539"/>
                <a:ext cx="576064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①より，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𝑟</m:t>
                    </m:r>
                    <m:r>
                      <a:rPr lang="en-US" altLang="ja-JP" sz="2400" i="1">
                        <a:latin typeface="Cambria Math"/>
                      </a:rPr>
                      <m:t>=2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　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r>
                      <a:rPr lang="en-US" altLang="ja-JP" sz="2400">
                        <a:latin typeface="Cambria Math"/>
                      </a:rPr>
                      <m:t>=3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𝑟</m:t>
                    </m:r>
                    <m:r>
                      <a:rPr lang="en-US" altLang="ja-JP" sz="2400" i="1">
                        <a:latin typeface="Cambria Math"/>
                      </a:rPr>
                      <m:t>=−2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　　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r>
                      <a:rPr lang="en-US" altLang="ja-JP" sz="2400" i="1">
                        <a:latin typeface="Cambria Math"/>
                      </a:rPr>
                      <m:t>𝑎</m:t>
                    </m:r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094539"/>
                <a:ext cx="5760640" cy="830997"/>
              </a:xfrm>
              <a:prstGeom prst="rect">
                <a:avLst/>
              </a:prstGeom>
              <a:blipFill>
                <a:blip r:embed="rId9"/>
                <a:stretch>
                  <a:fillRect l="-1587" t="-8088" b="-13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5916624"/>
                <a:ext cx="7848872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したがって，一般項は</a:t>
                </a: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=3</m:t>
                    </m:r>
                    <m:r>
                      <a:rPr lang="ja-JP" altLang="ja-JP" sz="2400">
                        <a:latin typeface="Cambria Math"/>
                      </a:rPr>
                      <m:t>·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または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3</m:t>
                    </m:r>
                    <m:r>
                      <a:rPr lang="ja-JP" altLang="ja-JP" sz="2400">
                        <a:latin typeface="Cambria Math"/>
                      </a:rPr>
                      <m:t>·</m:t>
                    </m:r>
                    <m:sSup>
                      <m:sSup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400">
                                <a:latin typeface="Cambria Math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916624"/>
                <a:ext cx="7848872" cy="830997"/>
              </a:xfrm>
              <a:prstGeom prst="rect">
                <a:avLst/>
              </a:prstGeom>
              <a:blipFill>
                <a:blip r:embed="rId10"/>
                <a:stretch>
                  <a:fillRect l="-1165" t="-5882" b="-13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図 32" descr="IIB-std-017-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76256" y="4363737"/>
            <a:ext cx="1116000" cy="32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  <p:bldP spid="30" grpId="0"/>
      <p:bldP spid="31" grpId="0"/>
      <p:bldP spid="3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➍ 等比数列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      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p.17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36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324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である等比数列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の一般項を求めよ。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53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グループ化 33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35" name="正方形/長方形 34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18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1157144" y="1839261"/>
                <a:ext cx="7095084" cy="474950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=36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715963">
                  <a:tabLst>
                    <a:tab pos="34972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𝑎𝑟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=36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……①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=324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715963">
                  <a:tabLst>
                    <a:tab pos="3497263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𝑎𝑟</m:t>
                        </m:r>
                      </m:e>
                      <m:sup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=324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……②</a:t>
                </a:r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 ÷ </m:t>
                    </m:r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=9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7144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=±3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tabLst>
                    <a:tab pos="4038600" algn="l"/>
                  </a:tabLst>
                </a:pP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414800">
                  <a:tabLst>
                    <a:tab pos="4038600" algn="l"/>
                  </a:tabLst>
                </a:pP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</a:t>
                </a:r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したがって，一般項は</a:t>
                </a:r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または</a:t>
                </a:r>
                <a:r>
                  <a:rPr lang="ja-JP" altLang="en-US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𝟒</m:t>
                    </m:r>
                    <m:r>
                      <a:rPr lang="en-US" altLang="ja-JP" sz="2800" b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ja-JP" altLang="ja-JP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altLang="ja-JP" sz="28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8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144" y="1839261"/>
                <a:ext cx="7095084" cy="4749505"/>
              </a:xfrm>
              <a:prstGeom prst="rect">
                <a:avLst/>
              </a:prstGeom>
              <a:blipFill>
                <a:blip r:embed="rId4"/>
                <a:stretch>
                  <a:fillRect l="-3093" t="-2567" b="-32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3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➎ 等比数列の和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7064" y="957868"/>
            <a:ext cx="691276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ja-JP" altLang="ja-JP" sz="2800" dirty="0"/>
              <a:t>次の公式が成り立つ。</a:t>
            </a:r>
            <a:endParaRPr lang="en-US" altLang="ja-JP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561619"/>
                  </p:ext>
                </p:extLst>
              </p:nvPr>
            </p:nvGraphicFramePr>
            <p:xfrm>
              <a:off x="482174" y="1628800"/>
              <a:ext cx="8266290" cy="2880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662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240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等比数列の和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56251">
                    <a:tc>
                      <a:txBody>
                        <a:bodyPr/>
                        <a:lstStyle/>
                        <a:p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初項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1" lang="ja-JP" altLang="ja-JP" sz="2800" kern="1200" dirty="0" err="1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，</a:t>
                          </a:r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公比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の等比数列の初項から第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項までの和</a:t>
                          </a:r>
                          <a14:m>
                            <m:oMath xmlns:m="http://schemas.openxmlformats.org/officeDocument/2006/math">
                              <m:r>
                                <a:rPr kumimoji="1" lang="ja-JP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kumimoji="1" lang="ja-JP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kumimoji="1" lang="en-US" altLang="ja-JP" sz="28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は</a:t>
                          </a:r>
                        </a:p>
                        <a:p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2800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≠1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のとき　　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d>
                                    <m:d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kumimoji="1" lang="ja-JP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</m:den>
                              </m:f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𝒂</m:t>
                                  </m:r>
                                  <m:d>
                                    <m:dPr>
                                      <m:ctrlPr>
                                        <a:rPr kumimoji="1" lang="ja-JP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kumimoji="1" lang="ja-JP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𝒓</m:t>
                                          </m:r>
                                        </m:e>
                                        <m:sup>
                                          <m:r>
                                            <a:rPr kumimoji="1" lang="en-US" altLang="ja-JP" sz="2800" b="1" i="1" kern="120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+mn-cs"/>
                                            </a:rPr>
                                            <m:t>𝒏</m:t>
                                          </m:r>
                                        </m:sup>
                                      </m:sSup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−</m:t>
                                      </m:r>
                                      <m:r>
                                        <a:rPr kumimoji="1" lang="en-US" altLang="ja-JP" sz="2800" b="1" i="1" kern="12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𝟏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𝒓</m:t>
                                  </m:r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</m:den>
                              </m:f>
                            </m:oMath>
                          </a14:m>
                          <a:endParaRPr kumimoji="1" lang="ja-JP" altLang="ja-JP" sz="2800" kern="1200" dirty="0">
                            <a:solidFill>
                              <a:schemeClr val="tx1"/>
                            </a:solidFill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+mn-cs"/>
                          </a:endParaRPr>
                        </a:p>
                        <a:p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　　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𝑟</m:t>
                              </m:r>
                              <m:r>
                                <a:rPr kumimoji="1" lang="en-US" altLang="ja-JP" sz="2800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=1 </m:t>
                              </m:r>
                            </m:oMath>
                          </a14:m>
                          <a:r>
                            <a:rPr kumimoji="1" lang="ja-JP" altLang="ja-JP" sz="2800" kern="1200" dirty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のとき　　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ja-JP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kumimoji="1" lang="en-US" altLang="ja-JP" sz="28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𝒏</m:t>
                                  </m:r>
                                </m:sub>
                              </m:sSub>
                              <m:r>
                                <a:rPr kumimoji="1" lang="en-US" altLang="ja-JP" sz="2800" b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1" lang="en-US" altLang="ja-JP" sz="2800" b="1" i="1" kern="120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𝒏𝒂</m:t>
                              </m:r>
                            </m:oMath>
                          </a14:m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6561619"/>
                  </p:ext>
                </p:extLst>
              </p:nvPr>
            </p:nvGraphicFramePr>
            <p:xfrm>
              <a:off x="482174" y="1628800"/>
              <a:ext cx="8266290" cy="28803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8266290"/>
                  </a:tblGrid>
                  <a:tr h="624069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kumimoji="1" lang="ja-JP" altLang="ja-JP" sz="28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ＭＳ ゴシック" panose="020B0609070205080204" pitchFamily="49" charset="-128"/>
                              <a:ea typeface="ＭＳ ゴシック" panose="020B0609070205080204" pitchFamily="49" charset="-128"/>
                              <a:cs typeface="+mn-cs"/>
                            </a:rPr>
                            <a:t>等比数列の和</a:t>
                          </a:r>
                          <a:endParaRPr lang="ja-JP" sz="2800" kern="100" dirty="0">
                            <a:effectLst/>
                            <a:latin typeface="ＭＳ ゴシック" panose="020B0609070205080204" pitchFamily="49" charset="-128"/>
                            <a:ea typeface="ＭＳ ゴシック" panose="020B0609070205080204" pitchFamily="49" charset="-128"/>
                            <a:cs typeface="Times New Roman"/>
                          </a:endParaRPr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256251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marL="72000" marR="7200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27763" r="-74" b="-13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529329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848872" cy="5351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625475" indent="-648000"/>
                <a:r>
                  <a:rPr lang="en-US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6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の等比数列の初項から第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600" i="1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 marL="625475" indent="-648000"/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6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ja-JP" sz="2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/>
                          </a:rPr>
                          <m:t>3</m:t>
                        </m:r>
                        <m:d>
                          <m:d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60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ja-JP" sz="2600">
                                    <a:latin typeface="Cambria Math"/>
                                  </a:rPr>
                                  <m:t>5</m:t>
                                </m:r>
                              </m:sup>
                            </m:sSup>
                            <m:r>
                              <a:rPr lang="en-US" altLang="ja-JP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600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altLang="ja-JP" sz="2600">
                            <a:latin typeface="Cambria Math"/>
                          </a:rPr>
                          <m:t>2</m:t>
                        </m:r>
                        <m:r>
                          <a:rPr lang="en-US" altLang="ja-JP" sz="2600" i="1">
                            <a:latin typeface="Cambria Math"/>
                          </a:rPr>
                          <m:t>−</m:t>
                        </m:r>
                        <m:r>
                          <a:rPr lang="en-US" altLang="ja-JP" sz="260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altLang="ja-JP" sz="2600">
                        <a:latin typeface="Cambria Math"/>
                      </a:rPr>
                      <m:t>=93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</a:p>
              <a:p>
                <a:pPr marL="625475" indent="-648000"/>
                <a:r>
                  <a:rPr lang="en-US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/>
                      </a:rPr>
                      <m:t>8</m:t>
                    </m:r>
                  </m:oMath>
                </a14:m>
                <a:r>
                  <a:rPr lang="ja-JP" altLang="ja-JP" sz="26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ja-JP" altLang="ja-JP" sz="26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6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600"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の等比数列の初項から第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600" i="1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 marL="625475" indent="-648000"/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6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ja-JP" sz="2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/>
                          </a:rPr>
                          <m:t>8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60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ja-JP" sz="26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ja-JP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ja-JP" altLang="ja-JP" sz="2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ja-JP" sz="260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ja-JP" sz="260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ja-JP" sz="2600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600">
                            <a:latin typeface="Cambria Math"/>
                          </a:rPr>
                          <m:t>1</m:t>
                        </m:r>
                        <m:r>
                          <a:rPr lang="en-US" altLang="ja-JP" sz="26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6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60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altLang="ja-JP" sz="2600">
                        <a:latin typeface="Cambria Math"/>
                      </a:rPr>
                      <m:t>=16</m:t>
                    </m:r>
                    <m:d>
                      <m:d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>
                            <a:latin typeface="Cambria Math"/>
                          </a:rPr>
                          <m:t>1</m:t>
                        </m:r>
                        <m:r>
                          <a:rPr lang="en-US" altLang="ja-JP" sz="26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60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ja-JP" sz="2600">
                                <a:latin typeface="Cambria Math"/>
                              </a:rPr>
                              <m:t>64</m:t>
                            </m:r>
                          </m:den>
                        </m:f>
                      </m:e>
                    </m:d>
                    <m:r>
                      <a:rPr lang="en-US" altLang="ja-JP" sz="2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/>
                          </a:rPr>
                          <m:t>63</m:t>
                        </m:r>
                      </m:num>
                      <m:den>
                        <m:r>
                          <a:rPr lang="en-US" altLang="ja-JP" sz="260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</a:p>
              <a:p>
                <a:pPr marL="625475" indent="-648000"/>
                <a:r>
                  <a:rPr lang="en-US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等比数列</a:t>
                </a:r>
                <a14:m>
                  <m:oMath xmlns:m="http://schemas.openxmlformats.org/officeDocument/2006/math">
                    <m:r>
                      <a:rPr lang="en-US" altLang="ja-JP" sz="2600">
                        <a:latin typeface="Cambria Math"/>
                      </a:rPr>
                      <m:t>2,  </m:t>
                    </m:r>
                    <m:r>
                      <a:rPr lang="en-US" altLang="ja-JP" sz="2600" i="1">
                        <a:latin typeface="Cambria Math"/>
                      </a:rPr>
                      <m:t>−</m:t>
                    </m:r>
                    <m:r>
                      <a:rPr lang="en-US" altLang="ja-JP" sz="2600">
                        <a:latin typeface="Cambria Math"/>
                      </a:rPr>
                      <m:t>6,  18,  </m:t>
                    </m:r>
                    <m:r>
                      <a:rPr lang="en-US" altLang="ja-JP" sz="2600" i="1">
                        <a:latin typeface="Cambria Math"/>
                      </a:rPr>
                      <m:t>−</m:t>
                    </m:r>
                    <m:r>
                      <a:rPr lang="en-US" altLang="ja-JP" sz="2600">
                        <a:latin typeface="Cambria Math"/>
                      </a:rPr>
                      <m:t>54,  162,  ⋯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の初項は</a:t>
                </a:r>
                <a14:m>
                  <m:oMath xmlns:m="http://schemas.openxmlformats.org/officeDocument/2006/math">
                    <m:r>
                      <a:rPr lang="en-US" altLang="ja-JP" sz="2600" smtClean="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，公比は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/>
                      </a:rPr>
                      <m:t>−</m:t>
                    </m:r>
                    <m:r>
                      <a:rPr lang="en-US" altLang="ja-JP" sz="26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であるから，その初項から第</a:t>
                </a:r>
                <a14:m>
                  <m:oMath xmlns:m="http://schemas.openxmlformats.org/officeDocument/2006/math">
                    <m:r>
                      <a:rPr lang="en-US" altLang="ja-JP" sz="26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6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 marL="625475" indent="-648000"/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:r>
                  <a:rPr lang="ja-JP" altLang="en-US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6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/>
                          </a:rPr>
                          <m:t>2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60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ja-JP" sz="26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ja-JP" altLang="ja-JP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ja-JP" sz="2600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altLang="ja-JP" sz="260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ja-JP" sz="2600" i="1"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600">
                            <a:latin typeface="Cambria Math"/>
                          </a:rPr>
                          <m:t>1</m:t>
                        </m:r>
                        <m:r>
                          <a:rPr lang="en-US" altLang="ja-JP" sz="26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6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600">
                                <a:latin typeface="Cambria Math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altLang="ja-JP" sz="26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6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60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ja-JP" altLang="ja-JP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600">
                            <a:latin typeface="Cambria Math"/>
                          </a:rPr>
                          <m:t>1</m:t>
                        </m:r>
                        <m:r>
                          <a:rPr lang="en-US" altLang="ja-JP" sz="2600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ja-JP" altLang="ja-JP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ja-JP" altLang="ja-JP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ja-JP" sz="2600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600" i="1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6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848872" cy="5351401"/>
              </a:xfrm>
              <a:prstGeom prst="rect">
                <a:avLst/>
              </a:prstGeom>
              <a:blipFill rotWithShape="1">
                <a:blip r:embed="rId3"/>
                <a:stretch>
                  <a:fillRect l="-1320" t="-1253" r="-3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80123" y="903286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3126" y="902854"/>
            <a:ext cx="853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</a:t>
            </a:r>
            <a:r>
              <a:rPr kumimoji="1" lang="en-US" altLang="ja-JP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endParaRPr kumimoji="1"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➎ 等比数列の和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1" name="図 10" descr="IIB-std-019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1934962"/>
            <a:ext cx="1440000" cy="318932"/>
          </a:xfrm>
          <a:prstGeom prst="rect">
            <a:avLst/>
          </a:prstGeom>
        </p:spPr>
      </p:pic>
      <p:pic>
        <p:nvPicPr>
          <p:cNvPr id="13" name="図 12" descr="IIB-std-019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3717032"/>
            <a:ext cx="1440000" cy="318508"/>
          </a:xfrm>
          <a:prstGeom prst="rect">
            <a:avLst/>
          </a:prstGeom>
        </p:spPr>
      </p:pic>
      <p:pic>
        <p:nvPicPr>
          <p:cNvPr id="14" name="図 13" descr="IIB-std-019-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5661248"/>
            <a:ext cx="1440000" cy="318508"/>
          </a:xfrm>
          <a:prstGeom prst="rect">
            <a:avLst/>
          </a:prstGeom>
        </p:spPr>
      </p:pic>
      <p:sp>
        <p:nvSpPr>
          <p:cNvPr id="17" name="メモ 102"/>
          <p:cNvSpPr/>
          <p:nvPr/>
        </p:nvSpPr>
        <p:spPr>
          <a:xfrm>
            <a:off x="2195736" y="1765196"/>
            <a:ext cx="2952328" cy="648072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8" name="メモ 102"/>
          <p:cNvSpPr/>
          <p:nvPr/>
        </p:nvSpPr>
        <p:spPr>
          <a:xfrm>
            <a:off x="2195736" y="3355916"/>
            <a:ext cx="5040560" cy="100918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9" name="メモ 102"/>
          <p:cNvSpPr/>
          <p:nvPr/>
        </p:nvSpPr>
        <p:spPr>
          <a:xfrm>
            <a:off x="2195736" y="5543743"/>
            <a:ext cx="4896544" cy="716378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3393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➎ 等比数列の和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テキスト ボックス 2"/>
          <p:cNvSpPr txBox="1">
            <a:spLocks noChangeArrowheads="1"/>
          </p:cNvSpPr>
          <p:nvPr/>
        </p:nvSpPr>
        <p:spPr bwMode="auto">
          <a:xfrm>
            <a:off x="1043608" y="908720"/>
            <a:ext cx="78488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r>
              <a:rPr lang="ja-JP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次の等比数列の和を求めよ。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5" name="正方形/長方形 4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19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1043608" y="1412776"/>
                <a:ext cx="5976664" cy="669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12776"/>
                <a:ext cx="5976664" cy="669414"/>
              </a:xfrm>
              <a:prstGeom prst="rect">
                <a:avLst/>
              </a:prstGeom>
              <a:blipFill rotWithShape="1">
                <a:blip r:embed="rId3"/>
                <a:stretch>
                  <a:fillRect l="-2039" b="-1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1043608" y="3140968"/>
                <a:ext cx="5976664" cy="669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6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140968"/>
                <a:ext cx="5976664" cy="669414"/>
              </a:xfrm>
              <a:prstGeom prst="rect">
                <a:avLst/>
              </a:prstGeom>
              <a:blipFill rotWithShape="1">
                <a:blip r:embed="rId4"/>
                <a:stretch>
                  <a:fillRect l="-2039" b="-118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835696" y="2099012"/>
                <a:ext cx="2779928" cy="86280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𝟐𝟒𝟎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099012"/>
                <a:ext cx="2779928" cy="8628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835696" y="3799634"/>
                <a:ext cx="3378554" cy="9255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ja-JP" sz="28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𝟔𝟑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99634"/>
                <a:ext cx="3378554" cy="9255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0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➎ 等比数列の和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次の等比数列の初項から第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を求めよ。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53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5" name="正方形/長方形 4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20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>
                <a:spLocks noChangeArrowheads="1"/>
              </p:cNvSpPr>
              <p:nvPr/>
            </p:nvSpPr>
            <p:spPr bwMode="auto">
              <a:xfrm>
                <a:off x="1043608" y="1772816"/>
                <a:ext cx="5976664" cy="601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1,  3,  9,  27,  ⋯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772816"/>
                <a:ext cx="5976664" cy="601511"/>
              </a:xfrm>
              <a:prstGeom prst="rect">
                <a:avLst/>
              </a:prstGeom>
              <a:blipFill rotWithShape="1">
                <a:blip r:embed="rId4"/>
                <a:stretch>
                  <a:fillRect l="-2039" b="-255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>
                <a:spLocks noChangeArrowheads="1"/>
              </p:cNvSpPr>
              <p:nvPr/>
            </p:nvSpPr>
            <p:spPr bwMode="auto">
              <a:xfrm>
                <a:off x="1043608" y="3717032"/>
                <a:ext cx="5976664" cy="67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2,  1,  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⋯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717032"/>
                <a:ext cx="5976664" cy="677237"/>
              </a:xfrm>
              <a:prstGeom prst="rect">
                <a:avLst/>
              </a:prstGeom>
              <a:blipFill rotWithShape="1">
                <a:blip r:embed="rId5"/>
                <a:stretch>
                  <a:fillRect l="-2039" t="-3604" b="-720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93083" y="2396391"/>
                <a:ext cx="5783635" cy="126707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の等比数列であるから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3−1</m:t>
                          </m:r>
                        </m:den>
                      </m:f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83" y="2396391"/>
                <a:ext cx="5783635" cy="1267078"/>
              </a:xfrm>
              <a:prstGeom prst="rect">
                <a:avLst/>
              </a:prstGeom>
              <a:blipFill rotWithShape="1">
                <a:blip r:embed="rId6"/>
                <a:stretch>
                  <a:fillRect l="-3688" t="-9135" r="-27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793083" y="4437112"/>
                <a:ext cx="6223820" cy="231710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ja-JP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の等比数列であるから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ja-JP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ja-JP" altLang="ja-JP" sz="2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ja-JP" altLang="ja-JP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US" altLang="ja-JP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083" y="4437112"/>
                <a:ext cx="6223820" cy="2317109"/>
              </a:xfrm>
              <a:prstGeom prst="rect">
                <a:avLst/>
              </a:prstGeom>
              <a:blipFill rotWithShape="1">
                <a:blip r:embed="rId7"/>
                <a:stretch>
                  <a:fillRect l="-3428" t="-2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899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2908196" y="1701169"/>
            <a:ext cx="216024" cy="2469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正方形/長方形 37"/>
          <p:cNvSpPr/>
          <p:nvPr/>
        </p:nvSpPr>
        <p:spPr>
          <a:xfrm>
            <a:off x="2915816" y="2216769"/>
            <a:ext cx="216024" cy="2469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2915816" y="2739990"/>
            <a:ext cx="216024" cy="2469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915816" y="3277893"/>
            <a:ext cx="216024" cy="2469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正方形/長方形 35"/>
          <p:cNvSpPr/>
          <p:nvPr/>
        </p:nvSpPr>
        <p:spPr>
          <a:xfrm>
            <a:off x="4828964" y="1170330"/>
            <a:ext cx="216024" cy="2469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正方形/長方形 30"/>
          <p:cNvSpPr/>
          <p:nvPr/>
        </p:nvSpPr>
        <p:spPr>
          <a:xfrm>
            <a:off x="5669456" y="1037702"/>
            <a:ext cx="216024" cy="310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4155192" y="1560922"/>
            <a:ext cx="216024" cy="310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3" name="正方形/長方形 32"/>
          <p:cNvSpPr/>
          <p:nvPr/>
        </p:nvSpPr>
        <p:spPr>
          <a:xfrm>
            <a:off x="4178052" y="2061282"/>
            <a:ext cx="216024" cy="310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4" name="正方形/長方形 33"/>
          <p:cNvSpPr/>
          <p:nvPr/>
        </p:nvSpPr>
        <p:spPr>
          <a:xfrm>
            <a:off x="4178052" y="2584502"/>
            <a:ext cx="216024" cy="310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5" name="正方形/長方形 34"/>
          <p:cNvSpPr/>
          <p:nvPr/>
        </p:nvSpPr>
        <p:spPr>
          <a:xfrm>
            <a:off x="4185672" y="3107722"/>
            <a:ext cx="216024" cy="310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7048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の一般項が，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=3</m:t>
                    </m:r>
                    <m:r>
                      <a:rPr lang="en-US" altLang="ja-JP" sz="2800" i="1">
                        <a:latin typeface="Cambria Math"/>
                      </a:rPr>
                      <m:t>𝑛</m:t>
                    </m:r>
                    <m:r>
                      <a:rPr lang="en-US" altLang="ja-JP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であるとき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704856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582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例１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431940"/>
                <a:ext cx="77048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初項は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=3×1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1=2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431940"/>
                <a:ext cx="7704856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582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955160"/>
                <a:ext cx="77048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項は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=3×2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1=5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55160"/>
                <a:ext cx="7704856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82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478380"/>
                <a:ext cx="77048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項は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=3×3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1=8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478380"/>
                <a:ext cx="7704856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1582" t="-1411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001600"/>
                <a:ext cx="77048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項は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=3×4</m:t>
                    </m:r>
                    <m:r>
                      <a:rPr lang="en-US" altLang="ja-JP" sz="2800" i="1">
                        <a:latin typeface="Cambria Math"/>
                      </a:rPr>
                      <m:t>−</m:t>
                    </m:r>
                    <m:r>
                      <a:rPr lang="en-US" altLang="ja-JP" sz="2800">
                        <a:latin typeface="Cambria Math"/>
                      </a:rPr>
                      <m:t>1=11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001600"/>
                <a:ext cx="770485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582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"/>
          <p:cNvSpPr txBox="1">
            <a:spLocks noChangeArrowheads="1"/>
          </p:cNvSpPr>
          <p:nvPr/>
        </p:nvSpPr>
        <p:spPr bwMode="auto">
          <a:xfrm>
            <a:off x="2699792" y="3524820"/>
            <a:ext cx="60486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ill Sans MT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4048040"/>
                <a:ext cx="770485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となる。これは，初項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に，次々に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を加えて得られる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数列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4048040"/>
                <a:ext cx="7704856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1582" t="-7643" r="-1424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メモ 102"/>
          <p:cNvSpPr/>
          <p:nvPr/>
        </p:nvSpPr>
        <p:spPr>
          <a:xfrm>
            <a:off x="2483768" y="1505910"/>
            <a:ext cx="324036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7" name="メモ 102"/>
          <p:cNvSpPr/>
          <p:nvPr/>
        </p:nvSpPr>
        <p:spPr>
          <a:xfrm>
            <a:off x="2483768" y="2046280"/>
            <a:ext cx="324036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8" name="メモ 102"/>
          <p:cNvSpPr/>
          <p:nvPr/>
        </p:nvSpPr>
        <p:spPr>
          <a:xfrm>
            <a:off x="2483768" y="2559970"/>
            <a:ext cx="324036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49" name="メモ 102"/>
          <p:cNvSpPr/>
          <p:nvPr/>
        </p:nvSpPr>
        <p:spPr>
          <a:xfrm>
            <a:off x="2483768" y="3097294"/>
            <a:ext cx="360040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50" name="メモ 102"/>
          <p:cNvSpPr/>
          <p:nvPr/>
        </p:nvSpPr>
        <p:spPr>
          <a:xfrm>
            <a:off x="2207548" y="4540333"/>
            <a:ext cx="1080120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620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➎ 等比数列の和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p.19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848872" cy="1815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/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1 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日目に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円，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日目に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円，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日目に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円というように，毎日，前日の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倍の金額を貯金していくと，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日目には貯金の総額はいくらになるか。また，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日目にはどうか。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848872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553" t="-4027" r="-1398" b="-77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5" name="正方形/長方形 4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187624" y="2724602"/>
                <a:ext cx="7776864" cy="38779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これは，初項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8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の等比数列である。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日目の貯金の総額は，初項から第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10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項までの和を求めればよいから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𝟏𝟎𝟐𝟑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円</m:t>
                          </m:r>
                        </m:e>
                      </m:d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  <m:r>
                      <a:rPr lang="en-US" altLang="ja-JP" sz="2800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日目の貯金の総額は，初項から第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rgbClr val="FF0000"/>
                        </a:solidFill>
                        <a:latin typeface="Cambria Math"/>
                      </a:rPr>
                      <m:t>20</m:t>
                    </m:r>
                  </m:oMath>
                </a14:m>
                <a:r>
                  <a:rPr lang="ja-JP" altLang="ja-JP" sz="28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項までの和を求めればよいから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1⋅</m:t>
                          </m:r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8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20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𝟏𝟎𝟒𝟖𝟓𝟕𝟓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円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2724602"/>
                <a:ext cx="7776864" cy="3877985"/>
              </a:xfrm>
              <a:prstGeom prst="rect">
                <a:avLst/>
              </a:prstGeom>
              <a:blipFill rotWithShape="1">
                <a:blip r:embed="rId4"/>
                <a:stretch>
                  <a:fillRect l="-2821" t="-3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89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➎ 等比数列の和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p.20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897672"/>
                <a:ext cx="7992888" cy="1154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項までの和が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21</m:t>
                    </m:r>
                  </m:oMath>
                </a14:m>
                <a:r>
                  <a:rPr lang="ja-JP" altLang="ja-JP" sz="23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項までの和が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189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である等比数列の初項と公比を求めよ。ただし，公比は実数とする。</a:t>
                </a:r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897672"/>
                <a:ext cx="7992888" cy="1154162"/>
              </a:xfrm>
              <a:prstGeom prst="rect">
                <a:avLst/>
              </a:prstGeom>
              <a:blipFill rotWithShape="1">
                <a:blip r:embed="rId3"/>
                <a:stretch>
                  <a:fillRect l="-1068" t="-5263" r="-915" b="-1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209492" y="908720"/>
            <a:ext cx="834116" cy="1046007"/>
            <a:chOff x="224442" y="894996"/>
            <a:chExt cx="834116" cy="1046007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283923" y="1356228"/>
              <a:ext cx="7200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dirty="0">
                  <a:solidFill>
                    <a:schemeClr val="accent2">
                      <a:lumMod val="50000"/>
                    </a:schemeClr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</a:t>
              </a:r>
            </a:p>
          </p:txBody>
        </p:sp>
        <p:sp>
          <p:nvSpPr>
            <p:cNvPr id="11" name="片側の 2 つの角を丸めた四角形 10"/>
            <p:cNvSpPr/>
            <p:nvPr/>
          </p:nvSpPr>
          <p:spPr>
            <a:xfrm rot="5400000">
              <a:off x="411100" y="765828"/>
              <a:ext cx="460800" cy="720000"/>
            </a:xfrm>
            <a:prstGeom prst="round2Same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24442" y="894996"/>
              <a:ext cx="8341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例題</a:t>
              </a: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315554" y="2121808"/>
            <a:ext cx="588262" cy="338554"/>
            <a:chOff x="395653" y="3203879"/>
            <a:chExt cx="588262" cy="338554"/>
          </a:xfrm>
        </p:grpSpPr>
        <p:sp>
          <p:nvSpPr>
            <p:cNvPr id="14" name="片側の 2 つの角を丸めた四角形 10"/>
            <p:cNvSpPr/>
            <p:nvPr/>
          </p:nvSpPr>
          <p:spPr>
            <a:xfrm rot="5400000">
              <a:off x="527784" y="3079025"/>
              <a:ext cx="324000" cy="588262"/>
            </a:xfrm>
            <a:prstGeom prst="round2Same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75078" y="3203879"/>
              <a:ext cx="4294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>
                  <a:solidFill>
                    <a:sysClr val="windowText" lastClr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解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060848"/>
                <a:ext cx="81369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3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公比を</a:t>
                </a:r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3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3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</p:txBody>
          </p:sp>
        </mc:Choice>
        <mc:Fallback xmlns="">
          <p:sp>
            <p:nvSpPr>
              <p:cNvPr id="1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060848"/>
                <a:ext cx="813690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049" t="-13158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420888"/>
                <a:ext cx="74168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𝑟</m:t>
                    </m:r>
                    <m:r>
                      <a:rPr lang="en-US" altLang="ja-JP" sz="2300">
                        <a:latin typeface="Cambria Math"/>
                      </a:rPr>
                      <m:t>=1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3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300">
                        <a:latin typeface="Cambria Math"/>
                      </a:rPr>
                      <m:t>=21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  3</m:t>
                    </m:r>
                    <m:r>
                      <a:rPr lang="en-US" altLang="ja-JP" sz="2300" i="1">
                        <a:latin typeface="Cambria Math"/>
                      </a:rPr>
                      <m:t>𝑎</m:t>
                    </m:r>
                    <m:r>
                      <a:rPr lang="en-US" altLang="ja-JP" sz="2300">
                        <a:latin typeface="Cambria Math"/>
                      </a:rPr>
                      <m:t>=21</m:t>
                    </m:r>
                  </m:oMath>
                </a14:m>
                <a:endParaRPr lang="ja-JP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7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420888"/>
                <a:ext cx="7416824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3158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780928"/>
                <a:ext cx="74168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1846800"/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3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ja-JP" sz="2300">
                        <a:latin typeface="Cambria Math"/>
                      </a:rPr>
                      <m:t>=189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6</m:t>
                    </m:r>
                    <m:r>
                      <a:rPr lang="en-US" altLang="ja-JP" sz="2300" i="1">
                        <a:latin typeface="Cambria Math"/>
                      </a:rPr>
                      <m:t>𝑎</m:t>
                    </m:r>
                    <m:r>
                      <a:rPr lang="en-US" altLang="ja-JP" sz="2300">
                        <a:latin typeface="Cambria Math"/>
                      </a:rPr>
                      <m:t>=189</m:t>
                    </m:r>
                  </m:oMath>
                </a14:m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780928"/>
                <a:ext cx="7416824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13158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212113"/>
                <a:ext cx="74168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ゆえに，これらを同時に満たす</a:t>
                </a:r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は存在しない。</a:t>
                </a:r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9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212113"/>
                <a:ext cx="741682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50" t="-13158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565396"/>
                <a:ext cx="7416824" cy="1575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𝑟</m:t>
                    </m:r>
                    <m:r>
                      <a:rPr lang="en-US" altLang="ja-JP" sz="2300">
                        <a:latin typeface="Cambria Math"/>
                      </a:rPr>
                      <m:t>≠1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541338">
                  <a:tabLst>
                    <a:tab pos="46640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3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300">
                        <a:latin typeface="Cambria Math"/>
                      </a:rPr>
                      <m:t>=21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300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30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ja-JP" sz="23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ja-JP" altLang="ja-JP" sz="2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3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3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300">
                            <a:latin typeface="Cambria Math"/>
                          </a:rPr>
                          <m:t>1</m:t>
                        </m:r>
                        <m:r>
                          <a:rPr lang="en-US" altLang="ja-JP" sz="2300" i="1">
                            <a:latin typeface="Cambria Math"/>
                          </a:rPr>
                          <m:t>−</m:t>
                        </m:r>
                        <m:r>
                          <a:rPr lang="en-US" altLang="ja-JP" sz="23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300">
                        <a:latin typeface="Cambria Math"/>
                      </a:rPr>
                      <m:t>=21</m:t>
                    </m:r>
                  </m:oMath>
                </a14:m>
                <a:r>
                  <a:rPr lang="en-US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……①</a:t>
                </a:r>
              </a:p>
              <a:p>
                <a:pPr marL="541338">
                  <a:tabLst>
                    <a:tab pos="466407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3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3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ja-JP" sz="2300">
                        <a:latin typeface="Cambria Math"/>
                      </a:rPr>
                      <m:t>=189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300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30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ja-JP" sz="23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ja-JP" altLang="ja-JP" sz="2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3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300" i="1"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300">
                            <a:latin typeface="Cambria Math"/>
                          </a:rPr>
                          <m:t>1</m:t>
                        </m:r>
                        <m:r>
                          <a:rPr lang="en-US" altLang="ja-JP" sz="2300" i="1">
                            <a:latin typeface="Cambria Math"/>
                          </a:rPr>
                          <m:t>−</m:t>
                        </m:r>
                        <m:r>
                          <a:rPr lang="en-US" altLang="ja-JP" sz="23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300">
                        <a:latin typeface="Cambria Math"/>
                      </a:rPr>
                      <m:t>=189  </m:t>
                    </m:r>
                  </m:oMath>
                </a14:m>
                <a:r>
                  <a:rPr lang="en-US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……②</a:t>
                </a:r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0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565396"/>
                <a:ext cx="7416824" cy="1575431"/>
              </a:xfrm>
              <a:prstGeom prst="rect">
                <a:avLst/>
              </a:prstGeom>
              <a:blipFill rotWithShape="1">
                <a:blip r:embed="rId8"/>
                <a:stretch>
                  <a:fillRect l="-1150" t="-3876" b="-15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5085184"/>
                <a:ext cx="7416824" cy="681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②より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300" i="1"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300">
                                <a:latin typeface="Cambria Math"/>
                              </a:rPr>
                              <m:t>1</m:t>
                            </m:r>
                            <m:r>
                              <a:rPr lang="en-US" altLang="ja-JP" sz="2300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ja-JP" altLang="ja-JP" sz="2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3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3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ja-JP" altLang="ja-JP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300"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ja-JP" altLang="ja-JP" sz="23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3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3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300">
                            <a:latin typeface="Cambria Math"/>
                          </a:rPr>
                          <m:t>1</m:t>
                        </m:r>
                        <m:r>
                          <a:rPr lang="en-US" altLang="ja-JP" sz="2300" i="1">
                            <a:latin typeface="Cambria Math"/>
                          </a:rPr>
                          <m:t>−</m:t>
                        </m:r>
                        <m:r>
                          <a:rPr lang="en-US" altLang="ja-JP" sz="2300" i="1"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300">
                        <a:latin typeface="Cambria Math"/>
                      </a:rPr>
                      <m:t>=189</m:t>
                    </m:r>
                  </m:oMath>
                </a14:m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085184"/>
                <a:ext cx="7416824" cy="681533"/>
              </a:xfrm>
              <a:prstGeom prst="rect">
                <a:avLst/>
              </a:prstGeom>
              <a:blipFill rotWithShape="1">
                <a:blip r:embed="rId9"/>
                <a:stretch>
                  <a:fillRect l="-1150" b="-8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5661248"/>
                <a:ext cx="741682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これに①を代入して　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21</m:t>
                    </m:r>
                    <m:d>
                      <m:dPr>
                        <m:ctrlPr>
                          <a:rPr lang="ja-JP" altLang="ja-JP" sz="2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300"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ja-JP" altLang="ja-JP" sz="2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3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sz="23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ja-JP" sz="2300" i="1">
                        <a:latin typeface="Cambria Math"/>
                      </a:rPr>
                      <m:t>=189</m:t>
                    </m:r>
                  </m:oMath>
                </a14:m>
                <a:endParaRPr lang="ja-JP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5661248"/>
                <a:ext cx="7416824" cy="446276"/>
              </a:xfrm>
              <a:prstGeom prst="rect">
                <a:avLst/>
              </a:prstGeom>
              <a:blipFill rotWithShape="1">
                <a:blip r:embed="rId10"/>
                <a:stretch>
                  <a:fillRect l="-1150" t="-13699" b="-26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635896" y="6021288"/>
                <a:ext cx="3420380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8985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300"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ja-JP" altLang="ja-JP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3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3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30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ja-JP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6021288"/>
                <a:ext cx="3420380" cy="4462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3635896" y="6411724"/>
                <a:ext cx="3420380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1411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3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3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3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30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35896" y="6411724"/>
                <a:ext cx="3420380" cy="4462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0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50523"/>
                <a:ext cx="6414550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は実数であるから　　　</a:t>
                </a:r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𝑟</m:t>
                    </m:r>
                    <m:r>
                      <a:rPr lang="en-US" altLang="ja-JP" sz="2300" i="1">
                        <a:latin typeface="Cambria Math"/>
                      </a:rPr>
                      <m:t>=2</m:t>
                    </m:r>
                  </m:oMath>
                </a14:m>
                <a:endParaRPr lang="ja-JP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50523"/>
                <a:ext cx="6414550" cy="446276"/>
              </a:xfrm>
              <a:prstGeom prst="rect">
                <a:avLst/>
              </a:prstGeom>
              <a:blipFill rotWithShape="1">
                <a:blip r:embed="rId3"/>
                <a:stretch>
                  <a:fillRect t="-13699" b="-260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696799"/>
                <a:ext cx="691276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これを①に代入して　　</a:t>
                </a:r>
                <a:r>
                  <a:rPr lang="ja-JP" altLang="en-US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300" i="1">
                        <a:latin typeface="Cambria Math"/>
                      </a:rPr>
                      <m:t>𝑎</m:t>
                    </m:r>
                    <m:r>
                      <a:rPr lang="en-US" altLang="ja-JP" sz="2300" i="1">
                        <a:latin typeface="Cambria Math"/>
                      </a:rPr>
                      <m:t>=3</m:t>
                    </m:r>
                  </m:oMath>
                </a14:m>
                <a:endParaRPr lang="ja-JP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696799"/>
                <a:ext cx="69127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235" t="-13158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図 2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158464"/>
                <a:ext cx="799288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ゆえに，この等比数列の初項は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3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公比は</a:t>
                </a:r>
                <a14:m>
                  <m:oMath xmlns:m="http://schemas.openxmlformats.org/officeDocument/2006/math">
                    <m:r>
                      <a:rPr lang="en-US" altLang="ja-JP" sz="23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3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en-US" altLang="ja-JP" sz="23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158464"/>
                <a:ext cx="7992888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068" t="-13158" b="-210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5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➎ 等比数列の和　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–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  <a:ea typeface="+mn-ea"/>
              </a:rPr>
              <a:t> 等比数列の和 </a:t>
            </a:r>
            <a:r>
              <a:rPr lang="en-US" altLang="ja-JP" sz="2000" b="1" dirty="0">
                <a:solidFill>
                  <a:schemeClr val="tx1"/>
                </a:solidFill>
                <a:latin typeface="+mn-ea"/>
                <a:ea typeface="+mn-ea"/>
              </a:rPr>
              <a:t>-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</a:rPr>
              <a:t>	   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p.20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8100392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1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項までの和が</a:t>
                </a:r>
                <a14:m>
                  <m:oMath xmlns:m="http://schemas.openxmlformats.org/officeDocument/2006/math">
                    <m:r>
                      <a:rPr lang="en-US" altLang="ja-JP" sz="2100">
                        <a:latin typeface="Cambria Math"/>
                      </a:rPr>
                      <m:t>35</m:t>
                    </m:r>
                  </m:oMath>
                </a14:m>
                <a:r>
                  <a:rPr lang="ja-JP" altLang="ja-JP" sz="21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1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項までの和が</a:t>
                </a:r>
                <a14:m>
                  <m:oMath xmlns:m="http://schemas.openxmlformats.org/officeDocument/2006/math">
                    <m:r>
                      <a:rPr lang="en-US" altLang="ja-JP" sz="2100">
                        <a:latin typeface="Cambria Math"/>
                      </a:rPr>
                      <m:t>315</m:t>
                    </m:r>
                  </m:oMath>
                </a14:m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である等比数列の初項と公比を求めよ。ただし，公比は実数とする。</a:t>
                </a:r>
                <a:endParaRPr lang="en-US" altLang="ja-JP" sz="21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8100392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828" t="-7438" b="-14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グループ化 23"/>
          <p:cNvGrpSpPr/>
          <p:nvPr/>
        </p:nvGrpSpPr>
        <p:grpSpPr>
          <a:xfrm>
            <a:off x="179512" y="908720"/>
            <a:ext cx="859452" cy="461665"/>
            <a:chOff x="314821" y="948089"/>
            <a:chExt cx="859452" cy="461665"/>
          </a:xfrm>
        </p:grpSpPr>
        <p:sp>
          <p:nvSpPr>
            <p:cNvPr id="25" name="正方形/長方形 24"/>
            <p:cNvSpPr/>
            <p:nvPr/>
          </p:nvSpPr>
          <p:spPr>
            <a:xfrm>
              <a:off x="384547" y="948521"/>
              <a:ext cx="720000" cy="460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14821" y="948089"/>
              <a:ext cx="8594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問</a:t>
              </a:r>
              <a:r>
                <a:rPr kumimoji="1"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22</a:t>
              </a:r>
              <a:endPara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正方形/長方形 27"/>
              <p:cNvSpPr/>
              <p:nvPr/>
            </p:nvSpPr>
            <p:spPr>
              <a:xfrm>
                <a:off x="1123235" y="1653015"/>
                <a:ext cx="7920881" cy="51013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1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公比を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1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  <a:p>
                <a:pPr>
                  <a:tabLst>
                    <a:tab pos="3679825" algn="l"/>
                  </a:tabLst>
                </a:pP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=1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=35 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=35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684800">
                  <a:tabLst>
                    <a:tab pos="36798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=315 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=315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ゆえに，これらを同時に満たす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は存在しない。</a:t>
                </a: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≠1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>
                  <a:tabLst>
                    <a:tab pos="1882775" algn="l"/>
                    <a:tab pos="40354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=35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ja-JP" altLang="ja-JP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=35</m:t>
                    </m:r>
                  </m:oMath>
                </a14:m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……①</a:t>
                </a:r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tabLst>
                    <a:tab pos="1882775" algn="l"/>
                    <a:tab pos="403542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=315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ja-JP" altLang="ja-JP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=315</m:t>
                    </m:r>
                  </m:oMath>
                </a14:m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……②</a:t>
                </a:r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ja-JP" altLang="ja-JP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ja-JP" altLang="ja-JP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=315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これに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を代入して　　</a:t>
                </a:r>
                <a14:m>
                  <m:oMath xmlns:m="http://schemas.openxmlformats.org/officeDocument/2006/math"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35</m:t>
                    </m:r>
                    <m:d>
                      <m:d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100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=315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38000" indent="-15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100">
                          <a:solidFill>
                            <a:srgbClr val="FF0000"/>
                          </a:solidFill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ja-JP" altLang="ja-JP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100" i="1">
                          <a:solidFill>
                            <a:srgbClr val="FF0000"/>
                          </a:solidFill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909600" indent="-15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100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は実数であるから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に代入して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=5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ゆえに，この等比数列の</a:t>
                </a:r>
                <a:r>
                  <a:rPr lang="ja-JP" altLang="ja-JP" sz="21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初項は</a:t>
                </a:r>
                <a14:m>
                  <m:oMath xmlns:m="http://schemas.openxmlformats.org/officeDocument/2006/math">
                    <m:r>
                      <a:rPr lang="ja-JP" altLang="ja-JP" sz="21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1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</m:oMath>
                </a14:m>
                <a:r>
                  <a:rPr lang="ja-JP" altLang="ja-JP" sz="2100" b="1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1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公比は</a:t>
                </a:r>
                <a14:m>
                  <m:oMath xmlns:m="http://schemas.openxmlformats.org/officeDocument/2006/math">
                    <m:r>
                      <a:rPr lang="ja-JP" altLang="ja-JP" sz="2100" b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ja-JP" sz="21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ja-JP" altLang="en-US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235" y="1653015"/>
                <a:ext cx="7920881" cy="5101397"/>
              </a:xfrm>
              <a:prstGeom prst="rect">
                <a:avLst/>
              </a:prstGeom>
              <a:blipFill>
                <a:blip r:embed="rId4"/>
                <a:stretch>
                  <a:fillRect l="-2077" t="-2031" b="-1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33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等差中項と等比中項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p.21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437064" y="957868"/>
                <a:ext cx="8527424" cy="47397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800" smtClean="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2,  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,  18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がこの順で等差数列であるとき，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の値を求めてみよう。等差数列では，隣り合う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項の差が等しいから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−2=18−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219600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latin typeface="Cambria Math"/>
                        </a:rPr>
                        <m:t>2</m:t>
                      </m:r>
                      <m:r>
                        <a:rPr lang="en-US" altLang="ja-JP" sz="2800" i="1">
                          <a:latin typeface="Cambria Math"/>
                        </a:rPr>
                        <m:t>𝑥</m:t>
                      </m:r>
                      <m:r>
                        <a:rPr lang="en-US" altLang="ja-JP" sz="2800" i="1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tabLst>
                    <a:tab pos="2408400" algn="l"/>
                  </a:tabLst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</a:t>
                </a: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 i="1">
                        <a:latin typeface="Cambria Math"/>
                      </a:rPr>
                      <m:t>=10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がこの順で等差数列であるとき</a:t>
                </a:r>
              </a:p>
              <a:p>
                <a:pPr marL="1720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/>
                        </a:rPr>
                        <m:t>𝑏</m:t>
                      </m:r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r>
                        <a:rPr lang="en-US" altLang="ja-JP" sz="2800" i="1">
                          <a:latin typeface="Cambria Math"/>
                        </a:rPr>
                        <m:t>𝑎</m:t>
                      </m:r>
                      <m:r>
                        <a:rPr lang="en-US" altLang="ja-JP" sz="2800">
                          <a:latin typeface="Cambria Math"/>
                        </a:rPr>
                        <m:t>=</m:t>
                      </m:r>
                      <m:r>
                        <a:rPr lang="en-US" altLang="ja-JP" sz="2800" i="1">
                          <a:latin typeface="Cambria Math"/>
                        </a:rPr>
                        <m:t>𝑐</m:t>
                      </m:r>
                      <m:r>
                        <a:rPr lang="en-US" altLang="ja-JP" sz="2800" i="1">
                          <a:latin typeface="Cambria Math"/>
                        </a:rPr>
                        <m:t>−</m:t>
                      </m:r>
                      <m:r>
                        <a:rPr lang="en-US" altLang="ja-JP" sz="28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　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/>
                      </a:rPr>
                      <m:t>𝟐</m:t>
                    </m:r>
                    <m:r>
                      <a:rPr lang="en-US" altLang="ja-JP" sz="2800" b="1" i="1">
                        <a:latin typeface="Cambria Math"/>
                      </a:rPr>
                      <m:t>𝒃</m:t>
                    </m:r>
                    <m:r>
                      <a:rPr lang="en-US" altLang="ja-JP" sz="2800" b="1"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latin typeface="Cambria Math"/>
                      </a:rPr>
                      <m:t>𝒂</m:t>
                    </m:r>
                    <m:r>
                      <a:rPr lang="en-US" altLang="ja-JP" sz="2800" b="1">
                        <a:latin typeface="Cambria Math"/>
                      </a:rPr>
                      <m:t>+</m:t>
                    </m:r>
                    <m:r>
                      <a:rPr lang="en-US" altLang="ja-JP" sz="2800" b="1" i="1">
                        <a:latin typeface="Cambria Math"/>
                      </a:rPr>
                      <m:t>𝒄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が成り立つ。この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等差中項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4" y="957868"/>
                <a:ext cx="8527424" cy="4739759"/>
              </a:xfrm>
              <a:prstGeom prst="rect">
                <a:avLst/>
              </a:prstGeom>
              <a:blipFill rotWithShape="1">
                <a:blip r:embed="rId3"/>
                <a:stretch>
                  <a:fillRect l="-2573" t="-2442" r="-1573" b="-33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 descr="IIB-std-021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464" y="2130991"/>
            <a:ext cx="2088000" cy="1323702"/>
          </a:xfrm>
          <a:prstGeom prst="rect">
            <a:avLst/>
          </a:prstGeom>
        </p:spPr>
      </p:pic>
      <p:sp>
        <p:nvSpPr>
          <p:cNvPr id="9" name="メモ 102"/>
          <p:cNvSpPr/>
          <p:nvPr/>
        </p:nvSpPr>
        <p:spPr>
          <a:xfrm>
            <a:off x="2396519" y="4812392"/>
            <a:ext cx="2091059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10" name="メモ 102"/>
          <p:cNvSpPr/>
          <p:nvPr/>
        </p:nvSpPr>
        <p:spPr>
          <a:xfrm>
            <a:off x="3851920" y="5228317"/>
            <a:ext cx="2091059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39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等差中項と等比中項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p.21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704856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数がこの順で等差数列であるとき，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704856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82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045176" y="1862827"/>
                <a:ext cx="2022670" cy="57708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5,  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13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76" y="1862827"/>
                <a:ext cx="2022670" cy="577081"/>
              </a:xfrm>
              <a:prstGeom prst="rect">
                <a:avLst/>
              </a:prstGeom>
              <a:blipFill rotWithShape="1">
                <a:blip r:embed="rId4"/>
                <a:stretch>
                  <a:fillRect l="-10542" t="-8511" b="-2234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045176" y="3429000"/>
                <a:ext cx="1790747" cy="585545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76" y="3429000"/>
                <a:ext cx="1790747" cy="585545"/>
              </a:xfrm>
              <a:prstGeom prst="rect">
                <a:avLst/>
              </a:prstGeom>
              <a:blipFill rotWithShape="1">
                <a:blip r:embed="rId5"/>
                <a:stretch>
                  <a:fillRect l="-11905" t="-13542" b="-145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739632" y="2450976"/>
                <a:ext cx="2070760" cy="86177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=5+13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4320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32" y="2450976"/>
                <a:ext cx="2070760" cy="8617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39632" y="4149080"/>
                <a:ext cx="1871987" cy="2428357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  <m:r>
                        <a:rPr lang="vi-VN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43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632" y="4149080"/>
                <a:ext cx="1871987" cy="24283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53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等差中項と等比中項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p.21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437064" y="957868"/>
                <a:ext cx="8527424" cy="23538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一般に，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0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でない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𝑎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𝑏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がこの順で等比数列であるとき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　　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den>
                    </m:f>
                    <m:r>
                      <a:rPr lang="en-US" altLang="ja-JP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altLang="ja-JP" sz="2800" i="1"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1" i="1">
                            <a:latin typeface="Cambria Math"/>
                          </a:rPr>
                          <m:t>𝒃</m:t>
                        </m:r>
                      </m:e>
                      <m:sup>
                        <m:r>
                          <a:rPr lang="en-US" altLang="ja-JP" sz="2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altLang="ja-JP" sz="2800" b="1">
                        <a:latin typeface="Cambria Math"/>
                      </a:rPr>
                      <m:t>=</m:t>
                    </m:r>
                    <m:r>
                      <a:rPr lang="en-US" altLang="ja-JP" sz="2800" b="1" i="1">
                        <a:latin typeface="Cambria Math"/>
                      </a:rPr>
                      <m:t>𝒂𝒄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が成り立つ。この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𝑏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等比中項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という。</a:t>
                </a:r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064" y="957868"/>
                <a:ext cx="8527424" cy="2353850"/>
              </a:xfrm>
              <a:prstGeom prst="rect">
                <a:avLst/>
              </a:prstGeom>
              <a:blipFill rotWithShape="1">
                <a:blip r:embed="rId3"/>
                <a:stretch>
                  <a:fillRect l="-2573" t="-4922" b="-7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メモ 102"/>
          <p:cNvSpPr/>
          <p:nvPr/>
        </p:nvSpPr>
        <p:spPr>
          <a:xfrm>
            <a:off x="2051720" y="2470036"/>
            <a:ext cx="1728191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8" name="メモ 102"/>
          <p:cNvSpPr/>
          <p:nvPr/>
        </p:nvSpPr>
        <p:spPr>
          <a:xfrm>
            <a:off x="3862968" y="2885961"/>
            <a:ext cx="2160240" cy="415925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8004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参考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等差中項と等比中項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 </a:t>
            </a:r>
            <a:r>
              <a:rPr lang="ja-JP" altLang="en-US" sz="2000" b="1" dirty="0">
                <a:solidFill>
                  <a:schemeClr val="tx1"/>
                </a:solidFill>
                <a:latin typeface="+mn-ea"/>
              </a:rPr>
              <a:t>          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</a:rPr>
              <a:t>p.21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つの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数がこの順で等比数列であるとき，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の値を求めよ。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53" t="-7643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045176" y="1862827"/>
                <a:ext cx="2022670" cy="50917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3,  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12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76" y="1862827"/>
                <a:ext cx="2022670" cy="509178"/>
              </a:xfrm>
              <a:prstGeom prst="rect">
                <a:avLst/>
              </a:prstGeom>
              <a:blipFill rotWithShape="1">
                <a:blip r:embed="rId4"/>
                <a:stretch>
                  <a:fillRect l="-10542" t="-9639" b="-385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045176" y="3927934"/>
                <a:ext cx="1823897" cy="509178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ts val="4500"/>
                  </a:lnSpc>
                </a:pPr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2,  </m:t>
                    </m:r>
                    <m:r>
                      <a:rPr lang="en-US" altLang="ja-JP" sz="2800" i="1">
                        <a:latin typeface="Cambria Math"/>
                      </a:rPr>
                      <m:t>𝑥</m:t>
                    </m:r>
                    <m:r>
                      <a:rPr lang="en-US" altLang="ja-JP" sz="2800">
                        <a:latin typeface="Cambria Math"/>
                      </a:rPr>
                      <m:t>,  </m:t>
                    </m:r>
                    <m:r>
                      <a:rPr lang="en-US" altLang="ja-JP" sz="2800" i="1">
                        <a:latin typeface="Cambria Math"/>
                      </a:rPr>
                      <m:t>3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76" y="3927934"/>
                <a:ext cx="1823897" cy="509178"/>
              </a:xfrm>
              <a:prstGeom prst="rect">
                <a:avLst/>
              </a:prstGeom>
              <a:blipFill rotWithShape="1">
                <a:blip r:embed="rId5"/>
                <a:stretch>
                  <a:fillRect l="-11667" t="-8333" b="-380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728387" y="2492896"/>
                <a:ext cx="1881221" cy="129266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=3⋅12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=36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72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=±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87" y="2492896"/>
                <a:ext cx="1881221" cy="129266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28387" y="4564806"/>
                <a:ext cx="1746312" cy="134338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=2⋅3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72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e>
                      </m:rad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387" y="4564806"/>
                <a:ext cx="1746312" cy="134338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26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１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8720"/>
                <a:ext cx="8064896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41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がある。この数列の一般項を求めよ。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また，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はこの数列の第何項か。</a:t>
                </a: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8720"/>
                <a:ext cx="806489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209" t="-5584" b="-913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811020" y="2109049"/>
                <a:ext cx="5557612" cy="221599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41</m:t>
                    </m:r>
                  </m:oMath>
                </a14:m>
                <a:r>
                  <a:rPr lang="ja-JP" altLang="ja-JP" sz="24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の等差数列の一般項は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41+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⋅4=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𝟒𝟓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がこの数列の第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項であるとすると</a:t>
                </a:r>
              </a:p>
              <a:p>
                <a:pPr marL="5413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4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45=3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4256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=12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すなわち，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  <a:r>
                  <a:rPr lang="ja-JP" altLang="ja-JP" sz="2400" b="1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𝟏𝟐</m:t>
                    </m:r>
                  </m:oMath>
                </a14:m>
                <a:r>
                  <a:rPr lang="ja-JP" altLang="ja-JP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20" y="2109049"/>
                <a:ext cx="5557612" cy="2215991"/>
              </a:xfrm>
              <a:prstGeom prst="rect">
                <a:avLst/>
              </a:prstGeom>
              <a:blipFill>
                <a:blip r:embed="rId4"/>
                <a:stretch>
                  <a:fillRect l="-3289" t="-5234" b="-66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75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２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8720"/>
                <a:ext cx="80648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8720"/>
                <a:ext cx="806489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209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1387696"/>
                <a:ext cx="6624736" cy="54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26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387696"/>
                <a:ext cx="6624736" cy="541174"/>
              </a:xfrm>
              <a:prstGeom prst="rect">
                <a:avLst/>
              </a:prstGeom>
              <a:blipFill rotWithShape="1">
                <a:blip r:embed="rId4"/>
                <a:stretch>
                  <a:fillRect l="-1472" t="-5682" b="-147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1916832"/>
                <a:ext cx="66247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41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29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916832"/>
                <a:ext cx="662473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472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81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一般項が次のように表される数列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の初項から第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84887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53" t="-7643" b="-152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正方形/長方形 31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906279"/>
                <a:ext cx="34592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=3</m:t>
                    </m:r>
                    <m:r>
                      <a:rPr lang="en-US" altLang="ja-JP" sz="2800" i="1">
                        <a:latin typeface="Cambria Math"/>
                      </a:rPr>
                      <m:t>𝑛</m:t>
                    </m:r>
                    <m:r>
                      <a:rPr lang="en-US" altLang="ja-JP" sz="2800">
                        <a:latin typeface="Cambria Math"/>
                      </a:rPr>
                      <m:t>+1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906279"/>
                <a:ext cx="345921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521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564334"/>
                <a:ext cx="34592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564334"/>
                <a:ext cx="3459212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521" t="-1411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222389"/>
                <a:ext cx="34592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222389"/>
                <a:ext cx="3459212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521" t="-1411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6420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188640"/>
                <a:ext cx="6624736" cy="54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初項が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26</m:t>
                    </m:r>
                  </m:oMath>
                </a14:m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88640"/>
                <a:ext cx="6624736" cy="541174"/>
              </a:xfrm>
              <a:prstGeom prst="rect">
                <a:avLst/>
              </a:prstGeom>
              <a:blipFill rotWithShape="1">
                <a:blip r:embed="rId3"/>
                <a:stretch>
                  <a:fillRect l="-1472" t="-5618" b="-13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2614052"/>
                <a:ext cx="66247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41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29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614052"/>
                <a:ext cx="662473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72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445064" y="692696"/>
                <a:ext cx="7447416" cy="184665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2+</m:t>
                    </m:r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=26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−2+4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=26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8160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よって，一般項は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=−2+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⋅7=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64" y="692696"/>
                <a:ext cx="7447416" cy="1846659"/>
              </a:xfrm>
              <a:prstGeom prst="rect">
                <a:avLst/>
              </a:prstGeom>
              <a:blipFill rotWithShape="1">
                <a:blip r:embed="rId5"/>
                <a:stretch>
                  <a:fillRect l="-2455" t="-6271" b="-16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445064" y="3075717"/>
                <a:ext cx="7447416" cy="36933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4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=41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625475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+2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=41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……①</a:t>
                </a:r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7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=29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625475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+6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𝑑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=29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……②</a:t>
                </a:r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4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を解くと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=47</m:t>
                      </m:r>
                      <m:r>
                        <a:rPr lang="ja-JP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=−3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よって，一般項は</a:t>
                </a:r>
              </a:p>
              <a:p>
                <a:pPr marL="8985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=47+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064" y="3075717"/>
                <a:ext cx="7447416" cy="3693319"/>
              </a:xfrm>
              <a:prstGeom prst="rect">
                <a:avLst/>
              </a:prstGeom>
              <a:blipFill rotWithShape="1">
                <a:blip r:embed="rId6"/>
                <a:stretch>
                  <a:fillRect l="-2455" t="-3140" b="-4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00464" y="6021360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３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8720"/>
                <a:ext cx="80648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55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である等差数列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の第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何項が初めて正となるか。</a:t>
                </a: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8720"/>
                <a:ext cx="806489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09" t="-8088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899592" y="1779757"/>
                <a:ext cx="7920880" cy="217630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一般項は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55+</m:t>
                    </m:r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⋅4=4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59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0 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となるとき，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4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59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&gt;0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59</m:t>
                          </m:r>
                        </m:num>
                        <m:den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=14.7⋅⋅⋅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は自然数であるから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≧15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よって，この等差数列の</a:t>
                </a:r>
                <a:r>
                  <a:rPr lang="ja-JP" altLang="ja-JP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𝟏𝟓</m:t>
                    </m:r>
                  </m:oMath>
                </a14:m>
                <a:r>
                  <a:rPr lang="ja-JP" altLang="ja-JP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が初めて正となる。</a:t>
                </a:r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779757"/>
                <a:ext cx="7920880" cy="2176301"/>
              </a:xfrm>
              <a:prstGeom prst="rect">
                <a:avLst/>
              </a:prstGeom>
              <a:blipFill>
                <a:blip r:embed="rId4"/>
                <a:stretch>
                  <a:fillRect l="-2386" t="-5322" b="-67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65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４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08720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次の等差数列の和を求めよ。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1387696"/>
                <a:ext cx="66247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末項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43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12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387696"/>
                <a:ext cx="662473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472" t="-14667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2924944"/>
                <a:ext cx="662473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8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11</m:t>
                    </m:r>
                  </m:oMath>
                </a14:m>
                <a:endParaRPr lang="ja-JP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924944"/>
                <a:ext cx="6624736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72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1475656" y="1916832"/>
                <a:ext cx="3424142" cy="69147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⋅12⋅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1+43</m:t>
                          </m:r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𝟐𝟓𝟐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16832"/>
                <a:ext cx="3424142" cy="69147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475656" y="3429000"/>
                <a:ext cx="5285486" cy="691471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⋅11⋅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2⋅8+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11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𝟕𝟕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429000"/>
                <a:ext cx="5285486" cy="6914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42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５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8720"/>
                <a:ext cx="80648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−</m:t>
                    </m:r>
                    <m:r>
                      <a:rPr lang="en-US" altLang="ja-JP" sz="2400">
                        <a:latin typeface="Cambria Math"/>
                      </a:rPr>
                      <m:t>40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の等差数列において，初項から第何項までの和が初めて正となるか。</a:t>
                </a: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8720"/>
                <a:ext cx="806489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09" t="-8088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838632" y="1749257"/>
                <a:ext cx="7920880" cy="395582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d>
                        <m:dPr>
                          <m:begChr m:val="{"/>
                          <m:endChr m:val="}"/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2⋅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−40</m:t>
                              </m:r>
                            </m:e>
                          </m:d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⋅6</m:t>
                          </m:r>
                        </m:e>
                      </m:d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018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smtClean="0">
                          <a:solidFill>
                            <a:srgbClr val="FF0000"/>
                          </a:solidFill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43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0 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となるとき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−43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これを解いて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&lt;0</m:t>
                    </m:r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/>
                      </a:rPr>
                      <m:t>，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43</m:t>
                        </m:r>
                      </m:num>
                      <m:den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は自然数であるから</a:t>
                </a:r>
              </a:p>
              <a:p>
                <a:pPr marL="625475"/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&gt;</m:t>
                    </m:r>
                    <m:f>
                      <m:f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43</m:t>
                        </m:r>
                      </m:num>
                      <m:den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=14.3⋅⋅⋅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≧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15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</a:t>
                </a:r>
                <a:r>
                  <a:rPr lang="ja-JP" altLang="ja-JP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𝟏𝟓</m:t>
                    </m:r>
                  </m:oMath>
                </a14:m>
                <a:r>
                  <a:rPr lang="ja-JP" altLang="ja-JP" sz="24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が初めて正となる。</a:t>
                </a:r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32" y="1749257"/>
                <a:ext cx="7920880" cy="3955827"/>
              </a:xfrm>
              <a:prstGeom prst="rect">
                <a:avLst/>
              </a:prstGeom>
              <a:blipFill>
                <a:blip r:embed="rId4"/>
                <a:stretch>
                  <a:fillRect l="-2386" t="-2928" b="-32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4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６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8720"/>
                <a:ext cx="80648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桁の自然数のうち，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9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の倍数であるものの和を求めよ。</a:t>
                </a: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8720"/>
                <a:ext cx="8064896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227" t="-14474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850444" y="1370682"/>
                <a:ext cx="7970028" cy="253813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の倍数である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桁の自然数を小さい方から順に並べると，初項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108</m:t>
                    </m:r>
                  </m:oMath>
                </a14:m>
                <a:r>
                  <a:rPr lang="ja-JP" altLang="ja-JP" sz="24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公差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9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の等差数列となり，末項は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999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よって，項数を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とすると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999=108+9</m:t>
                    </m:r>
                    <m:d>
                      <m:d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=100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ゆえに，これらの数の和は</a:t>
                </a:r>
              </a:p>
              <a:p>
                <a:pPr marL="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⋅100⋅</m:t>
                      </m:r>
                      <m:d>
                        <m:d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108+999</m:t>
                          </m:r>
                        </m:e>
                      </m:d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𝟓𝟓𝟑𝟓𝟎</m:t>
                      </m:r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444" y="1370682"/>
                <a:ext cx="7970028" cy="2538131"/>
              </a:xfrm>
              <a:prstGeom prst="rect">
                <a:avLst/>
              </a:prstGeom>
              <a:blipFill rotWithShape="1">
                <a:blip r:embed="rId4"/>
                <a:stretch>
                  <a:fillRect l="-2372" t="-4567" r="-22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96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７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8720"/>
                <a:ext cx="8064896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第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項が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48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である等比数列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の一般項を求めよ。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8720"/>
                <a:ext cx="8064896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209" t="-8088" r="-302" b="-161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785724" y="1747337"/>
                <a:ext cx="8114376" cy="2962991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4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公比を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とおくと</a:t>
                </a:r>
                <a:endParaRPr lang="en-US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</a:p>
              <a:p>
                <a:pPr>
                  <a:tabLst>
                    <a:tab pos="5021263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𝑎𝑟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=6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……①</a:t>
                </a:r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>
                  <a:tabLst>
                    <a:tab pos="2844000" algn="l"/>
                    <a:tab pos="50220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=48</m:t>
                    </m:r>
                    <m:r>
                      <a:rPr lang="ja-JP" altLang="ja-JP" sz="2400">
                        <a:solidFill>
                          <a:srgbClr val="FF0000"/>
                        </a:solidFill>
                        <a:latin typeface="Cambria Math"/>
                      </a:rPr>
                      <m:t>であるから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=48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	……②</a:t>
                </a:r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 ÷ </m:t>
                    </m:r>
                  </m:oMath>
                </a14:m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=8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は実数であるから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=2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400">
                        <a:solidFill>
                          <a:srgbClr val="FF0000"/>
                        </a:solidFill>
                        <a:latin typeface="Cambria Math"/>
                      </a:rPr>
                      <m:t>=3</m:t>
                    </m:r>
                  </m:oMath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したがって，一般項は</a:t>
                </a:r>
                <a:r>
                  <a:rPr lang="ja-JP" altLang="en-US" sz="24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altLang="ja-JP" sz="2400" b="1">
                        <a:solidFill>
                          <a:srgbClr val="FF0000"/>
                        </a:solidFill>
                        <a:latin typeface="Cambria Math"/>
                      </a:rPr>
                      <m:t>⋅</m:t>
                    </m:r>
                    <m:sSup>
                      <m:sSupPr>
                        <m:ctrlPr>
                          <a:rPr lang="ja-JP" altLang="ja-JP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p>
                    </m:sSup>
                  </m:oMath>
                </a14:m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724" y="1747337"/>
                <a:ext cx="8114376" cy="2962991"/>
              </a:xfrm>
              <a:prstGeom prst="rect">
                <a:avLst/>
              </a:prstGeom>
              <a:blipFill rotWithShape="1">
                <a:blip r:embed="rId4"/>
                <a:stretch>
                  <a:fillRect l="-2329" t="-3909" b="-45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17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８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p:sp>
        <p:nvSpPr>
          <p:cNvPr id="23" name="正方形/長方形 29"/>
          <p:cNvSpPr>
            <a:spLocks noChangeArrowheads="1"/>
          </p:cNvSpPr>
          <p:nvPr/>
        </p:nvSpPr>
        <p:spPr bwMode="auto">
          <a:xfrm>
            <a:off x="755576" y="908720"/>
            <a:ext cx="8064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次の等比数列の和を求めよ。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1387696"/>
                <a:ext cx="6624736" cy="541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  <a:defRPr/>
                </a:pPr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2</m:t>
                    </m:r>
                  </m:oMath>
                </a14:m>
                <a:r>
                  <a:rPr lang="ja-JP" altLang="ja-JP" sz="24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項数</a:t>
                </a:r>
                <a14:m>
                  <m:oMath xmlns:m="http://schemas.openxmlformats.org/officeDocument/2006/math">
                    <m:r>
                      <a:rPr lang="en-US" altLang="ja-JP" sz="24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の等比数列の和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1387696"/>
                <a:ext cx="6624736" cy="541174"/>
              </a:xfrm>
              <a:prstGeom prst="rect">
                <a:avLst/>
              </a:prstGeom>
              <a:blipFill rotWithShape="1">
                <a:blip r:embed="rId3"/>
                <a:stretch>
                  <a:fillRect l="-1472" t="-5682" b="-147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2924944"/>
                <a:ext cx="7776864" cy="616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等比数列</a:t>
                </a:r>
                <a14:m>
                  <m:oMath xmlns:m="http://schemas.openxmlformats.org/officeDocument/2006/math">
                    <m:r>
                      <a:rPr lang="ja-JP" altLang="ja-JP" sz="240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ja-JP" sz="240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altLang="ja-JP" sz="24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ja-JP" sz="2400">
                            <a:latin typeface="Cambria Math"/>
                          </a:rPr>
                          <m:t>9</m:t>
                        </m:r>
                      </m:den>
                    </m:f>
                    <m:r>
                      <a:rPr lang="en-US" altLang="ja-JP" sz="2400">
                        <a:latin typeface="Cambria Math"/>
                      </a:rPr>
                      <m:t>,  </m:t>
                    </m:r>
                    <m:f>
                      <m:fPr>
                        <m:ctrlPr>
                          <a:rPr lang="ja-JP" altLang="ja-JP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ja-JP" sz="2400">
                            <a:latin typeface="Cambria Math"/>
                          </a:rPr>
                          <m:t>27</m:t>
                        </m:r>
                      </m:den>
                    </m:f>
                    <m:r>
                      <a:rPr lang="en-US" altLang="ja-JP" sz="2400">
                        <a:latin typeface="Cambria Math"/>
                      </a:rPr>
                      <m:t>,  ⋯ 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の初項から第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4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</a:t>
                </a:r>
                <a:endParaRPr lang="en-US" altLang="ja-JP" sz="24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6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2924944"/>
                <a:ext cx="7776864" cy="616579"/>
              </a:xfrm>
              <a:prstGeom prst="rect">
                <a:avLst/>
              </a:prstGeom>
              <a:blipFill rotWithShape="1">
                <a:blip r:embed="rId4"/>
                <a:stretch>
                  <a:fillRect l="-1254" b="-49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475656" y="1945266"/>
                <a:ext cx="2380973" cy="74398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</m:t>
                          </m:r>
                          <m:d>
                            <m:d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ja-JP" sz="240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5</m:t>
                                  </m:r>
                                </m:sup>
                              </m:sSup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4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𝟏𝟖𝟔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945266"/>
                <a:ext cx="2380973" cy="7439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475656" y="3645024"/>
                <a:ext cx="5517536" cy="2854692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ja-JP" sz="2400" dirty="0" smtClean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初項</m:t>
                      </m:r>
                      <m:r>
                        <a:rPr lang="ja-JP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ja-JP" altLang="ja-JP" sz="2400" dirty="0" err="1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，</m:t>
                      </m:r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公比</m:t>
                      </m:r>
                      <m:r>
                        <a:rPr lang="ja-JP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ja-JP" sz="240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ja-JP" altLang="ja-JP" sz="24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m:t>の等比数列であるから</m:t>
                      </m:r>
                    </m:oMath>
                  </m:oMathPara>
                </a14:m>
                <a:endParaRPr lang="ja-JP" altLang="ja-JP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625475" indent="-62547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ja-JP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d>
                            <m:dPr>
                              <m:begChr m:val="{"/>
                              <m:endChr m:val="}"/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ja-JP" altLang="ja-JP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ja-JP" altLang="ja-JP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ja-JP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ja-JP" sz="24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ja-JP" altLang="ja-JP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altLang="ja-JP" sz="2400" i="1" dirty="0">
                  <a:solidFill>
                    <a:srgbClr val="FF0000"/>
                  </a:solidFill>
                  <a:latin typeface="Cambria Math"/>
                </a:endParaRPr>
              </a:p>
              <a:p>
                <a:pPr marL="10368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ja-JP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ja-JP" altLang="ja-JP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altLang="ja-JP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645024"/>
                <a:ext cx="5517536" cy="28546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055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/>
          <p:cNvSpPr txBox="1">
            <a:spLocks/>
          </p:cNvSpPr>
          <p:nvPr/>
        </p:nvSpPr>
        <p:spPr bwMode="auto">
          <a:xfrm>
            <a:off x="257175" y="84138"/>
            <a:ext cx="8563297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en-US" altLang="ja-JP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Training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– </a:t>
            </a:r>
            <a:r>
              <a:rPr lang="ja-JP" altLang="en-US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トレーニング </a:t>
            </a:r>
            <a:r>
              <a:rPr lang="en-US" altLang="ja-JP" sz="20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- </a:t>
            </a:r>
            <a:r>
              <a:rPr lang="ja-JP" altLang="en-US" sz="2800" b="1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>　                           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p.22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528" y="908720"/>
            <a:ext cx="4714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dirty="0">
                <a:latin typeface="HGｺﾞｼｯｸE" panose="020B0909000000000000" pitchFamily="49" charset="-128"/>
                <a:ea typeface="HGｺﾞｼｯｸE" panose="020B0909000000000000" pitchFamily="49" charset="-128"/>
              </a:rPr>
              <a:t>９</a:t>
            </a:r>
            <a:endParaRPr lang="en-US" altLang="ja-JP" sz="2400" dirty="0">
              <a:latin typeface="HGｺﾞｼｯｸE" panose="020B0909000000000000" pitchFamily="49" charset="-128"/>
              <a:ea typeface="HGｺﾞｼｯｸE" panose="020B0909000000000000" pitchFamily="49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9"/>
              <p:cNvSpPr>
                <a:spLocks noChangeArrowheads="1"/>
              </p:cNvSpPr>
              <p:nvPr/>
            </p:nvSpPr>
            <p:spPr bwMode="auto">
              <a:xfrm>
                <a:off x="755576" y="908720"/>
                <a:ext cx="806489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1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項までの和が</a:t>
                </a:r>
                <a14:m>
                  <m:oMath xmlns:m="http://schemas.openxmlformats.org/officeDocument/2006/math">
                    <m:r>
                      <a:rPr lang="en-US" altLang="ja-JP" sz="2100">
                        <a:latin typeface="Cambria Math"/>
                      </a:rPr>
                      <m:t>7</m:t>
                    </m:r>
                  </m:oMath>
                </a14:m>
                <a:r>
                  <a:rPr lang="ja-JP" altLang="ja-JP" sz="2100" dirty="0" err="1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100">
                        <a:latin typeface="Cambria Math"/>
                      </a:rPr>
                      <m:t>6</m:t>
                    </m:r>
                  </m:oMath>
                </a14:m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項までの和が</a:t>
                </a:r>
                <a14:m>
                  <m:oMath xmlns:m="http://schemas.openxmlformats.org/officeDocument/2006/math">
                    <m:r>
                      <a:rPr lang="en-US" altLang="ja-JP" sz="2100" i="1">
                        <a:latin typeface="Cambria Math"/>
                      </a:rPr>
                      <m:t>−</m:t>
                    </m:r>
                    <m:r>
                      <a:rPr lang="en-US" altLang="ja-JP" sz="2100">
                        <a:latin typeface="Cambria Math"/>
                      </a:rPr>
                      <m:t>182</m:t>
                    </m:r>
                  </m:oMath>
                </a14:m>
                <a:r>
                  <a:rPr lang="ja-JP" altLang="ja-JP" sz="21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である等比数列の初項と公比を求めよ。ただし，公比は実数とする。</a:t>
                </a:r>
                <a:endParaRPr lang="en-US" altLang="ja-JP" sz="21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3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908720"/>
                <a:ext cx="8064896" cy="738664"/>
              </a:xfrm>
              <a:prstGeom prst="rect">
                <a:avLst/>
              </a:prstGeom>
              <a:blipFill rotWithShape="1">
                <a:blip r:embed="rId3"/>
                <a:stretch>
                  <a:fillRect l="-907" t="-7438" b="-1487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正方形/長方形 6"/>
              <p:cNvSpPr/>
              <p:nvPr/>
            </p:nvSpPr>
            <p:spPr>
              <a:xfrm>
                <a:off x="818680" y="1622535"/>
                <a:ext cx="8089040" cy="5101397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初項を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1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公比を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100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初項から第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項までの和を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とする。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のとき，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=7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=7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1684800"/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=−182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　</a:t>
                </a:r>
                <a14:m>
                  <m:oMath xmlns:m="http://schemas.openxmlformats.org/officeDocument/2006/math"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6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182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ゆえに，これらを同時に満たす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存在しない。</a:t>
                </a: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よって，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≠1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であるから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=7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　</a:t>
                </a:r>
                <a:r>
                  <a:rPr lang="ja-JP" altLang="en-US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ja-JP" altLang="ja-JP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1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10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=7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ja-JP" altLang="en-US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……①</a:t>
                </a:r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sz="2100">
                            <a:solidFill>
                              <a:srgbClr val="FF0000"/>
                            </a:solidFill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ja-JP" altLang="ja-JP" sz="2100">
                        <a:solidFill>
                          <a:srgbClr val="FF0000"/>
                        </a:solidFill>
                        <a:latin typeface="Cambria Math"/>
                      </a:rPr>
                      <m:t>＝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182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ja-JP" altLang="en-US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ja-JP" altLang="ja-JP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=−182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……②</a:t>
                </a:r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②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より</a:t>
                </a:r>
                <a:r>
                  <a:rPr lang="ja-JP" altLang="en-US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d>
                          <m:d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ja-JP" altLang="ja-JP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ja-JP" altLang="ja-JP" sz="21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altLang="ja-JP" sz="21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𝑟</m:t>
                        </m:r>
                      </m:den>
                    </m:f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182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これに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を代入して　</a:t>
                </a:r>
                <a14:m>
                  <m:oMath xmlns:m="http://schemas.openxmlformats.org/officeDocument/2006/math"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7</m:t>
                    </m:r>
                    <m:d>
                      <m:dPr>
                        <m:ctrlPr>
                          <a:rPr lang="ja-JP" altLang="ja-JP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1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1+</m:t>
                        </m:r>
                        <m:sSup>
                          <m:sSupPr>
                            <m:ctrlPr>
                              <a:rPr lang="ja-JP" altLang="ja-JP" sz="21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ja-JP" sz="21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=−182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03120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100" i="1">
                          <a:solidFill>
                            <a:srgbClr val="FF0000"/>
                          </a:solidFill>
                          <a:latin typeface="Cambria Math"/>
                        </a:rPr>
                        <m:t>1+</m:t>
                      </m:r>
                      <m:sSup>
                        <m:sSupPr>
                          <m:ctrlPr>
                            <a:rPr lang="ja-JP" altLang="ja-JP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100" i="1">
                          <a:solidFill>
                            <a:srgbClr val="FF0000"/>
                          </a:solidFill>
                          <a:latin typeface="Cambria Math"/>
                        </a:rPr>
                        <m:t>=−26</m:t>
                      </m:r>
                    </m:oMath>
                  </m:oMathPara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pPr marL="34972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21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21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100" i="1">
                          <a:solidFill>
                            <a:srgbClr val="FF0000"/>
                          </a:solidFill>
                          <a:latin typeface="Cambria Math"/>
                        </a:rPr>
                        <m:t>=−2</m:t>
                      </m:r>
                      <m:r>
                        <a:rPr lang="en-US" altLang="ja-JP" sz="2100">
                          <a:solidFill>
                            <a:srgbClr val="FF0000"/>
                          </a:solidFill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は実数であるから　</a:t>
                </a:r>
                <a:r>
                  <a:rPr lang="ja-JP" altLang="en-US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𝑟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これを</a:t>
                </a:r>
                <a:r>
                  <a:rPr lang="en-US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①</a:t>
                </a:r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に代入して</a:t>
                </a:r>
                <a:r>
                  <a:rPr lang="ja-JP" altLang="en-US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r>
                      <a:rPr lang="en-US" altLang="ja-JP" sz="2100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10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ja-JP" altLang="ja-JP" sz="21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ゆえに，この等比数列の</a:t>
                </a:r>
                <a:r>
                  <a:rPr lang="ja-JP" altLang="ja-JP" sz="21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初項は</a:t>
                </a:r>
                <a14:m>
                  <m:oMath xmlns:m="http://schemas.openxmlformats.org/officeDocument/2006/math">
                    <m:r>
                      <a:rPr lang="en-US" altLang="ja-JP" sz="2100" b="1" i="1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ja-JP" altLang="ja-JP" sz="2100" b="1" dirty="0" err="1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，</a:t>
                </a:r>
                <a:r>
                  <a:rPr lang="ja-JP" altLang="ja-JP" sz="2100" b="1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公比は</a:t>
                </a:r>
                <a14:m>
                  <m:oMath xmlns:m="http://schemas.openxmlformats.org/officeDocument/2006/math">
                    <m:r>
                      <a:rPr lang="en-US" altLang="ja-JP" sz="2100" b="1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altLang="ja-JP" sz="21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ja-JP" altLang="ja-JP" sz="2100" dirty="0">
                    <a:solidFill>
                      <a:srgbClr val="FF0000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である。</a:t>
                </a:r>
              </a:p>
            </p:txBody>
          </p:sp>
        </mc:Choice>
        <mc:Fallback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80" y="1622535"/>
                <a:ext cx="8089040" cy="5101397"/>
              </a:xfrm>
              <a:prstGeom prst="rect">
                <a:avLst/>
              </a:prstGeom>
              <a:blipFill>
                <a:blip r:embed="rId4"/>
                <a:stretch>
                  <a:fillRect l="-2035" t="-2031" b="-19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9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287070"/>
                <a:ext cx="34592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=3</m:t>
                    </m:r>
                    <m:r>
                      <a:rPr lang="en-US" altLang="ja-JP" sz="2800" i="1">
                        <a:latin typeface="Cambria Math"/>
                      </a:rPr>
                      <m:t>𝑛</m:t>
                    </m:r>
                    <m:r>
                      <a:rPr lang="en-US" altLang="ja-JP" sz="2800">
                        <a:latin typeface="Cambria Math"/>
                      </a:rPr>
                      <m:t>+1</m:t>
                    </m:r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287070"/>
                <a:ext cx="3459212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3521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5217244" y="291084"/>
                <a:ext cx="34592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ja-JP" sz="280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5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7244" y="291084"/>
                <a:ext cx="3459212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3704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222389"/>
                <a:ext cx="345921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36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222389"/>
                <a:ext cx="3459212" cy="523220"/>
              </a:xfrm>
              <a:prstGeom prst="rect">
                <a:avLst/>
              </a:prstGeom>
              <a:blipFill rotWithShape="1">
                <a:blip r:embed="rId6"/>
                <a:stretch>
                  <a:fillRect l="-3521" t="-14118" b="-305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835696" y="790878"/>
                <a:ext cx="3307444" cy="215443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=3×1+1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=3×2+1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=3×3+1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=3×4+1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𝟏𝟑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smtClean="0">
                          <a:solidFill>
                            <a:srgbClr val="FF0000"/>
                          </a:solidFill>
                          <a:latin typeface="Cambria Math"/>
                        </a:rPr>
                        <m:t>3×5+1</m:t>
                      </m:r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790878"/>
                <a:ext cx="3307444" cy="21544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009332" y="790878"/>
                <a:ext cx="2233817" cy="215443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𝟐𝟓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332" y="790878"/>
                <a:ext cx="2233817" cy="21544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1835696" y="3736387"/>
                <a:ext cx="3137782" cy="2159309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𝟏𝟔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ja-JP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ja-JP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ja-JP" sz="280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𝟑𝟐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36387"/>
                <a:ext cx="3137782" cy="21593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149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704856" cy="2246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の倍数を小さい方から順に並べた数列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の初項から第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項までは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=5,  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=10,  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=15,  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=20,  </m:t>
                    </m:r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=25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であり，一般項は次のように表される。</a:t>
                </a:r>
              </a:p>
              <a:p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ja-JP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>
                        <a:latin typeface="Cambria Math"/>
                      </a:rPr>
                      <m:t>=5</m:t>
                    </m:r>
                    <m:r>
                      <a:rPr lang="en-US" altLang="ja-JP" sz="2800" i="1">
                        <a:latin typeface="Cambria Math"/>
                      </a:rPr>
                      <m:t>𝑛</m:t>
                    </m:r>
                  </m:oMath>
                </a14:m>
                <a:endParaRPr lang="ja-JP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24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704856" cy="2246769"/>
              </a:xfrm>
              <a:prstGeom prst="rect">
                <a:avLst/>
              </a:prstGeom>
              <a:blipFill rotWithShape="1">
                <a:blip r:embed="rId3"/>
                <a:stretch>
                  <a:fillRect l="-1582" t="-325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251600" y="909585"/>
            <a:ext cx="720000" cy="46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例２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8" name="メモ 102"/>
          <p:cNvSpPr/>
          <p:nvPr/>
        </p:nvSpPr>
        <p:spPr>
          <a:xfrm>
            <a:off x="1346156" y="1818909"/>
            <a:ext cx="7186284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  <p:sp>
        <p:nvSpPr>
          <p:cNvPr id="9" name="メモ 102"/>
          <p:cNvSpPr/>
          <p:nvPr/>
        </p:nvSpPr>
        <p:spPr>
          <a:xfrm>
            <a:off x="1346880" y="2690999"/>
            <a:ext cx="1496928" cy="441630"/>
          </a:xfrm>
          <a:prstGeom prst="foldedCorner">
            <a:avLst>
              <a:gd name="adj" fmla="val 36565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tIns="18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952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 bwMode="auto">
          <a:xfrm>
            <a:off x="257175" y="84138"/>
            <a:ext cx="8491289" cy="6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Bookman Old Style" pitchFamily="18" charset="0"/>
                <a:ea typeface="HG明朝E" pitchFamily="17" charset="-128"/>
              </a:defRPr>
            </a:lvl9pPr>
          </a:lstStyle>
          <a:p>
            <a:pPr eaLnBrk="1" hangingPunct="1">
              <a:defRPr/>
            </a:pPr>
            <a:r>
              <a:rPr lang="ja-JP" altLang="en-US" sz="2800" b="1" dirty="0">
                <a:solidFill>
                  <a:schemeClr val="tx1"/>
                </a:solidFill>
                <a:latin typeface="+mn-ea"/>
              </a:rPr>
              <a:t>➊ 数列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　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					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ea typeface="+mn-ea"/>
              </a:rPr>
              <a:t>        </a:t>
            </a:r>
            <a:r>
              <a:rPr lang="en-US" altLang="ja-JP" sz="2800" b="1" dirty="0">
                <a:solidFill>
                  <a:schemeClr val="tx1"/>
                </a:solidFill>
                <a:latin typeface="+mn-ea"/>
                <a:ea typeface="+mn-ea"/>
              </a:rPr>
              <a:t>       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ja-JP" altLang="en-US" sz="1600" b="1" dirty="0">
                <a:solidFill>
                  <a:schemeClr val="tx1"/>
                </a:solidFill>
                <a:latin typeface="+mn-ea"/>
                <a:ea typeface="+mn-ea"/>
              </a:rPr>
              <a:t>教科書 </a:t>
            </a:r>
            <a:r>
              <a:rPr lang="en-US" altLang="ja-JP" sz="1600" b="1" dirty="0" err="1">
                <a:solidFill>
                  <a:schemeClr val="tx1"/>
                </a:solidFill>
                <a:latin typeface="+mn-ea"/>
                <a:ea typeface="+mn-ea"/>
              </a:rPr>
              <a:t>p.9</a:t>
            </a:r>
            <a:r>
              <a:rPr lang="en-US" altLang="ja-JP" sz="1600" b="1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endParaRPr lang="ja-JP" altLang="en-US" sz="1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908720"/>
                <a:ext cx="792088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eaLnBrk="1" hangingPunct="1">
                  <a:defRPr/>
                </a:pP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次の数列の初項から第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5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項までを書き，一般項を求めよ。</a:t>
                </a:r>
                <a:endParaRPr lang="ja-JP" altLang="en-US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8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908720"/>
                <a:ext cx="7920880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38" t="-7643" r="-615" b="-1656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251560" y="909152"/>
            <a:ext cx="720000" cy="460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90872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問３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1772816"/>
                <a:ext cx="7920880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pPr marL="715963" indent="-715963"/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(1)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正の</a:t>
                </a:r>
                <a14:m>
                  <m:oMath xmlns:m="http://schemas.openxmlformats.org/officeDocument/2006/math">
                    <m:r>
                      <a:rPr lang="en-US" altLang="ja-JP" sz="2800">
                        <a:latin typeface="Cambria Math"/>
                      </a:rPr>
                      <m:t>3</m:t>
                    </m:r>
                  </m:oMath>
                </a14:m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の倍数を小さい方から順に並べた数列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1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1772816"/>
                <a:ext cx="792088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538" t="-7692" r="-6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2"/>
              <p:cNvSpPr txBox="1">
                <a:spLocks noChangeArrowheads="1"/>
              </p:cNvSpPr>
              <p:nvPr/>
            </p:nvSpPr>
            <p:spPr bwMode="auto">
              <a:xfrm>
                <a:off x="1043608" y="3718193"/>
                <a:ext cx="79928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ill Sans MT"/>
                    <a:ea typeface="ＭＳ Ｐゴシック" pitchFamily="50" charset="-128"/>
                  </a:defRPr>
                </a:lvl9pPr>
              </a:lstStyle>
              <a:p>
                <a:r>
                  <a:rPr lang="en-US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(2)</a:t>
                </a:r>
                <a:r>
                  <a:rPr lang="ja-JP" altLang="en-US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 </a:t>
                </a:r>
                <a:r>
                  <a:rPr lang="ja-JP" altLang="ja-JP" sz="2800" dirty="0"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正の奇数を小さい方から順に並べた数列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ja-JP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ja-JP" altLang="ja-JP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800" i="1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ja-JP" sz="2800" dirty="0"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2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3608" y="3718193"/>
                <a:ext cx="7992888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1526" t="-13953" b="-290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1812097" y="2753876"/>
                <a:ext cx="6878165" cy="86177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𝟏𝟐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𝟏𝟓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97" y="2753876"/>
                <a:ext cx="6878165" cy="86177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812097" y="4236849"/>
                <a:ext cx="6424516" cy="861774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𝟓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  <m:r>
                        <a:rPr lang="ja-JP" altLang="ja-JP" sz="2800">
                          <a:solidFill>
                            <a:srgbClr val="FF0000"/>
                          </a:solidFill>
                          <a:latin typeface="Cambria Math"/>
                        </a:rPr>
                        <m:t>，</m:t>
                      </m:r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ja-JP" altLang="ja-JP" sz="2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altLang="ja-JP" sz="28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ja-JP" altLang="en-US" sz="2800" dirty="0">
                  <a:solidFill>
                    <a:srgbClr val="FF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97" y="4236849"/>
                <a:ext cx="6424516" cy="8617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2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/>
      <a:bodyPr rtlCol="0" anchor="ctr"/>
      <a:lstStyle>
        <a:defPPr algn="ctr">
          <a:defRPr kumimoji="1" dirty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3569</Words>
  <Application>Microsoft Office PowerPoint</Application>
  <PresentationFormat>画面に合わせる (4:3)</PresentationFormat>
  <Paragraphs>620</Paragraphs>
  <Slides>67</Slides>
  <Notes>66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82" baseType="lpstr">
      <vt:lpstr>HGPｺﾞｼｯｸE</vt:lpstr>
      <vt:lpstr>HGｺﾞｼｯｸE</vt:lpstr>
      <vt:lpstr>HG明朝E</vt:lpstr>
      <vt:lpstr>ＭＳ Ｐゴシック</vt:lpstr>
      <vt:lpstr>ＭＳ ゴシック</vt:lpstr>
      <vt:lpstr>ＭＳ 明朝</vt:lpstr>
      <vt:lpstr>Bookman Old Style</vt:lpstr>
      <vt:lpstr>Calibri</vt:lpstr>
      <vt:lpstr>Cambria Math</vt:lpstr>
      <vt:lpstr>Gill Sans MT</vt:lpstr>
      <vt:lpstr>Times New Roman</vt:lpstr>
      <vt:lpstr>Wingdings</vt:lpstr>
      <vt:lpstr>Wingdings 3</vt:lpstr>
      <vt:lpstr>アース</vt:lpstr>
      <vt:lpstr>文書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Manager/>
  <Company>東京書籍株式会社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東京書籍株式会社</dc:creator>
  <cp:lastModifiedBy/>
  <cp:revision>1</cp:revision>
  <dcterms:created xsi:type="dcterms:W3CDTF">2013-04-26T06:05:15Z</dcterms:created>
  <dcterms:modified xsi:type="dcterms:W3CDTF">2018-01-31T20:23:38Z</dcterms:modified>
</cp:coreProperties>
</file>