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533" r:id="rId2"/>
    <p:sldId id="718" r:id="rId3"/>
    <p:sldId id="784" r:id="rId4"/>
    <p:sldId id="759" r:id="rId5"/>
    <p:sldId id="771" r:id="rId6"/>
    <p:sldId id="760" r:id="rId7"/>
    <p:sldId id="772" r:id="rId8"/>
    <p:sldId id="773" r:id="rId9"/>
    <p:sldId id="774" r:id="rId10"/>
    <p:sldId id="785" r:id="rId11"/>
    <p:sldId id="775" r:id="rId12"/>
    <p:sldId id="786" r:id="rId13"/>
    <p:sldId id="776" r:id="rId14"/>
    <p:sldId id="787" r:id="rId15"/>
    <p:sldId id="777" r:id="rId16"/>
    <p:sldId id="782" r:id="rId17"/>
    <p:sldId id="783" r:id="rId18"/>
    <p:sldId id="761" r:id="rId19"/>
    <p:sldId id="778" r:id="rId20"/>
    <p:sldId id="788" r:id="rId21"/>
    <p:sldId id="779" r:id="rId22"/>
    <p:sldId id="659" r:id="rId23"/>
    <p:sldId id="780" r:id="rId24"/>
    <p:sldId id="781" r:id="rId25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  <p15:guide id="4" orient="horz" pos="572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204" userDrawn="1">
          <p15:clr>
            <a:srgbClr val="A4A3A4"/>
          </p15:clr>
        </p15:guide>
        <p15:guide id="8" pos="5556" userDrawn="1">
          <p15:clr>
            <a:srgbClr val="A4A3A4"/>
          </p15:clr>
        </p15:guide>
        <p15:guide id="9" pos="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AD8"/>
    <a:srgbClr val="FDE9BC"/>
    <a:srgbClr val="E9F6FD"/>
    <a:srgbClr val="00A7EA"/>
    <a:srgbClr val="6CBA5A"/>
    <a:srgbClr val="007A37"/>
    <a:srgbClr val="74926C"/>
    <a:srgbClr val="3FAF38"/>
    <a:srgbClr val="F6F3E8"/>
    <a:srgbClr val="D2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6" autoAdjust="0"/>
    <p:restoredTop sz="95380" autoAdjust="0"/>
  </p:normalViewPr>
  <p:slideViewPr>
    <p:cSldViewPr>
      <p:cViewPr varScale="1">
        <p:scale>
          <a:sx n="80" d="100"/>
          <a:sy n="80" d="100"/>
        </p:scale>
        <p:origin x="-979" y="-82"/>
      </p:cViewPr>
      <p:guideLst>
        <p:guide orient="horz" pos="2205"/>
        <p:guide orient="horz" pos="164"/>
        <p:guide orient="horz" pos="572"/>
        <p:guide pos="2880"/>
        <p:guide pos="158"/>
        <p:guide pos="204"/>
        <p:guide pos="5556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>
                <a:ea typeface="ＭＳ ゴシック" panose="020B0609070205080204" pitchFamily="49" charset="-128"/>
              </a:rPr>
              <a:pPr>
                <a:defRPr/>
              </a:pPr>
              <a:t>2017/12/15</a:t>
            </a:fld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>
                <a:ea typeface="ＭＳ ゴシック" panose="020B0609070205080204" pitchFamily="49" charset="-128"/>
              </a:rPr>
              <a:pPr>
                <a:defRPr/>
              </a:pPr>
              <a:t>‹#›</a:t>
            </a:fld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 smtClean="0"/>
              <a:pPr>
                <a:defRPr/>
              </a:pPr>
              <a:t>2017/12/15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3" y="3199488"/>
            <a:ext cx="7893049" cy="3031093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ゴシック" panose="020B0609070205080204" pitchFamily="49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ゴシック" panose="020B0609070205080204" pitchFamily="4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ゴシック" panose="020B0609070205080204" pitchFamily="4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ゴシック" panose="020B0609070205080204" pitchFamily="4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ゴシック" panose="020B0609070205080204" pitchFamily="49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877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91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69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227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730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795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890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040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559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263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54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9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65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069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504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97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75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954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ＭＳ ゴシック" panose="020B0609070205080204" pitchFamily="49" charset="-128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dirty="0"/>
              <a:t>マスタ サブタイトルの書式設定</a:t>
            </a:r>
            <a:endParaRPr lang="en-US" dirty="0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5A4-69D2-4DBA-836E-648A6E0E4B19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EA44-9FFC-4969-9AC3-57E50E85D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9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707E-364C-46C4-A2CC-152D0614E4AB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986-2F23-4180-A168-55A1A6ABA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461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0E10-BB5F-4F78-84C5-D0D0552422CD}" type="datetimeFigureOut">
              <a:rPr kumimoji="1" lang="ja-JP" altLang="en-US" smtClean="0"/>
              <a:t>2017/12/15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F86F-A90A-4A69-8F1A-FB5396BE6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75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3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0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ＭＳ ゴシック" panose="020B0609070205080204" pitchFamily="49" charset="-128"/>
                <a:cs typeface="+mn-cs"/>
              </a:defRPr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E75-FCB2-4106-B747-645892160676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6340-A987-4489-96B3-690097057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6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2" r:id="rId4"/>
    <p:sldLayoutId id="2147484893" r:id="rId5"/>
    <p:sldLayoutId id="2147484898" r:id="rId6"/>
    <p:sldLayoutId id="2147484899" r:id="rId7"/>
    <p:sldLayoutId id="2147484900" r:id="rId8"/>
    <p:sldLayoutId id="2147484901" r:id="rId9"/>
    <p:sldLayoutId id="2147484894" r:id="rId10"/>
    <p:sldLayoutId id="2147484902" r:id="rId11"/>
    <p:sldLayoutId id="21474849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ＭＳ ゴシック" panose="020B0609070205080204" pitchFamily="49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ＭＳ ゴシック" panose="020B0609070205080204" pitchFamily="49" charset="-128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ＭＳ ゴシック" panose="020B0609070205080204" pitchFamily="49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ＭＳ ゴシック" panose="020B0609070205080204" pitchFamily="49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ＭＳ ゴシック" panose="020B0609070205080204" pitchFamily="49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ＭＳ ゴシック" panose="020B0609070205080204" pitchFamily="49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14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7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2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55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7583" y="1499300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0753" y="19888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854" y="1796623"/>
            <a:ext cx="5853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図形の性質</a:t>
            </a:r>
            <a:endParaRPr kumimoji="1" lang="ja-JP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33231" y="3279760"/>
            <a:ext cx="574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３節　</a:t>
            </a:r>
            <a:r>
              <a:rPr lang="ja-JP" altLang="en-US" sz="4800" dirty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作図</a:t>
            </a:r>
            <a:endParaRPr kumimoji="1" lang="ja-JP" altLang="en-US" sz="4800" dirty="0">
              <a:solidFill>
                <a:schemeClr val="accent1">
                  <a:lumMod val="7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2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円の接線の作図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p.138)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3515" y="1124744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このとき，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</a:t>
            </a:r>
            <a:r>
              <a:rPr kumimoji="1" lang="ja-JP" altLang="en-US" sz="28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OP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を直径とする円の円周上にあるから，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kumimoji="1"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∠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PTO</a:t>
            </a:r>
            <a:r>
              <a:rPr kumimoji="1"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＝∠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′O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90°</a:t>
            </a: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となる。よって，直線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PT</a:t>
            </a:r>
            <a:r>
              <a:rPr lang="ja-JP" altLang="en-US" sz="28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′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は，円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の接続となる。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08720"/>
            <a:ext cx="7696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上にない点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を通り，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に平行な直線を作図してみよう。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平行線の作図とその利用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p.139)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53765" y="1699629"/>
            <a:ext cx="4066307" cy="461665"/>
            <a:chOff x="1153765" y="1512591"/>
            <a:chExt cx="4066307" cy="461665"/>
          </a:xfrm>
        </p:grpSpPr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1512591"/>
              <a:ext cx="37444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l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上に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をとる。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1584334"/>
              <a:ext cx="321891" cy="321891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1153765" y="2215671"/>
            <a:ext cx="4066307" cy="1569660"/>
            <a:chOff x="1153765" y="2184498"/>
            <a:chExt cx="4066307" cy="156966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2269350"/>
              <a:ext cx="321891" cy="321891"/>
            </a:xfrm>
            <a:prstGeom prst="rect">
              <a:avLst/>
            </a:prstGeom>
          </p:spPr>
        </p:pic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2184498"/>
              <a:ext cx="374441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を中心とする半径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AB</a:t>
              </a: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の円と，点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B</a:t>
              </a: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を中心とする半径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AP</a:t>
              </a: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の円をかき，この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 err="1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つの</a:t>
              </a: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円の交点</a:t>
              </a:r>
              <a:r>
                <a:rPr lang="ja-JP" altLang="en-US" sz="2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を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と</a:t>
              </a: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する。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153765" y="3886450"/>
            <a:ext cx="4066307" cy="461665"/>
            <a:chOff x="1153765" y="4176915"/>
            <a:chExt cx="4066307" cy="46166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4261767"/>
              <a:ext cx="321891" cy="321891"/>
            </a:xfrm>
            <a:prstGeom prst="rect">
              <a:avLst/>
            </a:prstGeom>
          </p:spPr>
        </p:pic>
        <p:sp>
          <p:nvSpPr>
            <p:cNvPr id="12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4176915"/>
              <a:ext cx="37444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直線</a:t>
              </a:r>
              <a:r>
                <a:rPr lang="en-US" altLang="ja-JP" sz="2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</a:t>
              </a:r>
              <a:r>
                <a:rPr lang="ja-JP" altLang="en-US" sz="2400" dirty="0" smtClean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を</a:t>
              </a: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引く。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03" y="3163208"/>
            <a:ext cx="4536504" cy="324152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94" y="3173599"/>
            <a:ext cx="4536504" cy="324152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73" y="3155247"/>
            <a:ext cx="4536504" cy="324152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38" y="3160387"/>
            <a:ext cx="4536504" cy="324152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50" y="3159509"/>
            <a:ext cx="4536504" cy="32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平行線の作図とその利用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p.139)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4352" y="90872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このとき，四角形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kumimoji="1"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において</a:t>
            </a:r>
            <a:endParaRPr kumimoji="1"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kumimoji="1"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Ｑ＝</a:t>
            </a:r>
            <a:r>
              <a:rPr kumimoji="1"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AB</a:t>
            </a:r>
            <a:r>
              <a:rPr kumimoji="1" lang="ja-JP" altLang="en-US" sz="28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</a:t>
            </a:r>
            <a:r>
              <a:rPr kumimoji="1"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よって，四角形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ABP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は，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組の対辺がそれぞれ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等しいから平行四辺形であり，直線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Ｑ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は直線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平行である。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7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10058"/>
            <a:ext cx="4536504" cy="4246727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08720"/>
            <a:ext cx="7696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が与えられたとき，線分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に内分する点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を，作図によって示してみよう。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平行線の作図とその利用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p.139)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153765" y="3467909"/>
            <a:ext cx="4066307" cy="1200329"/>
            <a:chOff x="1153765" y="3467909"/>
            <a:chExt cx="4066307" cy="120032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3552761"/>
              <a:ext cx="321891" cy="321891"/>
            </a:xfrm>
            <a:prstGeom prst="rect">
              <a:avLst/>
            </a:prstGeom>
          </p:spPr>
        </p:pic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3467909"/>
              <a:ext cx="37444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spc="-3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ja-JP" altLang="en-US" sz="24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を通り，直線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RB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に平行な直線を引き，線分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との交点を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C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10058"/>
            <a:ext cx="4536504" cy="42467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10058"/>
            <a:ext cx="4536504" cy="4246727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153765" y="1739717"/>
            <a:ext cx="3994299" cy="1569660"/>
            <a:chOff x="1153765" y="1739717"/>
            <a:chExt cx="3994299" cy="1569660"/>
          </a:xfrm>
        </p:grpSpPr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1739717"/>
              <a:ext cx="367240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半直線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AX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を引き，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AX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上に点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をとり，さらに</a:t>
              </a:r>
              <a:endPara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eaLnBrk="1" hangingPunct="1">
                <a:defRPr/>
              </a:pP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AP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400" spc="-3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</a:t>
              </a:r>
              <a:r>
                <a:rPr lang="ja-JP" altLang="en-US" sz="24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400" spc="-3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ja-JP" altLang="en-US" sz="24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R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となる</a:t>
              </a:r>
              <a:r>
                <a:rPr lang="ja-JP" altLang="en-US" sz="2400" spc="-3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ja-JP" altLang="en-US" sz="2400" spc="-3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R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をこの順にとる。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1811460"/>
              <a:ext cx="321891" cy="321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3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平行線の作図とその利用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p.139)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90872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このとき，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Ｑ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 </a:t>
            </a:r>
            <a:r>
              <a:rPr kumimoji="1" lang="ja-JP" altLang="en-US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∥ 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RB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であるから</a:t>
            </a:r>
            <a:endParaRPr kumimoji="1"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CB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Ｑ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Ｑ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</a:p>
          <a:p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よって，点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は線分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kumimoji="1"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kumimoji="1"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kumimoji="1"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に内分する点である。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971600" y="908720"/>
            <a:ext cx="7776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をかき，線分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に内分する点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を作図によって示せ。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➊ 基本的な作図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平行線の作図とその利用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p.139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06" y="4710766"/>
            <a:ext cx="314325" cy="3143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36" y="5601856"/>
            <a:ext cx="314325" cy="31432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78310" y="4652407"/>
            <a:ext cx="697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半直線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AX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を引き，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AX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上に点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P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をとり，さらに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AP</a:t>
            </a:r>
            <a:r>
              <a:rPr lang="ja-JP" altLang="ja-JP" sz="2400" dirty="0">
                <a:solidFill>
                  <a:srgbClr val="FF0000"/>
                </a:solidFill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spc="-3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spc="-300" dirty="0">
                <a:solidFill>
                  <a:srgbClr val="FF0000"/>
                </a:solidFill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</a:t>
            </a:r>
            <a:r>
              <a:rPr lang="ja-JP" altLang="ja-JP" sz="2400" dirty="0">
                <a:solidFill>
                  <a:srgbClr val="FF0000"/>
                </a:solidFill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RS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</a:t>
            </a:r>
            <a:r>
              <a:rPr lang="ja-JP" altLang="ja-JP" sz="2400" spc="-3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en-US" sz="24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</a:t>
            </a:r>
            <a:r>
              <a:rPr lang="ja-JP" altLang="ja-JP" sz="24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をこの順にとる。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61961" y="5517232"/>
            <a:ext cx="7470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R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を通り，直線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に平行な直線を引き，線分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</a:t>
            </a: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の交点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とする。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31640" y="6309320"/>
            <a:ext cx="9342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40205" algn="just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このとき，点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線分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：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に内分する点である。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66" y="1484784"/>
            <a:ext cx="3530889" cy="30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➋ 長さの作図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</a:rPr>
              <a:t>積の作図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p.140)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78279" y="836712"/>
            <a:ext cx="5661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長さ</a:t>
            </a:r>
            <a:r>
              <a:rPr lang="en-US" altLang="ja-JP" sz="2400" kern="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b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en-US" altLang="ja-JP" sz="2400" kern="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つの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線分が与えられたとき，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a</a:t>
            </a:r>
            <a:r>
              <a:rPr lang="ja-JP" altLang="en-US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b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の積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ab</a:t>
            </a:r>
            <a:r>
              <a:rPr lang="ja-JP" altLang="ja-JP" sz="2400" dirty="0">
                <a:ea typeface="ＭＳ ゴシック" panose="020B0609070205080204" pitchFamily="49" charset="-128"/>
              </a:rPr>
              <a:t>の長さの線分を作図してみよう。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" y="2389734"/>
            <a:ext cx="321891" cy="32189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" y="3211439"/>
            <a:ext cx="321891" cy="321891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" y="3683736"/>
            <a:ext cx="321891" cy="321891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813162" y="3141552"/>
            <a:ext cx="6341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半直線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OY</a:t>
            </a:r>
            <a:r>
              <a:rPr lang="ja-JP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を引き，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OC</a:t>
            </a:r>
            <a:r>
              <a:rPr lang="ja-JP" altLang="ja-JP" sz="2400" dirty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</a:t>
            </a:r>
            <a:r>
              <a:rPr lang="ja-JP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となる点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C</a:t>
            </a:r>
            <a:r>
              <a:rPr lang="ja-JP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をとる。</a:t>
            </a:r>
            <a:endParaRPr lang="ja-JP" altLang="en-US" sz="2400" dirty="0">
              <a:ea typeface="ＭＳ ゴシック" panose="020B0609070205080204" pitchFamily="49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14" y="3464954"/>
            <a:ext cx="3594735" cy="323469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813162" y="2319847"/>
            <a:ext cx="5271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半直線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を引き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OA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となる点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と，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b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となる点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B</a:t>
            </a:r>
            <a:r>
              <a:rPr lang="ja-JP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をとる。</a:t>
            </a:r>
            <a:endParaRPr lang="ja-JP" altLang="en-US" sz="2400" dirty="0"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49750" y="3544895"/>
            <a:ext cx="5415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  </a:t>
            </a:r>
            <a:r>
              <a:rPr lang="ja-JP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B</a:t>
            </a:r>
            <a:r>
              <a:rPr lang="ja-JP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通り直線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に平行な直線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endParaRPr lang="en-US" altLang="ja-JP" sz="24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引き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OY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との交点を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とする</a:t>
            </a:r>
            <a:r>
              <a:rPr lang="ja-JP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この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とき，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AC // BD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であるから　</a:t>
            </a:r>
            <a:endParaRPr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　　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OA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OD</a:t>
            </a:r>
          </a:p>
          <a:p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よって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OD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　　　</a:t>
            </a:r>
            <a:endParaRPr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したがって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　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OD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ab</a:t>
            </a:r>
            <a:endParaRPr lang="ja-JP" altLang="en-US" sz="2400" i="1" dirty="0"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50" y="1034495"/>
            <a:ext cx="2700000" cy="12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➋ 長さの作図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</a:rPr>
              <a:t>商の作図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     </a:t>
            </a:r>
            <a:r>
              <a:rPr lang="en-US" altLang="ja-JP" sz="1600" b="1" dirty="0">
                <a:solidFill>
                  <a:prstClr val="black"/>
                </a:solidFill>
                <a:latin typeface="+mj-ea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p.140)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" y="2315078"/>
            <a:ext cx="321891" cy="32189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" y="3108392"/>
            <a:ext cx="321891" cy="321891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" y="3683474"/>
            <a:ext cx="321891" cy="3218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97" y="5517280"/>
            <a:ext cx="992432" cy="432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92" y="3486936"/>
            <a:ext cx="3916680" cy="319278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3850" y="905259"/>
            <a:ext cx="579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長さ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kumimoji="1" lang="ja-JP" altLang="en-US" sz="2400" dirty="0" err="1">
                <a:latin typeface="Times New Roman" panose="02020603050405020304" pitchFamily="18" charset="0"/>
                <a:ea typeface="ＭＳ ゴシック" panose="020B0609070205080204" pitchFamily="49" charset="-128"/>
              </a:rPr>
              <a:t>，</a:t>
            </a:r>
            <a:r>
              <a:rPr kumimoji="1"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</a:t>
            </a:r>
            <a:r>
              <a:rPr kumimoji="1" lang="ja-JP" altLang="en-US" sz="2400" dirty="0" err="1">
                <a:latin typeface="Times New Roman" panose="02020603050405020304" pitchFamily="18" charset="0"/>
                <a:ea typeface="ＭＳ ゴシック" panose="020B0609070205080204" pitchFamily="49" charset="-128"/>
              </a:rPr>
              <a:t>，</a:t>
            </a:r>
            <a:r>
              <a:rPr kumimoji="1"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b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の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kumimoji="1" lang="ja-JP" altLang="en-US" sz="2400" dirty="0" err="1">
                <a:latin typeface="Times New Roman" panose="02020603050405020304" pitchFamily="18" charset="0"/>
                <a:ea typeface="ＭＳ ゴシック" panose="020B0609070205080204" pitchFamily="49" charset="-128"/>
              </a:rPr>
              <a:t>つの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線分が与えられたとき，</a:t>
            </a:r>
            <a:r>
              <a:rPr kumimoji="1"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</a:t>
            </a:r>
            <a:r>
              <a:rPr kumimoji="1" lang="ja-JP" altLang="en-US" sz="2400" dirty="0" err="1">
                <a:latin typeface="Times New Roman" panose="02020603050405020304" pitchFamily="18" charset="0"/>
                <a:ea typeface="ＭＳ ゴシック" panose="020B0609070205080204" pitchFamily="49" charset="-128"/>
              </a:rPr>
              <a:t>，</a:t>
            </a:r>
            <a:r>
              <a:rPr kumimoji="1"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b</a:t>
            </a:r>
            <a:r>
              <a:rPr kumimoji="1"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の商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　</a:t>
            </a:r>
            <a:r>
              <a:rPr kumimoji="1"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の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長さの線分を作図してみよう。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9330" y="3041353"/>
            <a:ext cx="799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半直線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OY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を引き，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OC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kumimoji="1"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となる点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C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をとる。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4059" y="3614244"/>
            <a:ext cx="5542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      点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を通り直線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BC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に平行な直線を</a:t>
            </a:r>
            <a:r>
              <a:rPr kumimoji="1"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引</a:t>
            </a:r>
            <a:endParaRPr kumimoji="1" lang="en-US" altLang="ja-JP" sz="2400" dirty="0" smtClean="0"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     </a:t>
            </a:r>
            <a:r>
              <a:rPr kumimoji="1"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き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，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OY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との交点を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D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とする。</a:t>
            </a:r>
            <a:endParaRPr kumimoji="1"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このとき，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AD // BC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であるから　</a:t>
            </a:r>
            <a:endParaRPr kumimoji="1"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　　</a:t>
            </a:r>
            <a:r>
              <a:rPr kumimoji="1"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OA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OB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OD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OC</a:t>
            </a:r>
          </a:p>
          <a:p>
            <a:r>
              <a:rPr kumimoji="1"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よって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</a:rPr>
              <a:t>　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kumimoji="1"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b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OD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kumimoji="1"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　　　</a:t>
            </a:r>
            <a:endParaRPr kumimoji="1"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したがって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9330" y="2244145"/>
            <a:ext cx="5110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半直線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OX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を引き，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OA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となる点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A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と，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OB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kumimoji="1"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b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となる点</a:t>
            </a:r>
            <a:r>
              <a:rPr kumimoji="1"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B</a:t>
            </a:r>
            <a:r>
              <a:rPr kumimoji="1"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をとる。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9"/>
          <a:stretch/>
        </p:blipFill>
        <p:spPr>
          <a:xfrm>
            <a:off x="2232741" y="1339137"/>
            <a:ext cx="258337" cy="432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50" y="1034495"/>
            <a:ext cx="2700000" cy="12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74" y="1412776"/>
            <a:ext cx="4454807" cy="2480310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42988" y="908720"/>
            <a:ext cx="7777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の線分が与えられたとして，長さ   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線分を作図せよ。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➋ 長さの作図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</a:rPr>
              <a:t>商の作図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    </a:t>
            </a:r>
            <a:r>
              <a:rPr lang="en-US" altLang="ja-JP" sz="28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p.140)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73216"/>
            <a:ext cx="304800" cy="3048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6" y="4005064"/>
            <a:ext cx="314325" cy="3143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69160"/>
            <a:ext cx="314325" cy="31432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461114" y="3933056"/>
            <a:ext cx="7603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半直線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OX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を引き，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OA</a:t>
            </a:r>
            <a:r>
              <a:rPr lang="ja-JP" altLang="ja-JP" sz="2400" dirty="0">
                <a:solidFill>
                  <a:srgbClr val="FF0000"/>
                </a:solidFill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となる点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と，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OB</a:t>
            </a:r>
            <a:r>
              <a:rPr lang="ja-JP" altLang="ja-JP" sz="2400" dirty="0">
                <a:solidFill>
                  <a:srgbClr val="FF0000"/>
                </a:solidFill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</a:t>
            </a: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なる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をとる。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49016" y="4805471"/>
            <a:ext cx="6341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半直線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OY</a:t>
            </a:r>
            <a:r>
              <a:rPr lang="ja-JP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引き，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OC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をとる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HiraMinPro-W3-Identity-H"/>
              </a:rPr>
              <a:t>。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61114" y="5267136"/>
            <a:ext cx="7483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を通り直線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に平行な直線を引き，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OY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との交点を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D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とする。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51757" y="61334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とき，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135288"/>
            <a:ext cx="1104900" cy="54102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3"/>
          <a:stretch/>
        </p:blipFill>
        <p:spPr>
          <a:xfrm>
            <a:off x="6510964" y="887684"/>
            <a:ext cx="303375" cy="5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6" grpId="0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42988" y="940658"/>
            <a:ext cx="8020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線分が与えられたとき，長さ   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線分を作図してみよう。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➋ 長さの作図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</a:rPr>
              <a:t>平方根の作図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p.141)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53765" y="1765336"/>
            <a:ext cx="4066307" cy="1200329"/>
            <a:chOff x="1153765" y="1827629"/>
            <a:chExt cx="4066307" cy="1200329"/>
          </a:xfrm>
        </p:grpSpPr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1827629"/>
              <a:ext cx="37444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つの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直線上に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AH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endPara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eaLnBrk="1" hangingPunct="1">
                <a:defRPr/>
              </a:pP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HB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4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となる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3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H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をこの順にとる。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1899372"/>
              <a:ext cx="321891" cy="321891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1153765" y="3074823"/>
            <a:ext cx="4066307" cy="461665"/>
            <a:chOff x="1153765" y="2939687"/>
            <a:chExt cx="4066307" cy="461665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2979757"/>
              <a:ext cx="321891" cy="321891"/>
            </a:xfrm>
            <a:prstGeom prst="rect">
              <a:avLst/>
            </a:prstGeom>
          </p:spPr>
        </p:pic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2939687"/>
              <a:ext cx="37444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線分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の中点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をとる。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153765" y="3713868"/>
            <a:ext cx="4066307" cy="830997"/>
            <a:chOff x="1153765" y="3852380"/>
            <a:chExt cx="4066307" cy="83099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3900011"/>
              <a:ext cx="321891" cy="321891"/>
            </a:xfrm>
            <a:prstGeom prst="rect">
              <a:avLst/>
            </a:prstGeom>
          </p:spPr>
        </p:pic>
        <p:sp>
          <p:nvSpPr>
            <p:cNvPr id="15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3852380"/>
              <a:ext cx="374441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を中心とする半径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OA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の半円をかく。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53765" y="4671541"/>
            <a:ext cx="4066307" cy="1200329"/>
            <a:chOff x="1153765" y="4203893"/>
            <a:chExt cx="4066307" cy="120032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4242042"/>
              <a:ext cx="321891" cy="321891"/>
            </a:xfrm>
            <a:prstGeom prst="rect">
              <a:avLst/>
            </a:prstGeom>
          </p:spPr>
        </p:pic>
        <p:sp>
          <p:nvSpPr>
            <p:cNvPr id="16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4203893"/>
              <a:ext cx="37444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H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を通り線分</a:t>
              </a:r>
              <a:r>
                <a:rPr lang="en-US" altLang="ja-JP" sz="24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AB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に垂直な直線を引き，半円との交点を</a:t>
              </a:r>
              <a:r>
                <a:rPr lang="en-US" altLang="ja-JP" sz="24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C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53781"/>
            <a:ext cx="3528392" cy="221535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53781"/>
            <a:ext cx="3528392" cy="221535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53781"/>
            <a:ext cx="3528392" cy="221535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53781"/>
            <a:ext cx="3528392" cy="22153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007918"/>
            <a:ext cx="360000" cy="31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</a:rPr>
              <a:t>基本の作図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	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p.137)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3850" y="908720"/>
            <a:ext cx="8352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85" algn="just">
              <a:spcAft>
                <a:spcPts val="0"/>
              </a:spcAft>
            </a:pP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定規とコンパスだけを使って図形をかくこと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作図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いう。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7020272" y="954253"/>
            <a:ext cx="1224136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850" y="1675125"/>
            <a:ext cx="8424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定規は，与えられた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点を通る直線を引くことに使う。コンパスは，与えられた点を中心として，与えられた半径の円をかくことに使う。また，コンパスを用いると，等しい長さをとったり，線分を移したりすることができる。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3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6" grpId="1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702892" y="980728"/>
            <a:ext cx="83164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このとき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AH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△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において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　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AH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90</a:t>
            </a:r>
            <a:r>
              <a:rPr lang="en-US" altLang="ja-JP" sz="2400" spc="-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°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AH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90</a:t>
            </a:r>
            <a:r>
              <a:rPr lang="en-US" altLang="ja-JP" sz="2400" spc="-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°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</a:t>
            </a: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　　　  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AH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∽△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HB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　　　　　　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AH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BH</a:t>
            </a: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したがって</a:t>
            </a:r>
            <a:r>
              <a:rPr lang="ja-JP" altLang="en-US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</a:t>
            </a:r>
            <a:r>
              <a:rPr lang="en-US" altLang="ja-JP" sz="2400" kern="0" dirty="0" smtClean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AH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BH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</a:p>
          <a:p>
            <a:pPr eaLnBrk="1" hangingPunct="1">
              <a:defRPr/>
            </a:pP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＞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lang="ja-JP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＝　 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9" y="2924944"/>
            <a:ext cx="360000" cy="265846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➋ 長さの作図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</a:rPr>
              <a:t>平方根の作図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p.141)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19" y="1411396"/>
            <a:ext cx="4513897" cy="3313748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920374" y="940658"/>
            <a:ext cx="7992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の線分が与えられたとして，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にならって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   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線分を作図せよ。</a:t>
            </a:r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➋ 長さの作図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</a:rPr>
              <a:t>平方根の作図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p.141)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8823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174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1" y="4653154"/>
            <a:ext cx="305905" cy="3143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66" y="5107774"/>
            <a:ext cx="305905" cy="3143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24" y="5552832"/>
            <a:ext cx="296635" cy="3048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24" y="5988488"/>
            <a:ext cx="283510" cy="30418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18" y="6344056"/>
            <a:ext cx="1080134" cy="273368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361406" y="4632187"/>
            <a:ext cx="7603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つの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直線上に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AH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HB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H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をこの順にとる。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351015" y="5083578"/>
            <a:ext cx="2955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線分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の中点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をとる。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63313" y="5517232"/>
            <a:ext cx="4466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ja-JP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を中心とする半径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OA</a:t>
            </a:r>
            <a:r>
              <a:rPr lang="ja-JP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の半円をかく。</a:t>
            </a:r>
            <a:endParaRPr lang="ja-JP" altLang="en-US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61169" y="5967149"/>
            <a:ext cx="7941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  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H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を通り線分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に垂直な直線を引き，半円との交点を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とする。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このとき，</a:t>
            </a:r>
            <a:r>
              <a:rPr lang="ja-JP" altLang="en-US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7"/>
          <a:stretch/>
        </p:blipFill>
        <p:spPr>
          <a:xfrm>
            <a:off x="7092280" y="1012412"/>
            <a:ext cx="375784" cy="2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                               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p.142)</a:t>
            </a:r>
            <a:endParaRPr lang="ja-JP" altLang="en-US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568" y="908720"/>
            <a:ext cx="79501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</a:t>
            </a:r>
            <a:r>
              <a:rPr lang="en-US" altLang="ja-JP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</a:t>
            </a: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09017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をかき，線分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に内分する点を作図によって示せ。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50" y="1503493"/>
            <a:ext cx="3760470" cy="26451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4" y="4293096"/>
            <a:ext cx="314325" cy="3143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90291"/>
            <a:ext cx="314325" cy="31432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41908" y="4254187"/>
            <a:ext cx="774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半直線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を引き，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上に点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をとり，さらに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AP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spc="-3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</a:t>
            </a:r>
            <a:r>
              <a:rPr lang="ja-JP" altLang="en-US" sz="2400" kern="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Ｑ</a:t>
            </a:r>
            <a:r>
              <a:rPr lang="ja-JP" altLang="ja-JP" sz="2400" kern="0" spc="-3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ja-JP" altLang="en-US" sz="2400" kern="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Ｑ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RS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ST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</a:t>
            </a:r>
            <a:r>
              <a:rPr lang="ja-JP" altLang="ja-JP" sz="2400" kern="0" spc="-3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en-US" sz="2400" kern="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Ｑ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をこの順にとる。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41908" y="5118283"/>
            <a:ext cx="7822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spc="-3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en-US" sz="2400" kern="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Ｑ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を通り，直線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に平行な直線を引き，線分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との交点を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とする。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7544" y="6165304"/>
            <a:ext cx="82809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269240" algn="just" fontAlgn="ctr">
              <a:lnSpc>
                <a:spcPts val="12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このとき，点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は線分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：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に内分する点である。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9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トレーニング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p.142)</a:t>
            </a:r>
            <a:endParaRPr lang="ja-JP" altLang="en-US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568" y="908720"/>
            <a:ext cx="79501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</a:t>
            </a:r>
            <a:r>
              <a:rPr lang="en-US" altLang="ja-JP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2</a:t>
            </a: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759"/>
            <a:ext cx="80648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の線分が与えられたとして，長さ  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線分を作図せよ。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76" y="6308763"/>
            <a:ext cx="1015000" cy="5005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787731"/>
            <a:ext cx="304800" cy="3048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86966"/>
            <a:ext cx="314325" cy="3143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26105"/>
            <a:ext cx="314325" cy="31432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99592" y="4579670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半直線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OX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を引き，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OA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となる点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と，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OB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となる点</a:t>
            </a:r>
            <a:r>
              <a:rPr lang="en-US" altLang="ja-JP" sz="2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</a:t>
            </a:r>
          </a:p>
          <a:p>
            <a:pPr indent="269240">
              <a:spcAft>
                <a:spcPts val="0"/>
              </a:spcAft>
            </a:pP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99592" y="5281155"/>
            <a:ext cx="65789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半直線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OY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を引き，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OC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となる点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をとる。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9592" y="5701318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を通り直線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BC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に平行な直線を引き，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OY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との交点を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</a:t>
            </a:r>
            <a:r>
              <a:rPr lang="ja-JP" altLang="en-US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endParaRPr lang="en-US" altLang="ja-JP" sz="22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indent="269240">
              <a:spcAft>
                <a:spcPts val="0"/>
              </a:spcAft>
            </a:pP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する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39699" y="633820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このとき，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4"/>
          <a:stretch/>
        </p:blipFill>
        <p:spPr>
          <a:xfrm>
            <a:off x="5694504" y="949611"/>
            <a:ext cx="317656" cy="504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82" y="1488405"/>
            <a:ext cx="3768315" cy="3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6" grpId="0"/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p.142)</a:t>
            </a:r>
            <a:endParaRPr lang="ja-JP" altLang="en-US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568" y="908720"/>
            <a:ext cx="79501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</a:t>
            </a:r>
            <a:r>
              <a:rPr lang="en-US" altLang="ja-JP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3</a:t>
            </a: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40658"/>
            <a:ext cx="80648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長さ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の線分が与えられたとして，長さ   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線分を作図せよ。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29" y="6474270"/>
            <a:ext cx="1020600" cy="25199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7" y="4388579"/>
            <a:ext cx="314325" cy="3143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" y="5055819"/>
            <a:ext cx="314325" cy="3143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2" y="5448922"/>
            <a:ext cx="304800" cy="3048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9" y="5801142"/>
            <a:ext cx="284085" cy="3048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042430" y="4342900"/>
            <a:ext cx="7850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HiraMinPro-W3-Identity-H"/>
              </a:rPr>
              <a:t>1</a:t>
            </a:r>
            <a:r>
              <a:rPr lang="ja-JP" altLang="ja-JP" sz="22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つの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直線上に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AH</a:t>
            </a:r>
            <a:r>
              <a:rPr lang="ja-JP" altLang="ja-JP" sz="2200" dirty="0">
                <a:solidFill>
                  <a:srgbClr val="FF0000"/>
                </a:solidFill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2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HB</a:t>
            </a:r>
            <a:r>
              <a:rPr lang="ja-JP" altLang="ja-JP" sz="2200" dirty="0">
                <a:solidFill>
                  <a:srgbClr val="FF0000"/>
                </a:solidFill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2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</a:t>
            </a:r>
            <a:r>
              <a:rPr lang="ja-JP" altLang="ja-JP" sz="22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をこの順にとる。</a:t>
            </a:r>
            <a:endParaRPr lang="ja-JP" altLang="en-US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62933" y="5002056"/>
            <a:ext cx="35891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7970"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線分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の中点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をとる。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5386493"/>
            <a:ext cx="52979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7970">
              <a:spcAft>
                <a:spcPts val="0"/>
              </a:spcAft>
            </a:pP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を中心とする半径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OA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の半円をかく。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27697" y="5738669"/>
            <a:ext cx="76487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を通り線分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に垂直な直線を引き，半円との交点を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とする。</a:t>
            </a:r>
            <a:endParaRPr lang="ja-JP" altLang="en-US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6899" y="637852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このとき，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79" y="1409166"/>
            <a:ext cx="4026498" cy="295593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9"/>
          <a:stretch/>
        </p:blipFill>
        <p:spPr>
          <a:xfrm>
            <a:off x="5751746" y="1043197"/>
            <a:ext cx="3725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6" grpId="0"/>
      <p:bldP spid="7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124104" y="980728"/>
            <a:ext cx="7696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の垂直二等分線を作図してみよう。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23963" y="1441960"/>
            <a:ext cx="4138315" cy="1200329"/>
            <a:chOff x="1153765" y="1369952"/>
            <a:chExt cx="4138315" cy="1200329"/>
          </a:xfrm>
        </p:grpSpPr>
        <p:sp>
          <p:nvSpPr>
            <p:cNvPr id="5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1369952"/>
              <a:ext cx="381642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を中心として等しい半径の円をかき，その交点を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C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1441695"/>
              <a:ext cx="321891" cy="321891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1244745" y="2713599"/>
            <a:ext cx="2554139" cy="461665"/>
            <a:chOff x="1153765" y="2641591"/>
            <a:chExt cx="2554139" cy="461665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2726443"/>
              <a:ext cx="321891" cy="321891"/>
            </a:xfrm>
            <a:prstGeom prst="rect">
              <a:avLst/>
            </a:prstGeom>
          </p:spPr>
        </p:pic>
        <p:sp>
          <p:nvSpPr>
            <p:cNvPr id="9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2641591"/>
              <a:ext cx="22322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直線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CD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を引く。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47900" y="1078758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92" y="1506032"/>
            <a:ext cx="3680896" cy="461554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20" y="1486135"/>
            <a:ext cx="3680896" cy="461554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20" y="1638535"/>
            <a:ext cx="3680896" cy="461554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08678" y="107127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</a:rPr>
              <a:t>基本の作図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	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p.137)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6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08720"/>
            <a:ext cx="7696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をかき，その外心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を作図によって示せ。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基本の作図</a:t>
            </a:r>
            <a:r>
              <a:rPr lang="en-US" altLang="ja-JP" sz="2000" b="1" dirty="0">
                <a:solidFill>
                  <a:prstClr val="black"/>
                </a:solidFill>
                <a:latin typeface="+mj-ea"/>
                <a:cs typeface="+mn-cs"/>
              </a:rPr>
              <a:t>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-</a:t>
            </a:r>
            <a:r>
              <a:rPr lang="en-US" altLang="ja-JP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p.137)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4511040" cy="300228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06" y="5086845"/>
            <a:ext cx="314325" cy="3143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36" y="5612955"/>
            <a:ext cx="314325" cy="31432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775656" y="5013176"/>
            <a:ext cx="430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の垂直二等分線を</a:t>
            </a: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引く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75656" y="5539284"/>
            <a:ext cx="430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の垂直二等分線を引く。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47636" y="6036097"/>
            <a:ext cx="769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40205" algn="just"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本の垂直二等分線の交点が，外心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31805"/>
            <a:ext cx="4014617" cy="41047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31805"/>
            <a:ext cx="4014617" cy="410472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31805"/>
            <a:ext cx="4014617" cy="41047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31805"/>
            <a:ext cx="4014617" cy="4104721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08720"/>
            <a:ext cx="7696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と直線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が与えられたとき，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の垂線を作図してみよう。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基本の作図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p.137)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153765" y="1700808"/>
            <a:ext cx="4066307" cy="830997"/>
            <a:chOff x="1153765" y="1700808"/>
            <a:chExt cx="4066307" cy="830997"/>
          </a:xfrm>
        </p:grpSpPr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1700808"/>
              <a:ext cx="374441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を中心として円をかき，</a:t>
              </a:r>
              <a:r>
                <a:rPr lang="en-US" altLang="ja-JP" sz="24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 l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との交点を</a:t>
              </a:r>
              <a:r>
                <a:rPr lang="en-US" altLang="ja-JP" sz="24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1772551"/>
              <a:ext cx="321891" cy="321891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1153765" y="2723728"/>
            <a:ext cx="4066307" cy="1200329"/>
            <a:chOff x="1153765" y="2723728"/>
            <a:chExt cx="4066307" cy="120032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2808580"/>
              <a:ext cx="321891" cy="321891"/>
            </a:xfrm>
            <a:prstGeom prst="rect">
              <a:avLst/>
            </a:prstGeom>
          </p:spPr>
        </p:pic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2723728"/>
              <a:ext cx="37444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を中心として等しい半径の円をかき，その交点を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C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1153765" y="4115980"/>
            <a:ext cx="4066307" cy="461665"/>
            <a:chOff x="1153765" y="4115980"/>
            <a:chExt cx="4066307" cy="46166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4200832"/>
              <a:ext cx="321891" cy="321891"/>
            </a:xfrm>
            <a:prstGeom prst="rect">
              <a:avLst/>
            </a:prstGeom>
          </p:spPr>
        </p:pic>
        <p:sp>
          <p:nvSpPr>
            <p:cNvPr id="12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4115980"/>
              <a:ext cx="37444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直線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PC</a:t>
              </a: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を引く。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2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42988" y="908720"/>
            <a:ext cx="78494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をかき，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からそれぞれの対辺またはその延長に引いた垂線の交点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を作図によって示せ。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基本の作図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p.137)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4686300" cy="33147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06" y="5176636"/>
            <a:ext cx="314325" cy="3143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36" y="5702746"/>
            <a:ext cx="314325" cy="31432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827320" y="5105299"/>
            <a:ext cx="5434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頂点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を通る直線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CA</a:t>
            </a:r>
            <a:r>
              <a:rPr lang="ja-JP" altLang="en-US" sz="24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へ</a:t>
            </a:r>
            <a:r>
              <a:rPr lang="ja-JP" altLang="ja-JP" sz="24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垂線を引く。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27320" y="5631631"/>
            <a:ext cx="5434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頂点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を通る直線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</a:t>
            </a:r>
            <a:r>
              <a:rPr lang="ja-JP" altLang="en-US" sz="2400" kern="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へ</a:t>
            </a:r>
            <a:r>
              <a:rPr lang="ja-JP" altLang="ja-JP" sz="2400" kern="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垂線を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引く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69437" y="6237312"/>
            <a:ext cx="425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本の垂線の交点を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H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とする。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86258"/>
            <a:ext cx="5187334" cy="432745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86258"/>
            <a:ext cx="5187334" cy="432745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86258"/>
            <a:ext cx="5187334" cy="432745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86258"/>
            <a:ext cx="5187334" cy="4327452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08720"/>
            <a:ext cx="5104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∠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AOB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の二等分線を作図してみよう。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基本の作図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     </a:t>
            </a:r>
            <a:r>
              <a:rPr lang="en-US" altLang="ja-JP" sz="1600" b="1" dirty="0">
                <a:solidFill>
                  <a:prstClr val="black"/>
                </a:solidFill>
                <a:latin typeface="+mj-ea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p.138)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9191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53765" y="1700808"/>
            <a:ext cx="4066307" cy="1200329"/>
            <a:chOff x="1153765" y="1700808"/>
            <a:chExt cx="4066307" cy="1200329"/>
          </a:xfrm>
        </p:grpSpPr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1700808"/>
              <a:ext cx="37444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角の頂点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を中心として円をかき，角の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辺との交点を</a:t>
              </a:r>
              <a:r>
                <a:rPr lang="en-US" altLang="ja-JP" sz="24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C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D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1772551"/>
              <a:ext cx="321891" cy="321891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1153765" y="2972880"/>
            <a:ext cx="4066307" cy="1200329"/>
            <a:chOff x="1153765" y="2972880"/>
            <a:chExt cx="4066307" cy="120032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3057732"/>
              <a:ext cx="321891" cy="321891"/>
            </a:xfrm>
            <a:prstGeom prst="rect">
              <a:avLst/>
            </a:prstGeom>
          </p:spPr>
        </p:pic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2972880"/>
              <a:ext cx="37444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C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を中心として等しい半径の円をかき，その交点を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E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153765" y="4365132"/>
            <a:ext cx="4066307" cy="461665"/>
            <a:chOff x="1153765" y="4365132"/>
            <a:chExt cx="4066307" cy="46166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4449984"/>
              <a:ext cx="321891" cy="321891"/>
            </a:xfrm>
            <a:prstGeom prst="rect">
              <a:avLst/>
            </a:prstGeom>
          </p:spPr>
        </p:pic>
        <p:sp>
          <p:nvSpPr>
            <p:cNvPr id="12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4365132"/>
              <a:ext cx="37444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半直線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OE</a:t>
              </a: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を引く。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3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42988" y="908720"/>
            <a:ext cx="676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をかき，その内心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を作図によって示せ。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基本の作図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p.138)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06" y="5176636"/>
            <a:ext cx="314325" cy="3143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36" y="5702746"/>
            <a:ext cx="314325" cy="31432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08" y="1484784"/>
            <a:ext cx="4381500" cy="32385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87991" y="5102965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TSMMEtc"/>
              </a:rPr>
              <a:t>∠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の二等分線を引く。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83076" y="5629075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TSMMEtc"/>
              </a:rPr>
              <a:t>∠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の二等分線を引く。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47636" y="6207695"/>
            <a:ext cx="6288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本の角の二等分線の交点が，内心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1077446"/>
            <a:ext cx="7696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に円外の点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から引いた接線を作図してみよう。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基本的な作図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+mj-ea"/>
                <a:cs typeface="+mn-cs"/>
              </a:rPr>
              <a:t>円の接線の作図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-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p.138)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1600" y="1099093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07744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153765" y="1683127"/>
            <a:ext cx="4066307" cy="1200329"/>
            <a:chOff x="1153765" y="1700808"/>
            <a:chExt cx="4066307" cy="1200329"/>
          </a:xfrm>
        </p:grpSpPr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1700808"/>
              <a:ext cx="37444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線分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OP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の垂直二等分線をかき，線分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OP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の中点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M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をとる。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1772551"/>
              <a:ext cx="321891" cy="321891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1153765" y="2955199"/>
            <a:ext cx="4066307" cy="1200329"/>
            <a:chOff x="1153765" y="2972880"/>
            <a:chExt cx="4066307" cy="120032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3057732"/>
              <a:ext cx="321891" cy="321891"/>
            </a:xfrm>
            <a:prstGeom prst="rect">
              <a:avLst/>
            </a:prstGeom>
          </p:spPr>
        </p:pic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2972880"/>
              <a:ext cx="37444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点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M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を中心とする半径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OM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の円をかき，円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との交点を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T</a:t>
              </a:r>
              <a:r>
                <a:rPr lang="ja-JP" altLang="en-US" sz="2400" dirty="0" err="1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T</a:t>
              </a:r>
              <a:r>
                <a:rPr lang="en-US" altLang="ja-JP" sz="24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′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とする。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153765" y="4347451"/>
            <a:ext cx="4066307" cy="461665"/>
            <a:chOff x="1153765" y="4365132"/>
            <a:chExt cx="4066307" cy="46166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765" y="4449984"/>
              <a:ext cx="321891" cy="321891"/>
            </a:xfrm>
            <a:prstGeom prst="rect">
              <a:avLst/>
            </a:prstGeom>
          </p:spPr>
        </p:pic>
        <p:sp>
          <p:nvSpPr>
            <p:cNvPr id="12" name="テキスト ボックス 2"/>
            <p:cNvSpPr txBox="1">
              <a:spLocks noChangeArrowheads="1"/>
            </p:cNvSpPr>
            <p:nvPr/>
          </p:nvSpPr>
          <p:spPr bwMode="auto">
            <a:xfrm>
              <a:off x="1475656" y="4365132"/>
              <a:ext cx="37444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直線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PT</a:t>
              </a:r>
              <a:r>
                <a:rPr lang="ja-JP" altLang="en-US" sz="2400" dirty="0" err="1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，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PT</a:t>
              </a:r>
              <a:r>
                <a:rPr lang="en-US" altLang="ja-JP" sz="24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′</a:t>
              </a:r>
              <a:r>
                <a:rPr lang="ja-JP" altLang="en-US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を引く。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21" y="3284984"/>
            <a:ext cx="4251821" cy="299482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21" y="3284984"/>
            <a:ext cx="4251821" cy="299482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21" y="2547223"/>
            <a:ext cx="4251821" cy="299482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21" y="2547223"/>
            <a:ext cx="4251821" cy="29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1716</Words>
  <Application>Microsoft Office PowerPoint</Application>
  <PresentationFormat>画面に合わせる (4:3)</PresentationFormat>
  <Paragraphs>172</Paragraphs>
  <Slides>24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>東京書籍株式会社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東京書籍株式会社</dc:creator>
  <cp:keywords/>
  <dc:description/>
  <cp:lastModifiedBy/>
  <cp:revision>1</cp:revision>
  <dcterms:created xsi:type="dcterms:W3CDTF">2013-04-26T06:05:15Z</dcterms:created>
  <dcterms:modified xsi:type="dcterms:W3CDTF">2017-12-15T11:05:29Z</dcterms:modified>
  <cp:category/>
</cp:coreProperties>
</file>