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533" r:id="rId2"/>
    <p:sldId id="774" r:id="rId3"/>
    <p:sldId id="718" r:id="rId4"/>
    <p:sldId id="782" r:id="rId5"/>
    <p:sldId id="759" r:id="rId6"/>
    <p:sldId id="777" r:id="rId7"/>
    <p:sldId id="760" r:id="rId8"/>
    <p:sldId id="788" r:id="rId9"/>
    <p:sldId id="775" r:id="rId10"/>
    <p:sldId id="783" r:id="rId11"/>
    <p:sldId id="761" r:id="rId12"/>
    <p:sldId id="776" r:id="rId13"/>
    <p:sldId id="784" r:id="rId14"/>
    <p:sldId id="762" r:id="rId15"/>
    <p:sldId id="778" r:id="rId16"/>
    <p:sldId id="789" r:id="rId17"/>
    <p:sldId id="763" r:id="rId18"/>
    <p:sldId id="257" r:id="rId19"/>
    <p:sldId id="664" r:id="rId20"/>
    <p:sldId id="719" r:id="rId21"/>
    <p:sldId id="786" r:id="rId22"/>
    <p:sldId id="790" r:id="rId23"/>
    <p:sldId id="785" r:id="rId24"/>
    <p:sldId id="764" r:id="rId25"/>
    <p:sldId id="791" r:id="rId26"/>
    <p:sldId id="771" r:id="rId27"/>
    <p:sldId id="765" r:id="rId28"/>
    <p:sldId id="745" r:id="rId29"/>
    <p:sldId id="779" r:id="rId30"/>
    <p:sldId id="787" r:id="rId31"/>
    <p:sldId id="766" r:id="rId32"/>
    <p:sldId id="722" r:id="rId33"/>
    <p:sldId id="780" r:id="rId34"/>
    <p:sldId id="792" r:id="rId35"/>
    <p:sldId id="767" r:id="rId36"/>
    <p:sldId id="781" r:id="rId37"/>
    <p:sldId id="768" r:id="rId38"/>
    <p:sldId id="793" r:id="rId39"/>
    <p:sldId id="769" r:id="rId40"/>
    <p:sldId id="794" r:id="rId41"/>
    <p:sldId id="770" r:id="rId42"/>
    <p:sldId id="795" r:id="rId43"/>
    <p:sldId id="773" r:id="rId44"/>
    <p:sldId id="796" r:id="rId45"/>
    <p:sldId id="595" r:id="rId46"/>
    <p:sldId id="596" r:id="rId47"/>
    <p:sldId id="797" r:id="rId48"/>
    <p:sldId id="772" r:id="rId49"/>
    <p:sldId id="656" r:id="rId50"/>
    <p:sldId id="658" r:id="rId51"/>
    <p:sldId id="659" r:id="rId52"/>
  </p:sldIdLst>
  <p:sldSz cx="9144000" cy="6858000" type="screen4x3"/>
  <p:notesSz cx="9866313" cy="67357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572" userDrawn="1">
          <p15:clr>
            <a:srgbClr val="A4A3A4"/>
          </p15:clr>
        </p15:guide>
        <p15:guide id="4" orient="horz" pos="164" userDrawn="1">
          <p15:clr>
            <a:srgbClr val="A4A3A4"/>
          </p15:clr>
        </p15:guide>
        <p15:guide id="5" pos="158" userDrawn="1">
          <p15:clr>
            <a:srgbClr val="A4A3A4"/>
          </p15:clr>
        </p15:guide>
        <p15:guide id="6" pos="204" userDrawn="1">
          <p15:clr>
            <a:srgbClr val="A4A3A4"/>
          </p15:clr>
        </p15:guide>
        <p15:guide id="7" pos="657" userDrawn="1">
          <p15:clr>
            <a:srgbClr val="A4A3A4"/>
          </p15:clr>
        </p15:guide>
        <p15:guide id="8" pos="5556" userDrawn="1">
          <p15:clr>
            <a:srgbClr val="A4A3A4"/>
          </p15:clr>
        </p15:guide>
        <p15:guide id="9" pos="4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AD8"/>
    <a:srgbClr val="FDE9BC"/>
    <a:srgbClr val="E9F6FD"/>
    <a:srgbClr val="00A7EA"/>
    <a:srgbClr val="6CBA5A"/>
    <a:srgbClr val="007A37"/>
    <a:srgbClr val="74926C"/>
    <a:srgbClr val="3FAF38"/>
    <a:srgbClr val="F6F3E8"/>
    <a:srgbClr val="D2EC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46" autoAdjust="0"/>
    <p:restoredTop sz="95659" autoAdjust="0"/>
  </p:normalViewPr>
  <p:slideViewPr>
    <p:cSldViewPr>
      <p:cViewPr varScale="1">
        <p:scale>
          <a:sx n="85" d="100"/>
          <a:sy n="85" d="100"/>
        </p:scale>
        <p:origin x="-835" y="-67"/>
      </p:cViewPr>
      <p:guideLst>
        <p:guide orient="horz" pos="2160"/>
        <p:guide orient="horz" pos="572"/>
        <p:guide orient="horz" pos="164"/>
        <p:guide pos="2880"/>
        <p:guide pos="158"/>
        <p:guide pos="204"/>
        <p:guide pos="657"/>
        <p:guide pos="5556"/>
        <p:guide pos="4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3" cy="336788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50A45F8C-7044-437B-AB66-48CF1A13225F}" type="datetimeFigureOut">
              <a:rPr lang="ja-JP" altLang="en-US">
                <a:ea typeface="ＭＳ ゴシック" panose="020B0609070205080204" pitchFamily="49" charset="-128"/>
              </a:rPr>
              <a:pPr>
                <a:defRPr/>
              </a:pPr>
              <a:t>2017/12/15</a:t>
            </a:fld>
            <a:endParaRPr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3" cy="336788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CC6D0FB7-60C3-412B-A55A-86C11B456528}" type="slidenum">
              <a:rPr lang="ja-JP" altLang="en-US">
                <a:ea typeface="ＭＳ ゴシック" panose="020B0609070205080204" pitchFamily="49" charset="-128"/>
              </a:rPr>
              <a:pPr>
                <a:defRPr/>
              </a:pPr>
              <a:t>‹#›</a:t>
            </a:fld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84826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ＭＳ ゴシック" panose="020B0609070205080204" pitchFamily="49" charset="-128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3" cy="336788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ＭＳ ゴシック" panose="020B0609070205080204" pitchFamily="49" charset="-128"/>
              </a:defRPr>
            </a:lvl1pPr>
          </a:lstStyle>
          <a:p>
            <a:pPr>
              <a:defRPr/>
            </a:pPr>
            <a:fld id="{9C804816-9C66-4866-825F-A6CBF6DABEAE}" type="datetimeFigureOut">
              <a:rPr lang="ja-JP" altLang="en-US" smtClean="0"/>
              <a:pPr>
                <a:defRPr/>
              </a:pPr>
              <a:t>2017/12/15</a:t>
            </a:fld>
            <a:endParaRPr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6708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29" rIns="94858" bIns="47429" rtlCol="0" anchor="ctr"/>
          <a:lstStyle/>
          <a:p>
            <a:pPr lvl="0"/>
            <a:endParaRPr lang="ja-JP" altLang="en-US" noProof="0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86633" y="3199488"/>
            <a:ext cx="7893049" cy="3031093"/>
          </a:xfrm>
          <a:prstGeom prst="rect">
            <a:avLst/>
          </a:prstGeom>
        </p:spPr>
        <p:txBody>
          <a:bodyPr vert="horz" lIns="94858" tIns="47429" rIns="94858" bIns="47429" rtlCol="0">
            <a:normAutofit/>
          </a:bodyPr>
          <a:lstStyle/>
          <a:p>
            <a:pPr lvl="0"/>
            <a:r>
              <a:rPr lang="ja-JP" altLang="en-US" noProof="0" dirty="0"/>
              <a:t>マスタ テキストの書式設定</a:t>
            </a:r>
          </a:p>
          <a:p>
            <a:pPr lvl="1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3" cy="336788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ＭＳ ゴシック" panose="020B0609070205080204" pitchFamily="49" charset="-128"/>
              </a:defRPr>
            </a:lvl1pPr>
          </a:lstStyle>
          <a:p>
            <a:pPr>
              <a:defRPr/>
            </a:pPr>
            <a:fld id="{A97342CB-8F6B-45D4-8BE5-1E230C66C195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64390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ゴシック" panose="020B0609070205080204" pitchFamily="49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ゴシック" panose="020B0609070205080204" pitchFamily="4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ゴシック" panose="020B0609070205080204" pitchFamily="4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ゴシック" panose="020B0609070205080204" pitchFamily="4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ゴシック" panose="020B0609070205080204" pitchFamily="49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4960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4795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5321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5090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4818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8981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0168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6953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9961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719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8757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1036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84574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7636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42412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58257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07644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50806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52912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41617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63637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8792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34509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12595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77112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113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35984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97619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06410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75760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98257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22753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3131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11792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35600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4559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7196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3378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0695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1086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ゴシック" panose="020B0609070205080204" pitchFamily="49" charset="-128"/>
              </a:rPr>
              <a:t>数学</a:t>
            </a:r>
            <a:r>
              <a:rPr lang="en-US" altLang="ja-JP" dirty="0" smtClean="0">
                <a:ea typeface="ＭＳ ゴシック" panose="020B0609070205080204" pitchFamily="49" charset="-128"/>
              </a:rPr>
              <a:t>A </a:t>
            </a:r>
            <a:r>
              <a:rPr lang="ja-JP" altLang="en-US" dirty="0" smtClean="0">
                <a:ea typeface="ＭＳ ゴシック" panose="020B0609070205080204" pitchFamily="49" charset="-128"/>
              </a:rPr>
              <a:t>スタンダード </a:t>
            </a:r>
            <a:r>
              <a:rPr lang="en-US" altLang="ja-JP" dirty="0" smtClean="0">
                <a:ea typeface="ＭＳ ゴシック" panose="020B0609070205080204" pitchFamily="49" charset="-128"/>
              </a:rPr>
              <a:t>3</a:t>
            </a:r>
            <a:r>
              <a:rPr lang="ja-JP" altLang="en-US" dirty="0" smtClean="0">
                <a:ea typeface="ＭＳ ゴシック" panose="020B0609070205080204" pitchFamily="49" charset="-128"/>
              </a:rPr>
              <a:t>章 </a:t>
            </a:r>
            <a:r>
              <a:rPr lang="en-US" altLang="ja-JP" dirty="0" smtClean="0">
                <a:ea typeface="ＭＳ ゴシック" panose="020B0609070205080204" pitchFamily="49" charset="-128"/>
              </a:rPr>
              <a:t>2</a:t>
            </a:r>
            <a:r>
              <a:rPr lang="ja-JP" altLang="en-US" dirty="0" smtClean="0">
                <a:ea typeface="ＭＳ ゴシック" panose="020B0609070205080204" pitchFamily="49" charset="-128"/>
              </a:rPr>
              <a:t>節</a:t>
            </a: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881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正方形/長方形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ＭＳ ゴシック" panose="020B0609070205080204" pitchFamily="49" charset="-128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dirty="0"/>
              <a:t>マスタ サブタイトルの書式設定</a:t>
            </a:r>
            <a:endParaRPr lang="en-US" dirty="0"/>
          </a:p>
        </p:txBody>
      </p:sp>
      <p:sp>
        <p:nvSpPr>
          <p:cNvPr id="10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EDD7C21-0DED-409F-ABF0-450DA26B3C8B}" type="datetimeFigureOut">
              <a:rPr lang="ja-JP" altLang="en-US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11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2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CA65F-1572-456A-AEB4-AD8C657D08D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911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075A4-69D2-4DBA-836E-648A6E0E4B19}" type="datetimeFigureOut">
              <a:rPr lang="ja-JP" altLang="en-US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8EA44-9FFC-4969-9AC3-57E50E85D12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791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5" name="二等辺三角形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直線コネクタ 14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2707E-364C-46C4-A2CC-152D0614E4AB}" type="datetimeFigureOut">
              <a:rPr lang="ja-JP" altLang="en-US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6B986-2F23-4180-A168-55A1A6ABA4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84611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0E10-BB5F-4F78-84C5-D0D0552422CD}" type="datetimeFigureOut">
              <a:rPr kumimoji="1" lang="ja-JP" altLang="en-US" smtClean="0"/>
              <a:t>2017/12/15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F86F-A90A-4A69-8F1A-FB5396BE6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75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gradFill>
            <a:gsLst>
              <a:gs pos="0">
                <a:schemeClr val="bg1">
                  <a:lumMod val="90000"/>
                  <a:lumOff val="10000"/>
                </a:schemeClr>
              </a:gs>
              <a:gs pos="86000">
                <a:srgbClr val="A1AEBA"/>
              </a:gs>
              <a:gs pos="14000">
                <a:srgbClr val="A0ADB9"/>
              </a:gs>
              <a:gs pos="51000">
                <a:schemeClr val="bg2">
                  <a:lumMod val="48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759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161F5-5161-440B-AB74-69CE99D19218}" type="datetimeFigureOut">
              <a:rPr lang="ja-JP" altLang="en-US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08DF1-2408-4475-A1DA-810925BB7F5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6338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39269-9B99-4F7E-8444-DD3139DA4FA2}" type="datetimeFigureOut">
              <a:rPr lang="ja-JP" altLang="en-US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EBACE-3362-47D7-A902-2AD6C08E4A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854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EE745-7305-4134-971B-A672E032499C}" type="datetimeFigureOut">
              <a:rPr lang="ja-JP" altLang="en-US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8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A1C92-07E9-49B5-952B-4677F7BBCD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212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二等辺三角形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4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833EF-637B-49AF-9E57-6A7394663683}" type="datetimeFigureOut">
              <a:rPr lang="ja-JP" altLang="en-US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3FCDE-02E7-447E-A862-E6D3D095C21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204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gradFill>
            <a:gsLst>
              <a:gs pos="0">
                <a:schemeClr val="bg1">
                  <a:lumMod val="90000"/>
                  <a:lumOff val="10000"/>
                </a:schemeClr>
              </a:gs>
              <a:gs pos="86000">
                <a:srgbClr val="A1AEBA"/>
              </a:gs>
              <a:gs pos="14000">
                <a:srgbClr val="A0ADB9"/>
              </a:gs>
              <a:gs pos="51000">
                <a:schemeClr val="bg2">
                  <a:lumMod val="48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01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6" name="直線コネクタ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7" name="二等辺三角形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ＭＳ ゴシック" panose="020B0609070205080204" pitchFamily="49" charset="-128"/>
                <a:cs typeface="+mn-cs"/>
              </a:defRPr>
            </a:lvl1pPr>
          </a:lstStyle>
          <a:p>
            <a:r>
              <a:rPr lang="ja-JP" altLang="en-US" dirty="0"/>
              <a:t>マスタ タイトルの書式設定</a:t>
            </a:r>
            <a:endParaRPr 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DE75-FCB2-4106-B747-645892160676}" type="datetimeFigureOut">
              <a:rPr lang="ja-JP" altLang="en-US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96340-A987-4489-96B3-6900970575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767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DA4C-D0BD-4F9C-A69D-2DCD87EE13F8}" type="datetimeFigureOut">
              <a:rPr lang="ja-JP" altLang="en-US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F9C84-7BB4-42B1-9B91-C611B496D00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8982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  <a:endParaRPr lang="en-US" dirty="0"/>
          </a:p>
        </p:txBody>
      </p:sp>
      <p:sp>
        <p:nvSpPr>
          <p:cNvPr id="1027" name="テキスト プレースホルダ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ＭＳ ゴシック" panose="020B0609070205080204" pitchFamily="49" charset="-128"/>
              </a:defRPr>
            </a:lvl1pPr>
          </a:lstStyle>
          <a:p>
            <a:pPr>
              <a:defRPr/>
            </a:pPr>
            <a:fld id="{A1B84955-B093-42A0-B5CD-671498481AE5}" type="datetimeFigureOut">
              <a:rPr lang="ja-JP" altLang="en-US" smtClean="0"/>
              <a:pPr>
                <a:defRPr/>
              </a:pPr>
              <a:t>2017/12/15</a:t>
            </a:fld>
            <a:endParaRPr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ＭＳ ゴシック" panose="020B0609070205080204" pitchFamily="49" charset="-128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ＭＳ ゴシック" panose="020B0609070205080204" pitchFamily="49" charset="-128"/>
              </a:defRPr>
            </a:lvl1pPr>
          </a:lstStyle>
          <a:p>
            <a:pPr>
              <a:defRPr/>
            </a:pPr>
            <a:fld id="{DE862CF8-9BF9-4EEA-9DCB-606E821A850E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1031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1032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5" r:id="rId1"/>
    <p:sldLayoutId id="2147484896" r:id="rId2"/>
    <p:sldLayoutId id="2147484897" r:id="rId3"/>
    <p:sldLayoutId id="2147484892" r:id="rId4"/>
    <p:sldLayoutId id="2147484893" r:id="rId5"/>
    <p:sldLayoutId id="2147484898" r:id="rId6"/>
    <p:sldLayoutId id="2147484899" r:id="rId7"/>
    <p:sldLayoutId id="2147484900" r:id="rId8"/>
    <p:sldLayoutId id="2147484901" r:id="rId9"/>
    <p:sldLayoutId id="2147484894" r:id="rId10"/>
    <p:sldLayoutId id="2147484902" r:id="rId11"/>
    <p:sldLayoutId id="214748490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tx2"/>
          </a:solidFill>
          <a:latin typeface="+mj-lt"/>
          <a:ea typeface="ＭＳ ゴシック" panose="020B0609070205080204" pitchFamily="49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kumimoji="1" sz="2600" kern="1200">
          <a:solidFill>
            <a:schemeClr val="tx1"/>
          </a:solidFill>
          <a:latin typeface="+mn-lt"/>
          <a:ea typeface="ＭＳ ゴシック" panose="020B0609070205080204" pitchFamily="49" charset="-128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kumimoji="1" sz="2300" kern="1200">
          <a:solidFill>
            <a:schemeClr val="tx2"/>
          </a:solidFill>
          <a:latin typeface="+mn-lt"/>
          <a:ea typeface="ＭＳ ゴシック" panose="020B0609070205080204" pitchFamily="49" charset="-128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kumimoji="1" sz="2000" kern="1200">
          <a:solidFill>
            <a:schemeClr val="tx1"/>
          </a:solidFill>
          <a:latin typeface="+mn-lt"/>
          <a:ea typeface="ＭＳ ゴシック" panose="020B0609070205080204" pitchFamily="49" charset="-128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umimoji="1" kern="1200">
          <a:solidFill>
            <a:schemeClr val="tx1"/>
          </a:solidFill>
          <a:latin typeface="+mn-lt"/>
          <a:ea typeface="ＭＳ ゴシック" panose="020B0609070205080204" pitchFamily="49" charset="-128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kumimoji="1" sz="1600" kern="1200">
          <a:solidFill>
            <a:schemeClr val="tx1"/>
          </a:solidFill>
          <a:latin typeface="+mn-lt"/>
          <a:ea typeface="ＭＳ ゴシック" panose="020B0609070205080204" pitchFamily="49" charset="-128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72.jpg"/><Relationship Id="rId4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76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85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g"/><Relationship Id="rId4" Type="http://schemas.openxmlformats.org/officeDocument/2006/relationships/image" Target="../media/image8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jpg"/><Relationship Id="rId4" Type="http://schemas.openxmlformats.org/officeDocument/2006/relationships/image" Target="../media/image9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17583" y="1499300"/>
            <a:ext cx="9781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30753" y="1988840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章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38854" y="1796623"/>
            <a:ext cx="5853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図形の性質</a:t>
            </a:r>
            <a:endParaRPr kumimoji="1" lang="ja-JP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33231" y="3279760"/>
            <a:ext cx="5743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accent1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２節　</a:t>
            </a:r>
            <a:r>
              <a:rPr lang="ja-JP" altLang="en-US" sz="4800" dirty="0">
                <a:solidFill>
                  <a:schemeClr val="accent1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円の性質</a:t>
            </a:r>
            <a:endParaRPr kumimoji="1" lang="ja-JP" altLang="en-US" sz="4800" dirty="0">
              <a:solidFill>
                <a:schemeClr val="accent1">
                  <a:lumMod val="75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524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869113" y="754469"/>
            <a:ext cx="82095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[1]</a:t>
            </a:r>
            <a:r>
              <a:rPr lang="ja-JP" altLang="en-US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400" kern="100" dirty="0"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円に内接する四角形を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ABCD</a:t>
            </a:r>
            <a:r>
              <a:rPr lang="ja-JP" altLang="en-US" sz="2400" kern="100" dirty="0" err="1"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ja-JP" altLang="en-US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∠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α</a:t>
            </a:r>
            <a:r>
              <a:rPr lang="ja-JP" altLang="en-US" sz="2400" kern="100" dirty="0" err="1"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ja-JP" altLang="en-US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∠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</a:t>
            </a:r>
            <a:r>
              <a:rPr lang="ja-JP" altLang="en-US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β</a:t>
            </a:r>
            <a:r>
              <a:rPr lang="ja-JP" altLang="en-US" sz="2400" kern="100" dirty="0" smtClean="0"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</a:t>
            </a:r>
            <a:endParaRPr lang="en-US" altLang="ja-JP" sz="2400" kern="100" dirty="0" smtClean="0">
              <a:latin typeface="ＭＳ 明朝" panose="02020609040205080304" pitchFamily="17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400" kern="100" dirty="0"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する</a:t>
            </a:r>
            <a:r>
              <a:rPr lang="ja-JP" altLang="en-US" sz="2400" kern="100" dirty="0"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endParaRPr lang="en-US" altLang="ja-JP" sz="2400" kern="100" dirty="0">
              <a:latin typeface="ＭＳ 明朝" panose="02020609040205080304" pitchFamily="17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indent="447675">
              <a:spcAft>
                <a:spcPts val="0"/>
              </a:spcAft>
            </a:pPr>
            <a:r>
              <a:rPr lang="ja-JP" altLang="en-US" sz="2400" kern="100" dirty="0"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400" kern="100" dirty="0" smtClean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円周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角の定理により</a:t>
            </a:r>
            <a:endParaRPr lang="en-US" altLang="ja-JP" sz="2400" kern="100" dirty="0">
              <a:effectLst/>
              <a:latin typeface="ＭＳ 明朝" panose="02020609040205080304" pitchFamily="17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indent="447675">
              <a:spcAft>
                <a:spcPts val="0"/>
              </a:spcAft>
            </a:pPr>
            <a:r>
              <a:rPr lang="ja-JP" altLang="en-US" sz="2400" kern="100" dirty="0" smtClean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弧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BCD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に対する中心角は</a:t>
            </a:r>
            <a:r>
              <a:rPr lang="en-US" altLang="ja-JP" sz="2400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α</a:t>
            </a:r>
          </a:p>
          <a:p>
            <a:pPr indent="447675">
              <a:spcAft>
                <a:spcPts val="0"/>
              </a:spcAft>
            </a:pPr>
            <a:r>
              <a:rPr lang="ja-JP" altLang="en-US" sz="2400" kern="100" dirty="0" smtClean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弧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BAD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に対する中心角は</a:t>
            </a:r>
            <a:r>
              <a:rPr lang="en-US" altLang="ja-JP" sz="2400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β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となる。</a:t>
            </a:r>
            <a:endParaRPr lang="en-US" altLang="ja-JP" sz="2400" kern="100" dirty="0">
              <a:effectLst/>
              <a:latin typeface="ＭＳ 明朝" panose="02020609040205080304" pitchFamily="17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indent="447675">
              <a:spcAft>
                <a:spcPts val="0"/>
              </a:spcAft>
            </a:pPr>
            <a:r>
              <a:rPr lang="en-US" altLang="ja-JP" sz="2400" kern="100" dirty="0" smtClean="0"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2</a:t>
            </a:r>
            <a:r>
              <a:rPr lang="en-US" altLang="ja-JP" sz="2400" i="1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α</a:t>
            </a:r>
            <a:r>
              <a:rPr lang="ja-JP" altLang="en-US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β</a:t>
            </a:r>
            <a:r>
              <a:rPr lang="ja-JP" altLang="en-US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360</a:t>
            </a:r>
            <a:r>
              <a:rPr lang="en-US" altLang="ja-JP" sz="2400" kern="100" spc="-1500" dirty="0"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°</a:t>
            </a:r>
            <a:r>
              <a:rPr lang="ja-JP" altLang="en-US" sz="2400" kern="100" dirty="0" smtClean="0"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より　</a:t>
            </a:r>
            <a:r>
              <a:rPr lang="en-US" altLang="ja-JP" sz="2400" i="1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α</a:t>
            </a:r>
            <a:r>
              <a:rPr lang="ja-JP" altLang="en-US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β</a:t>
            </a:r>
            <a:r>
              <a:rPr lang="ja-JP" altLang="en-US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180</a:t>
            </a:r>
            <a:r>
              <a:rPr lang="en-US" altLang="ja-JP" sz="2400" kern="100" spc="-1500" dirty="0"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°</a:t>
            </a:r>
            <a:r>
              <a:rPr lang="ja-JP" altLang="en-US" sz="2400" kern="100" spc="-1500" dirty="0"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endParaRPr lang="en-US" altLang="ja-JP" sz="2400" kern="100" spc="-1500" dirty="0">
              <a:latin typeface="ＭＳ 明朝" panose="02020609040205080304" pitchFamily="17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indent="447675">
              <a:spcAft>
                <a:spcPts val="0"/>
              </a:spcAft>
            </a:pPr>
            <a:r>
              <a:rPr lang="ja-JP" altLang="en-US" sz="2400" kern="100" dirty="0" smtClean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よって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[1]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が成り立つ。</a:t>
            </a:r>
            <a:endParaRPr lang="en-US" altLang="ja-JP" sz="2400" kern="100" dirty="0">
              <a:effectLst/>
              <a:latin typeface="ＭＳ 明朝" panose="02020609040205080304" pitchFamily="17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447675" indent="-447675">
              <a:spcAft>
                <a:spcPts val="0"/>
              </a:spcAft>
            </a:pPr>
            <a:r>
              <a:rPr lang="en-US" altLang="ja-JP" sz="2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[2] [1]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より，</a:t>
            </a:r>
            <a:r>
              <a:rPr lang="en-US" altLang="ja-JP" sz="2400" i="1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α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180</a:t>
            </a:r>
            <a:r>
              <a:rPr lang="en-US" altLang="ja-JP" sz="2400" kern="100" spc="-15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°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β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であるから，</a:t>
            </a:r>
            <a:endParaRPr lang="en-US" altLang="ja-JP" sz="2400" kern="100" dirty="0">
              <a:effectLst/>
              <a:latin typeface="ＭＳ 明朝" panose="02020609040205080304" pitchFamily="17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447675">
              <a:spcAft>
                <a:spcPts val="0"/>
              </a:spcAft>
            </a:pPr>
            <a:r>
              <a:rPr lang="ja-JP" altLang="en-US" sz="2400" kern="10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∠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の外角は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∠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に等しい。</a:t>
            </a:r>
            <a:endParaRPr lang="en-US" altLang="ja-JP" sz="2400" kern="100" dirty="0">
              <a:effectLst/>
              <a:latin typeface="ＭＳ 明朝" panose="02020609040205080304" pitchFamily="17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23528" y="764704"/>
            <a:ext cx="612000" cy="338554"/>
            <a:chOff x="355266" y="3234462"/>
            <a:chExt cx="612000" cy="338554"/>
          </a:xfrm>
        </p:grpSpPr>
        <p:sp>
          <p:nvSpPr>
            <p:cNvPr id="9" name="片側の 2 つの角を丸めた四角形 10"/>
            <p:cNvSpPr/>
            <p:nvPr/>
          </p:nvSpPr>
          <p:spPr>
            <a:xfrm rot="5400000">
              <a:off x="499266" y="3109608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ＭＳ ゴシック" panose="020B0609070205080204" pitchFamily="49" charset="-128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55266" y="3234462"/>
              <a:ext cx="61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証明</a:t>
              </a:r>
            </a:p>
          </p:txBody>
        </p: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08" y="1484784"/>
            <a:ext cx="2683268" cy="2520000"/>
          </a:xfrm>
          <a:prstGeom prst="rect">
            <a:avLst/>
          </a:prstGeom>
        </p:spPr>
      </p:pic>
      <p:pic>
        <p:nvPicPr>
          <p:cNvPr id="11" name="図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28384" y="594928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45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410" y="1368163"/>
            <a:ext cx="1957976" cy="2259203"/>
          </a:xfrm>
          <a:prstGeom prst="rect">
            <a:avLst/>
          </a:prstGeom>
        </p:spPr>
      </p:pic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052096" y="908720"/>
            <a:ext cx="7696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下の図で，角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θ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を求めよ。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➋ 円に内接する四角形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		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p.126)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４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1052056" y="1369952"/>
            <a:ext cx="648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3578486" y="1369952"/>
            <a:ext cx="648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6108446" y="1369952"/>
            <a:ext cx="648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(3)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138" y="1669390"/>
            <a:ext cx="1957976" cy="195797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17" y="1669390"/>
            <a:ext cx="1957976" cy="1957976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1052056" y="3861048"/>
            <a:ext cx="7696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400" kern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(1)</a:t>
            </a:r>
            <a:r>
              <a:rPr lang="ja-JP" altLang="en-US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 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円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に内接する四角形の対角の和は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180</a:t>
            </a:r>
            <a:r>
              <a:rPr lang="en-US" altLang="ja-JP" sz="2400" kern="0" spc="-15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MBinaryS"/>
              </a:rPr>
              <a:t>で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ある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から</a:t>
            </a:r>
            <a:endParaRPr lang="en-US" altLang="ja-JP" sz="24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ja-JP" sz="2400" i="1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i="1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  </a:t>
            </a:r>
            <a:r>
              <a:rPr lang="ja-JP" altLang="en-US" sz="2400" i="1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θ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Greek-Italic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180</a:t>
            </a:r>
            <a:r>
              <a:rPr lang="en-US" altLang="ja-JP" sz="2400" kern="0" spc="-15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74</a:t>
            </a:r>
            <a:r>
              <a:rPr lang="en-US" altLang="ja-JP" sz="2400" kern="0" spc="-15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106</a:t>
            </a:r>
            <a:r>
              <a:rPr lang="en-US" altLang="ja-JP" sz="2400" b="1" kern="0" spc="-15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Bold"/>
              </a:rPr>
              <a:t>°</a:t>
            </a:r>
            <a:endParaRPr lang="ja-JP" altLang="ja-JP" sz="2400" b="1" kern="100" spc="-15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052056" y="4667661"/>
            <a:ext cx="7768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spcAft>
                <a:spcPts val="0"/>
              </a:spcAft>
            </a:pPr>
            <a:r>
              <a:rPr lang="en-US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明朝" panose="02020609040205080304" pitchFamily="17" charset="-128"/>
              </a:rPr>
              <a:t>(2) 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円に内接する四角形の外角は，それと隣り合う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内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  </a:t>
            </a:r>
          </a:p>
          <a:p>
            <a:pPr marL="447675" indent="-447675">
              <a:spcAft>
                <a:spcPts val="0"/>
              </a:spcAft>
            </a:pPr>
            <a:r>
              <a:rPr lang="en-US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 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   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角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の対角に等しい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から</a:t>
            </a:r>
            <a:endParaRPr lang="en-US" altLang="ja-JP" sz="24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447675" indent="-447675">
              <a:spcAft>
                <a:spcPts val="0"/>
              </a:spcAft>
            </a:pPr>
            <a:r>
              <a:rPr lang="ja-JP" altLang="en-US" sz="2400" i="1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400" i="1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  　　</a:t>
            </a:r>
            <a:r>
              <a:rPr lang="en-US" altLang="ja-JP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θ</a:t>
            </a:r>
            <a:r>
              <a:rPr lang="ja-JP" altLang="ja-JP" sz="2400" b="1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Greek-BoldItalic"/>
              </a:rPr>
              <a:t>＝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80</a:t>
            </a:r>
            <a:r>
              <a:rPr lang="en-US" altLang="ja-JP" sz="2400" b="1" kern="0" spc="-15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Bold"/>
              </a:rPr>
              <a:t>°</a:t>
            </a:r>
            <a:endParaRPr lang="ja-JP" altLang="ja-JP" sz="2400" b="1" kern="100" spc="-15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076440" y="5912704"/>
            <a:ext cx="7264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明朝" panose="02020609040205080304" pitchFamily="17" charset="-128"/>
              </a:rPr>
              <a:t>(3) 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θ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s"/>
              </a:rPr>
              <a:t>{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180</a:t>
            </a:r>
            <a:r>
              <a:rPr lang="en-US" altLang="ja-JP" sz="2400" kern="0" spc="-15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(45</a:t>
            </a:r>
            <a:r>
              <a:rPr lang="en-US" altLang="ja-JP" sz="2400" kern="0" spc="-15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55</a:t>
            </a:r>
            <a:r>
              <a:rPr lang="en-US" altLang="ja-JP" sz="2400" kern="0" spc="-15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)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s"/>
              </a:rPr>
              <a:t>}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180</a:t>
            </a:r>
            <a:r>
              <a:rPr lang="en-US" altLang="ja-JP" sz="2400" kern="0" spc="-15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MBinaryS"/>
              </a:rPr>
              <a:t>よ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り</a:t>
            </a:r>
            <a:endParaRPr lang="en-US" altLang="ja-JP" sz="24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400" i="1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i="1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en-US" altLang="ja-JP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θ</a:t>
            </a:r>
            <a:r>
              <a:rPr lang="ja-JP" altLang="ja-JP" sz="2400" b="1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Greek-BoldItalic"/>
              </a:rPr>
              <a:t>＝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100</a:t>
            </a:r>
            <a:r>
              <a:rPr lang="en-US" altLang="ja-JP" sz="2400" b="1" kern="0" spc="-15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Bold"/>
              </a:rPr>
              <a:t>°</a:t>
            </a:r>
            <a:endParaRPr lang="ja-JP" altLang="ja-JP" sz="2400" b="1" kern="100" spc="-15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5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➋ 円に内接する四角形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		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p.127)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19" y="1513369"/>
            <a:ext cx="8280000" cy="2086681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323850" y="908050"/>
            <a:ext cx="7632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円に内接する四角形の定理は，その逆も成り立つ。</a:t>
            </a:r>
            <a:endParaRPr lang="ja-JP" altLang="ja-JP" sz="2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02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085146" y="3006572"/>
            <a:ext cx="77771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>
              <a:spcAft>
                <a:spcPts val="0"/>
              </a:spcAft>
            </a:pPr>
            <a:r>
              <a:rPr lang="ja-JP" altLang="en-US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よって，</a:t>
            </a:r>
            <a:r>
              <a:rPr lang="ja-JP" altLang="en-US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∠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BED</a:t>
            </a:r>
            <a:r>
              <a:rPr lang="ja-JP" altLang="en-US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＝∠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BAD</a:t>
            </a:r>
            <a:r>
              <a:rPr lang="ja-JP" altLang="en-US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となり，円周角の定理の逆により，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en-US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点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</a:t>
            </a:r>
            <a:r>
              <a:rPr lang="ja-JP" altLang="en-US" sz="2400" kern="1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</a:t>
            </a:r>
            <a:r>
              <a:rPr lang="ja-JP" altLang="en-US" sz="2400" kern="1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400" kern="1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E</a:t>
            </a:r>
            <a:r>
              <a:rPr lang="ja-JP" altLang="en-US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は同一円周上にある。</a:t>
            </a:r>
            <a:endParaRPr lang="en-US" altLang="ja-JP" sz="2400" kern="1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447675">
              <a:spcAft>
                <a:spcPts val="0"/>
              </a:spcAft>
            </a:pPr>
            <a:r>
              <a:rPr lang="ja-JP" altLang="en-US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ここで，</a:t>
            </a:r>
            <a:r>
              <a:rPr lang="ja-JP" altLang="en-US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△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BDE</a:t>
            </a:r>
            <a:r>
              <a:rPr lang="ja-JP" altLang="en-US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の外接円は</a:t>
            </a:r>
            <a:r>
              <a:rPr lang="ja-JP" altLang="en-US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△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BCD</a:t>
            </a:r>
            <a:r>
              <a:rPr lang="ja-JP" altLang="en-US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の外接円でもあるから，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4</a:t>
            </a:r>
            <a:r>
              <a:rPr lang="ja-JP" altLang="en-US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点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400" kern="1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</a:t>
            </a:r>
            <a:r>
              <a:rPr lang="ja-JP" altLang="en-US" sz="2400" kern="1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</a:t>
            </a:r>
            <a:r>
              <a:rPr lang="ja-JP" altLang="en-US" sz="2400" kern="1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</a:t>
            </a:r>
            <a:r>
              <a:rPr lang="ja-JP" altLang="en-US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は同一円周上にあることになり，四角形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ABCD</a:t>
            </a:r>
            <a:r>
              <a:rPr lang="ja-JP" altLang="en-US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は円に内接する。</a:t>
            </a:r>
          </a:p>
          <a:p>
            <a:pPr marL="447675" indent="-447675">
              <a:spcAft>
                <a:spcPts val="0"/>
              </a:spcAft>
            </a:pPr>
            <a:r>
              <a:rPr lang="en-US" altLang="ja-JP" sz="2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[2] 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∠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</a:t>
            </a: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の外角がその対角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∠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に等しいとすると，</a:t>
            </a:r>
            <a:endParaRPr lang="en-US" altLang="ja-JP" sz="2400" kern="100" dirty="0">
              <a:effectLst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447675">
              <a:spcAft>
                <a:spcPts val="0"/>
              </a:spcAft>
            </a:pP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180</a:t>
            </a:r>
            <a:r>
              <a:rPr lang="en-US" altLang="ja-JP" sz="2400" kern="100" spc="-15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°</a:t>
            </a:r>
            <a:r>
              <a:rPr lang="ja-JP" altLang="en-US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－∠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</a:t>
            </a:r>
            <a:r>
              <a:rPr lang="ja-JP" altLang="en-US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＝∠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が成り立つ</a:t>
            </a: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。このとき，</a:t>
            </a:r>
            <a:endParaRPr lang="en-US" altLang="ja-JP" sz="2400" kern="100" dirty="0">
              <a:effectLst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447675">
              <a:spcAft>
                <a:spcPts val="0"/>
              </a:spcAft>
            </a:pP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∠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＋∠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180</a:t>
            </a:r>
            <a:r>
              <a:rPr lang="en-US" altLang="ja-JP" sz="2400" kern="100" spc="-15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°</a:t>
            </a: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となるから，</a:t>
            </a:r>
            <a:r>
              <a:rPr lang="en-US" altLang="ja-JP" sz="2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[1]</a:t>
            </a: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の場合と一致し，四角形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ABCD</a:t>
            </a: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は円に内接する。</a:t>
            </a:r>
            <a:endParaRPr lang="en-US" altLang="ja-JP" sz="2400" kern="100" dirty="0">
              <a:effectLst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0" name="図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28384" y="5949280"/>
            <a:ext cx="648000" cy="64800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092376" y="345040"/>
            <a:ext cx="77771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[1]</a:t>
            </a:r>
            <a:r>
              <a:rPr lang="ja-JP" altLang="en-US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四角形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ABCD</a:t>
            </a:r>
            <a:r>
              <a:rPr lang="ja-JP" altLang="en-US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において，</a:t>
            </a:r>
            <a:r>
              <a:rPr lang="ja-JP" altLang="en-US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∠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＋∠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</a:t>
            </a:r>
            <a:r>
              <a:rPr lang="ja-JP" altLang="en-US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180</a:t>
            </a:r>
            <a:r>
              <a:rPr lang="en-US" altLang="ja-JP" sz="2400" kern="100" spc="-15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°</a:t>
            </a:r>
            <a:r>
              <a:rPr lang="ja-JP" altLang="en-US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とする。</a:t>
            </a:r>
            <a:endParaRPr lang="en-US" altLang="ja-JP" sz="2400" kern="1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indent="447675">
              <a:spcAft>
                <a:spcPts val="0"/>
              </a:spcAft>
            </a:pP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△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BCD</a:t>
            </a: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の外接円をかき，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BD</a:t>
            </a: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に関して</a:t>
            </a:r>
            <a:endParaRPr lang="en-US" altLang="ja-JP" sz="2400" kern="100" dirty="0">
              <a:effectLst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indent="447675">
              <a:spcAft>
                <a:spcPts val="0"/>
              </a:spcAft>
            </a:pP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</a:t>
            </a: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と反対側の円周上に点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E</a:t>
            </a: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をとる。</a:t>
            </a:r>
            <a:endParaRPr lang="en-US" altLang="ja-JP" sz="2400" kern="100" dirty="0">
              <a:effectLst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indent="447675">
              <a:spcAft>
                <a:spcPts val="0"/>
              </a:spcAft>
            </a:pP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四角形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BCDE</a:t>
            </a: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は円に内接するから</a:t>
            </a:r>
            <a:endParaRPr lang="en-US" altLang="ja-JP" sz="2400" kern="100" dirty="0">
              <a:effectLst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indent="447675">
              <a:spcAft>
                <a:spcPts val="0"/>
              </a:spcAft>
            </a:pPr>
            <a:r>
              <a:rPr lang="ja-JP" altLang="en-US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∠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＋∠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BED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180</a:t>
            </a:r>
            <a:r>
              <a:rPr lang="en-US" altLang="ja-JP" sz="2400" kern="100" spc="-15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°</a:t>
            </a:r>
          </a:p>
          <a:p>
            <a:pPr indent="447675">
              <a:spcAft>
                <a:spcPts val="0"/>
              </a:spcAft>
            </a:pP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一方，仮定より</a:t>
            </a:r>
            <a:endParaRPr lang="en-US" altLang="ja-JP" sz="2400" kern="100" dirty="0">
              <a:effectLst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indent="447675">
              <a:spcAft>
                <a:spcPts val="0"/>
              </a:spcAft>
            </a:pPr>
            <a:r>
              <a:rPr lang="ja-JP" altLang="en-US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∠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＋∠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BAD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180</a:t>
            </a:r>
            <a:r>
              <a:rPr lang="en-US" altLang="ja-JP" sz="2400" kern="100" spc="-15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°</a:t>
            </a:r>
            <a:endParaRPr lang="en-US" altLang="ja-JP" sz="2400" kern="10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324147" y="380472"/>
            <a:ext cx="612000" cy="338554"/>
            <a:chOff x="355266" y="3234462"/>
            <a:chExt cx="612000" cy="338554"/>
          </a:xfrm>
        </p:grpSpPr>
        <p:sp>
          <p:nvSpPr>
            <p:cNvPr id="7" name="片側の 2 つの角を丸めた四角形 10"/>
            <p:cNvSpPr/>
            <p:nvPr/>
          </p:nvSpPr>
          <p:spPr>
            <a:xfrm rot="5400000">
              <a:off x="499266" y="3109608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ＭＳ ゴシック" panose="020B0609070205080204" pitchFamily="49" charset="-128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55266" y="3234462"/>
              <a:ext cx="61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証明</a:t>
              </a:r>
            </a:p>
          </p:txBody>
        </p:sp>
      </p:grpSp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191" y="719026"/>
            <a:ext cx="2333809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51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971600" y="908720"/>
            <a:ext cx="78488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次の四角形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ABCD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のうち，円に内接するものはどれか。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➋ 円に内接する四角形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		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p.12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５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1052056" y="1321184"/>
            <a:ext cx="648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  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3578486" y="1333376"/>
            <a:ext cx="648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  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6108446" y="1345568"/>
            <a:ext cx="648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③  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923" y="1576400"/>
            <a:ext cx="1930290" cy="214476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79" y="1533908"/>
            <a:ext cx="1938233" cy="212887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92" y="1576400"/>
            <a:ext cx="1977951" cy="2112992"/>
          </a:xfrm>
          <a:prstGeom prst="rect">
            <a:avLst/>
          </a:prstGeom>
        </p:spPr>
      </p:pic>
      <p:grpSp>
        <p:nvGrpSpPr>
          <p:cNvPr id="15" name="グループ化 14"/>
          <p:cNvGrpSpPr/>
          <p:nvPr/>
        </p:nvGrpSpPr>
        <p:grpSpPr>
          <a:xfrm>
            <a:off x="1052056" y="3645024"/>
            <a:ext cx="8920544" cy="2991237"/>
            <a:chOff x="1052056" y="3645024"/>
            <a:chExt cx="8920544" cy="2991237"/>
          </a:xfrm>
        </p:grpSpPr>
        <p:sp>
          <p:nvSpPr>
            <p:cNvPr id="4" name="正方形/長方形 3"/>
            <p:cNvSpPr/>
            <p:nvPr/>
          </p:nvSpPr>
          <p:spPr>
            <a:xfrm>
              <a:off x="1052056" y="3645024"/>
              <a:ext cx="77684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ja-JP" sz="24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①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 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Etc"/>
                </a:rPr>
                <a:t>∠</a:t>
              </a:r>
              <a:r>
                <a:rPr lang="en-US" altLang="ja-JP" sz="24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A</a:t>
              </a:r>
              <a:r>
                <a:rPr lang="ja-JP" altLang="ja-JP" sz="24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＋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Etc"/>
                </a:rPr>
                <a:t>∠</a:t>
              </a:r>
              <a:r>
                <a:rPr lang="en-US" altLang="ja-JP" sz="24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C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105</a:t>
              </a:r>
              <a:r>
                <a:rPr lang="en-US" altLang="ja-JP" sz="2400" kern="0" spc="-15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BinaryS"/>
                </a:rPr>
                <a:t>°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＋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75</a:t>
              </a:r>
              <a:r>
                <a:rPr lang="en-US" altLang="ja-JP" sz="2400" kern="0" spc="-15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BinaryS"/>
                </a:rPr>
                <a:t>°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180</a:t>
              </a:r>
              <a:r>
                <a:rPr lang="en-US" altLang="ja-JP" sz="2400" kern="0" spc="-15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BinaryS"/>
                </a:rPr>
                <a:t>°</a:t>
              </a:r>
              <a:endParaRPr lang="ja-JP" altLang="ja-JP" sz="2400" kern="100" spc="-1500" dirty="0">
                <a:solidFill>
                  <a:srgbClr val="FF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1052056" y="4178697"/>
              <a:ext cx="89205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ja-JP" sz="24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②</a:t>
              </a:r>
              <a:r>
                <a:rPr lang="ja-JP" altLang="en-US" sz="24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 </a:t>
              </a:r>
              <a:r>
                <a:rPr lang="en-US" altLang="ja-JP" sz="2400" kern="0" dirty="0" smtClean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Etc"/>
                </a:rPr>
                <a:t>∠</a:t>
              </a:r>
              <a:r>
                <a:rPr lang="en-US" altLang="ja-JP" sz="24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B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180</a:t>
              </a:r>
              <a:r>
                <a:rPr lang="en-US" altLang="ja-JP" sz="2400" kern="0" spc="-15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BinaryS"/>
                </a:rPr>
                <a:t>°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－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(46</a:t>
              </a:r>
              <a:r>
                <a:rPr lang="en-US" altLang="ja-JP" sz="2400" kern="0" spc="-15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BinaryS"/>
                </a:rPr>
                <a:t>°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＋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24</a:t>
              </a:r>
              <a:r>
                <a:rPr lang="en-US" altLang="ja-JP" sz="2400" kern="0" spc="-15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BinaryS"/>
                </a:rPr>
                <a:t>°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)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110</a:t>
              </a:r>
              <a:r>
                <a:rPr lang="en-US" altLang="ja-JP" sz="2400" kern="0" spc="-1500" dirty="0" smtClean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BinaryS"/>
                </a:rPr>
                <a:t>°</a:t>
              </a:r>
              <a:endParaRPr lang="en-US" altLang="ja-JP" sz="2400" kern="100" spc="-15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1052056" y="5042793"/>
              <a:ext cx="776841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ja-JP" sz="24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③ 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Etc"/>
                </a:rPr>
                <a:t>∠</a:t>
              </a:r>
              <a:r>
                <a:rPr lang="en-US" altLang="ja-JP" sz="24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BAD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180</a:t>
              </a:r>
              <a:r>
                <a:rPr lang="en-US" altLang="ja-JP" sz="2400" kern="0" spc="-15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BinaryS"/>
                </a:rPr>
                <a:t>°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－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85</a:t>
              </a:r>
              <a:r>
                <a:rPr lang="en-US" altLang="ja-JP" sz="2400" kern="0" spc="-15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BinaryS"/>
                </a:rPr>
                <a:t>°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95</a:t>
              </a:r>
              <a:r>
                <a:rPr lang="en-US" altLang="ja-JP" sz="2400" kern="0" spc="-15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BinaryS"/>
                </a:rPr>
                <a:t>°</a:t>
              </a:r>
              <a:endParaRPr lang="en-US" altLang="ja-JP" sz="2400" kern="100" spc="-15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 indent="388938">
                <a:spcAft>
                  <a:spcPts val="0"/>
                </a:spcAft>
              </a:pPr>
              <a:r>
                <a:rPr lang="ja-JP" altLang="ja-JP" sz="24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よって，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Etc"/>
                </a:rPr>
                <a:t>∠</a:t>
              </a:r>
              <a:r>
                <a:rPr lang="en-US" altLang="ja-JP" sz="24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BAD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と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Etc"/>
                </a:rPr>
                <a:t>∠</a:t>
              </a:r>
              <a:r>
                <a:rPr lang="en-US" altLang="ja-JP" sz="24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BCD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の外角は等しくない。</a:t>
              </a:r>
              <a:endParaRPr lang="ja-JP" altLang="ja-JP" sz="2400" kern="100" dirty="0"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052057" y="5805264"/>
              <a:ext cx="77680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ctr">
                <a:spcAft>
                  <a:spcPts val="0"/>
                </a:spcAft>
                <a:tabLst>
                  <a:tab pos="342900" algn="l"/>
                </a:tabLst>
              </a:pPr>
              <a:r>
                <a:rPr lang="ja-JP" altLang="ja-JP" sz="24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①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～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③より，四角形</a:t>
              </a:r>
              <a:r>
                <a:rPr lang="en-US" altLang="ja-JP" sz="24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ABCD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が円に内接するもの</a:t>
              </a:r>
              <a:r>
                <a:rPr lang="ja-JP" altLang="ja-JP" sz="2400" kern="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は</a:t>
              </a:r>
              <a:endParaRPr lang="en-US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endParaRPr>
            </a:p>
            <a:p>
              <a:pPr algn="just" fontAlgn="ctr">
                <a:spcAft>
                  <a:spcPts val="0"/>
                </a:spcAft>
                <a:tabLst>
                  <a:tab pos="342900" algn="l"/>
                </a:tabLst>
              </a:pPr>
              <a:r>
                <a:rPr lang="ja-JP" altLang="en-US" sz="24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KakuStd-W5-Identity-H"/>
                </a:rPr>
                <a:t>　</a:t>
              </a:r>
              <a:r>
                <a:rPr lang="ja-JP" altLang="en-US" sz="2400" kern="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KakuStd-W5-Identity-H"/>
                </a:rPr>
                <a:t>　</a:t>
              </a:r>
              <a:r>
                <a:rPr lang="ja-JP" altLang="ja-JP" sz="2400" b="1" kern="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KakuStd-W5-Identity-H"/>
                </a:rPr>
                <a:t>①</a:t>
              </a:r>
              <a:r>
                <a:rPr lang="ja-JP" altLang="ja-JP" sz="2400" b="1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，</a:t>
              </a:r>
              <a:r>
                <a:rPr lang="ja-JP" altLang="ja-JP" sz="2400" b="1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KakuStd-W5-Identity-H"/>
                </a:rPr>
                <a:t>②</a:t>
              </a:r>
              <a:endParaRPr lang="ja-JP" altLang="ja-JP" sz="2400" b="1" kern="100" dirty="0"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1111085" y="4623519"/>
              <a:ext cx="44214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381000">
                <a:spcAft>
                  <a:spcPts val="0"/>
                </a:spcAft>
              </a:pP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Etc"/>
                </a:rPr>
                <a:t>∠</a:t>
              </a:r>
              <a:r>
                <a:rPr lang="en-US" altLang="ja-JP" sz="24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B</a:t>
              </a:r>
              <a:r>
                <a:rPr lang="ja-JP" altLang="ja-JP" sz="24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＋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Etc"/>
                </a:rPr>
                <a:t>∠</a:t>
              </a:r>
              <a:r>
                <a:rPr lang="en-US" altLang="ja-JP" sz="24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D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110</a:t>
              </a:r>
              <a:r>
                <a:rPr lang="en-US" altLang="ja-JP" sz="2400" kern="0" spc="-15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BinaryS"/>
                </a:rPr>
                <a:t>°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＋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70</a:t>
              </a:r>
              <a:r>
                <a:rPr lang="en-US" altLang="ja-JP" sz="2400" kern="0" spc="-15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BinaryS"/>
                </a:rPr>
                <a:t>°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180</a:t>
              </a:r>
              <a:r>
                <a:rPr lang="en-US" altLang="ja-JP" sz="2400" kern="0" spc="-15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BinaryS"/>
                </a:rPr>
                <a:t>°</a:t>
              </a:r>
              <a:endParaRPr lang="ja-JP" altLang="ja-JP" sz="2400" kern="100" spc="-15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747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➌ 円と接線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				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p.12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111" y="977546"/>
            <a:ext cx="2520000" cy="1800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132438"/>
            <a:ext cx="2956887" cy="1980000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323850" y="908050"/>
            <a:ext cx="65137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直線と円がただ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点を共有するとき，この直線は円</a:t>
            </a:r>
            <a:r>
              <a:rPr lang="ja-JP" altLang="en-US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に</a:t>
            </a:r>
            <a:r>
              <a:rPr lang="ja-JP" altLang="en-US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接する</a:t>
            </a:r>
            <a:r>
              <a:rPr lang="ja-JP" altLang="en-US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</a:t>
            </a:r>
            <a:r>
              <a:rPr lang="ja-JP" altLang="en-US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いい，この直線を円の</a:t>
            </a:r>
            <a:endParaRPr lang="en-US" altLang="ja-JP" sz="2400" kern="1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接線</a:t>
            </a:r>
            <a:r>
              <a:rPr lang="ja-JP" altLang="en-US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ja-JP" altLang="en-US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その共有点</a:t>
            </a:r>
            <a:r>
              <a:rPr lang="ja-JP" altLang="en-US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</a:t>
            </a:r>
            <a:r>
              <a:rPr lang="ja-JP" altLang="en-US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接点</a:t>
            </a:r>
            <a:r>
              <a:rPr lang="ja-JP" altLang="en-US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</a:t>
            </a:r>
            <a:r>
              <a:rPr lang="ja-JP" altLang="en-US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いう。このとき，円の接線は，接点を通る半径に垂直である。</a:t>
            </a:r>
            <a:endParaRPr lang="ja-JP" altLang="ja-JP" sz="2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4" name="メモ 13"/>
          <p:cNvSpPr/>
          <p:nvPr/>
        </p:nvSpPr>
        <p:spPr>
          <a:xfrm>
            <a:off x="1390312" y="1316424"/>
            <a:ext cx="1345639" cy="36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メモ 14"/>
          <p:cNvSpPr/>
          <p:nvPr/>
        </p:nvSpPr>
        <p:spPr>
          <a:xfrm>
            <a:off x="395536" y="1700808"/>
            <a:ext cx="1224136" cy="36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メモ 15"/>
          <p:cNvSpPr/>
          <p:nvPr/>
        </p:nvSpPr>
        <p:spPr>
          <a:xfrm>
            <a:off x="3803010" y="1712823"/>
            <a:ext cx="1123646" cy="36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53161" y="2680604"/>
            <a:ext cx="5226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円</a:t>
            </a:r>
            <a:r>
              <a:rPr kumimoji="1"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</a:t>
            </a:r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に対して，円の外部の点</a:t>
            </a:r>
            <a:r>
              <a:rPr kumimoji="1"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</a:t>
            </a:r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からは</a:t>
            </a:r>
            <a:r>
              <a:rPr kumimoji="1"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本の接線が引ける。その接点をそれぞれ</a:t>
            </a:r>
            <a:r>
              <a:rPr kumimoji="1"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</a:t>
            </a:r>
            <a:r>
              <a:rPr kumimoji="1" lang="ja-JP" altLang="en-US" sz="24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kumimoji="1"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</a:t>
            </a:r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とする。</a:t>
            </a:r>
            <a:endParaRPr kumimoji="1"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△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PSO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△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PTO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において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∠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PSO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＝∠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PTO</a:t>
            </a:r>
            <a:r>
              <a:rPr lang="ja-JP" altLang="en-US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90°</a:t>
            </a:r>
          </a:p>
          <a:p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円の半径であるから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OS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OT</a:t>
            </a:r>
          </a:p>
          <a:p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また，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PO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は共通であるから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△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PSO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≡△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PTO</a:t>
            </a:r>
          </a:p>
          <a:p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よって　　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PS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PT</a:t>
            </a:r>
          </a:p>
        </p:txBody>
      </p:sp>
      <p:cxnSp>
        <p:nvCxnSpPr>
          <p:cNvPr id="4" name="直線コネクタ 3"/>
          <p:cNvCxnSpPr/>
          <p:nvPr/>
        </p:nvCxnSpPr>
        <p:spPr>
          <a:xfrm>
            <a:off x="4928958" y="5869598"/>
            <a:ext cx="7172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5665848" y="5623002"/>
            <a:ext cx="3371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kumimoji="1" lang="ja-JP" altLang="en-US" sz="24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つの</a:t>
            </a:r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直線三角形において斜辺と他の</a:t>
            </a:r>
            <a:r>
              <a:rPr kumimoji="1"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辺がそれぞれ等しい</a:t>
            </a:r>
            <a:endParaRPr kumimoji="1"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005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88454"/>
            <a:ext cx="8280000" cy="154681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432000" y="2328346"/>
            <a:ext cx="849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円外の点から接点までの距離</a:t>
            </a:r>
            <a:r>
              <a:rPr lang="ja-JP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接線の長さ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いう</a:t>
            </a:r>
            <a:r>
              <a:rPr lang="ja-JP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endParaRPr lang="ja-JP" altLang="ja-JP" sz="24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メモ 3"/>
          <p:cNvSpPr/>
          <p:nvPr/>
        </p:nvSpPr>
        <p:spPr>
          <a:xfrm>
            <a:off x="4847861" y="2298647"/>
            <a:ext cx="2100403" cy="44637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2000" y="188640"/>
            <a:ext cx="651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すなわち，次の定理が成り立つ。</a:t>
            </a:r>
            <a:endParaRPr kumimoji="1"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39789" y="2745017"/>
            <a:ext cx="8020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上の証明からわかるように，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円の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本の接線がつくる角の</a:t>
            </a:r>
            <a:endParaRPr lang="en-US" altLang="ja-JP" sz="2400" kern="1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二等分線上に，その円の中心がある。</a:t>
            </a:r>
            <a:endParaRPr lang="ja-JP" altLang="ja-JP" sz="24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7" name="図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28384" y="594928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34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042988" y="908720"/>
            <a:ext cx="56172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右の図で，円</a:t>
            </a:r>
            <a:r>
              <a:rPr lang="en-US" altLang="ja-JP" sz="24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△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ABC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の内接円で，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は接点である。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AC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BL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のとき，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BC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の長さを求めよ。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➌ 円と接線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				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p.12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６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704" y="820297"/>
            <a:ext cx="1983879" cy="220283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879" y="3446807"/>
            <a:ext cx="2166937" cy="2340293"/>
          </a:xfrm>
          <a:prstGeom prst="rect">
            <a:avLst/>
          </a:prstGeom>
        </p:spPr>
      </p:pic>
      <p:grpSp>
        <p:nvGrpSpPr>
          <p:cNvPr id="13" name="グループ化 12"/>
          <p:cNvGrpSpPr/>
          <p:nvPr/>
        </p:nvGrpSpPr>
        <p:grpSpPr>
          <a:xfrm>
            <a:off x="1042988" y="2469635"/>
            <a:ext cx="7784595" cy="4247317"/>
            <a:chOff x="1042988" y="2469635"/>
            <a:chExt cx="7784595" cy="4247317"/>
          </a:xfrm>
        </p:grpSpPr>
        <p:sp>
          <p:nvSpPr>
            <p:cNvPr id="2" name="正方形/長方形 1"/>
            <p:cNvSpPr/>
            <p:nvPr/>
          </p:nvSpPr>
          <p:spPr>
            <a:xfrm>
              <a:off x="1042988" y="2469635"/>
              <a:ext cx="778459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en-US" sz="2400" kern="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右の</a:t>
              </a:r>
              <a:r>
                <a:rPr lang="ja-JP" altLang="ja-JP" sz="2400" kern="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図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のように，</a:t>
              </a:r>
              <a:r>
                <a:rPr lang="en-US" altLang="ja-JP" sz="24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AB</a:t>
              </a:r>
              <a:r>
                <a:rPr lang="ja-JP" altLang="ja-JP" sz="2400" kern="0" dirty="0" err="1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，</a:t>
              </a:r>
              <a:r>
                <a:rPr lang="en-US" altLang="ja-JP" sz="24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AC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と円</a:t>
              </a:r>
              <a:r>
                <a:rPr lang="en-US" altLang="ja-JP" sz="24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O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と</a:t>
              </a:r>
              <a:r>
                <a:rPr lang="ja-JP" altLang="ja-JP" sz="2400" kern="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の</a:t>
              </a:r>
              <a:endParaRPr lang="en-US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endParaRPr>
            </a:p>
            <a:p>
              <a:pPr>
                <a:spcAft>
                  <a:spcPts val="0"/>
                </a:spcAft>
              </a:pPr>
              <a:r>
                <a:rPr lang="ja-JP" altLang="ja-JP" sz="2400" kern="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接点をそれぞれ</a:t>
              </a:r>
              <a:r>
                <a:rPr lang="en-US" altLang="ja-JP" sz="24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M</a:t>
              </a:r>
              <a:r>
                <a:rPr lang="ja-JP" altLang="ja-JP" sz="2400" kern="0" dirty="0" err="1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，</a:t>
              </a:r>
              <a:r>
                <a:rPr lang="en-US" altLang="ja-JP" sz="24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N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とする。</a:t>
              </a:r>
              <a:endParaRPr lang="ja-JP" altLang="ja-JP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042988" y="3300632"/>
              <a:ext cx="5603557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ja-JP" sz="24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接線の長さの定理に</a:t>
              </a:r>
              <a:r>
                <a:rPr lang="ja-JP" altLang="ja-JP" sz="2400" kern="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より</a:t>
              </a:r>
              <a:endParaRPr lang="en-US" altLang="ja-JP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ja-JP" altLang="en-US" sz="2400" kern="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2400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BM</a:t>
              </a:r>
              <a:r>
                <a:rPr lang="ja-JP" altLang="ja-JP" sz="24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4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BL</a:t>
              </a:r>
              <a:r>
                <a:rPr lang="ja-JP" altLang="ja-JP" sz="24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400" kern="0" dirty="0" smtClean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3</a:t>
              </a:r>
              <a:endPara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ja-JP" altLang="en-US" sz="2400" kern="1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2400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AM</a:t>
              </a:r>
              <a:r>
                <a:rPr lang="ja-JP" altLang="ja-JP" sz="24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4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BA</a:t>
              </a:r>
              <a:r>
                <a:rPr lang="ja-JP" altLang="ja-JP" sz="24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－</a:t>
              </a:r>
              <a:r>
                <a:rPr lang="en-US" altLang="ja-JP" sz="2400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BM</a:t>
              </a:r>
              <a:endParaRPr lang="en-US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ja-JP" altLang="en-US" sz="2400" kern="10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　</a:t>
              </a:r>
              <a:r>
                <a:rPr lang="ja-JP" altLang="en-US" sz="2400" kern="100" dirty="0" smtClean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　</a:t>
              </a:r>
              <a:endPara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ja-JP" altLang="en-US" sz="2400" kern="1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　</a:t>
              </a:r>
              <a:r>
                <a:rPr lang="ja-JP" altLang="en-US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　</a:t>
              </a:r>
              <a:endPara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endParaRPr>
            </a:p>
            <a:p>
              <a:pPr>
                <a:spcAft>
                  <a:spcPts val="0"/>
                </a:spcAft>
              </a:pPr>
              <a:r>
                <a:rPr lang="ja-JP" altLang="en-US" sz="2400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　　</a:t>
              </a:r>
              <a:endPara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endParaRPr>
            </a:p>
            <a:p>
              <a:pPr>
                <a:spcAft>
                  <a:spcPts val="0"/>
                </a:spcAft>
              </a:pPr>
              <a:r>
                <a:rPr lang="ja-JP" altLang="en-US" sz="2400" kern="0" dirty="0" smtClean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　　　</a:t>
              </a:r>
              <a:endPara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ja-JP" altLang="en-US" sz="2400" kern="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　</a:t>
              </a:r>
              <a:endParaRPr lang="en-US" altLang="ja-JP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endParaRPr>
            </a:p>
            <a:p>
              <a:pPr>
                <a:spcAft>
                  <a:spcPts val="0"/>
                </a:spcAft>
              </a:pPr>
              <a:r>
                <a:rPr lang="ja-JP" altLang="ja-JP" sz="2400" kern="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よって</a:t>
              </a:r>
              <a:r>
                <a:rPr lang="ja-JP" altLang="en-US" sz="2400" kern="0" dirty="0">
                  <a:solidFill>
                    <a:srgbClr val="FF0000"/>
                  </a:solidFill>
                  <a:latin typeface="Century" panose="02040604050505020304" pitchFamily="18" charset="0"/>
                  <a:ea typeface="HG丸ｺﾞｼｯｸM-PRO" panose="020F0600000000000000" pitchFamily="50" charset="-128"/>
                  <a:cs typeface="HiraMinPro-W3-Identity-H"/>
                </a:rPr>
                <a:t>　</a:t>
              </a:r>
              <a:r>
                <a:rPr lang="ja-JP" altLang="en-US" sz="2400" kern="0" dirty="0" smtClean="0">
                  <a:solidFill>
                    <a:srgbClr val="FF0000"/>
                  </a:solidFill>
                  <a:latin typeface="Century" panose="02040604050505020304" pitchFamily="18" charset="0"/>
                  <a:ea typeface="HG丸ｺﾞｼｯｸM-PRO" panose="020F0600000000000000" pitchFamily="50" charset="-128"/>
                  <a:cs typeface="HiraMinPro-W3-Identity-H"/>
                </a:rPr>
                <a:t>　</a:t>
              </a:r>
              <a:r>
                <a:rPr lang="en-US" altLang="ja-JP" sz="24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BC</a:t>
              </a:r>
              <a:r>
                <a:rPr lang="ja-JP" altLang="ja-JP" sz="24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4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BL</a:t>
              </a:r>
              <a:r>
                <a:rPr lang="ja-JP" altLang="ja-JP" sz="24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＋</a:t>
              </a:r>
              <a:r>
                <a:rPr lang="en-US" altLang="ja-JP" sz="24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CL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3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＋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2</a:t>
              </a:r>
              <a:r>
                <a:rPr lang="ja-JP" altLang="ja-JP" sz="2400" b="1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400" b="1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ath-Bold"/>
                </a:rPr>
                <a:t>5</a:t>
              </a:r>
              <a:endParaRPr lang="ja-JP" altLang="ja-JP" sz="2400" b="1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1830594" y="4387406"/>
              <a:ext cx="1569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6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－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3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3</a:t>
              </a:r>
              <a:endParaRPr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1387395" y="4731792"/>
              <a:ext cx="18966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altLang="ja-JP" sz="24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AN</a:t>
              </a:r>
              <a:r>
                <a:rPr lang="ja-JP" altLang="ja-JP" sz="24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4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AM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3</a:t>
              </a: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1402591" y="5123779"/>
              <a:ext cx="21018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altLang="ja-JP" sz="24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CN</a:t>
              </a:r>
              <a:r>
                <a:rPr lang="ja-JP" altLang="ja-JP" sz="24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4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AC</a:t>
              </a:r>
              <a:r>
                <a:rPr lang="ja-JP" altLang="ja-JP" sz="24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－</a:t>
              </a:r>
              <a:r>
                <a:rPr lang="en-US" altLang="ja-JP" sz="24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AN</a:t>
              </a:r>
              <a:endParaRPr lang="en-US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1827910" y="5517232"/>
              <a:ext cx="1569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5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－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3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2</a:t>
              </a:r>
              <a:endParaRPr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447305" y="5899626"/>
              <a:ext cx="17748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altLang="ja-JP" sz="24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CL</a:t>
              </a:r>
              <a:r>
                <a:rPr lang="ja-JP" altLang="ja-JP" sz="24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4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CN</a:t>
              </a:r>
              <a:r>
                <a:rPr lang="ja-JP" altLang="ja-JP" sz="24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2</a:t>
              </a:r>
              <a:endPara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90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052096" y="908720"/>
            <a:ext cx="560813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右の図で，円</a:t>
            </a:r>
            <a:r>
              <a:rPr lang="en-US" altLang="ja-JP" sz="2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は直角三角形</a:t>
            </a:r>
            <a:r>
              <a:rPr lang="en-US" altLang="ja-JP" sz="2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ABC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の内接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円で，</a:t>
            </a:r>
            <a:r>
              <a:rPr lang="en-US" altLang="ja-JP" sz="2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</a:t>
            </a:r>
            <a:r>
              <a:rPr lang="ja-JP" altLang="en-US" sz="2200" spc="-3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200" spc="-3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Ｑ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R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は接点である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r>
              <a:rPr lang="en-US" altLang="ja-JP" sz="22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BP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ja-JP" altLang="en-US" sz="22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2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CP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のとき，円</a:t>
            </a:r>
            <a:r>
              <a:rPr lang="en-US" altLang="ja-JP" sz="2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の半径を求めよ。</a:t>
            </a:r>
            <a:endParaRPr lang="ja-JP" altLang="en-US" sz="2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➌ 円と接線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</a:rPr>
              <a:t>				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p.129)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1052096" y="2055833"/>
            <a:ext cx="481604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四角形</a:t>
            </a:r>
            <a:r>
              <a:rPr lang="en-US" altLang="ja-JP" sz="2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AR</a:t>
            </a:r>
            <a:r>
              <a:rPr lang="en-US" altLang="ja-JP" sz="2200" spc="-3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</a:t>
            </a:r>
            <a:r>
              <a:rPr lang="ja-JP" altLang="en-US" sz="2200" spc="-3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Ｑ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は正方形であるから，円</a:t>
            </a:r>
            <a:r>
              <a:rPr lang="en-US" altLang="ja-JP" sz="2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の半径を</a:t>
            </a:r>
            <a:r>
              <a:rPr lang="en-US" altLang="ja-JP" sz="22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とおくと</a:t>
            </a:r>
            <a:endParaRPr lang="en-US" altLang="ja-JP" sz="2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2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AR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spc="-3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200" spc="-3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Ｑ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endParaRPr lang="ja-JP" altLang="en-US" sz="2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1052096" y="3053832"/>
            <a:ext cx="50979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一方　　　</a:t>
            </a:r>
            <a:endParaRPr lang="en-US" altLang="ja-JP" sz="2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2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BR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BP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ja-JP" altLang="en-US" sz="2200" spc="-3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endParaRPr lang="en-US" altLang="ja-JP" sz="2200" dirty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1052096" y="4457683"/>
            <a:ext cx="611219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indent="1168400" eaLnBrk="1" hangingPunct="1">
              <a:defRPr/>
            </a:pPr>
            <a:r>
              <a:rPr lang="en-US" altLang="ja-JP" sz="22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  </a:t>
            </a:r>
            <a:r>
              <a:rPr lang="ja-JP" altLang="en-US" sz="22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endParaRPr lang="en-US" altLang="ja-JP" sz="2200" baseline="30000" dirty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sz="2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endParaRPr lang="en-US" altLang="ja-JP" sz="2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194064" y="916530"/>
            <a:ext cx="834116" cy="1046007"/>
            <a:chOff x="224442" y="894996"/>
            <a:chExt cx="834116" cy="1046007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283923" y="1356228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solidFill>
                    <a:schemeClr val="accent2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１</a:t>
              </a:r>
            </a:p>
          </p:txBody>
        </p:sp>
        <p:sp>
          <p:nvSpPr>
            <p:cNvPr id="28" name="片側の 2 つの角を丸めた四角形 27"/>
            <p:cNvSpPr/>
            <p:nvPr/>
          </p:nvSpPr>
          <p:spPr>
            <a:xfrm rot="5400000">
              <a:off x="411100" y="765828"/>
              <a:ext cx="460800" cy="720000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ＭＳ ゴシック" panose="020B0609070205080204" pitchFamily="49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224442" y="894996"/>
              <a:ext cx="8341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748618"/>
            <a:ext cx="3194725" cy="198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020" y="882991"/>
            <a:ext cx="3319039" cy="1980000"/>
          </a:xfrm>
          <a:prstGeom prst="rect">
            <a:avLst/>
          </a:prstGeom>
        </p:spPr>
      </p:pic>
      <p:sp>
        <p:nvSpPr>
          <p:cNvPr id="33" name="テキスト ボックス 2"/>
          <p:cNvSpPr txBox="1">
            <a:spLocks noChangeArrowheads="1"/>
          </p:cNvSpPr>
          <p:nvPr/>
        </p:nvSpPr>
        <p:spPr bwMode="auto">
          <a:xfrm>
            <a:off x="1096700" y="5774197"/>
            <a:ext cx="55635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2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は半径であるから，</a:t>
            </a:r>
            <a:r>
              <a:rPr lang="en-US" altLang="ja-JP" sz="22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＞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0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より　　</a:t>
            </a:r>
            <a:r>
              <a:rPr lang="en-US" altLang="ja-JP" sz="2200" i="1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ja-JP" altLang="en-US" sz="2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4" name="テキスト ボックス 2"/>
          <p:cNvSpPr txBox="1">
            <a:spLocks noChangeArrowheads="1"/>
          </p:cNvSpPr>
          <p:nvPr/>
        </p:nvSpPr>
        <p:spPr bwMode="auto">
          <a:xfrm>
            <a:off x="1052096" y="6157805"/>
            <a:ext cx="47874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したがって，円</a:t>
            </a:r>
            <a:r>
              <a:rPr lang="en-US" altLang="ja-JP" sz="2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の半径は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である。</a:t>
            </a:r>
            <a:endParaRPr lang="ja-JP" altLang="en-US" sz="2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323528" y="2120889"/>
            <a:ext cx="612000" cy="338554"/>
            <a:chOff x="355266" y="3234462"/>
            <a:chExt cx="612000" cy="338554"/>
          </a:xfrm>
        </p:grpSpPr>
        <p:sp>
          <p:nvSpPr>
            <p:cNvPr id="32" name="片側の 2 つの角を丸めた四角形 10"/>
            <p:cNvSpPr/>
            <p:nvPr/>
          </p:nvSpPr>
          <p:spPr>
            <a:xfrm rot="5400000">
              <a:off x="499266" y="3109608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ＭＳ ゴシック" panose="020B0609070205080204" pitchFamily="49" charset="-128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355266" y="3234462"/>
              <a:ext cx="61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解</a:t>
              </a: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3036347" y="5117886"/>
            <a:ext cx="25984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2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12)(</a:t>
            </a:r>
            <a:r>
              <a:rPr lang="en-US" altLang="ja-JP" sz="22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2)</a:t>
            </a:r>
            <a:r>
              <a:rPr lang="ja-JP" altLang="en-US" sz="2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0</a:t>
            </a:r>
            <a:endParaRPr kumimoji="1" lang="ja-JP" altLang="en-US" sz="2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359579" y="4764467"/>
            <a:ext cx="21150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ja-JP" sz="22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en-US" altLang="ja-JP" sz="22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r>
              <a:rPr lang="en-US" altLang="ja-JP" sz="22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24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608521" y="3748618"/>
            <a:ext cx="16273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200" spc="-3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</a:t>
            </a:r>
            <a:r>
              <a:rPr lang="ja-JP" altLang="en-US" sz="2200" spc="-3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Ｑ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CP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028180" y="4100038"/>
            <a:ext cx="6102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であるから，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△</a:t>
            </a:r>
            <a:r>
              <a:rPr lang="en-US" altLang="ja-JP" sz="2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ABC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に三平方の定理を用いて</a:t>
            </a:r>
            <a:endParaRPr lang="en-US" altLang="ja-JP" sz="2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684204" y="4448766"/>
            <a:ext cx="29754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2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6)</a:t>
            </a:r>
            <a:r>
              <a:rPr lang="en-US" altLang="ja-JP" sz="22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2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4)</a:t>
            </a:r>
            <a:r>
              <a:rPr lang="en-US" altLang="ja-JP" sz="22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r>
              <a:rPr lang="en-US" altLang="ja-JP" sz="22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en-US" sz="2200" dirty="0"/>
          </a:p>
        </p:txBody>
      </p:sp>
      <p:sp>
        <p:nvSpPr>
          <p:cNvPr id="12" name="正方形/長方形 11"/>
          <p:cNvSpPr/>
          <p:nvPr/>
        </p:nvSpPr>
        <p:spPr>
          <a:xfrm>
            <a:off x="1020294" y="4758873"/>
            <a:ext cx="13131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整理して</a:t>
            </a:r>
            <a:endParaRPr lang="ja-JP" altLang="en-US" sz="2200" dirty="0"/>
          </a:p>
        </p:txBody>
      </p:sp>
      <p:sp>
        <p:nvSpPr>
          <p:cNvPr id="13" name="正方形/長方形 12"/>
          <p:cNvSpPr/>
          <p:nvPr/>
        </p:nvSpPr>
        <p:spPr>
          <a:xfrm>
            <a:off x="1061100" y="5442141"/>
            <a:ext cx="20644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よって　　　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ja-JP" altLang="en-US" sz="2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238925" y="5439899"/>
            <a:ext cx="15792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2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ja-JP" altLang="en-US" sz="22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en-US" sz="2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  <p:bldP spid="10" grpId="0"/>
      <p:bldP spid="33" grpId="0"/>
      <p:bldP spid="34" grpId="0"/>
      <p:bldP spid="2" grpId="0"/>
      <p:bldP spid="3" grpId="0"/>
      <p:bldP spid="4" grpId="0"/>
      <p:bldP spid="7" grpId="0"/>
      <p:bldP spid="8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042988" y="908720"/>
            <a:ext cx="48251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右の図で，円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は直角三角形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ABC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の内接円で，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</a:t>
            </a:r>
            <a:r>
              <a:rPr lang="ja-JP" altLang="en-US" sz="2000" spc="-3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000" spc="-3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Ｑ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R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は接点である。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BP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10</a:t>
            </a:r>
            <a:r>
              <a:rPr lang="ja-JP" altLang="en-US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CP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のとき，円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の半径と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</a:t>
            </a:r>
            <a:r>
              <a:rPr lang="ja-JP" altLang="en-US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AC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の長さをそれぞれ求めよ。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問７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➌ 円と接線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</a:rPr>
              <a:t>				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p.129)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398" y="802749"/>
            <a:ext cx="3102623" cy="1512000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1042988" y="2292644"/>
            <a:ext cx="7792711" cy="4404094"/>
            <a:chOff x="1042988" y="2292644"/>
            <a:chExt cx="7792711" cy="4404094"/>
          </a:xfrm>
        </p:grpSpPr>
        <p:sp>
          <p:nvSpPr>
            <p:cNvPr id="2" name="正方形/長方形 1"/>
            <p:cNvSpPr/>
            <p:nvPr/>
          </p:nvSpPr>
          <p:spPr>
            <a:xfrm>
              <a:off x="1042988" y="2292644"/>
              <a:ext cx="717201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ja-JP" sz="20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四角形</a:t>
              </a:r>
              <a:r>
                <a:rPr lang="en-US" altLang="ja-JP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AR</a:t>
              </a:r>
              <a:r>
                <a:rPr lang="en-US" altLang="ja-JP" sz="2000" kern="0" spc="-30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O</a:t>
              </a:r>
              <a:r>
                <a:rPr lang="ja-JP" altLang="en-US" sz="2000" spc="-3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Ｑ</a:t>
              </a:r>
              <a:r>
                <a:rPr lang="ja-JP" altLang="ja-JP" sz="20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は正方形であるから，円</a:t>
              </a:r>
              <a:r>
                <a:rPr lang="en-US" altLang="ja-JP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O</a:t>
              </a:r>
              <a:r>
                <a:rPr lang="ja-JP" altLang="ja-JP" sz="20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の半径を</a:t>
              </a:r>
              <a:r>
                <a:rPr lang="en-US" altLang="ja-JP" sz="2000" i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TSMath-Italic"/>
                </a:rPr>
                <a:t>x</a:t>
              </a:r>
              <a:r>
                <a:rPr lang="ja-JP" altLang="ja-JP" sz="20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とおく</a:t>
              </a:r>
              <a:r>
                <a:rPr lang="ja-JP" altLang="ja-JP" sz="2000" kern="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と</a:t>
              </a:r>
              <a:endParaRPr lang="en-US" altLang="ja-JP" sz="20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ja-JP" altLang="en-US" sz="2000" kern="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2000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AR</a:t>
              </a:r>
              <a:r>
                <a:rPr lang="ja-JP" altLang="ja-JP" sz="20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000" kern="0" spc="-30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A</a:t>
              </a:r>
              <a:r>
                <a:rPr lang="ja-JP" altLang="en-US" sz="2000" spc="-3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Ｑ</a:t>
              </a:r>
              <a:r>
                <a:rPr lang="ja-JP" altLang="ja-JP" sz="20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000" i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TSMath-Italic"/>
                </a:rPr>
                <a:t>x</a:t>
              </a:r>
              <a:endPara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237" y="3142234"/>
              <a:ext cx="3512462" cy="2157467"/>
            </a:xfrm>
            <a:prstGeom prst="rect">
              <a:avLst/>
            </a:prstGeom>
          </p:spPr>
        </p:pic>
        <p:sp>
          <p:nvSpPr>
            <p:cNvPr id="9" name="正方形/長方形 8"/>
            <p:cNvSpPr/>
            <p:nvPr/>
          </p:nvSpPr>
          <p:spPr>
            <a:xfrm>
              <a:off x="1042988" y="2911086"/>
              <a:ext cx="7172017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ja-JP" sz="2000" kern="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一方</a:t>
              </a:r>
              <a:endParaRPr lang="en-US" altLang="ja-JP" sz="20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ja-JP" altLang="en-US" sz="2000" kern="10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2000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BR</a:t>
              </a:r>
              <a:r>
                <a:rPr lang="ja-JP" altLang="ja-JP" sz="2000" kern="0" dirty="0" smtClean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000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BP</a:t>
              </a:r>
              <a:r>
                <a:rPr lang="ja-JP" altLang="ja-JP" sz="2000" kern="0" dirty="0" smtClean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000" kern="0" dirty="0" smtClean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10</a:t>
              </a:r>
              <a:endPara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ja-JP" altLang="en-US" sz="2000" kern="100" spc="-300" dirty="0" smtClean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2000" kern="0" spc="-3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C</a:t>
              </a:r>
              <a:r>
                <a:rPr lang="ja-JP" altLang="en-US" sz="2000" spc="-3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Ｑ</a:t>
              </a:r>
              <a:r>
                <a:rPr lang="ja-JP" altLang="ja-JP" sz="20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CP</a:t>
              </a:r>
              <a:r>
                <a:rPr lang="ja-JP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3</a:t>
              </a:r>
              <a:endParaRPr lang="ja-JP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ja-JP" altLang="ja-JP" sz="20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であるから，</a:t>
              </a:r>
              <a:r>
                <a:rPr lang="en-US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Extra"/>
                </a:rPr>
                <a:t>△</a:t>
              </a:r>
              <a:r>
                <a:rPr lang="en-US" altLang="ja-JP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ABC</a:t>
              </a:r>
              <a:r>
                <a:rPr lang="ja-JP" altLang="ja-JP" sz="20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に三平方の定理を</a:t>
              </a:r>
              <a:endParaRPr lang="en-US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endParaRPr>
            </a:p>
            <a:p>
              <a:pPr>
                <a:spcAft>
                  <a:spcPts val="0"/>
                </a:spcAft>
              </a:pPr>
              <a:r>
                <a:rPr lang="ja-JP" altLang="ja-JP" sz="2000" kern="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用いて</a:t>
              </a:r>
              <a:r>
                <a:rPr lang="ja-JP" altLang="en-US" sz="20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　</a:t>
              </a:r>
              <a:r>
                <a:rPr lang="ja-JP" altLang="en-US" sz="2000" kern="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　</a:t>
              </a:r>
              <a:r>
                <a:rPr lang="en-US" altLang="ja-JP" sz="2000" kern="0" dirty="0" smtClean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(</a:t>
              </a:r>
              <a:r>
                <a:rPr lang="en-US" altLang="ja-JP" sz="2000" i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TSMath-Italic"/>
                </a:rPr>
                <a:t>x</a:t>
              </a:r>
              <a:r>
                <a:rPr lang="ja-JP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＋</a:t>
              </a:r>
              <a:r>
                <a:rPr lang="en-US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10)</a:t>
              </a:r>
              <a:r>
                <a:rPr lang="en-US" altLang="ja-JP" sz="2000" kern="0" baseline="300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athS-Roman"/>
                </a:rPr>
                <a:t>2</a:t>
              </a:r>
              <a:r>
                <a:rPr lang="ja-JP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＋</a:t>
              </a:r>
              <a:r>
                <a:rPr lang="en-US" altLang="ja-JP" sz="2000" kern="0" dirty="0" smtClean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(</a:t>
              </a:r>
              <a:r>
                <a:rPr lang="en-US" altLang="ja-JP" sz="2000" i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TSMath-Italic"/>
                </a:rPr>
                <a:t>x</a:t>
              </a:r>
              <a:r>
                <a:rPr lang="ja-JP" altLang="ja-JP" sz="2000" kern="0" dirty="0" smtClean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＋</a:t>
              </a:r>
              <a:r>
                <a:rPr lang="en-US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3)</a:t>
              </a:r>
              <a:r>
                <a:rPr lang="en-US" altLang="ja-JP" sz="2000" kern="0" baseline="300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athS-Roman"/>
                </a:rPr>
                <a:t>2</a:t>
              </a:r>
              <a:r>
                <a:rPr lang="ja-JP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athS-Roman"/>
                </a:rPr>
                <a:t>＝</a:t>
              </a:r>
              <a:r>
                <a:rPr lang="en-US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13</a:t>
              </a:r>
              <a:r>
                <a:rPr lang="en-US" altLang="ja-JP" sz="2000" kern="0" baseline="300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athS-Roman"/>
                </a:rPr>
                <a:t>2</a:t>
              </a:r>
              <a:endParaRPr lang="ja-JP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ja-JP" altLang="ja-JP" sz="20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整理</a:t>
              </a:r>
              <a:r>
                <a:rPr lang="ja-JP" altLang="ja-JP" sz="2000" kern="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して</a:t>
              </a:r>
              <a:r>
                <a:rPr lang="ja-JP" altLang="en-US" sz="20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　</a:t>
              </a:r>
              <a:r>
                <a:rPr lang="ja-JP" altLang="en-US" sz="2000" kern="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　</a:t>
              </a:r>
              <a:r>
                <a:rPr lang="en-US" altLang="ja-JP" sz="2000" i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TSMath-Italic"/>
                </a:rPr>
                <a:t>x</a:t>
              </a:r>
              <a:r>
                <a:rPr lang="en-US" altLang="ja-JP" sz="2000" kern="0" baseline="30000" dirty="0" smtClean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athS-Roman"/>
                </a:rPr>
                <a:t>2</a:t>
              </a:r>
              <a:r>
                <a:rPr lang="ja-JP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＋</a:t>
              </a:r>
              <a:r>
                <a:rPr lang="en-US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13</a:t>
              </a:r>
              <a:r>
                <a:rPr lang="en-US" altLang="ja-JP" sz="2000" i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TSMath-Italic"/>
                </a:rPr>
                <a:t>x</a:t>
              </a:r>
              <a:r>
                <a:rPr lang="ja-JP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－</a:t>
              </a:r>
              <a:r>
                <a:rPr lang="en-US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30</a:t>
              </a:r>
              <a:r>
                <a:rPr lang="ja-JP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0</a:t>
              </a:r>
              <a:endParaRPr lang="ja-JP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endParaRPr lang="en-US" altLang="ja-JP" sz="20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endParaRPr>
            </a:p>
            <a:p>
              <a:pPr>
                <a:spcAft>
                  <a:spcPts val="0"/>
                </a:spcAft>
              </a:pPr>
              <a:r>
                <a:rPr lang="ja-JP" altLang="ja-JP" sz="2000" kern="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よって</a:t>
              </a:r>
              <a:r>
                <a:rPr lang="ja-JP" altLang="en-US" sz="20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　</a:t>
              </a:r>
              <a:r>
                <a:rPr lang="ja-JP" altLang="en-US" sz="2000" kern="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　 </a:t>
              </a:r>
              <a:r>
                <a:rPr lang="en-US" altLang="ja-JP" sz="2000" i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TSMath-Italic"/>
                </a:rPr>
                <a:t>x</a:t>
              </a:r>
              <a:r>
                <a:rPr lang="ja-JP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＝－</a:t>
              </a:r>
              <a:r>
                <a:rPr lang="en-US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15</a:t>
              </a:r>
              <a:r>
                <a:rPr lang="ja-JP" altLang="ja-JP" sz="2000" kern="0" dirty="0" err="1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，</a:t>
              </a:r>
              <a:r>
                <a:rPr lang="en-US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2</a:t>
              </a:r>
              <a:endParaRPr lang="ja-JP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US" altLang="ja-JP" sz="2000" i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TSMath-Italic"/>
                </a:rPr>
                <a:t>x</a:t>
              </a:r>
              <a:r>
                <a:rPr lang="ja-JP" altLang="ja-JP" sz="20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SMath-Italic"/>
                </a:rPr>
                <a:t>は</a:t>
              </a:r>
              <a:r>
                <a:rPr lang="ja-JP" altLang="ja-JP" sz="20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半径であるから，</a:t>
              </a:r>
              <a:r>
                <a:rPr lang="en-US" altLang="ja-JP" sz="2000" i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TSMath-Italic"/>
                </a:rPr>
                <a:t>x</a:t>
              </a:r>
              <a:r>
                <a:rPr lang="ja-JP" altLang="ja-JP" sz="20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SMath-Italic"/>
                </a:rPr>
                <a:t>＞</a:t>
              </a:r>
              <a:r>
                <a:rPr lang="en-US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0</a:t>
              </a:r>
              <a:r>
                <a:rPr lang="ja-JP" altLang="ja-JP" sz="2000" kern="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より</a:t>
              </a:r>
              <a:r>
                <a:rPr lang="ja-JP" altLang="en-US" sz="2000" kern="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　</a:t>
              </a:r>
              <a:r>
                <a:rPr lang="en-US" altLang="ja-JP" sz="2000" i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TSMath-Italic"/>
                </a:rPr>
                <a:t>x</a:t>
              </a:r>
              <a:r>
                <a:rPr lang="ja-JP" altLang="ja-JP" sz="20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SMath-Italic"/>
                </a:rPr>
                <a:t>＝</a:t>
              </a:r>
              <a:r>
                <a:rPr lang="en-US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2</a:t>
              </a:r>
              <a:endParaRPr lang="ja-JP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ja-JP" altLang="ja-JP" sz="20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したがって，</a:t>
              </a:r>
              <a:r>
                <a:rPr lang="ja-JP" altLang="ja-JP" sz="2000" b="1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円</a:t>
              </a:r>
              <a:r>
                <a:rPr lang="en-US" altLang="ja-JP" sz="20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O</a:t>
              </a:r>
              <a:r>
                <a:rPr lang="ja-JP" altLang="ja-JP" sz="2000" b="1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の半径は</a:t>
              </a:r>
              <a:r>
                <a:rPr lang="en-US" altLang="ja-JP" sz="2000" b="1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ath-Bold"/>
                </a:rPr>
                <a:t>2</a:t>
              </a:r>
              <a:r>
                <a:rPr lang="ja-JP" altLang="ja-JP" sz="2000" b="1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SMath-Bold"/>
                </a:rPr>
                <a:t>で</a:t>
              </a:r>
              <a:r>
                <a:rPr lang="ja-JP" altLang="ja-JP" sz="2000" b="1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ある</a:t>
              </a:r>
              <a:r>
                <a:rPr lang="ja-JP" altLang="ja-JP" sz="2000" kern="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。</a:t>
              </a:r>
              <a:endParaRPr lang="en-US" altLang="ja-JP" sz="20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endParaRPr>
            </a:p>
            <a:p>
              <a:pPr>
                <a:spcAft>
                  <a:spcPts val="0"/>
                </a:spcAft>
              </a:pPr>
              <a:r>
                <a:rPr lang="ja-JP" altLang="ja-JP" sz="2000" kern="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また</a:t>
              </a:r>
              <a:r>
                <a:rPr lang="ja-JP" altLang="en-US" sz="2000" kern="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　</a:t>
              </a:r>
              <a:r>
                <a:rPr lang="ja-JP" altLang="en-US" sz="2000" kern="10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20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AB</a:t>
              </a:r>
              <a:r>
                <a:rPr lang="ja-JP" altLang="ja-JP" sz="20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AR</a:t>
              </a:r>
              <a:r>
                <a:rPr lang="ja-JP" altLang="ja-JP" sz="20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＋</a:t>
              </a:r>
              <a:r>
                <a:rPr lang="en-US" altLang="ja-JP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RB</a:t>
              </a:r>
              <a:r>
                <a:rPr lang="ja-JP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2</a:t>
              </a:r>
              <a:r>
                <a:rPr lang="ja-JP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＋</a:t>
              </a:r>
              <a:r>
                <a:rPr lang="en-US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10</a:t>
              </a:r>
              <a:r>
                <a:rPr lang="ja-JP" altLang="ja-JP" sz="2000" b="1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000" b="1" kern="0" dirty="0" smtClean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ath-Bold"/>
                </a:rPr>
                <a:t>12</a:t>
              </a:r>
              <a:endParaRPr lang="en-US" altLang="ja-JP" sz="20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ja-JP" altLang="en-US" sz="2000" b="1" kern="1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　</a:t>
              </a:r>
              <a:r>
                <a:rPr lang="ja-JP" altLang="en-US" sz="2000" b="1" kern="100" dirty="0" smtClean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　　　</a:t>
              </a:r>
              <a:r>
                <a:rPr lang="en-US" altLang="ja-JP" sz="2000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AC</a:t>
              </a:r>
              <a:r>
                <a:rPr lang="ja-JP" altLang="ja-JP" sz="20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000" kern="0" spc="-30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A</a:t>
              </a:r>
              <a:r>
                <a:rPr lang="ja-JP" altLang="en-US" sz="2000" spc="-3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Ｑ</a:t>
              </a:r>
              <a:r>
                <a:rPr lang="ja-JP" altLang="ja-JP" sz="2000" kern="0" spc="-30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＋</a:t>
              </a:r>
              <a:r>
                <a:rPr lang="ja-JP" altLang="en-US" sz="2000" spc="-3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Ｑ</a:t>
              </a:r>
              <a:r>
                <a:rPr lang="en-US" altLang="ja-JP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C</a:t>
              </a:r>
              <a:r>
                <a:rPr lang="ja-JP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2</a:t>
              </a:r>
              <a:r>
                <a:rPr lang="ja-JP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＋</a:t>
              </a:r>
              <a:r>
                <a:rPr lang="en-US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3</a:t>
              </a:r>
              <a:r>
                <a:rPr lang="ja-JP" altLang="ja-JP" sz="2000" b="1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000" b="1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ath-Bold"/>
                </a:rPr>
                <a:t>5</a:t>
              </a:r>
              <a:endParaRPr lang="ja-JP" altLang="ja-JP" sz="20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1054569" y="4719916"/>
              <a:ext cx="34323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212850">
                <a:spcAft>
                  <a:spcPts val="0"/>
                </a:spcAft>
              </a:pPr>
              <a:r>
                <a:rPr lang="en-US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(</a:t>
              </a:r>
              <a:r>
                <a:rPr lang="en-US" altLang="ja-JP" sz="2000" i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TSMath-Italic"/>
                </a:rPr>
                <a:t>x</a:t>
              </a:r>
              <a:r>
                <a:rPr lang="ja-JP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＋</a:t>
              </a:r>
              <a:r>
                <a:rPr lang="en-US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15)(</a:t>
              </a:r>
              <a:r>
                <a:rPr lang="en-US" altLang="ja-JP" sz="2000" i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TSMath-Italic"/>
                </a:rPr>
                <a:t>x</a:t>
              </a:r>
              <a:r>
                <a:rPr lang="ja-JP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－</a:t>
              </a:r>
              <a:r>
                <a:rPr lang="en-US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2)</a:t>
              </a:r>
              <a:r>
                <a:rPr lang="ja-JP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0</a:t>
              </a:r>
              <a:endParaRPr lang="ja-JP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784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➊ 円周角の定理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			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p.124)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57175" y="951111"/>
            <a:ext cx="87073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65605" indent="133350" algn="just">
              <a:spcAft>
                <a:spcPts val="0"/>
              </a:spcAft>
            </a:pP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中心角と円周角については，次の定理が成り立つ。</a:t>
            </a:r>
            <a:endParaRPr lang="ja-JP" altLang="ja-JP" sz="24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11744" y="5798638"/>
            <a:ext cx="87821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705" algn="just">
              <a:spcAft>
                <a:spcPts val="0"/>
              </a:spcAft>
            </a:pP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上の定理の</a:t>
            </a:r>
            <a:r>
              <a:rPr lang="en-US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[2]</a:t>
            </a:r>
            <a:r>
              <a:rPr lang="ja-JP" altLang="ja-JP" sz="2400" kern="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[3]</a:t>
            </a: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は，半径の等しい</a:t>
            </a:r>
            <a:r>
              <a:rPr lang="en-US" altLang="ja-JP" sz="24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つの</a:t>
            </a: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円についても</a:t>
            </a:r>
            <a:r>
              <a:rPr lang="ja-JP" altLang="ja-JP" sz="2400" kern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成り</a:t>
            </a:r>
            <a:endParaRPr lang="en-US" altLang="ja-JP" sz="2400" kern="0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indent="179705" algn="just">
              <a:spcAft>
                <a:spcPts val="0"/>
              </a:spcAft>
            </a:pPr>
            <a:r>
              <a:rPr lang="ja-JP" altLang="ja-JP" sz="2400" kern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立つ</a:t>
            </a: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endParaRPr lang="ja-JP" altLang="ja-JP" sz="24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84" y="1448141"/>
            <a:ext cx="7172016" cy="435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  <a:cs typeface="+mn-cs"/>
              </a:rPr>
              <a:t>➍ 接線と弦のつくる角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		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p.130)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960913"/>
            <a:ext cx="8280000" cy="2547692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79512" y="90872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円の接線と接点を通る弦のつくる角について，次の定理が成り立つ。</a:t>
            </a:r>
            <a:endParaRPr lang="ja-JP" altLang="ja-JP" sz="2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93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1032457" y="3355199"/>
            <a:ext cx="77771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400" kern="100" dirty="0"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また，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AD</a:t>
            </a:r>
            <a:r>
              <a:rPr lang="ja-JP" altLang="en-US" sz="2400" kern="100" dirty="0"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は直径である</a:t>
            </a:r>
            <a:r>
              <a:rPr lang="ja-JP" altLang="en-US" sz="2400" kern="100" dirty="0" smtClean="0"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から，</a:t>
            </a:r>
            <a:r>
              <a:rPr lang="ja-JP" altLang="en-US" sz="2400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∠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DAT</a:t>
            </a:r>
            <a:r>
              <a:rPr lang="ja-JP" altLang="en-US" sz="2400" kern="100" dirty="0"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は直角であり</a:t>
            </a:r>
            <a:endParaRPr lang="en-US" altLang="ja-JP" sz="2400" kern="100" dirty="0">
              <a:latin typeface="ＭＳ 明朝" panose="02020609040205080304" pitchFamily="17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</a:t>
            </a:r>
            <a:r>
              <a:rPr lang="ja-JP" altLang="en-US" sz="2400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∠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BAT</a:t>
            </a:r>
            <a:r>
              <a:rPr lang="ja-JP" altLang="en-US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90</a:t>
            </a:r>
            <a:r>
              <a:rPr lang="en-US" altLang="ja-JP" sz="2400" kern="100" spc="-1500" dirty="0"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°</a:t>
            </a:r>
            <a:r>
              <a:rPr lang="ja-JP" altLang="en-US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－∠</a:t>
            </a:r>
            <a:r>
              <a:rPr lang="en-US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DAB</a:t>
            </a:r>
          </a:p>
          <a:p>
            <a:pPr>
              <a:spcAft>
                <a:spcPts val="0"/>
              </a:spcAft>
            </a:pPr>
            <a:r>
              <a:rPr lang="ja-JP" altLang="en-US" sz="2400" kern="100" dirty="0" smtClean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一方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∠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ABD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も直角であるから</a:t>
            </a:r>
            <a:endParaRPr lang="en-US" altLang="ja-JP" sz="2400" kern="100" dirty="0">
              <a:effectLst/>
              <a:latin typeface="ＭＳ 明朝" panose="02020609040205080304" pitchFamily="17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</a:t>
            </a:r>
            <a:r>
              <a:rPr lang="ja-JP" altLang="en-US" sz="2400" kern="10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∠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ADB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90</a:t>
            </a:r>
            <a:r>
              <a:rPr lang="en-US" altLang="ja-JP" sz="2400" kern="100" spc="-15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°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－∠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DAB</a:t>
            </a:r>
          </a:p>
          <a:p>
            <a:pPr>
              <a:spcAft>
                <a:spcPts val="0"/>
              </a:spcAft>
            </a:pP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よって　　</a:t>
            </a:r>
            <a:endParaRPr lang="en-US" altLang="ja-JP" sz="2400" kern="100" dirty="0">
              <a:effectLst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①，②より　　　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∠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BAT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＝∠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ACB</a:t>
            </a:r>
          </a:p>
        </p:txBody>
      </p:sp>
      <p:pic>
        <p:nvPicPr>
          <p:cNvPr id="10" name="図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28384" y="5949280"/>
            <a:ext cx="648000" cy="64800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366435" y="4763556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……</a:t>
            </a:r>
            <a:r>
              <a:rPr kumimoji="1" lang="ja-JP" altLang="en-US" sz="2400" dirty="0">
                <a:ea typeface="ＭＳ ゴシック" panose="020B0609070205080204" pitchFamily="49" charset="-128"/>
              </a:rPr>
              <a:t>②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034984" y="692696"/>
            <a:ext cx="56174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400" kern="100" dirty="0" smtClean="0"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接線と弦のつくる角</a:t>
            </a:r>
            <a:r>
              <a:rPr lang="ja-JP" altLang="en-US" sz="2400" kern="100" dirty="0" smtClean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図のように，点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における円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の接線を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AT</a:t>
            </a:r>
            <a:r>
              <a:rPr lang="ja-JP" altLang="en-US" sz="2400" kern="100" dirty="0" err="1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を通る弦を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とする。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∠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BAT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が鋭角のときに，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∠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BAT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＝∠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ACB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を証明する。</a:t>
            </a:r>
            <a:endParaRPr lang="en-US" altLang="ja-JP" sz="2400" kern="100" dirty="0">
              <a:effectLst/>
              <a:latin typeface="ＭＳ 明朝" panose="02020609040205080304" pitchFamily="17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直径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AD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を引くと，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∠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ACB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∠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ADB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はいずれも弧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に対する円周角であるから</a:t>
            </a:r>
            <a:endParaRPr lang="en-US" altLang="ja-JP" sz="2400" kern="100" dirty="0">
              <a:effectLst/>
              <a:latin typeface="ＭＳ 明朝" panose="02020609040205080304" pitchFamily="17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400" kern="10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∠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ACB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＝∠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ADB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315523" y="764704"/>
            <a:ext cx="612000" cy="338554"/>
            <a:chOff x="355266" y="3234462"/>
            <a:chExt cx="612000" cy="338554"/>
          </a:xfrm>
        </p:grpSpPr>
        <p:sp>
          <p:nvSpPr>
            <p:cNvPr id="7" name="片側の 2 つの角を丸めた四角形 10"/>
            <p:cNvSpPr/>
            <p:nvPr/>
          </p:nvSpPr>
          <p:spPr>
            <a:xfrm rot="5400000">
              <a:off x="499266" y="3109608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ＭＳ ゴシック" panose="020B0609070205080204" pitchFamily="49" charset="-128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55266" y="3234462"/>
              <a:ext cx="61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証明</a:t>
              </a:r>
            </a:p>
          </p:txBody>
        </p:sp>
      </p:grpSp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80" y="832137"/>
            <a:ext cx="2531770" cy="24840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292080" y="2947185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……</a:t>
            </a:r>
            <a:r>
              <a:rPr kumimoji="1" lang="ja-JP" altLang="en-US" sz="2400" dirty="0">
                <a:ea typeface="ＭＳ ゴシック" panose="020B0609070205080204" pitchFamily="49" charset="-128"/>
              </a:rPr>
              <a:t>①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631435" y="4813405"/>
            <a:ext cx="2340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∠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BAT</a:t>
            </a:r>
            <a:r>
              <a:rPr lang="ja-JP" altLang="en-US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＝∠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ADB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68737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48184"/>
            <a:ext cx="2915009" cy="24840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15FA7540-583E-4CA5-8EF0-C2BA7D0D26C9}"/>
              </a:ext>
            </a:extLst>
          </p:cNvPr>
          <p:cNvSpPr/>
          <p:nvPr/>
        </p:nvSpPr>
        <p:spPr>
          <a:xfrm>
            <a:off x="467544" y="687594"/>
            <a:ext cx="648000" cy="28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注意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59632" y="620688"/>
            <a:ext cx="53632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∠</a:t>
            </a:r>
            <a:r>
              <a:rPr kumimoji="1"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BAT</a:t>
            </a:r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が直角または鈍角のときは，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右の図において，</a:t>
            </a:r>
            <a:r>
              <a:rPr kumimoji="1"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∠</a:t>
            </a:r>
            <a:r>
              <a:rPr kumimoji="1"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CAS</a:t>
            </a:r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が鋭角と</a:t>
            </a:r>
            <a:endParaRPr kumimoji="1"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なるから</a:t>
            </a:r>
            <a:endParaRPr kumimoji="1"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∠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CAS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＝∠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ABC</a:t>
            </a:r>
          </a:p>
          <a:p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これより，</a:t>
            </a:r>
            <a:r>
              <a:rPr kumimoji="1"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∠</a:t>
            </a:r>
            <a:r>
              <a:rPr kumimoji="1"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BAT</a:t>
            </a:r>
            <a:r>
              <a:rPr kumimoji="1"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＝∠</a:t>
            </a:r>
            <a:r>
              <a:rPr kumimoji="1"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ACB</a:t>
            </a:r>
            <a:r>
              <a:rPr kumimoji="1" lang="ja-JP" altLang="en-US" sz="24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が示さ</a:t>
            </a:r>
            <a:endParaRPr kumimoji="1"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れる。</a:t>
            </a:r>
            <a:endParaRPr kumimoji="1"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6" name="図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28384" y="594928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96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  <a:cs typeface="+mn-cs"/>
              </a:rPr>
              <a:t>➍ 接線と弦のつくる角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		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p.131)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51600" y="902852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90198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1042988" y="854819"/>
            <a:ext cx="55452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右の図で，直線</a:t>
            </a:r>
            <a:r>
              <a:rPr lang="en-US" altLang="ja-JP" sz="24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AT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が点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で円に接しているとき，角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θ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を求めてみよう。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889" y="1040456"/>
            <a:ext cx="2497830" cy="2340000"/>
          </a:xfrm>
          <a:prstGeom prst="rect">
            <a:avLst/>
          </a:prstGeom>
        </p:spPr>
      </p:pic>
      <p:sp>
        <p:nvSpPr>
          <p:cNvPr id="23" name="テキスト ボックス 2"/>
          <p:cNvSpPr txBox="1">
            <a:spLocks noChangeArrowheads="1"/>
          </p:cNvSpPr>
          <p:nvPr/>
        </p:nvSpPr>
        <p:spPr bwMode="auto">
          <a:xfrm>
            <a:off x="1059838" y="1799680"/>
            <a:ext cx="52016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接線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と弦のつくる角の定理により，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∠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ACB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＝∠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BAT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63°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である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から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i="1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en-US" altLang="ja-JP" sz="2400" i="1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θ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180</a:t>
            </a:r>
            <a:r>
              <a:rPr lang="en-US" altLang="ja-JP" sz="2400" spc="-15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°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(39</a:t>
            </a:r>
            <a:r>
              <a:rPr lang="en-US" altLang="ja-JP" sz="2400" spc="-15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°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63</a:t>
            </a:r>
            <a:r>
              <a:rPr lang="en-US" altLang="ja-JP" sz="2400" spc="-15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°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78</a:t>
            </a:r>
            <a:r>
              <a:rPr lang="en-US" altLang="ja-JP" sz="2400" spc="-15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°         </a:t>
            </a:r>
            <a:endParaRPr lang="en-US" altLang="ja-JP" sz="2400" spc="-15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メモ 8"/>
          <p:cNvSpPr/>
          <p:nvPr/>
        </p:nvSpPr>
        <p:spPr>
          <a:xfrm>
            <a:off x="1203446" y="2210456"/>
            <a:ext cx="3096344" cy="36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メモ 11"/>
          <p:cNvSpPr/>
          <p:nvPr/>
        </p:nvSpPr>
        <p:spPr>
          <a:xfrm>
            <a:off x="1597311" y="2602133"/>
            <a:ext cx="4082853" cy="36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412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9" grpId="0" animBg="1"/>
      <p:bldP spid="9" grpId="1" animBg="1"/>
      <p:bldP spid="12" grpId="0" animBg="1"/>
      <p:bldP spid="1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052096" y="908720"/>
            <a:ext cx="76963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下の図で，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AT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は円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の接線，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は接点である。角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θ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を求めよ。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➍ 接線と弦のつくる角</a:t>
            </a:r>
            <a:r>
              <a:rPr lang="en-US" altLang="ja-JP" sz="28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			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</a:rPr>
              <a:t>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p.131)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８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lum contrast="25000"/>
          </a:blip>
          <a:stretch>
            <a:fillRect/>
          </a:stretch>
        </p:blipFill>
        <p:spPr>
          <a:xfrm>
            <a:off x="611560" y="1936958"/>
            <a:ext cx="7837501" cy="25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0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85" y="3844374"/>
            <a:ext cx="1958967" cy="224892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92" y="770254"/>
            <a:ext cx="2008472" cy="2284283"/>
          </a:xfrm>
          <a:prstGeom prst="rect">
            <a:avLst/>
          </a:prstGeom>
        </p:spPr>
      </p:pic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934457" y="539422"/>
            <a:ext cx="648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" name="テキスト ボックス 2"/>
          <p:cNvSpPr txBox="1">
            <a:spLocks noChangeArrowheads="1"/>
          </p:cNvSpPr>
          <p:nvPr/>
        </p:nvSpPr>
        <p:spPr bwMode="auto">
          <a:xfrm>
            <a:off x="1053359" y="3578181"/>
            <a:ext cx="648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83968" y="73509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BAT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ACB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76</a:t>
            </a:r>
            <a:r>
              <a:rPr lang="en-US" altLang="ja-JP" sz="2400" kern="0" spc="-15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endParaRPr lang="ja-JP" altLang="ja-JP" sz="2400" kern="100" spc="-15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よって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θ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Greek-Italic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180</a:t>
            </a:r>
            <a:r>
              <a:rPr lang="en-US" altLang="ja-JP" sz="2400" kern="0" spc="-15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76</a:t>
            </a:r>
            <a:r>
              <a:rPr lang="en-US" altLang="ja-JP" sz="2400" kern="0" spc="-15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ja-JP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104</a:t>
            </a:r>
            <a:r>
              <a:rPr lang="en-US" altLang="ja-JP" sz="2400" b="1" kern="0" spc="-15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Bold"/>
              </a:rPr>
              <a:t>°</a:t>
            </a:r>
            <a:endParaRPr lang="ja-JP" altLang="ja-JP" sz="2400" b="1" kern="100" spc="-15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499992" y="3844374"/>
            <a:ext cx="4502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ACB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BAT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73</a:t>
            </a:r>
            <a:r>
              <a:rPr lang="en-US" altLang="ja-JP" sz="2400" kern="0" spc="-15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endParaRPr lang="ja-JP" altLang="ja-JP" sz="2400" kern="100" spc="-15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よって，円周角の定理に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より</a:t>
            </a:r>
            <a:endParaRPr lang="en-US" altLang="ja-JP" sz="24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400" i="1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θ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Greek-Italic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2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"/>
              </a:rPr>
              <a:t>×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73</a:t>
            </a:r>
            <a:r>
              <a:rPr lang="en-US" altLang="ja-JP" sz="2400" kern="0" spc="-15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ja-JP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146</a:t>
            </a:r>
            <a:r>
              <a:rPr lang="en-US" altLang="ja-JP" sz="2400" b="1" kern="0" spc="-15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Bold"/>
              </a:rPr>
              <a:t>°</a:t>
            </a:r>
            <a:endParaRPr lang="ja-JP" altLang="ja-JP" sz="2400" b="1" kern="100" spc="-15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0" name="図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28384" y="594928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19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346" y="260648"/>
            <a:ext cx="2152041" cy="27720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51" y="527537"/>
            <a:ext cx="2121625" cy="2255995"/>
          </a:xfrm>
          <a:prstGeom prst="rect">
            <a:avLst/>
          </a:prstGeom>
        </p:spPr>
      </p:pic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1043608" y="260648"/>
            <a:ext cx="648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(3)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837851" y="306814"/>
            <a:ext cx="26063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右の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図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のように，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BC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と円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O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との交点を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D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とし，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D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を結ぶ。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863123" y="2310325"/>
            <a:ext cx="50762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>
              <a:spcAft>
                <a:spcPts val="0"/>
              </a:spcAft>
            </a:pP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ADB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BAT</a:t>
            </a:r>
          </a:p>
          <a:p>
            <a:pPr indent="271463">
              <a:spcAft>
                <a:spcPts val="0"/>
              </a:spcAft>
            </a:pPr>
            <a:r>
              <a:rPr lang="ja-JP" alt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　</a:t>
            </a:r>
            <a:r>
              <a:rPr lang="ja-JP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　　</a:t>
            </a:r>
            <a:endParaRPr lang="en-US" altLang="ja-JP" sz="2400" kern="0" dirty="0">
              <a:solidFill>
                <a:srgbClr val="FF0000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HiraMinPro-W3-Identity-H"/>
            </a:endParaRPr>
          </a:p>
          <a:p>
            <a:pPr indent="271463">
              <a:spcAft>
                <a:spcPts val="0"/>
              </a:spcAft>
            </a:pP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BAD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90</a:t>
            </a:r>
            <a:r>
              <a:rPr lang="en-US" altLang="ja-JP" sz="2400" kern="0" spc="-15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endParaRPr lang="ja-JP" altLang="ja-JP" sz="2400" kern="100" spc="-15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より</a:t>
            </a:r>
            <a:endParaRPr lang="en-US" altLang="ja-JP" sz="2400" kern="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HG丸ｺﾞｼｯｸM-PRO" panose="020F0600000000000000" pitchFamily="50" charset="-128"/>
                <a:cs typeface="HiraMinPro-W3-Identity-H"/>
              </a:rPr>
              <a:t>　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ABD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180</a:t>
            </a:r>
            <a:r>
              <a:rPr lang="en-US" altLang="ja-JP" sz="2400" kern="0" spc="-15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(68</a:t>
            </a:r>
            <a:r>
              <a:rPr lang="en-US" altLang="ja-JP" sz="2400" kern="0" spc="-15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90</a:t>
            </a:r>
            <a:r>
              <a:rPr lang="en-US" altLang="ja-JP" sz="2400" kern="0" spc="-15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)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22</a:t>
            </a:r>
            <a:r>
              <a:rPr lang="en-US" altLang="ja-JP" sz="2400" kern="0" spc="-15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endParaRPr lang="ja-JP" altLang="ja-JP" sz="2400" kern="100" spc="-15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xtra"/>
              </a:rPr>
              <a:t>△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ABC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において，内角と外角の関係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から</a:t>
            </a:r>
            <a:endParaRPr lang="en-US" altLang="ja-JP" sz="24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400" i="1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θ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ABD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BAT</a:t>
            </a:r>
            <a:endParaRPr lang="ja-JP" altLang="ja-JP" sz="24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よって</a:t>
            </a:r>
            <a:r>
              <a:rPr lang="ja-JP" altLang="en-US" sz="2400" kern="0" dirty="0">
                <a:solidFill>
                  <a:srgbClr val="FF0000"/>
                </a:solidFill>
                <a:latin typeface="Century" panose="02040604050505020304" pitchFamily="18" charset="0"/>
                <a:ea typeface="HG丸ｺﾞｼｯｸM-PRO" panose="020F0600000000000000" pitchFamily="50" charset="-128"/>
                <a:cs typeface="HiraMinPro-W3-Identity-H"/>
              </a:rPr>
              <a:t>　</a:t>
            </a:r>
            <a:r>
              <a:rPr lang="en-US" altLang="ja-JP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θ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Greek-Italic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68</a:t>
            </a:r>
            <a:r>
              <a:rPr lang="en-US" altLang="ja-JP" sz="2400" kern="0" spc="-15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22</a:t>
            </a:r>
            <a:r>
              <a:rPr lang="en-US" altLang="ja-JP" sz="2400" kern="0" spc="-15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ja-JP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46</a:t>
            </a:r>
            <a:r>
              <a:rPr lang="en-US" altLang="ja-JP" sz="2400" b="1" kern="0" spc="-15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Bold"/>
              </a:rPr>
              <a:t>°</a:t>
            </a:r>
            <a:endParaRPr lang="ja-JP" altLang="en-US" sz="2400" b="1" spc="-15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10" name="図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28384" y="5949280"/>
            <a:ext cx="648000" cy="64800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4799175" y="2645850"/>
            <a:ext cx="1190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71463"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68</a:t>
            </a:r>
            <a:r>
              <a:rPr lang="en-US" altLang="ja-JP" sz="2400" kern="0" spc="-15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endParaRPr lang="ja-JP" altLang="ja-JP" sz="2400" kern="100" spc="-15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814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052096" y="908720"/>
            <a:ext cx="53201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右の図で，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AT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は円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接線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は接点である。弦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AC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∠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BAT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等分するとき， 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△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ABC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は二等辺三角形であることを証明せよ。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➍ 接線と弦のつくる角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</a:rPr>
              <a:t>		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p.131)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1059547" y="3860026"/>
            <a:ext cx="65367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①，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②より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∠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ABC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∠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BAC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であるから，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△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ABC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は二等辺三角形である。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052095" y="2462959"/>
            <a:ext cx="5663190" cy="477086"/>
            <a:chOff x="1052095" y="2462959"/>
            <a:chExt cx="5663190" cy="477086"/>
          </a:xfrm>
        </p:grpSpPr>
        <p:sp>
          <p:nvSpPr>
            <p:cNvPr id="9" name="テキスト ボックス 2"/>
            <p:cNvSpPr txBox="1">
              <a:spLocks noChangeArrowheads="1"/>
            </p:cNvSpPr>
            <p:nvPr/>
          </p:nvSpPr>
          <p:spPr bwMode="auto">
            <a:xfrm>
              <a:off x="1052095" y="2478380"/>
              <a:ext cx="16388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仮定より</a:t>
              </a:r>
              <a:endPara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sp>
          <p:nvSpPr>
            <p:cNvPr id="18" name="テキスト ボックス 2"/>
            <p:cNvSpPr txBox="1">
              <a:spLocks noChangeArrowheads="1"/>
            </p:cNvSpPr>
            <p:nvPr/>
          </p:nvSpPr>
          <p:spPr bwMode="auto">
            <a:xfrm>
              <a:off x="2907592" y="2478380"/>
              <a:ext cx="32960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∠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CAT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∠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BAC</a:t>
              </a:r>
              <a:endPara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sp>
          <p:nvSpPr>
            <p:cNvPr id="13" name="テキスト ボックス 2"/>
            <p:cNvSpPr txBox="1">
              <a:spLocks noChangeArrowheads="1"/>
            </p:cNvSpPr>
            <p:nvPr/>
          </p:nvSpPr>
          <p:spPr bwMode="auto">
            <a:xfrm>
              <a:off x="5364088" y="2462959"/>
              <a:ext cx="135119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……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①</a:t>
              </a: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224442" y="894996"/>
            <a:ext cx="834116" cy="1046007"/>
            <a:chOff x="224442" y="894996"/>
            <a:chExt cx="834116" cy="1046007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283923" y="1356228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solidFill>
                    <a:schemeClr val="accent2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２</a:t>
              </a:r>
            </a:p>
          </p:txBody>
        </p:sp>
        <p:sp>
          <p:nvSpPr>
            <p:cNvPr id="28" name="片側の 2 つの角を丸めた四角形 27"/>
            <p:cNvSpPr/>
            <p:nvPr/>
          </p:nvSpPr>
          <p:spPr>
            <a:xfrm rot="5400000">
              <a:off x="411100" y="765828"/>
              <a:ext cx="460800" cy="720000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ＭＳ ゴシック" panose="020B0609070205080204" pitchFamily="49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224442" y="894996"/>
              <a:ext cx="8341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92" y="899469"/>
            <a:ext cx="2328171" cy="2203448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1058558" y="2988437"/>
            <a:ext cx="5680144" cy="899068"/>
            <a:chOff x="1052096" y="2279049"/>
            <a:chExt cx="5248096" cy="899068"/>
          </a:xfrm>
        </p:grpSpPr>
        <p:sp>
          <p:nvSpPr>
            <p:cNvPr id="10" name="テキスト ボックス 2"/>
            <p:cNvSpPr txBox="1">
              <a:spLocks noChangeArrowheads="1"/>
            </p:cNvSpPr>
            <p:nvPr/>
          </p:nvSpPr>
          <p:spPr bwMode="auto">
            <a:xfrm>
              <a:off x="1052096" y="2279049"/>
              <a:ext cx="52480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一方，接線と弦のつくる角の定理に</a:t>
              </a:r>
              <a:r>
                <a:rPr lang="ja-JP" altLang="en-US" sz="24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より</a:t>
              </a:r>
              <a:endPara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31" name="テキスト ボックス 2"/>
            <p:cNvSpPr txBox="1">
              <a:spLocks noChangeArrowheads="1"/>
            </p:cNvSpPr>
            <p:nvPr/>
          </p:nvSpPr>
          <p:spPr bwMode="auto">
            <a:xfrm>
              <a:off x="2786908" y="2711142"/>
              <a:ext cx="32960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∠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CAT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∠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ABC</a:t>
              </a:r>
              <a:endPara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sp>
          <p:nvSpPr>
            <p:cNvPr id="38" name="テキスト ボックス 2"/>
            <p:cNvSpPr txBox="1">
              <a:spLocks noChangeArrowheads="1"/>
            </p:cNvSpPr>
            <p:nvPr/>
          </p:nvSpPr>
          <p:spPr bwMode="auto">
            <a:xfrm>
              <a:off x="5030135" y="2716452"/>
              <a:ext cx="11139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……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②</a:t>
              </a: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323528" y="2586390"/>
            <a:ext cx="612000" cy="338554"/>
            <a:chOff x="355266" y="3234462"/>
            <a:chExt cx="612000" cy="338554"/>
          </a:xfrm>
        </p:grpSpPr>
        <p:sp>
          <p:nvSpPr>
            <p:cNvPr id="20" name="片側の 2 つの角を丸めた四角形 10"/>
            <p:cNvSpPr/>
            <p:nvPr/>
          </p:nvSpPr>
          <p:spPr>
            <a:xfrm rot="5400000">
              <a:off x="499266" y="3109608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ＭＳ ゴシック" panose="020B0609070205080204" pitchFamily="49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355266" y="3234462"/>
              <a:ext cx="61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301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➍ 接線と弦のつくる角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</a:rPr>
              <a:t>		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p.131)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1042988" y="879550"/>
            <a:ext cx="51131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右の図で，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AD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は円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の接線，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は接点である。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AC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AD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であるとき，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endParaRPr lang="en-US" altLang="ja-JP" sz="2400" dirty="0" smtClean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BD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であることを証明せよ。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９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82" y="879550"/>
            <a:ext cx="2632826" cy="19800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042988" y="2824312"/>
            <a:ext cx="7306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400" kern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AC</a:t>
            </a:r>
            <a:r>
              <a:rPr lang="ja-JP" altLang="ja-JP" sz="2400" kern="0" dirty="0"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AD</a:t>
            </a: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であるから，</a:t>
            </a:r>
            <a:r>
              <a:rPr lang="en-US" altLang="ja-JP" sz="24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TSMMExtra"/>
              </a:rPr>
              <a:t>△</a:t>
            </a:r>
            <a:r>
              <a:rPr lang="en-US" altLang="ja-JP" sz="2400" kern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ACD</a:t>
            </a: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は二等辺三角形で</a:t>
            </a:r>
            <a:r>
              <a:rPr lang="ja-JP" altLang="ja-JP" sz="2400" kern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あり</a:t>
            </a:r>
            <a:endParaRPr lang="en-US" altLang="ja-JP" sz="2400" kern="0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en-US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kern="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ACB</a:t>
            </a:r>
            <a:r>
              <a:rPr lang="ja-JP" altLang="ja-JP" sz="2400" kern="0" dirty="0"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ADB</a:t>
            </a:r>
            <a:r>
              <a:rPr lang="en-US" altLang="ja-JP" sz="2400" kern="0" dirty="0">
                <a:latin typeface="HG丸ｺﾞｼｯｸM-PRO" panose="020F0600000000000000" pitchFamily="50" charset="-128"/>
                <a:ea typeface="ＭＳ 明朝" panose="02020609040205080304" pitchFamily="17" charset="-128"/>
                <a:cs typeface="HiraMinPro-W3-Identity-H"/>
              </a:rPr>
              <a:t> 	</a:t>
            </a:r>
            <a:r>
              <a:rPr lang="ja-JP" altLang="ja-JP" sz="24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……</a:t>
            </a: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①</a:t>
            </a:r>
            <a:endParaRPr lang="ja-JP" altLang="ja-JP" sz="24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042988" y="3655309"/>
            <a:ext cx="7306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また，接線と弦のつくる角の定理に</a:t>
            </a:r>
            <a:r>
              <a:rPr lang="ja-JP" altLang="ja-JP" sz="2400" kern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より</a:t>
            </a:r>
            <a:endParaRPr lang="en-US" altLang="ja-JP" sz="24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kern="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ACB</a:t>
            </a:r>
            <a:r>
              <a:rPr lang="ja-JP" altLang="ja-JP" sz="2400" kern="0" dirty="0"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DAB</a:t>
            </a:r>
            <a:r>
              <a:rPr lang="en-US" altLang="ja-JP" sz="2400" kern="0" dirty="0">
                <a:latin typeface="HG丸ｺﾞｼｯｸM-PRO" panose="020F0600000000000000" pitchFamily="50" charset="-128"/>
                <a:ea typeface="ＭＳ 明朝" panose="02020609040205080304" pitchFamily="17" charset="-128"/>
                <a:cs typeface="HiraMinPro-W3-Identity-H"/>
              </a:rPr>
              <a:t> 	</a:t>
            </a:r>
            <a:r>
              <a:rPr lang="ja-JP" altLang="ja-JP" sz="24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……</a:t>
            </a: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②</a:t>
            </a:r>
            <a:endParaRPr lang="ja-JP" altLang="ja-JP" sz="24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042988" y="4486306"/>
            <a:ext cx="7306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①，②</a:t>
            </a:r>
            <a:r>
              <a:rPr lang="ja-JP" altLang="ja-JP" sz="2400" kern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より</a:t>
            </a:r>
            <a:endParaRPr lang="en-US" altLang="ja-JP" sz="24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kern="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ADB</a:t>
            </a:r>
            <a:r>
              <a:rPr lang="ja-JP" altLang="ja-JP" sz="2400" kern="0" dirty="0"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DAB</a:t>
            </a:r>
            <a:endParaRPr lang="ja-JP" altLang="ja-JP" sz="24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42988" y="5317303"/>
            <a:ext cx="7306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よって，</a:t>
            </a:r>
            <a:r>
              <a:rPr lang="en-US" altLang="ja-JP" sz="24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TSMMExtra"/>
              </a:rPr>
              <a:t>△</a:t>
            </a:r>
            <a:r>
              <a:rPr lang="en-US" altLang="ja-JP" sz="2400" kern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ABD</a:t>
            </a: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は二等辺三角形であり，</a:t>
            </a:r>
            <a:endParaRPr lang="ja-JP" altLang="ja-JP" sz="24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ja-JP" sz="2400" kern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BA</a:t>
            </a:r>
            <a:r>
              <a:rPr lang="ja-JP" altLang="ja-JP" sz="2400" kern="0" dirty="0"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BD</a:t>
            </a: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である。</a:t>
            </a:r>
            <a:endParaRPr lang="ja-JP" altLang="ja-JP" sz="24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08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  <a:cs typeface="+mn-cs"/>
              </a:rPr>
              <a:t>➎ 方</a:t>
            </a:r>
            <a:r>
              <a:rPr lang="ja-JP" altLang="en-US" sz="2800" b="1" dirty="0" err="1">
                <a:solidFill>
                  <a:prstClr val="black"/>
                </a:solidFill>
                <a:latin typeface="+mj-ea"/>
                <a:cs typeface="+mn-cs"/>
              </a:rPr>
              <a:t>べきの</a:t>
            </a:r>
            <a:r>
              <a:rPr lang="ja-JP" altLang="en-US" sz="2800" b="1" dirty="0">
                <a:solidFill>
                  <a:prstClr val="black"/>
                </a:solidFill>
                <a:latin typeface="+mj-ea"/>
                <a:cs typeface="+mn-cs"/>
              </a:rPr>
              <a:t>定理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					 </a:t>
            </a:r>
            <a:r>
              <a:rPr lang="en-US" altLang="ja-JP" sz="28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p.132)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23849" y="908720"/>
            <a:ext cx="8553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点</a:t>
            </a:r>
            <a:r>
              <a:rPr lang="en-US" altLang="ja-JP" sz="2400" kern="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</a:t>
            </a:r>
            <a:r>
              <a:rPr lang="ja-JP" altLang="ja-JP" sz="2400" kern="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を通る</a:t>
            </a:r>
            <a:r>
              <a:rPr lang="en-US" altLang="ja-JP" sz="24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直線と円</a:t>
            </a:r>
            <a:r>
              <a:rPr lang="en-US" altLang="ja-JP" sz="2400" kern="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</a:t>
            </a:r>
            <a:r>
              <a:rPr lang="ja-JP" altLang="ja-JP" sz="2400" kern="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との</a:t>
            </a:r>
            <a:r>
              <a:rPr lang="en-US" altLang="ja-JP" sz="24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ja-JP" sz="2400" kern="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つの</a:t>
            </a:r>
            <a:r>
              <a:rPr lang="ja-JP" altLang="ja-JP" sz="2400" kern="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交点が与えられたとき，</a:t>
            </a:r>
            <a:r>
              <a:rPr lang="en-US" altLang="ja-JP" sz="2400" kern="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</a:t>
            </a:r>
            <a:r>
              <a:rPr lang="ja-JP" altLang="ja-JP" sz="2400" kern="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とこれらの点の間の距離には次</a:t>
            </a:r>
            <a:r>
              <a:rPr lang="ja-JP" altLang="ja-JP" sz="2400" kern="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方</a:t>
            </a:r>
            <a:r>
              <a:rPr lang="ja-JP" altLang="ja-JP" sz="24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べきの</a:t>
            </a:r>
            <a:r>
              <a:rPr lang="ja-JP" altLang="ja-JP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定理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2400" kern="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が</a:t>
            </a:r>
            <a:r>
              <a:rPr lang="ja-JP" altLang="ja-JP" sz="2400" kern="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成り立つ。</a:t>
            </a:r>
            <a:endParaRPr lang="ja-JP" altLang="ja-JP" sz="2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1" name="メモ 10"/>
          <p:cNvSpPr/>
          <p:nvPr/>
        </p:nvSpPr>
        <p:spPr>
          <a:xfrm>
            <a:off x="4716017" y="1330300"/>
            <a:ext cx="2376264" cy="36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19" y="2140771"/>
            <a:ext cx="8280000" cy="38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9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052096" y="980728"/>
            <a:ext cx="76963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下の図で，角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θ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を求めよ。ただし，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は円の中心である。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➊ 円周角の定理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			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p.124)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問１</a:t>
            </a:r>
          </a:p>
        </p:txBody>
      </p:sp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1004312" y="2043030"/>
            <a:ext cx="844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endParaRPr lang="ja-JP" altLang="en-US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3596600" y="2043030"/>
            <a:ext cx="7931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6213166" y="2043030"/>
            <a:ext cx="7678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(3)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64" y="2157862"/>
            <a:ext cx="1980000" cy="198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54" y="2163473"/>
            <a:ext cx="1986534" cy="198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479" y="2157862"/>
            <a:ext cx="1980000" cy="198000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1043248" y="4987111"/>
            <a:ext cx="3480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8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(2) </a:t>
            </a:r>
            <a:r>
              <a:rPr lang="en-US" altLang="ja-JP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θ</a:t>
            </a:r>
            <a:r>
              <a:rPr lang="ja-JP" altLang="ja-JP" sz="28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Greek-Italic"/>
              </a:rPr>
              <a:t>＝</a:t>
            </a:r>
            <a:r>
              <a:rPr lang="en-US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20</a:t>
            </a:r>
            <a:r>
              <a:rPr lang="en-US" altLang="ja-JP" sz="2800" kern="0" spc="-12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MBinaryS"/>
              </a:rPr>
              <a:t>°</a:t>
            </a:r>
            <a:r>
              <a:rPr lang="en-US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"/>
              </a:rPr>
              <a:t>×</a:t>
            </a:r>
            <a:r>
              <a:rPr lang="en-US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2</a:t>
            </a:r>
            <a:r>
              <a:rPr lang="ja-JP" altLang="ja-JP" sz="2800" b="1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8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40</a:t>
            </a:r>
            <a:r>
              <a:rPr lang="en-US" altLang="ja-JP" sz="2800" b="1" kern="0" spc="-12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MBinarySBold"/>
              </a:rPr>
              <a:t>°</a:t>
            </a:r>
            <a:endParaRPr lang="ja-JP" altLang="ja-JP" sz="2800" b="1" kern="100" spc="-12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043248" y="5589240"/>
            <a:ext cx="3841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8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(3) </a:t>
            </a:r>
            <a:r>
              <a:rPr lang="en-US" altLang="ja-JP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θ</a:t>
            </a:r>
            <a:r>
              <a:rPr lang="ja-JP" altLang="ja-JP" sz="28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Greek-Italic"/>
              </a:rPr>
              <a:t>＝</a:t>
            </a:r>
            <a:r>
              <a:rPr lang="en-US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110</a:t>
            </a:r>
            <a:r>
              <a:rPr lang="en-US" altLang="ja-JP" sz="2800" kern="0" spc="-12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MBinaryS"/>
              </a:rPr>
              <a:t>°</a:t>
            </a:r>
            <a:r>
              <a:rPr lang="en-US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"/>
              </a:rPr>
              <a:t>×</a:t>
            </a:r>
            <a:r>
              <a:rPr lang="en-US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2</a:t>
            </a:r>
            <a:r>
              <a:rPr lang="ja-JP" altLang="ja-JP" sz="2800" b="1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8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220</a:t>
            </a:r>
            <a:r>
              <a:rPr lang="en-US" altLang="ja-JP" sz="2800" b="1" kern="0" spc="-12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MBinarySBold"/>
              </a:rPr>
              <a:t>°</a:t>
            </a:r>
            <a:endParaRPr lang="ja-JP" altLang="ja-JP" sz="2800" b="1" kern="100" spc="-12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043248" y="4373385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(1)</a:t>
            </a:r>
            <a:endParaRPr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84" y="4296628"/>
            <a:ext cx="2878499" cy="67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7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042990" y="260648"/>
            <a:ext cx="524193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点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</a:t>
            </a: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が円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</a:t>
            </a: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の外部にあるとき，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△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PAC</a:t>
            </a: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△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PDB</a:t>
            </a: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において，円に内接する四角形の性質</a:t>
            </a:r>
            <a:r>
              <a:rPr lang="ja-JP" altLang="en-US" sz="2400" kern="100" dirty="0" smtClean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より</a:t>
            </a:r>
            <a:endParaRPr lang="en-US" altLang="ja-JP" sz="2400" kern="1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∠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PAC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＝∠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PDB</a:t>
            </a:r>
          </a:p>
          <a:p>
            <a:pPr>
              <a:spcAft>
                <a:spcPts val="0"/>
              </a:spcAft>
            </a:pP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であり，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∠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</a:t>
            </a: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は共通である</a:t>
            </a:r>
            <a:r>
              <a:rPr lang="ja-JP" altLang="en-US" sz="2400" kern="100" dirty="0" smtClean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から</a:t>
            </a:r>
            <a:r>
              <a:rPr lang="ja-JP" altLang="en-US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endParaRPr lang="en-US" altLang="ja-JP" sz="2400" kern="100" dirty="0" smtClean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△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PAC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∽△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PDB</a:t>
            </a:r>
          </a:p>
          <a:p>
            <a:pPr>
              <a:spcAft>
                <a:spcPts val="0"/>
              </a:spcAft>
            </a:pP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よって　　　</a:t>
            </a:r>
            <a:r>
              <a:rPr lang="en-US" altLang="ja-JP" sz="2400" kern="100" dirty="0" smtClean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：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PD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PC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：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PB</a:t>
            </a:r>
          </a:p>
          <a:p>
            <a:pPr>
              <a:spcAft>
                <a:spcPts val="0"/>
              </a:spcAft>
            </a:pPr>
            <a:r>
              <a:rPr lang="ja-JP" altLang="en-US" sz="2400" kern="100" dirty="0" smtClean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すなわち</a:t>
            </a:r>
            <a:r>
              <a:rPr lang="ja-JP" altLang="en-US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kern="100" dirty="0" smtClean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kern="100" dirty="0" smtClean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PB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 smtClean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PC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kern="100" dirty="0" smtClean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PD</a:t>
            </a:r>
            <a:endParaRPr lang="en-US" altLang="ja-JP" sz="2400" kern="100" dirty="0">
              <a:effectLst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点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</a:t>
            </a: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が円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</a:t>
            </a: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の内部にあるときも，</a:t>
            </a:r>
            <a:endParaRPr lang="en-US" altLang="ja-JP" sz="2400" kern="100" dirty="0">
              <a:effectLst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同様に証明できる。</a:t>
            </a:r>
            <a:endParaRPr lang="en-US" altLang="ja-JP" sz="2400" kern="100" dirty="0">
              <a:effectLst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323528" y="332656"/>
            <a:ext cx="612000" cy="338554"/>
            <a:chOff x="355266" y="3234462"/>
            <a:chExt cx="612000" cy="338554"/>
          </a:xfrm>
        </p:grpSpPr>
        <p:sp>
          <p:nvSpPr>
            <p:cNvPr id="8" name="片側の 2 つの角を丸めた四角形 10"/>
            <p:cNvSpPr/>
            <p:nvPr/>
          </p:nvSpPr>
          <p:spPr>
            <a:xfrm rot="5400000">
              <a:off x="499266" y="3109608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ＭＳ ゴシック" panose="020B0609070205080204" pitchFamily="49" charset="-128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55266" y="3234462"/>
              <a:ext cx="61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証明</a:t>
              </a:r>
            </a:p>
          </p:txBody>
        </p: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463" y="362957"/>
            <a:ext cx="3381971" cy="4140000"/>
          </a:xfrm>
          <a:prstGeom prst="rect">
            <a:avLst/>
          </a:prstGeom>
        </p:spPr>
      </p:pic>
      <p:pic>
        <p:nvPicPr>
          <p:cNvPr id="12" name="図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28384" y="594928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0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  <a:cs typeface="+mn-cs"/>
              </a:rPr>
              <a:t>➎ 方</a:t>
            </a:r>
            <a:r>
              <a:rPr lang="ja-JP" altLang="en-US" sz="2800" b="1" dirty="0" err="1">
                <a:solidFill>
                  <a:prstClr val="black"/>
                </a:solidFill>
                <a:latin typeface="+mj-ea"/>
                <a:cs typeface="+mn-cs"/>
              </a:rPr>
              <a:t>べきの</a:t>
            </a:r>
            <a:r>
              <a:rPr lang="ja-JP" altLang="en-US" sz="2800" b="1" dirty="0">
                <a:solidFill>
                  <a:prstClr val="black"/>
                </a:solidFill>
                <a:latin typeface="+mj-ea"/>
                <a:cs typeface="+mn-cs"/>
              </a:rPr>
              <a:t>定理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			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p.132)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51600" y="909585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1042988" y="879550"/>
            <a:ext cx="47531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右の図で，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を求めてみよう。</a:t>
            </a:r>
            <a:endParaRPr lang="ja-JP" altLang="en-US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3" name="テキスト ボックス 2"/>
          <p:cNvSpPr txBox="1">
            <a:spLocks noChangeArrowheads="1"/>
          </p:cNvSpPr>
          <p:nvPr/>
        </p:nvSpPr>
        <p:spPr bwMode="auto">
          <a:xfrm>
            <a:off x="1042988" y="1402770"/>
            <a:ext cx="45371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方</a:t>
            </a:r>
            <a:r>
              <a:rPr lang="ja-JP" altLang="en-US" sz="28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べきの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定理により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8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8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PB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PC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8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PD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1042988" y="2356877"/>
            <a:ext cx="50411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よって　　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8(</a:t>
            </a:r>
            <a:r>
              <a:rPr lang="en-US" altLang="ja-JP" sz="2800" i="1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8)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6(6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6)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1042987" y="2880097"/>
            <a:ext cx="45342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すなわち　　</a:t>
            </a:r>
            <a:r>
              <a:rPr lang="en-US" altLang="ja-JP" sz="2800" i="1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161" y="845629"/>
            <a:ext cx="3377542" cy="1880989"/>
          </a:xfrm>
          <a:prstGeom prst="rect">
            <a:avLst/>
          </a:prstGeom>
        </p:spPr>
      </p:pic>
      <p:sp>
        <p:nvSpPr>
          <p:cNvPr id="11" name="メモ 10"/>
          <p:cNvSpPr/>
          <p:nvPr/>
        </p:nvSpPr>
        <p:spPr>
          <a:xfrm>
            <a:off x="1680968" y="1885295"/>
            <a:ext cx="2675008" cy="471582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メモ 11"/>
          <p:cNvSpPr/>
          <p:nvPr/>
        </p:nvSpPr>
        <p:spPr>
          <a:xfrm>
            <a:off x="2771800" y="2421870"/>
            <a:ext cx="3024336" cy="471582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メモ 12"/>
          <p:cNvSpPr/>
          <p:nvPr/>
        </p:nvSpPr>
        <p:spPr>
          <a:xfrm>
            <a:off x="2771800" y="2951620"/>
            <a:ext cx="1512168" cy="471582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682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9" grpId="0"/>
      <p:bldP spid="10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  <a:cs typeface="+mn-cs"/>
              </a:rPr>
              <a:t>➎ 方</a:t>
            </a:r>
            <a:r>
              <a:rPr lang="ja-JP" altLang="en-US" sz="2800" b="1" dirty="0" err="1">
                <a:solidFill>
                  <a:prstClr val="black"/>
                </a:solidFill>
                <a:latin typeface="+mj-ea"/>
                <a:cs typeface="+mn-cs"/>
              </a:rPr>
              <a:t>べきの</a:t>
            </a:r>
            <a:r>
              <a:rPr lang="ja-JP" altLang="en-US" sz="2800" b="1" dirty="0">
                <a:solidFill>
                  <a:prstClr val="black"/>
                </a:solidFill>
                <a:latin typeface="+mj-ea"/>
                <a:cs typeface="+mn-cs"/>
              </a:rPr>
              <a:t>定理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			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p.133)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1007604" y="879550"/>
            <a:ext cx="77408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下の図で，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を求めよ。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1043608" y="1399555"/>
            <a:ext cx="792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1053540" y="3717032"/>
            <a:ext cx="782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14" name="正方形/長方形 13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ＭＳ ゴシック" panose="020B0609070205080204" pitchFamily="49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10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92" y="3717032"/>
            <a:ext cx="3549650" cy="216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7" y="1399555"/>
            <a:ext cx="2210038" cy="216000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4702968" y="1374895"/>
            <a:ext cx="4139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方</a:t>
            </a:r>
            <a:r>
              <a:rPr lang="ja-JP" altLang="ja-JP" sz="24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べきの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定理に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より</a:t>
            </a:r>
            <a:endParaRPr lang="en-US" altLang="ja-JP" sz="24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3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6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2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endParaRPr lang="ja-JP" altLang="ja-JP" sz="24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よって</a:t>
            </a:r>
            <a:r>
              <a:rPr lang="ja-JP" altLang="en-US" sz="2400" kern="0" dirty="0">
                <a:solidFill>
                  <a:srgbClr val="FF0000"/>
                </a:solidFill>
                <a:latin typeface="Century" panose="02040604050505020304" pitchFamily="18" charset="0"/>
                <a:ea typeface="HG丸ｺﾞｼｯｸM-PRO" panose="020F0600000000000000" pitchFamily="50" charset="-128"/>
                <a:cs typeface="HiraMinPro-W3-Identity-H"/>
              </a:rPr>
              <a:t>　</a:t>
            </a:r>
            <a:r>
              <a:rPr lang="ja-JP" altLang="en-US" sz="2400" kern="0" dirty="0" smtClean="0">
                <a:solidFill>
                  <a:srgbClr val="FF0000"/>
                </a:solidFill>
                <a:latin typeface="Century" panose="02040604050505020304" pitchFamily="18" charset="0"/>
                <a:ea typeface="HG丸ｺﾞｼｯｸM-PRO" panose="020F0600000000000000" pitchFamily="50" charset="-128"/>
                <a:cs typeface="HiraMinPro-W3-Identity-H"/>
              </a:rPr>
              <a:t>　</a:t>
            </a:r>
            <a:r>
              <a:rPr lang="en-US" altLang="ja-JP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400" b="1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9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677694" y="3943713"/>
            <a:ext cx="43588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方</a:t>
            </a:r>
            <a:r>
              <a:rPr lang="ja-JP" altLang="ja-JP" sz="24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べきの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定理に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より</a:t>
            </a:r>
            <a:endParaRPr lang="en-US" altLang="ja-JP" sz="24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PA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PB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PC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PD</a:t>
            </a:r>
            <a:endParaRPr lang="ja-JP" altLang="ja-JP" sz="24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よって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9(9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)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7(7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11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)</a:t>
            </a:r>
            <a:endParaRPr lang="ja-JP" altLang="ja-JP" sz="24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867471" y="5020824"/>
            <a:ext cx="2363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98475">
              <a:spcAft>
                <a:spcPts val="0"/>
              </a:spcAft>
            </a:pP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81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9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126</a:t>
            </a:r>
            <a:endParaRPr lang="ja-JP" altLang="ja-JP" sz="24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488206" y="5382899"/>
            <a:ext cx="1593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98475">
              <a:spcAft>
                <a:spcPts val="0"/>
              </a:spcAft>
            </a:pP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9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45</a:t>
            </a:r>
            <a:endParaRPr lang="ja-JP" altLang="ja-JP" sz="24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649631" y="5775647"/>
            <a:ext cx="1306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98475">
              <a:spcAft>
                <a:spcPts val="0"/>
              </a:spcAft>
            </a:pPr>
            <a:r>
              <a:rPr lang="en-US" altLang="ja-JP" sz="24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x</a:t>
            </a:r>
            <a:r>
              <a:rPr lang="ja-JP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Italic"/>
              </a:rPr>
              <a:t>＝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5</a:t>
            </a:r>
            <a:endParaRPr lang="ja-JP" altLang="ja-JP" sz="2400" b="1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0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  <a:cs typeface="+mn-cs"/>
              </a:rPr>
              <a:t>➎ 方</a:t>
            </a:r>
            <a:r>
              <a:rPr lang="ja-JP" altLang="en-US" sz="2800" b="1" dirty="0" err="1">
                <a:solidFill>
                  <a:prstClr val="black"/>
                </a:solidFill>
                <a:latin typeface="+mj-ea"/>
                <a:cs typeface="+mn-cs"/>
              </a:rPr>
              <a:t>べきの</a:t>
            </a:r>
            <a:r>
              <a:rPr lang="ja-JP" altLang="en-US" sz="2800" b="1" dirty="0">
                <a:solidFill>
                  <a:prstClr val="black"/>
                </a:solidFill>
                <a:latin typeface="+mj-ea"/>
                <a:cs typeface="+mn-cs"/>
              </a:rPr>
              <a:t>定理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			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p.133)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052736"/>
            <a:ext cx="8280000" cy="25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6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042989" y="926111"/>
            <a:ext cx="59772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</a:t>
            </a: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400" kern="100" dirty="0" err="1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</a:t>
            </a: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</a:t>
            </a: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を結ぶ。</a:t>
            </a:r>
            <a:endParaRPr lang="en-US" altLang="ja-JP" sz="2400" kern="100" dirty="0">
              <a:effectLst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△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PTA</a:t>
            </a: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△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PBT</a:t>
            </a: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において，接戦と弦のつくる角の定理に</a:t>
            </a:r>
            <a:r>
              <a:rPr lang="ja-JP" altLang="en-US" sz="2400" kern="100" dirty="0" smtClean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より</a:t>
            </a:r>
            <a:endParaRPr lang="en-US" altLang="ja-JP" sz="2400" kern="1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∠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PTA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＝∠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PBT</a:t>
            </a:r>
          </a:p>
          <a:p>
            <a:pPr>
              <a:spcAft>
                <a:spcPts val="0"/>
              </a:spcAft>
            </a:pP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であり，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∠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</a:t>
            </a: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は共通である</a:t>
            </a:r>
            <a:r>
              <a:rPr lang="ja-JP" altLang="en-US" sz="2400" kern="100" dirty="0" smtClean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から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ja-JP" altLang="en-US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ja-JP" altLang="en-US" sz="2400" kern="100" dirty="0" smtClean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△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PTA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∽△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PBT</a:t>
            </a:r>
          </a:p>
          <a:p>
            <a:pPr>
              <a:spcAft>
                <a:spcPts val="0"/>
              </a:spcAft>
            </a:pPr>
            <a:r>
              <a:rPr lang="ja-JP" altLang="en-US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よって　　</a:t>
            </a:r>
            <a:r>
              <a:rPr lang="ja-JP" altLang="en-US" sz="2400" kern="100" dirty="0" smtClean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 </a:t>
            </a:r>
            <a:r>
              <a:rPr lang="en-US" altLang="ja-JP" sz="2400" kern="100" dirty="0" smtClean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PT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：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PB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：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PT</a:t>
            </a:r>
          </a:p>
          <a:p>
            <a:pPr>
              <a:spcAft>
                <a:spcPts val="0"/>
              </a:spcAft>
            </a:pPr>
            <a:r>
              <a:rPr lang="ja-JP" altLang="en-US" sz="2400" kern="100" dirty="0" smtClean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すなわち</a:t>
            </a:r>
            <a:r>
              <a:rPr lang="ja-JP" altLang="en-US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kern="100" dirty="0" smtClean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kern="100" dirty="0" smtClean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PB</a:t>
            </a:r>
            <a:r>
              <a:rPr lang="ja-JP" altLang="en-US" sz="2400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PT</a:t>
            </a:r>
            <a:r>
              <a:rPr lang="en-US" altLang="ja-JP" sz="2400" kern="100" baseline="300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323528" y="998119"/>
            <a:ext cx="612000" cy="338554"/>
            <a:chOff x="355266" y="3234462"/>
            <a:chExt cx="612000" cy="338554"/>
          </a:xfrm>
        </p:grpSpPr>
        <p:sp>
          <p:nvSpPr>
            <p:cNvPr id="4" name="片側の 2 つの角を丸めた四角形 10"/>
            <p:cNvSpPr/>
            <p:nvPr/>
          </p:nvSpPr>
          <p:spPr>
            <a:xfrm rot="5400000">
              <a:off x="499266" y="3109608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ＭＳ ゴシック" panose="020B0609070205080204" pitchFamily="49" charset="-128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355266" y="3234462"/>
              <a:ext cx="61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証明</a:t>
              </a:r>
            </a:p>
          </p:txBody>
        </p:sp>
      </p:grp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82575"/>
            <a:ext cx="2758103" cy="1980000"/>
          </a:xfrm>
          <a:prstGeom prst="rect">
            <a:avLst/>
          </a:prstGeom>
        </p:spPr>
      </p:pic>
      <p:pic>
        <p:nvPicPr>
          <p:cNvPr id="7" name="図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28384" y="594928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86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  <a:cs typeface="+mn-cs"/>
              </a:rPr>
              <a:t>➎ 方</a:t>
            </a:r>
            <a:r>
              <a:rPr lang="ja-JP" altLang="en-US" sz="2800" b="1" dirty="0" err="1">
                <a:solidFill>
                  <a:prstClr val="black"/>
                </a:solidFill>
                <a:latin typeface="+mj-ea"/>
                <a:cs typeface="+mn-cs"/>
              </a:rPr>
              <a:t>べきの</a:t>
            </a:r>
            <a:r>
              <a:rPr lang="ja-JP" altLang="en-US" sz="2800" b="1" dirty="0">
                <a:solidFill>
                  <a:prstClr val="black"/>
                </a:solidFill>
                <a:latin typeface="+mj-ea"/>
                <a:cs typeface="+mn-cs"/>
              </a:rPr>
              <a:t>定理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			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p.133)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1007604" y="879550"/>
            <a:ext cx="77408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下の図で，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PT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は接線，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は接点である。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を求めよ。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1043608" y="1399555"/>
            <a:ext cx="720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1043608" y="4279428"/>
            <a:ext cx="720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14" name="正方形/長方形 13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ＭＳ ゴシック" panose="020B0609070205080204" pitchFamily="49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11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221088"/>
            <a:ext cx="2611203" cy="214698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40" y="1399555"/>
            <a:ext cx="3481604" cy="2306563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5148064" y="1470198"/>
            <a:ext cx="36720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方</a:t>
            </a:r>
            <a:r>
              <a:rPr lang="ja-JP" altLang="ja-JP" sz="24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べきの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定理に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より</a:t>
            </a:r>
            <a:endParaRPr lang="en-US" altLang="ja-JP" sz="24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5(5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4)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HG丸ｺﾞｼｯｸM-PRO" panose="020F0600000000000000" pitchFamily="50" charset="-128"/>
                <a:cs typeface="HiraMinPro-W3-Identity-H"/>
              </a:rPr>
              <a:t> 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en-US" altLang="ja-JP" sz="2400" kern="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endParaRPr lang="en-US" altLang="ja-JP" sz="24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400" i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en-US" sz="2400" i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　　 </a:t>
            </a:r>
            <a:endParaRPr lang="en-US" altLang="ja-JP" sz="2400" i="1" kern="100" dirty="0" smtClean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400" i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400" dirty="0">
                <a:solidFill>
                  <a:srgbClr val="FF0000"/>
                </a:solidFill>
                <a:ea typeface="ＭＳ 明朝" panose="02020609040205080304" pitchFamily="17" charset="-128"/>
                <a:cs typeface="TSMath-Italic"/>
              </a:rPr>
              <a:t>＞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ゴシック" panose="020B0609070205080204" pitchFamily="49" charset="-128"/>
                <a:cs typeface="HiraMinPro-W3-Identity-H"/>
              </a:rPr>
              <a:t>0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より</a:t>
            </a:r>
            <a:endParaRPr lang="ja-JP" altLang="en-US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343" y="2640958"/>
            <a:ext cx="1135380" cy="31242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733256"/>
            <a:ext cx="876300" cy="55626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5148064" y="4221088"/>
            <a:ext cx="36720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方</a:t>
            </a:r>
            <a:r>
              <a:rPr lang="ja-JP" altLang="ja-JP" sz="24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べきの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定理に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より</a:t>
            </a:r>
            <a:endParaRPr lang="en-US" altLang="ja-JP" sz="24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2(2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)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 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3</a:t>
            </a:r>
            <a:r>
              <a:rPr lang="en-US" altLang="ja-JP" sz="2400" kern="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endParaRPr lang="en-US" altLang="ja-JP" sz="24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　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4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2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9</a:t>
            </a:r>
            <a:endParaRPr lang="en-US" altLang="ja-JP" sz="24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       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2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5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602456" y="2173906"/>
            <a:ext cx="103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en-US" altLang="ja-JP" sz="24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45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5220072" y="5805264"/>
            <a:ext cx="1398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400" dirty="0">
                <a:solidFill>
                  <a:srgbClr val="FF0000"/>
                </a:solidFill>
                <a:ea typeface="ＭＳ 明朝" panose="02020609040205080304" pitchFamily="17" charset="-128"/>
                <a:cs typeface="TSMath-Italic"/>
              </a:rPr>
              <a:t>＞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ゴシック" panose="020B0609070205080204" pitchFamily="49" charset="-128"/>
                <a:cs typeface="HiraMinPro-W3-Identity-H"/>
              </a:rPr>
              <a:t>0</a:t>
            </a:r>
            <a:r>
              <a:rPr lang="ja-JP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より</a:t>
            </a:r>
            <a:endParaRPr lang="ja-JP" altLang="en-US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828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7" grpId="0"/>
      <p:bldP spid="4" grpId="0"/>
      <p:bldP spid="10" grpId="0"/>
      <p:bldP spid="5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323849" y="836712"/>
            <a:ext cx="84963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半径の異なる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つの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円の位置関係については，下の図のように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通りの場合が考えられる</a:t>
            </a:r>
            <a:r>
              <a:rPr lang="ja-JP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endParaRPr lang="en-US" altLang="ja-JP" sz="2400" kern="100" dirty="0" smtClean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ja-JP" sz="24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lang="en-US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2)</a:t>
            </a:r>
            <a:r>
              <a:rPr lang="ja-JP" altLang="ja-JP" sz="2400" kern="1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のような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場合には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つの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円</a:t>
            </a:r>
            <a:r>
              <a:rPr lang="ja-JP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は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外接する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いい，</a:t>
            </a:r>
            <a:r>
              <a:rPr lang="en-US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(4)</a:t>
            </a:r>
            <a:r>
              <a:rPr lang="ja-JP" altLang="ja-JP" sz="2400" kern="1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のような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場合に</a:t>
            </a:r>
            <a:r>
              <a:rPr lang="ja-JP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は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内接</a:t>
            </a:r>
            <a:r>
              <a:rPr lang="ja-JP" altLang="ja-JP" sz="24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する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いう。いずれの場合も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つの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円は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点を共有しており，その点</a:t>
            </a:r>
            <a:r>
              <a:rPr lang="ja-JP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接点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いう</a:t>
            </a:r>
            <a:r>
              <a:rPr lang="ja-JP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r>
              <a:rPr lang="ja-JP" altLang="en-US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この</a:t>
            </a:r>
            <a:r>
              <a:rPr lang="ja-JP" altLang="en-US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</a:t>
            </a:r>
            <a:r>
              <a:rPr lang="ja-JP" altLang="en-US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き，接点は</a:t>
            </a:r>
            <a:r>
              <a:rPr lang="en-US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 err="1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つの</a:t>
            </a:r>
            <a:r>
              <a:rPr lang="ja-JP" altLang="en-US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円の中心を通る直線状にある。</a:t>
            </a:r>
            <a:endParaRPr lang="en-US" altLang="ja-JP" sz="2400" kern="100" dirty="0" smtClean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23848" y="3110744"/>
            <a:ext cx="8712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(1</a:t>
            </a:r>
            <a:r>
              <a:rPr lang="en-US" altLang="ja-JP" sz="24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r>
              <a:rPr lang="ja-JP" altLang="en-US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ja-JP" sz="24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互いに</a:t>
            </a:r>
            <a:r>
              <a:rPr lang="ja-JP" altLang="ja-JP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外部に</a:t>
            </a:r>
            <a:r>
              <a:rPr lang="ja-JP" altLang="ja-JP" sz="24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ある</a:t>
            </a:r>
            <a:r>
              <a:rPr lang="ja-JP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lang="en-US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2</a:t>
            </a:r>
            <a:r>
              <a:rPr lang="en-US" altLang="ja-JP" sz="24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r>
              <a:rPr lang="ja-JP" altLang="en-US" sz="24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ja-JP" sz="24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外接す</a:t>
            </a:r>
            <a:r>
              <a:rPr lang="ja-JP" altLang="ja-JP" sz="24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る</a:t>
            </a:r>
            <a:r>
              <a:rPr lang="en-US" altLang="ja-JP" sz="2400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altLang="en-US" sz="2400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 </a:t>
            </a:r>
            <a:r>
              <a:rPr lang="en-US" altLang="ja-JP" sz="24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lang="en-US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3) 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点で交わる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02084" y="4912394"/>
            <a:ext cx="79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(4</a:t>
            </a:r>
            <a:r>
              <a:rPr lang="en-US" altLang="ja-JP" sz="24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r>
              <a:rPr lang="ja-JP" altLang="en-US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 </a:t>
            </a:r>
            <a:r>
              <a:rPr lang="ja-JP" altLang="ja-JP" sz="24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内接する</a:t>
            </a:r>
            <a:r>
              <a:rPr lang="ja-JP" altLang="en-US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kern="100" dirty="0"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ja-JP" altLang="en-US" sz="2400" kern="100" dirty="0"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24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lang="en-US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5</a:t>
            </a:r>
            <a:r>
              <a:rPr lang="en-US" altLang="ja-JP" sz="24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) </a:t>
            </a:r>
            <a:r>
              <a:rPr lang="ja-JP" altLang="ja-JP" sz="24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一方</a:t>
            </a:r>
            <a:r>
              <a:rPr lang="ja-JP" altLang="ja-JP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が他方を含む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58" y="3493656"/>
            <a:ext cx="2549106" cy="144000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09" y="3495301"/>
            <a:ext cx="2279489" cy="144000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315" y="3515977"/>
            <a:ext cx="2153846" cy="144000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78" y="5350652"/>
            <a:ext cx="1446154" cy="144000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98" y="5339501"/>
            <a:ext cx="1440000" cy="1440000"/>
          </a:xfrm>
          <a:prstGeom prst="rect">
            <a:avLst/>
          </a:prstGeom>
        </p:spPr>
      </p:pic>
      <p:sp>
        <p:nvSpPr>
          <p:cNvPr id="26" name="メモ 25"/>
          <p:cNvSpPr/>
          <p:nvPr/>
        </p:nvSpPr>
        <p:spPr>
          <a:xfrm>
            <a:off x="4826124" y="1649728"/>
            <a:ext cx="1885925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7" name="メモ 26"/>
          <p:cNvSpPr/>
          <p:nvPr/>
        </p:nvSpPr>
        <p:spPr>
          <a:xfrm>
            <a:off x="2687446" y="2052027"/>
            <a:ext cx="1705504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8" name="メモ 27"/>
          <p:cNvSpPr/>
          <p:nvPr/>
        </p:nvSpPr>
        <p:spPr>
          <a:xfrm>
            <a:off x="5341483" y="2396179"/>
            <a:ext cx="1194944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9" name="メモ 28"/>
          <p:cNvSpPr/>
          <p:nvPr/>
        </p:nvSpPr>
        <p:spPr>
          <a:xfrm>
            <a:off x="4392950" y="3156099"/>
            <a:ext cx="1690701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0" name="メモ 29"/>
          <p:cNvSpPr/>
          <p:nvPr/>
        </p:nvSpPr>
        <p:spPr>
          <a:xfrm>
            <a:off x="987708" y="4975401"/>
            <a:ext cx="1738594" cy="318401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タイトル 1"/>
          <p:cNvSpPr txBox="1">
            <a:spLocks/>
          </p:cNvSpPr>
          <p:nvPr/>
        </p:nvSpPr>
        <p:spPr bwMode="auto">
          <a:xfrm>
            <a:off x="323848" y="159586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  <a:cs typeface="+mn-cs"/>
              </a:rPr>
              <a:t>➏ 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2</a:t>
            </a:r>
            <a:r>
              <a:rPr lang="ja-JP" altLang="en-US" sz="2800" b="1" dirty="0" err="1">
                <a:solidFill>
                  <a:prstClr val="black"/>
                </a:solidFill>
                <a:latin typeface="+mj-ea"/>
                <a:cs typeface="+mn-cs"/>
              </a:rPr>
              <a:t>つの</a:t>
            </a:r>
            <a:r>
              <a:rPr lang="ja-JP" altLang="en-US" sz="2800" b="1" dirty="0">
                <a:solidFill>
                  <a:prstClr val="black"/>
                </a:solidFill>
                <a:latin typeface="+mj-ea"/>
                <a:cs typeface="+mn-cs"/>
              </a:rPr>
              <a:t>円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				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p.134)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メモ 30"/>
          <p:cNvSpPr/>
          <p:nvPr/>
        </p:nvSpPr>
        <p:spPr>
          <a:xfrm>
            <a:off x="987708" y="3144352"/>
            <a:ext cx="2613806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2" name="メモ 31"/>
          <p:cNvSpPr/>
          <p:nvPr/>
        </p:nvSpPr>
        <p:spPr>
          <a:xfrm>
            <a:off x="6777251" y="3157408"/>
            <a:ext cx="1769975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4" name="メモ 33"/>
          <p:cNvSpPr/>
          <p:nvPr/>
        </p:nvSpPr>
        <p:spPr>
          <a:xfrm>
            <a:off x="4392950" y="4975401"/>
            <a:ext cx="2569764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01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810220" y="4144443"/>
            <a:ext cx="69791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65605" algn="just">
              <a:spcAft>
                <a:spcPts val="0"/>
              </a:spcAft>
              <a:tabLst>
                <a:tab pos="2070735" algn="l"/>
              </a:tabLst>
            </a:pPr>
            <a:r>
              <a:rPr lang="ja-JP" altLang="ja-JP" sz="22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また，右の図のように</a:t>
            </a:r>
            <a:r>
              <a:rPr lang="en-US" altLang="ja-JP" sz="22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22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本の直線が</a:t>
            </a:r>
            <a:r>
              <a:rPr lang="en-US" altLang="ja-JP" sz="22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2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つ</a:t>
            </a:r>
            <a:endParaRPr lang="en-US" altLang="ja-JP" sz="2200" kern="100" dirty="0" smtClean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R="1665605" algn="just">
              <a:spcAft>
                <a:spcPts val="0"/>
              </a:spcAft>
              <a:tabLst>
                <a:tab pos="2070735" algn="l"/>
              </a:tabLst>
            </a:pPr>
            <a:r>
              <a:rPr lang="ja-JP" altLang="ja-JP" sz="22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</a:t>
            </a:r>
            <a:r>
              <a:rPr lang="ja-JP" altLang="ja-JP" sz="22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円の接線となることがある。この</a:t>
            </a:r>
            <a:r>
              <a:rPr lang="ja-JP" altLang="ja-JP" sz="2200" kern="100" dirty="0" err="1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よ</a:t>
            </a:r>
            <a:endParaRPr lang="en-US" altLang="ja-JP" sz="2200" kern="100" dirty="0" smtClean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R="1665605" algn="just">
              <a:spcAft>
                <a:spcPts val="0"/>
              </a:spcAft>
              <a:tabLst>
                <a:tab pos="2070735" algn="l"/>
              </a:tabLst>
            </a:pPr>
            <a:r>
              <a:rPr lang="ja-JP" altLang="ja-JP" sz="2200" kern="100" dirty="0" err="1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うな</a:t>
            </a:r>
            <a:r>
              <a:rPr lang="ja-JP" altLang="ja-JP" sz="22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接線を，</a:t>
            </a:r>
            <a:r>
              <a:rPr lang="en-US" altLang="ja-JP" sz="22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2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円</a:t>
            </a:r>
            <a:r>
              <a:rPr lang="ja-JP" altLang="ja-JP" sz="22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</a:t>
            </a:r>
            <a:r>
              <a:rPr lang="ja-JP" altLang="ja-JP" sz="22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2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共通接線</a:t>
            </a:r>
            <a:r>
              <a:rPr lang="ja-JP" altLang="ja-JP" sz="22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22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</a:t>
            </a:r>
            <a:endParaRPr lang="en-US" altLang="ja-JP" sz="2200" kern="100" dirty="0" smtClean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R="1665605" algn="just">
              <a:spcAft>
                <a:spcPts val="0"/>
              </a:spcAft>
              <a:tabLst>
                <a:tab pos="2070735" algn="l"/>
              </a:tabLst>
            </a:pPr>
            <a:r>
              <a:rPr lang="ja-JP" altLang="ja-JP" sz="22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いう</a:t>
            </a:r>
            <a:r>
              <a:rPr lang="ja-JP" altLang="ja-JP" sz="22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endParaRPr lang="ja-JP" altLang="ja-JP" sz="2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62" y="4010040"/>
            <a:ext cx="2955378" cy="216000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30040"/>
            <a:ext cx="5510769" cy="2880000"/>
          </a:xfrm>
          <a:prstGeom prst="rect">
            <a:avLst/>
          </a:prstGeom>
        </p:spPr>
      </p:pic>
      <p:sp>
        <p:nvSpPr>
          <p:cNvPr id="22" name="メモ 21"/>
          <p:cNvSpPr/>
          <p:nvPr/>
        </p:nvSpPr>
        <p:spPr>
          <a:xfrm>
            <a:off x="3275856" y="4863155"/>
            <a:ext cx="1656184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55576" y="322782"/>
            <a:ext cx="77251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つの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円の位置関係は，それらの</a:t>
            </a:r>
            <a:r>
              <a:rPr lang="ja-JP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円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の半径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r</a:t>
            </a:r>
            <a:r>
              <a:rPr lang="ja-JP" altLang="ja-JP" sz="2400" kern="1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r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′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</a:t>
            </a:r>
            <a:r>
              <a:rPr lang="ja-JP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中心間</a:t>
            </a:r>
            <a:endParaRPr lang="en-US" altLang="ja-JP" sz="2400" kern="100" dirty="0" smtClean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距離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</a:t>
            </a:r>
            <a:r>
              <a:rPr lang="ja-JP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関係で定まる。ただし，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r</a:t>
            </a:r>
            <a:r>
              <a:rPr lang="ja-JP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＞</a:t>
            </a:r>
            <a:r>
              <a:rPr lang="en-US" altLang="ja-JP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′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とする</a:t>
            </a:r>
            <a:r>
              <a:rPr lang="ja-JP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endParaRPr lang="ja-JP" altLang="ja-JP" sz="24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8" name="図 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28384" y="594928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4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22" grpId="1" animBg="1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1115616" y="1059960"/>
            <a:ext cx="78494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共通接線の本数は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，教科書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p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.134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つの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位置関係でどのように変わるか。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52140" y="1030343"/>
            <a:ext cx="875442" cy="461665"/>
            <a:chOff x="314821" y="948089"/>
            <a:chExt cx="859452" cy="461665"/>
          </a:xfrm>
        </p:grpSpPr>
        <p:sp>
          <p:nvSpPr>
            <p:cNvPr id="4" name="正方形/長方形 3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ＭＳ ゴシック" panose="020B0609070205080204" pitchFamily="49" charset="-128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12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6" name="正方形/長方形 5"/>
          <p:cNvSpPr/>
          <p:nvPr/>
        </p:nvSpPr>
        <p:spPr>
          <a:xfrm>
            <a:off x="553466" y="1835471"/>
            <a:ext cx="5138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(1)</a:t>
            </a:r>
            <a:r>
              <a:rPr lang="ja-JP" altLang="en-US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 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互いに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外部に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ある</a:t>
            </a:r>
            <a:r>
              <a:rPr lang="en-US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	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…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…</a:t>
            </a:r>
            <a:r>
              <a:rPr lang="en-US" altLang="ja-JP" sz="2400" b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Bold"/>
              </a:rPr>
              <a:t>4</a:t>
            </a:r>
            <a:r>
              <a:rPr lang="ja-JP" altLang="ja-JP" sz="2400" b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Bold"/>
              </a:rPr>
              <a:t>本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65957" y="2297136"/>
            <a:ext cx="4955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(2) 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外接す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る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	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　　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…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…</a:t>
            </a:r>
            <a:r>
              <a:rPr lang="en-US" altLang="ja-JP" sz="2400" b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Bold"/>
              </a:rPr>
              <a:t>3</a:t>
            </a:r>
            <a:r>
              <a:rPr lang="ja-JP" altLang="ja-JP" sz="2400" b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Bold"/>
              </a:rPr>
              <a:t>本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65957" y="2740726"/>
            <a:ext cx="4955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Bold"/>
              </a:rPr>
              <a:t>(3)</a:t>
            </a:r>
            <a:r>
              <a:rPr lang="ja-JP" altLang="en-US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Bold"/>
              </a:rPr>
              <a:t> 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Bold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点で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交わる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		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…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…</a:t>
            </a:r>
            <a:r>
              <a:rPr lang="en-US" altLang="ja-JP" sz="2400" b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Bold"/>
              </a:rPr>
              <a:t>2</a:t>
            </a:r>
            <a:r>
              <a:rPr lang="ja-JP" altLang="ja-JP" sz="2400" b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Bold"/>
              </a:rPr>
              <a:t>本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66837" y="3169343"/>
            <a:ext cx="4955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(4) 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内接する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		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…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…</a:t>
            </a:r>
            <a:r>
              <a:rPr lang="en-US" altLang="ja-JP" sz="2400" b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Bold"/>
              </a:rPr>
              <a:t>1</a:t>
            </a:r>
            <a:r>
              <a:rPr lang="ja-JP" altLang="ja-JP" sz="2400" b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Bold"/>
              </a:rPr>
              <a:t>本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73250" y="3594858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ctr">
              <a:spcAft>
                <a:spcPts val="0"/>
              </a:spcAft>
              <a:tabLst>
                <a:tab pos="342900" algn="l"/>
              </a:tabLst>
            </a:pPr>
            <a:r>
              <a:rPr lang="en-US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(5)</a:t>
            </a:r>
            <a:r>
              <a:rPr lang="ja-JP" altLang="en-US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 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一方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が他方を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含む</a:t>
            </a:r>
            <a:r>
              <a:rPr lang="en-US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	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…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…</a:t>
            </a:r>
            <a:r>
              <a:rPr lang="ja-JP" altLang="ja-JP" sz="2400" b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KakuStd-W5-Identity-H"/>
              </a:rPr>
              <a:t>なし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  <a:cs typeface="+mn-cs"/>
              </a:rPr>
              <a:t>➏ 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2</a:t>
            </a:r>
            <a:r>
              <a:rPr lang="ja-JP" altLang="en-US" sz="2800" b="1" dirty="0" err="1">
                <a:solidFill>
                  <a:prstClr val="black"/>
                </a:solidFill>
                <a:latin typeface="+mj-ea"/>
                <a:cs typeface="+mn-cs"/>
              </a:rPr>
              <a:t>つの</a:t>
            </a:r>
            <a:r>
              <a:rPr lang="ja-JP" altLang="en-US" sz="2800" b="1" dirty="0">
                <a:solidFill>
                  <a:prstClr val="black"/>
                </a:solidFill>
                <a:latin typeface="+mj-ea"/>
                <a:cs typeface="+mn-cs"/>
              </a:rPr>
              <a:t>円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				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  <a:cs typeface="+mn-cs"/>
              </a:rPr>
              <a:t>教科書</a:t>
            </a:r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p.134)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5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052096" y="908720"/>
            <a:ext cx="48892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右の図で，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直線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つの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円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</a:t>
            </a:r>
            <a:r>
              <a:rPr lang="ja-JP" altLang="en-US" sz="24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′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の共通接線，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は接点である。円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′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半径はそれぞれ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で，中心間の距離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OO′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13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である。このとき，線分</a:t>
            </a:r>
            <a:r>
              <a:rPr lang="en-US" altLang="ja-JP" sz="24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AB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の長さを求めよ。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➏ 接線と弦のつくる角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</a:rPr>
              <a:t>		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</a:rPr>
              <a:t>教科書</a:t>
            </a:r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p.135)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208872" y="908720"/>
            <a:ext cx="834116" cy="1046007"/>
            <a:chOff x="224442" y="894996"/>
            <a:chExt cx="834116" cy="1046007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283923" y="1356228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schemeClr val="accent2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３</a:t>
              </a:r>
              <a:endParaRPr kumimoji="1" lang="ja-JP" altLang="en-US" sz="3200" dirty="0">
                <a:solidFill>
                  <a:schemeClr val="accent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28" name="片側の 2 つの角を丸めた四角形 27"/>
            <p:cNvSpPr/>
            <p:nvPr/>
          </p:nvSpPr>
          <p:spPr>
            <a:xfrm rot="5400000">
              <a:off x="411100" y="765828"/>
              <a:ext cx="460800" cy="720000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ＭＳ ゴシック" panose="020B0609070205080204" pitchFamily="49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224442" y="894996"/>
              <a:ext cx="8341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052936"/>
            <a:ext cx="3085713" cy="1800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077896" y="3284264"/>
            <a:ext cx="7814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′</a:t>
            </a:r>
            <a:r>
              <a:rPr lang="ja-JP" altLang="en-US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から線分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AO</a:t>
            </a:r>
            <a:r>
              <a:rPr lang="ja-JP" altLang="en-US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に垂直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O′C</a:t>
            </a:r>
            <a:r>
              <a:rPr lang="ja-JP" altLang="en-US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を下ろし，直角三角形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O′C</a:t>
            </a:r>
            <a:r>
              <a:rPr lang="ja-JP" altLang="en-US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をつくる。ことのき，四角形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AC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O′B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は長方形となる。</a:t>
            </a:r>
            <a:endParaRPr lang="en-US" altLang="ja-JP" sz="2400" dirty="0" smtClean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="" xmlns:a16="http://schemas.microsoft.com/office/drawing/2014/main" id="{47C6A390-CB26-4F2E-8641-52AB9F2E1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8" y="3371640"/>
            <a:ext cx="705803" cy="31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0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➊ 円周角の定理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			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p.124)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23850" y="908050"/>
            <a:ext cx="6336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085">
              <a:spcAft>
                <a:spcPts val="0"/>
              </a:spcAft>
            </a:pP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円</a:t>
            </a:r>
            <a:r>
              <a:rPr lang="en-US" altLang="ja-JP" sz="2400" kern="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</a:t>
            </a: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において，直径</a:t>
            </a:r>
            <a:r>
              <a:rPr lang="en-US" altLang="ja-JP" sz="2400" kern="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</a:t>
            </a: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を引くと，弧</a:t>
            </a:r>
            <a:r>
              <a:rPr lang="en-US" altLang="ja-JP" sz="2400" kern="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</a:t>
            </a: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に対する中心角は</a:t>
            </a:r>
            <a:r>
              <a:rPr lang="en-US" altLang="ja-JP" sz="24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180</a:t>
            </a:r>
            <a:r>
              <a:rPr lang="en-US" altLang="ja-JP" sz="2400" kern="0" spc="-15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°</a:t>
            </a: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であるから，円周角の定理により，弧</a:t>
            </a:r>
            <a:r>
              <a:rPr lang="en-US" altLang="ja-JP" sz="2400" kern="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</a:t>
            </a: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に対する円周角は</a:t>
            </a:r>
            <a:r>
              <a:rPr lang="en-US" altLang="ja-JP" sz="24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90</a:t>
            </a:r>
            <a:r>
              <a:rPr lang="en-US" altLang="ja-JP" sz="2400" kern="0" spc="-15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°</a:t>
            </a: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となる。したがって，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線分</a:t>
            </a:r>
            <a:r>
              <a:rPr lang="en-US" altLang="ja-JP" sz="2400" kern="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を直径とする円周上に</a:t>
            </a:r>
            <a:r>
              <a:rPr lang="en-US" altLang="ja-JP" sz="2400" kern="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とは異なる点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をとると</a:t>
            </a:r>
            <a:r>
              <a:rPr lang="en-US" altLang="ja-JP" sz="2400" kern="100" dirty="0">
                <a:latin typeface="ＭＳ 明朝" panose="02020609040205080304" pitchFamily="17" charset="-128"/>
                <a:ea typeface="ＭＳ ゴシック" panose="020B0609070205080204" pitchFamily="49" charset="-128"/>
                <a:cs typeface="ＭＳ 明朝" panose="02020609040205080304" pitchFamily="17" charset="-128"/>
              </a:rPr>
              <a:t>∠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APB</a:t>
            </a:r>
            <a:r>
              <a:rPr lang="ja-JP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90</a:t>
            </a:r>
            <a:r>
              <a:rPr lang="en-US" altLang="ja-JP" sz="2400" kern="100" spc="-15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°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である。</a:t>
            </a:r>
            <a:endParaRPr lang="ja-JP" altLang="ja-JP" sz="24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908050"/>
            <a:ext cx="2574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9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915361" y="466490"/>
            <a:ext cx="48892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右の図のように，点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O′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から線分</a:t>
            </a:r>
            <a:r>
              <a:rPr lang="en-US" altLang="ja-JP" sz="24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に垂線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O′C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を下ろす。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921823" y="1266177"/>
            <a:ext cx="4894181" cy="866655"/>
            <a:chOff x="1058558" y="3575097"/>
            <a:chExt cx="4894181" cy="866655"/>
          </a:xfrm>
        </p:grpSpPr>
        <p:sp>
          <p:nvSpPr>
            <p:cNvPr id="4" name="テキスト ボックス 2"/>
            <p:cNvSpPr txBox="1">
              <a:spLocks noChangeArrowheads="1"/>
            </p:cNvSpPr>
            <p:nvPr/>
          </p:nvSpPr>
          <p:spPr bwMode="auto">
            <a:xfrm>
              <a:off x="1058558" y="3575097"/>
              <a:ext cx="48941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四角形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ACO′B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は長方形となるから</a:t>
              </a:r>
              <a:endPara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sp>
          <p:nvSpPr>
            <p:cNvPr id="5" name="テキスト ボックス 2"/>
            <p:cNvSpPr txBox="1">
              <a:spLocks noChangeArrowheads="1"/>
            </p:cNvSpPr>
            <p:nvPr/>
          </p:nvSpPr>
          <p:spPr bwMode="auto">
            <a:xfrm>
              <a:off x="1664639" y="3980087"/>
              <a:ext cx="32960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CA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O′B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3</a:t>
              </a:r>
              <a:endPara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</p:grp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683" y="460016"/>
            <a:ext cx="3223973" cy="1800000"/>
          </a:xfrm>
          <a:prstGeom prst="rect">
            <a:avLst/>
          </a:prstGeom>
        </p:spPr>
      </p:pic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921823" y="2036881"/>
            <a:ext cx="492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よって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OC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921822" y="2452328"/>
            <a:ext cx="6773467" cy="861309"/>
            <a:chOff x="1058557" y="4761248"/>
            <a:chExt cx="6773467" cy="861309"/>
          </a:xfrm>
        </p:grpSpPr>
        <p:sp>
          <p:nvSpPr>
            <p:cNvPr id="9" name="テキスト ボックス 2"/>
            <p:cNvSpPr txBox="1">
              <a:spLocks noChangeArrowheads="1"/>
            </p:cNvSpPr>
            <p:nvPr/>
          </p:nvSpPr>
          <p:spPr bwMode="auto">
            <a:xfrm>
              <a:off x="1058557" y="4761248"/>
              <a:ext cx="5738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△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OO′C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において，三平方の定理により</a:t>
              </a:r>
              <a:endPara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sp>
          <p:nvSpPr>
            <p:cNvPr id="10" name="テキスト ボックス 2"/>
            <p:cNvSpPr txBox="1">
              <a:spLocks noChangeArrowheads="1"/>
            </p:cNvSpPr>
            <p:nvPr/>
          </p:nvSpPr>
          <p:spPr bwMode="auto">
            <a:xfrm>
              <a:off x="1595814" y="5160892"/>
              <a:ext cx="62362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CO′</a:t>
              </a:r>
              <a:r>
                <a:rPr lang="en-US" altLang="ja-JP" sz="2400" baseline="30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OO′</a:t>
              </a:r>
              <a:r>
                <a:rPr lang="en-US" altLang="ja-JP" sz="2400" baseline="30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OC</a:t>
              </a:r>
              <a:r>
                <a:rPr lang="en-US" altLang="ja-JP" sz="2400" baseline="30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13</a:t>
              </a:r>
              <a:r>
                <a:rPr lang="en-US" altLang="ja-JP" sz="2400" baseline="30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2400" dirty="0" smtClean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3</a:t>
              </a:r>
              <a:r>
                <a:rPr lang="en-US" altLang="ja-JP" sz="2400" baseline="30000" dirty="0" smtClean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endParaRPr lang="ja-JP" altLang="en-US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</p:grp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921823" y="3813591"/>
            <a:ext cx="1785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CO′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＞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より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921823" y="4358335"/>
            <a:ext cx="1785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すなわち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8" y="3879574"/>
            <a:ext cx="2753678" cy="32004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230" y="4439780"/>
            <a:ext cx="2560320" cy="32004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="" xmlns:a16="http://schemas.microsoft.com/office/drawing/2014/main" id="{C7875BA9-3028-422E-8397-A111F0D155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84" y="545530"/>
            <a:ext cx="685800" cy="507206"/>
          </a:xfrm>
          <a:prstGeom prst="rect">
            <a:avLst/>
          </a:prstGeom>
        </p:spPr>
      </p:pic>
      <p:pic>
        <p:nvPicPr>
          <p:cNvPr id="16" name="図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28384" y="5949280"/>
            <a:ext cx="648000" cy="648000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2051720" y="3308348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160</a:t>
            </a:r>
            <a:endParaRPr lang="ja-JP" altLang="en-US" sz="2400" baseline="30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4748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2" grpId="0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➏ 接線と弦のつくる角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</a:rPr>
              <a:t>		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</a:rPr>
              <a:t>教科書</a:t>
            </a:r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p.135)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1007604" y="879550"/>
            <a:ext cx="774086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下の図で，直線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つの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円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</a:t>
            </a:r>
            <a:r>
              <a:rPr lang="ja-JP" altLang="en-US" sz="28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O′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の共通接線，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8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は接点である。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このとき，線分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の長さを求めよ。</a:t>
            </a:r>
            <a:endParaRPr lang="ja-JP" altLang="en-US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14" name="正方形/長方形 13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ＭＳ ゴシック" panose="020B0609070205080204" pitchFamily="49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13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395536" y="2428926"/>
            <a:ext cx="79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</a:t>
            </a:r>
            <a:endParaRPr lang="ja-JP" altLang="en-US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72118"/>
            <a:ext cx="2888835" cy="2160000"/>
          </a:xfrm>
          <a:prstGeom prst="rect">
            <a:avLst/>
          </a:prstGeom>
        </p:spPr>
      </p:pic>
      <p:sp>
        <p:nvSpPr>
          <p:cNvPr id="20" name="テキスト ボックス 2"/>
          <p:cNvSpPr txBox="1">
            <a:spLocks noChangeArrowheads="1"/>
          </p:cNvSpPr>
          <p:nvPr/>
        </p:nvSpPr>
        <p:spPr bwMode="auto">
          <a:xfrm>
            <a:off x="4292483" y="2440552"/>
            <a:ext cx="723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</a:t>
            </a:r>
            <a:endParaRPr lang="ja-JP" altLang="en-US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798" y="2572118"/>
            <a:ext cx="307337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5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467544" y="241484"/>
            <a:ext cx="79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</a:t>
            </a:r>
            <a:endParaRPr lang="ja-JP" altLang="en-US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9824"/>
            <a:ext cx="2888835" cy="216000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986043" y="2370190"/>
            <a:ext cx="754639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8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en-US" altLang="ja-JP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O</a:t>
            </a:r>
            <a:r>
              <a:rPr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′</a:t>
            </a:r>
            <a:r>
              <a:rPr lang="ja-JP" altLang="ja-JP" sz="28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から線分</a:t>
            </a:r>
            <a:r>
              <a:rPr lang="en-US" altLang="ja-JP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AO</a:t>
            </a:r>
            <a:r>
              <a:rPr lang="ja-JP" altLang="ja-JP" sz="28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に垂</a:t>
            </a:r>
            <a:r>
              <a:rPr lang="ja-JP" altLang="en-US" sz="28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線</a:t>
            </a:r>
            <a:r>
              <a:rPr lang="en-US" altLang="ja-JP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O</a:t>
            </a:r>
            <a:r>
              <a:rPr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′</a:t>
            </a:r>
            <a:r>
              <a:rPr lang="en-US" altLang="ja-JP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C</a:t>
            </a:r>
            <a:r>
              <a:rPr lang="ja-JP" altLang="ja-JP" sz="28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を下ろす。四角形</a:t>
            </a:r>
            <a:r>
              <a:rPr lang="en-US" altLang="ja-JP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ACO</a:t>
            </a:r>
            <a:r>
              <a:rPr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′</a:t>
            </a:r>
            <a:r>
              <a:rPr lang="en-US" altLang="ja-JP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B</a:t>
            </a:r>
            <a:r>
              <a:rPr lang="ja-JP" altLang="ja-JP" sz="28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は長方形となる</a:t>
            </a:r>
            <a:r>
              <a:rPr lang="ja-JP" altLang="ja-JP" sz="28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から</a:t>
            </a:r>
            <a:endParaRPr lang="en-US" altLang="ja-JP" sz="28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8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8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CA</a:t>
            </a:r>
            <a:r>
              <a:rPr lang="ja-JP" altLang="ja-JP" sz="28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O</a:t>
            </a:r>
            <a:r>
              <a:rPr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′</a:t>
            </a:r>
            <a:r>
              <a:rPr lang="en-US" altLang="ja-JP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B</a:t>
            </a:r>
            <a:r>
              <a:rPr lang="ja-JP" altLang="ja-JP" sz="28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2</a:t>
            </a:r>
            <a:endParaRPr lang="ja-JP" altLang="ja-JP" sz="28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8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よって</a:t>
            </a:r>
            <a:r>
              <a:rPr lang="ja-JP" altLang="en-US" sz="2800" kern="0" dirty="0">
                <a:solidFill>
                  <a:srgbClr val="FF0000"/>
                </a:solidFill>
                <a:latin typeface="Century" panose="02040604050505020304" pitchFamily="18" charset="0"/>
                <a:ea typeface="HG丸ｺﾞｼｯｸM-PRO" panose="020F0600000000000000" pitchFamily="50" charset="-128"/>
                <a:cs typeface="HiraMinPro-W3-Identity-H"/>
              </a:rPr>
              <a:t>　</a:t>
            </a:r>
            <a:r>
              <a:rPr lang="ja-JP" altLang="en-US" sz="2800" kern="0" dirty="0" smtClean="0">
                <a:solidFill>
                  <a:srgbClr val="FF0000"/>
                </a:solidFill>
                <a:latin typeface="Century" panose="02040604050505020304" pitchFamily="18" charset="0"/>
                <a:ea typeface="HG丸ｺﾞｼｯｸM-PRO" panose="020F0600000000000000" pitchFamily="50" charset="-128"/>
                <a:cs typeface="HiraMinPro-W3-Identity-H"/>
              </a:rPr>
              <a:t>　</a:t>
            </a:r>
            <a:r>
              <a:rPr lang="en-US" altLang="ja-JP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OC</a:t>
            </a:r>
            <a:r>
              <a:rPr lang="ja-JP" altLang="ja-JP" sz="28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7</a:t>
            </a:r>
            <a:r>
              <a:rPr lang="ja-JP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2</a:t>
            </a:r>
            <a:r>
              <a:rPr lang="ja-JP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5</a:t>
            </a:r>
            <a:endParaRPr lang="ja-JP" altLang="ja-JP" sz="28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xtra"/>
              </a:rPr>
              <a:t>△</a:t>
            </a:r>
            <a:r>
              <a:rPr lang="en-US" altLang="ja-JP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COO</a:t>
            </a:r>
            <a:r>
              <a:rPr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′</a:t>
            </a:r>
            <a:r>
              <a:rPr lang="ja-JP" altLang="ja-JP" sz="28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s-s"/>
              </a:rPr>
              <a:t>に</a:t>
            </a:r>
            <a:r>
              <a:rPr lang="ja-JP" altLang="ja-JP" sz="28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おいて，三平方の定理に</a:t>
            </a:r>
            <a:r>
              <a:rPr lang="ja-JP" altLang="ja-JP" sz="28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より</a:t>
            </a:r>
            <a:endParaRPr lang="en-US" altLang="ja-JP" sz="28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8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8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OC</a:t>
            </a:r>
            <a:r>
              <a:rPr lang="en-US" altLang="ja-JP" sz="2800" kern="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8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CO</a:t>
            </a:r>
            <a:r>
              <a:rPr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′</a:t>
            </a:r>
            <a:r>
              <a:rPr lang="en-US" altLang="ja-JP" sz="28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8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S-Roman"/>
              </a:rPr>
              <a:t>＝</a:t>
            </a:r>
            <a:r>
              <a:rPr lang="en-US" altLang="ja-JP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OO</a:t>
            </a:r>
            <a:r>
              <a:rPr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′</a:t>
            </a:r>
            <a:r>
              <a:rPr lang="en-US" altLang="ja-JP" sz="28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endParaRPr lang="ja-JP" altLang="ja-JP" sz="28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ja-JP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CO</a:t>
            </a:r>
            <a:r>
              <a:rPr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′</a:t>
            </a:r>
            <a:r>
              <a:rPr lang="en-US" altLang="ja-JP" sz="28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＝</a:t>
            </a:r>
            <a:r>
              <a:rPr lang="en-US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10</a:t>
            </a:r>
            <a:r>
              <a:rPr lang="en-US" altLang="ja-JP" sz="28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5</a:t>
            </a:r>
            <a:r>
              <a:rPr lang="en-US" altLang="ja-JP" sz="28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＝</a:t>
            </a:r>
            <a:r>
              <a:rPr lang="en-US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75</a:t>
            </a:r>
            <a:endParaRPr lang="ja-JP" altLang="ja-JP" sz="28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71600" y="5484574"/>
            <a:ext cx="2018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CO</a:t>
            </a:r>
            <a:r>
              <a:rPr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′</a:t>
            </a:r>
            <a:r>
              <a:rPr lang="ja-JP" altLang="ja-JP" sz="2800" dirty="0">
                <a:solidFill>
                  <a:srgbClr val="FF0000"/>
                </a:solidFill>
                <a:ea typeface="ＭＳ 明朝" panose="02020609040205080304" pitchFamily="17" charset="-128"/>
                <a:cs typeface="TSMath-Italic"/>
              </a:rPr>
              <a:t>＞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ゴシック" panose="020B0609070205080204" pitchFamily="49" charset="-128"/>
                <a:cs typeface="HiraMinPro-W3-Identity-H"/>
              </a:rPr>
              <a:t>0</a:t>
            </a:r>
            <a:r>
              <a:rPr lang="ja-JP" altLang="ja-JP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より</a:t>
            </a:r>
            <a:endParaRPr lang="ja-JP" altLang="en-US" sz="28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47" y="5509567"/>
            <a:ext cx="3078499" cy="35859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971600" y="5990776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すなわち</a:t>
            </a:r>
            <a:r>
              <a:rPr lang="ja-JP" altLang="ja-JP" sz="2800" dirty="0">
                <a:solidFill>
                  <a:srgbClr val="FF0000"/>
                </a:solidFill>
                <a:ea typeface="HG丸ｺﾞｼｯｸM-PRO" panose="020F0600000000000000" pitchFamily="50" charset="-128"/>
                <a:cs typeface="HiraMinPro-W3-Identity-H"/>
              </a:rPr>
              <a:t>　</a:t>
            </a:r>
            <a:endParaRPr lang="ja-JP" altLang="en-US" sz="2800" dirty="0">
              <a:solidFill>
                <a:srgbClr val="FF0000"/>
              </a:solidFill>
              <a:ea typeface="ＭＳ ゴシック" panose="020B0609070205080204" pitchFamily="49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032" y="6080895"/>
            <a:ext cx="2572680" cy="360000"/>
          </a:xfrm>
          <a:prstGeom prst="rect">
            <a:avLst/>
          </a:prstGeom>
        </p:spPr>
      </p:pic>
      <p:pic>
        <p:nvPicPr>
          <p:cNvPr id="11" name="図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28384" y="594928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00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590082" y="351677"/>
            <a:ext cx="7213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</a:t>
            </a:r>
            <a:endParaRPr lang="ja-JP" altLang="en-US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47" y="240206"/>
            <a:ext cx="3073372" cy="2160000"/>
          </a:xfrm>
          <a:prstGeom prst="rect">
            <a:avLst/>
          </a:prstGeom>
        </p:spPr>
      </p:pic>
      <p:sp>
        <p:nvSpPr>
          <p:cNvPr id="13" name="テキスト ボックス 2"/>
          <p:cNvSpPr txBox="1">
            <a:spLocks noChangeArrowheads="1"/>
          </p:cNvSpPr>
          <p:nvPr/>
        </p:nvSpPr>
        <p:spPr bwMode="auto">
          <a:xfrm>
            <a:off x="3353442" y="371648"/>
            <a:ext cx="39548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円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と円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O′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は外接する</a:t>
            </a:r>
            <a:endParaRPr lang="ja-JP" altLang="en-US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042987" y="2404045"/>
            <a:ext cx="77774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8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en-US" altLang="ja-JP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O</a:t>
            </a:r>
            <a:r>
              <a:rPr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′</a:t>
            </a:r>
            <a:r>
              <a:rPr lang="ja-JP" altLang="ja-JP" sz="28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から線分</a:t>
            </a:r>
            <a:r>
              <a:rPr lang="en-US" altLang="ja-JP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AO</a:t>
            </a:r>
            <a:r>
              <a:rPr lang="ja-JP" altLang="ja-JP" sz="28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に垂線</a:t>
            </a:r>
            <a:r>
              <a:rPr lang="en-US" altLang="ja-JP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O</a:t>
            </a:r>
            <a:r>
              <a:rPr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′</a:t>
            </a:r>
            <a:r>
              <a:rPr lang="en-US" altLang="ja-JP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C</a:t>
            </a:r>
            <a:r>
              <a:rPr lang="ja-JP" altLang="ja-JP" sz="28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を下ろす。四</a:t>
            </a:r>
            <a:r>
              <a:rPr lang="ja-JP" altLang="ja-JP" sz="28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角形</a:t>
            </a:r>
            <a:endParaRPr lang="en-US" altLang="ja-JP" sz="2800" kern="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en-US" altLang="ja-JP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ACO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′</a:t>
            </a:r>
            <a:r>
              <a:rPr lang="en-US" altLang="ja-JP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B</a:t>
            </a:r>
            <a:r>
              <a:rPr lang="ja-JP" altLang="ja-JP" sz="28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は長方形となる</a:t>
            </a:r>
            <a:r>
              <a:rPr lang="ja-JP" altLang="ja-JP" sz="28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から</a:t>
            </a:r>
            <a:endParaRPr lang="en-US" altLang="ja-JP" sz="28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8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8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CA</a:t>
            </a:r>
            <a:r>
              <a:rPr lang="ja-JP" altLang="ja-JP" sz="28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O</a:t>
            </a:r>
            <a:r>
              <a:rPr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′</a:t>
            </a:r>
            <a:r>
              <a:rPr lang="en-US" altLang="ja-JP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B</a:t>
            </a:r>
            <a:r>
              <a:rPr lang="ja-JP" altLang="ja-JP" sz="28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4</a:t>
            </a:r>
            <a:endParaRPr lang="ja-JP" altLang="ja-JP" sz="28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6" name="図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28384" y="5949280"/>
            <a:ext cx="648000" cy="64800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991940" y="3629342"/>
            <a:ext cx="81520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8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よって</a:t>
            </a:r>
            <a:r>
              <a:rPr lang="ja-JP" altLang="en-US" sz="28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　</a:t>
            </a:r>
            <a:r>
              <a:rPr lang="en-US" altLang="ja-JP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OC</a:t>
            </a:r>
            <a:r>
              <a:rPr lang="ja-JP" altLang="ja-JP" sz="28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9</a:t>
            </a:r>
            <a:r>
              <a:rPr lang="ja-JP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4</a:t>
            </a:r>
            <a:r>
              <a:rPr lang="ja-JP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5</a:t>
            </a:r>
            <a:endParaRPr lang="ja-JP" altLang="ja-JP" sz="28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8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また，中心間の距離</a:t>
            </a:r>
            <a:r>
              <a:rPr lang="en-US" altLang="ja-JP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OO</a:t>
            </a:r>
            <a:r>
              <a:rPr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′</a:t>
            </a:r>
            <a:r>
              <a:rPr lang="ja-JP" altLang="ja-JP" sz="28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s-s"/>
              </a:rPr>
              <a:t>は</a:t>
            </a:r>
            <a:r>
              <a:rPr lang="ja-JP" altLang="ja-JP" sz="28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2</a:t>
            </a:r>
            <a:r>
              <a:rPr lang="ja-JP" altLang="ja-JP" sz="28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円の半径の和である</a:t>
            </a:r>
            <a:r>
              <a:rPr lang="ja-JP" altLang="ja-JP" sz="28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から</a:t>
            </a:r>
            <a:endParaRPr lang="en-US" altLang="ja-JP" sz="28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8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8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OO</a:t>
            </a:r>
            <a:r>
              <a:rPr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′</a:t>
            </a:r>
            <a:r>
              <a:rPr lang="ja-JP" altLang="ja-JP" sz="28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s-s"/>
              </a:rPr>
              <a:t>＝</a:t>
            </a:r>
            <a:r>
              <a:rPr lang="en-US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9</a:t>
            </a:r>
            <a:r>
              <a:rPr lang="ja-JP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4</a:t>
            </a:r>
            <a:r>
              <a:rPr lang="ja-JP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13</a:t>
            </a:r>
            <a:endParaRPr lang="ja-JP" altLang="ja-JP" sz="28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059184" y="5317408"/>
            <a:ext cx="6527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xtra"/>
              </a:rPr>
              <a:t>△</a:t>
            </a:r>
            <a:r>
              <a:rPr lang="en-US" altLang="ja-JP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COO</a:t>
            </a:r>
            <a:r>
              <a:rPr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′</a:t>
            </a:r>
            <a:r>
              <a:rPr lang="ja-JP" altLang="ja-JP" sz="28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s-s"/>
              </a:rPr>
              <a:t>に</a:t>
            </a:r>
            <a:r>
              <a:rPr lang="ja-JP" altLang="ja-JP" sz="28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おいて，三平方の定理に</a:t>
            </a:r>
            <a:r>
              <a:rPr lang="ja-JP" altLang="ja-JP" sz="28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より</a:t>
            </a:r>
            <a:r>
              <a:rPr lang="ja-JP" altLang="en-US" sz="28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endParaRPr lang="en-US" altLang="ja-JP" sz="2800" kern="1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8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8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OC</a:t>
            </a:r>
            <a:r>
              <a:rPr lang="en-US" altLang="ja-JP" sz="2800" kern="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8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CO</a:t>
            </a:r>
            <a:r>
              <a:rPr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′</a:t>
            </a:r>
            <a:r>
              <a:rPr lang="en-US" altLang="ja-JP" sz="28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8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S-Roman"/>
              </a:rPr>
              <a:t>＝</a:t>
            </a:r>
            <a:r>
              <a:rPr lang="en-US" altLang="ja-JP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OO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′</a:t>
            </a:r>
            <a:r>
              <a:rPr lang="en-US" altLang="ja-JP" sz="2800" kern="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endParaRPr lang="en-US" altLang="ja-JP" sz="2800" kern="100" dirty="0" smtClean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8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en-US" sz="2800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en-US" altLang="ja-JP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CO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′</a:t>
            </a:r>
            <a:r>
              <a:rPr lang="en-US" altLang="ja-JP" sz="2800" kern="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8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S-Roman"/>
              </a:rPr>
              <a:t>＝</a:t>
            </a:r>
            <a:r>
              <a:rPr lang="en-US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13</a:t>
            </a:r>
            <a:r>
              <a:rPr lang="en-US" altLang="ja-JP" sz="28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5</a:t>
            </a:r>
            <a:r>
              <a:rPr lang="en-US" altLang="ja-JP" sz="28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＝</a:t>
            </a:r>
            <a:r>
              <a:rPr lang="en-US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144</a:t>
            </a:r>
          </a:p>
        </p:txBody>
      </p:sp>
    </p:spTree>
    <p:extLst>
      <p:ext uri="{BB962C8B-B14F-4D97-AF65-F5344CB8AC3E}">
        <p14:creationId xmlns:p14="http://schemas.microsoft.com/office/powerpoint/2010/main" val="2963264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2" grpId="0"/>
      <p:bldP spid="18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868057" y="1288458"/>
            <a:ext cx="4495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t">
              <a:spcAft>
                <a:spcPts val="0"/>
              </a:spcAft>
              <a:tabLst>
                <a:tab pos="342900" algn="l"/>
              </a:tabLst>
            </a:pPr>
            <a:r>
              <a:rPr lang="ja-JP" altLang="ja-JP" sz="28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すなわち</a:t>
            </a:r>
            <a:r>
              <a:rPr lang="ja-JP" altLang="en-US" sz="2800" kern="0" dirty="0">
                <a:solidFill>
                  <a:srgbClr val="FF0000"/>
                </a:solidFill>
                <a:latin typeface="Century" panose="02040604050505020304" pitchFamily="18" charset="0"/>
                <a:ea typeface="HG丸ｺﾞｼｯｸM-PRO" panose="020F0600000000000000" pitchFamily="50" charset="-128"/>
                <a:cs typeface="HiraMinPro-W3-Identity-H"/>
              </a:rPr>
              <a:t>　</a:t>
            </a:r>
            <a:r>
              <a:rPr lang="ja-JP" altLang="en-US" sz="2800" kern="0" dirty="0" smtClean="0">
                <a:solidFill>
                  <a:srgbClr val="FF0000"/>
                </a:solidFill>
                <a:latin typeface="Century" panose="02040604050505020304" pitchFamily="18" charset="0"/>
                <a:ea typeface="HG丸ｺﾞｼｯｸM-PRO" panose="020F0600000000000000" pitchFamily="50" charset="-128"/>
                <a:cs typeface="HiraMinPro-W3-Identity-H"/>
              </a:rPr>
              <a:t>　</a:t>
            </a:r>
            <a:r>
              <a:rPr lang="en-US" altLang="ja-JP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AB</a:t>
            </a:r>
            <a:r>
              <a:rPr lang="ja-JP" altLang="ja-JP" sz="28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CO</a:t>
            </a:r>
            <a:r>
              <a:rPr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′</a:t>
            </a:r>
            <a:r>
              <a:rPr lang="ja-JP" altLang="ja-JP" sz="2800" b="1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s-s"/>
              </a:rPr>
              <a:t>＝</a:t>
            </a:r>
            <a:r>
              <a:rPr lang="en-US" altLang="ja-JP" sz="28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12</a:t>
            </a:r>
            <a:endParaRPr lang="ja-JP" altLang="ja-JP" sz="28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98971" y="692696"/>
            <a:ext cx="7921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CO</a:t>
            </a:r>
            <a:r>
              <a:rPr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′</a:t>
            </a:r>
            <a:r>
              <a:rPr lang="ja-JP" altLang="ja-JP" sz="2800" dirty="0">
                <a:solidFill>
                  <a:srgbClr val="FF0000"/>
                </a:solidFill>
                <a:ea typeface="ＭＳ 明朝" panose="02020609040205080304" pitchFamily="17" charset="-128"/>
                <a:cs typeface="TSMath-Italic"/>
              </a:rPr>
              <a:t>＞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ゴシック" panose="020B0609070205080204" pitchFamily="49" charset="-128"/>
                <a:cs typeface="HiraMinPro-W3-Identity-H"/>
              </a:rPr>
              <a:t>0</a:t>
            </a:r>
            <a:r>
              <a:rPr lang="ja-JP" altLang="ja-JP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より</a:t>
            </a:r>
            <a:endParaRPr lang="ja-JP" altLang="en-US" sz="28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823" y="774306"/>
            <a:ext cx="2476097" cy="360000"/>
          </a:xfrm>
          <a:prstGeom prst="rect">
            <a:avLst/>
          </a:prstGeom>
        </p:spPr>
      </p:pic>
      <p:pic>
        <p:nvPicPr>
          <p:cNvPr id="6" name="図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28384" y="594928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85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　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p.136)</a:t>
            </a:r>
            <a:endParaRPr lang="ja-JP" altLang="en-US" sz="16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908720"/>
            <a:ext cx="47148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６</a:t>
            </a:r>
            <a:endParaRPr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23" name="正方形/長方形 29"/>
          <p:cNvSpPr>
            <a:spLocks noChangeArrowheads="1"/>
          </p:cNvSpPr>
          <p:nvPr/>
        </p:nvSpPr>
        <p:spPr bwMode="auto">
          <a:xfrm>
            <a:off x="755576" y="970473"/>
            <a:ext cx="734481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下の図で，角</a:t>
            </a:r>
            <a:r>
              <a:rPr lang="en-US" altLang="ja-JP" sz="22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θ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を求めよ。ただし，</a:t>
            </a:r>
            <a:r>
              <a:rPr lang="en-US" altLang="ja-JP" sz="2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は円の中心である。</a:t>
            </a:r>
            <a:endParaRPr lang="en-US" altLang="ja-JP" sz="2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798725" y="1412875"/>
            <a:ext cx="648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825384" y="3217830"/>
            <a:ext cx="648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865083" y="4994097"/>
            <a:ext cx="6480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(3)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57" y="5213557"/>
            <a:ext cx="2325243" cy="159981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57" y="1503048"/>
            <a:ext cx="1709928" cy="170992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57" y="3375256"/>
            <a:ext cx="1709928" cy="1709928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3599600" y="1548958"/>
            <a:ext cx="52205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円に内接する四角形の対角の和は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180</a:t>
            </a:r>
            <a:r>
              <a:rPr lang="en-US" altLang="ja-JP" sz="2200" kern="0" spc="-12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MBinaryS"/>
              </a:rPr>
              <a:t>°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MBinaryS"/>
              </a:rPr>
              <a:t>で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ある</a:t>
            </a:r>
            <a:r>
              <a:rPr lang="ja-JP" altLang="ja-JP" sz="22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から</a:t>
            </a:r>
            <a:endParaRPr lang="en-US" altLang="ja-JP" sz="22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2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2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2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(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18</a:t>
            </a:r>
            <a:r>
              <a:rPr lang="en-US" altLang="ja-JP" sz="2200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ja-JP" altLang="ja-JP" sz="22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2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θ</a:t>
            </a:r>
            <a:r>
              <a:rPr lang="en-US" altLang="ja-JP" sz="22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)</a:t>
            </a:r>
            <a:r>
              <a:rPr lang="ja-JP" altLang="ja-JP" sz="22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115</a:t>
            </a:r>
            <a:r>
              <a:rPr lang="en-US" altLang="ja-JP" sz="2200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180</a:t>
            </a:r>
            <a:r>
              <a:rPr lang="en-US" altLang="ja-JP" sz="2200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endParaRPr lang="en-US" altLang="ja-JP" sz="2200" kern="100" spc="-12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2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よって</a:t>
            </a:r>
            <a:r>
              <a:rPr lang="ja-JP" altLang="en-US" sz="22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　</a:t>
            </a:r>
            <a:r>
              <a:rPr lang="en-US" altLang="ja-JP" sz="22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θ</a:t>
            </a:r>
            <a:r>
              <a:rPr lang="ja-JP" altLang="ja-JP" sz="2200" b="1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Greek-BoldItalic"/>
              </a:rPr>
              <a:t>＝</a:t>
            </a:r>
            <a:r>
              <a:rPr lang="en-US" altLang="ja-JP" sz="22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47</a:t>
            </a:r>
            <a:r>
              <a:rPr lang="en-US" altLang="ja-JP" sz="2200" b="1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Bold"/>
              </a:rPr>
              <a:t>°</a:t>
            </a:r>
            <a:endParaRPr lang="ja-JP" altLang="ja-JP" sz="2200" b="1" kern="100" spc="-12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599600" y="3356992"/>
            <a:ext cx="522055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直径</a:t>
            </a:r>
            <a:r>
              <a:rPr lang="ja-JP" altLang="ja-JP" sz="22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に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対する円周角は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90</a:t>
            </a:r>
            <a:r>
              <a:rPr lang="en-US" altLang="ja-JP" sz="2200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MBinaryS"/>
              </a:rPr>
              <a:t>で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あり，また，円に内接する四角形の対角の和は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180</a:t>
            </a:r>
            <a:r>
              <a:rPr lang="en-US" altLang="ja-JP" sz="2200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MBinaryS"/>
              </a:rPr>
              <a:t>で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ある</a:t>
            </a:r>
            <a:r>
              <a:rPr lang="ja-JP" altLang="ja-JP" sz="22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から</a:t>
            </a:r>
            <a:endParaRPr lang="en-US" altLang="ja-JP" sz="22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2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2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2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(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90</a:t>
            </a:r>
            <a:r>
              <a:rPr lang="en-US" altLang="ja-JP" sz="2200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ja-JP" altLang="ja-JP" sz="22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2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θ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)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130</a:t>
            </a:r>
            <a:r>
              <a:rPr lang="en-US" altLang="ja-JP" sz="2200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180</a:t>
            </a:r>
            <a:r>
              <a:rPr lang="en-US" altLang="ja-JP" sz="2200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endParaRPr lang="ja-JP" altLang="ja-JP" sz="2200" kern="100" spc="-12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2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よって</a:t>
            </a:r>
            <a:r>
              <a:rPr lang="ja-JP" altLang="en-US" sz="22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　</a:t>
            </a:r>
            <a:r>
              <a:rPr lang="en-US" altLang="ja-JP" sz="22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θ</a:t>
            </a:r>
            <a:r>
              <a:rPr lang="ja-JP" altLang="ja-JP" sz="2200" b="1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Greek-BoldItalic"/>
              </a:rPr>
              <a:t>＝</a:t>
            </a:r>
            <a:r>
              <a:rPr lang="en-US" altLang="ja-JP" sz="22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40</a:t>
            </a:r>
            <a:r>
              <a:rPr lang="en-US" altLang="ja-JP" sz="2200" b="1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Bold"/>
              </a:rPr>
              <a:t>°</a:t>
            </a:r>
            <a:endParaRPr lang="ja-JP" altLang="ja-JP" sz="2200" b="1" kern="100" spc="-12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635896" y="5129316"/>
            <a:ext cx="52208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円に内接する四角形の外角は，それと隣り合う内角の対角に等しい</a:t>
            </a:r>
            <a:r>
              <a:rPr lang="ja-JP" altLang="ja-JP" sz="22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から</a:t>
            </a:r>
            <a:endParaRPr lang="en-US" altLang="ja-JP" sz="22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200" i="1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200" i="1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2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θ</a:t>
            </a:r>
            <a:r>
              <a:rPr lang="ja-JP" altLang="ja-JP" sz="22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Greek-BoldItalic"/>
              </a:rPr>
              <a:t>＝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180</a:t>
            </a:r>
            <a:r>
              <a:rPr lang="en-US" altLang="ja-JP" sz="2200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(72</a:t>
            </a:r>
            <a:r>
              <a:rPr lang="en-US" altLang="ja-JP" sz="2200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25</a:t>
            </a:r>
            <a:r>
              <a:rPr lang="en-US" altLang="ja-JP" sz="2200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)</a:t>
            </a:r>
            <a:r>
              <a:rPr lang="ja-JP" altLang="ja-JP" sz="22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2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83</a:t>
            </a:r>
            <a:r>
              <a:rPr lang="en-US" altLang="ja-JP" sz="2200" b="1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Bold"/>
              </a:rPr>
              <a:t>°</a:t>
            </a:r>
            <a:endParaRPr lang="ja-JP" altLang="ja-JP" sz="2200" b="1" kern="100" spc="-12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3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" grpId="0"/>
      <p:bldP spid="15" grpId="0"/>
      <p:bldP spid="16" grpId="0"/>
      <p:bldP spid="2" grpId="0"/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　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p.136)</a:t>
            </a:r>
            <a:endParaRPr lang="ja-JP" altLang="en-US" sz="16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908720"/>
            <a:ext cx="47148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７</a:t>
            </a:r>
            <a:endParaRPr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23" name="正方形/長方形 29"/>
          <p:cNvSpPr>
            <a:spLocks noChangeArrowheads="1"/>
          </p:cNvSpPr>
          <p:nvPr/>
        </p:nvSpPr>
        <p:spPr bwMode="auto">
          <a:xfrm>
            <a:off x="755576" y="909017"/>
            <a:ext cx="81369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下の図で，円</a:t>
            </a:r>
            <a:r>
              <a:rPr lang="en-US" altLang="ja-JP" sz="24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は直角三角形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ABC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の内接円で，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</a:t>
            </a:r>
            <a:r>
              <a:rPr lang="ja-JP" altLang="en-US" sz="24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Ｑ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R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は接点である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r>
              <a:rPr lang="en-US" altLang="ja-JP" sz="2400" i="1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を求めよ。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372" y="1956881"/>
            <a:ext cx="3041129" cy="1933387"/>
          </a:xfrm>
          <a:prstGeom prst="rect">
            <a:avLst/>
          </a:prstGeom>
        </p:spPr>
      </p:pic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810316" y="2038280"/>
            <a:ext cx="7928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</a:t>
            </a:r>
            <a:endParaRPr lang="ja-JP" altLang="en-US" sz="240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56881"/>
            <a:ext cx="2263646" cy="1933388"/>
          </a:xfrm>
          <a:prstGeom prst="rect">
            <a:avLst/>
          </a:prstGeom>
        </p:spPr>
      </p:pic>
      <p:sp>
        <p:nvSpPr>
          <p:cNvPr id="18" name="テキスト ボックス 17"/>
          <p:cNvSpPr txBox="1">
            <a:spLocks noChangeArrowheads="1"/>
          </p:cNvSpPr>
          <p:nvPr/>
        </p:nvSpPr>
        <p:spPr bwMode="auto">
          <a:xfrm>
            <a:off x="5148064" y="2038279"/>
            <a:ext cx="720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</a:t>
            </a:r>
            <a:endParaRPr lang="ja-JP" altLang="en-US" sz="240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2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31" y="568783"/>
            <a:ext cx="3041129" cy="1933387"/>
          </a:xfrm>
          <a:prstGeom prst="rect">
            <a:avLst/>
          </a:prstGeom>
        </p:spPr>
      </p:pic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450775" y="650182"/>
            <a:ext cx="576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</a:t>
            </a:r>
            <a:endParaRPr lang="ja-JP" altLang="en-US" sz="200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211960" y="699342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AR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Ｑ</a:t>
            </a:r>
            <a:r>
              <a:rPr lang="ja-JP" altLang="ja-JP" sz="2400" kern="0" dirty="0" smtClean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10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7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より</a:t>
            </a:r>
            <a:endParaRPr lang="ja-JP" altLang="ja-JP" sz="24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　　</a:t>
            </a:r>
            <a:r>
              <a:rPr lang="en-US" altLang="ja-JP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AR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</a:t>
            </a:r>
            <a:r>
              <a:rPr lang="ja-JP" altLang="en-US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Ｑ</a:t>
            </a:r>
            <a:r>
              <a:rPr lang="ja-JP" altLang="ja-JP" sz="2400" kern="0" dirty="0" smtClean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3</a:t>
            </a:r>
            <a:endParaRPr lang="ja-JP" altLang="ja-JP" sz="24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したがって</a:t>
            </a:r>
            <a:endParaRPr lang="en-US" altLang="ja-JP" sz="24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BR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BP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 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3</a:t>
            </a:r>
            <a:endParaRPr lang="ja-JP" altLang="ja-JP" sz="24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99236"/>
            <a:ext cx="3515586" cy="215543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87" y="4092748"/>
            <a:ext cx="835397" cy="50400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627784" y="407695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</a:t>
            </a:r>
            <a:endParaRPr lang="ja-JP" altLang="en-US" dirty="0">
              <a:solidFill>
                <a:srgbClr val="FF0000"/>
              </a:solidFill>
              <a:ea typeface="ＭＳ ゴシック" panose="020B0609070205080204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211960" y="2178035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よって</a:t>
            </a:r>
            <a:r>
              <a:rPr lang="ja-JP" altLang="en-US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　</a:t>
            </a:r>
            <a:r>
              <a:rPr lang="ja-JP" altLang="en-US" sz="2400" kern="0" dirty="0" smtClean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　</a:t>
            </a:r>
            <a:r>
              <a:rPr lang="en-US" altLang="ja-JP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BC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(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3)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7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4</a:t>
            </a:r>
            <a:endParaRPr lang="ja-JP" altLang="ja-JP" sz="24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xtra"/>
              </a:rPr>
              <a:t>△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ABC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に三平方の定理を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用いて</a:t>
            </a:r>
            <a:endParaRPr lang="en-US" altLang="ja-JP" sz="24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400" i="1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i="1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i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en-US" sz="2400" i="1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endParaRPr lang="ja-JP" altLang="ja-JP" sz="24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869864" y="2909040"/>
            <a:ext cx="2457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en-US" altLang="ja-JP" sz="24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10</a:t>
            </a:r>
            <a:r>
              <a:rPr lang="en-US" altLang="ja-JP" sz="24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S-Roman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(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4)</a:t>
            </a:r>
            <a:r>
              <a:rPr lang="en-US" altLang="ja-JP" sz="24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endParaRPr lang="en-US" altLang="ja-JP" sz="24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827022" y="3293382"/>
            <a:ext cx="3038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en-US" altLang="ja-JP" sz="24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100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 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en-US" altLang="ja-JP" sz="24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8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16</a:t>
            </a:r>
            <a:endParaRPr lang="ja-JP" altLang="ja-JP" sz="24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537600" y="3680767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8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84</a:t>
            </a:r>
            <a:endParaRPr lang="ja-JP" altLang="ja-JP" sz="24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54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568768" y="260648"/>
            <a:ext cx="576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</a:t>
            </a:r>
            <a:endParaRPr lang="ja-JP" altLang="en-US" sz="200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3173"/>
            <a:ext cx="2528967" cy="21600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3560424" y="674469"/>
            <a:ext cx="5548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四角形</a:t>
            </a:r>
            <a:r>
              <a:rPr lang="en-US" altLang="ja-JP" sz="2400" kern="0" spc="-3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C</a:t>
            </a:r>
            <a:r>
              <a:rPr lang="ja-JP" altLang="en-US" sz="2400" kern="0" spc="-3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Ｑ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OP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は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正方形で</a:t>
            </a:r>
            <a:r>
              <a:rPr lang="ja-JP" altLang="en-US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 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</a:t>
            </a:r>
            <a:r>
              <a:rPr lang="ja-JP" altLang="en-US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辺の長さは円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O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の半径</a:t>
            </a:r>
            <a:r>
              <a:rPr lang="ja-JP" altLang="en-US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に等しい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から</a:t>
            </a:r>
            <a:endParaRPr lang="en-US" altLang="ja-JP" sz="2400" kern="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en-US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en-US" altLang="ja-JP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CP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spc="-3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C</a:t>
            </a:r>
            <a:r>
              <a:rPr lang="ja-JP" altLang="en-US" sz="2400" kern="0" spc="-3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Ｑ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OR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endParaRPr lang="en-US" altLang="ja-JP" sz="24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en-US" altLang="ja-JP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BP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BR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12</a:t>
            </a:r>
            <a:endParaRPr lang="en-US" altLang="ja-JP" sz="24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400" kern="100" spc="-3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en-US" altLang="ja-JP" sz="2400" kern="0" spc="-30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</a:t>
            </a:r>
            <a:r>
              <a:rPr lang="ja-JP" altLang="en-US" sz="2400" kern="0" spc="-3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Ｑ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AR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8</a:t>
            </a:r>
            <a:endParaRPr lang="ja-JP" altLang="ja-JP" sz="24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47" y="2568233"/>
            <a:ext cx="2689523" cy="28800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545172" y="387243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</a:t>
            </a:r>
            <a:endParaRPr lang="ja-JP" altLang="en-US" dirty="0">
              <a:solidFill>
                <a:srgbClr val="FF0000"/>
              </a:solidFill>
              <a:ea typeface="ＭＳ ゴシック" panose="020B0609070205080204" pitchFamily="49" charset="-128"/>
            </a:endParaRPr>
          </a:p>
        </p:txBody>
      </p:sp>
      <p:pic>
        <p:nvPicPr>
          <p:cNvPr id="8" name="図 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28384" y="5949280"/>
            <a:ext cx="648000" cy="648000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3554109" y="2570804"/>
            <a:ext cx="5113340" cy="2677656"/>
            <a:chOff x="3554109" y="2570804"/>
            <a:chExt cx="5113340" cy="2677656"/>
          </a:xfrm>
        </p:grpSpPr>
        <p:sp>
          <p:nvSpPr>
            <p:cNvPr id="9" name="正方形/長方形 8"/>
            <p:cNvSpPr/>
            <p:nvPr/>
          </p:nvSpPr>
          <p:spPr>
            <a:xfrm>
              <a:off x="3555203" y="2570804"/>
              <a:ext cx="5112246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Extra"/>
                </a:rPr>
                <a:t>△</a:t>
              </a:r>
              <a:r>
                <a:rPr lang="en-US" altLang="ja-JP" sz="24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ABC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に三平方の定理を用いて</a:t>
              </a:r>
              <a:endParaRPr lang="ja-JP" altLang="ja-JP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  <a:p>
              <a:pPr indent="361950">
                <a:spcAft>
                  <a:spcPts val="0"/>
                </a:spcAft>
              </a:pPr>
              <a:r>
                <a:rPr lang="ja-JP" altLang="en-US" sz="2400" kern="0" dirty="0" smtClean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　　</a:t>
              </a:r>
              <a:r>
                <a:rPr lang="en-US" altLang="ja-JP" sz="2400" kern="0" dirty="0" smtClean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(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8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＋</a:t>
              </a:r>
              <a:r>
                <a:rPr lang="en-US" altLang="ja-JP" sz="2400" i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TSMath-Italic"/>
                </a:rPr>
                <a:t>x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)</a:t>
              </a:r>
              <a:r>
                <a:rPr lang="en-US" altLang="ja-JP" sz="2400" kern="0" baseline="300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athS-Roman"/>
                </a:rPr>
                <a:t>2</a:t>
              </a:r>
              <a:r>
                <a:rPr lang="ja-JP" altLang="ja-JP" sz="24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＋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(12</a:t>
              </a:r>
              <a:r>
                <a:rPr lang="ja-JP" altLang="ja-JP" sz="24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＋</a:t>
              </a:r>
              <a:r>
                <a:rPr lang="en-US" altLang="ja-JP" sz="2400" i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TSMath-Italic"/>
                </a:rPr>
                <a:t>x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)</a:t>
              </a:r>
              <a:r>
                <a:rPr lang="en-US" altLang="ja-JP" sz="2400" kern="0" baseline="300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athS-Roman"/>
                </a:rPr>
                <a:t>2</a:t>
              </a:r>
              <a:r>
                <a:rPr lang="ja-JP" altLang="ja-JP" sz="24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SMathS-Roman"/>
                </a:rPr>
                <a:t>＝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(12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＋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8)</a:t>
              </a:r>
              <a:r>
                <a:rPr lang="en-US" altLang="ja-JP" sz="2400" kern="0" baseline="300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athS-Roman"/>
                </a:rPr>
                <a:t>2</a:t>
              </a:r>
              <a:endPara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ja-JP" altLang="ja-JP" sz="24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整理</a:t>
              </a:r>
              <a:r>
                <a:rPr lang="ja-JP" altLang="ja-JP" sz="2400" kern="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して</a:t>
              </a:r>
              <a:r>
                <a:rPr lang="ja-JP" altLang="en-US" sz="2400" kern="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　　</a:t>
              </a:r>
              <a:r>
                <a:rPr lang="en-US" altLang="ja-JP" sz="2400" i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TSMath-Italic"/>
                </a:rPr>
                <a:t>x</a:t>
              </a:r>
              <a:r>
                <a:rPr lang="en-US" altLang="ja-JP" sz="2400" kern="0" baseline="30000" dirty="0" smtClean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athS-Roman"/>
                </a:rPr>
                <a:t>2</a:t>
              </a:r>
              <a:r>
                <a:rPr lang="ja-JP" altLang="ja-JP" sz="24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＋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20</a:t>
              </a:r>
              <a:r>
                <a:rPr lang="en-US" altLang="ja-JP" sz="2400" i="1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ath-Italic"/>
                </a:rPr>
                <a:t>x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－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96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400" kern="0" dirty="0" smtClean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0</a:t>
              </a:r>
            </a:p>
            <a:p>
              <a:pPr indent="361950">
                <a:spcAft>
                  <a:spcPts val="0"/>
                </a:spcAft>
              </a:pPr>
              <a:endParaRPr lang="en-US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endParaRPr>
            </a:p>
            <a:p>
              <a:pPr indent="361950">
                <a:spcAft>
                  <a:spcPts val="0"/>
                </a:spcAft>
              </a:pPr>
              <a:r>
                <a:rPr lang="ja-JP" altLang="ja-JP" sz="24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　</a:t>
              </a:r>
              <a:r>
                <a:rPr lang="en-US" altLang="ja-JP" sz="2400" kern="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 </a:t>
              </a:r>
              <a:r>
                <a:rPr lang="ja-JP" altLang="en-US" sz="24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 </a:t>
              </a:r>
              <a:r>
                <a:rPr lang="ja-JP" altLang="en-US" sz="2400" kern="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　　</a:t>
              </a:r>
              <a:r>
                <a:rPr lang="en-US" altLang="ja-JP" sz="2400" i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TSMath-Italic"/>
                </a:rPr>
                <a:t>x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＝－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24</a:t>
              </a:r>
              <a:r>
                <a:rPr lang="ja-JP" altLang="ja-JP" sz="2400" kern="0" dirty="0" err="1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，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4</a:t>
              </a:r>
              <a:endPara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US" altLang="ja-JP" sz="2400" i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TSMath-Italic"/>
                </a:rPr>
                <a:t>x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SMath-Italic"/>
                </a:rPr>
                <a:t>は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半径であるから，</a:t>
              </a:r>
              <a:r>
                <a:rPr lang="en-US" altLang="ja-JP" sz="2400" i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TSMath-Italic"/>
                </a:rPr>
                <a:t>x</a:t>
              </a:r>
              <a:r>
                <a:rPr lang="ja-JP" altLang="ja-JP" sz="24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SMath-Italic"/>
                </a:rPr>
                <a:t>＞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0</a:t>
              </a:r>
              <a:r>
                <a:rPr lang="ja-JP" altLang="ja-JP" sz="2400" kern="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より</a:t>
              </a:r>
              <a:endParaRPr lang="en-US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endParaRPr>
            </a:p>
            <a:p>
              <a:pPr>
                <a:spcAft>
                  <a:spcPts val="0"/>
                </a:spcAft>
              </a:pPr>
              <a:r>
                <a:rPr lang="ja-JP" altLang="ja-JP" sz="24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　</a:t>
              </a:r>
              <a:r>
                <a:rPr lang="ja-JP" altLang="en-US" sz="2400" kern="0" dirty="0" smtClean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　</a:t>
              </a:r>
              <a:r>
                <a:rPr lang="en-US" altLang="ja-JP" sz="2400" b="1" i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TSMath-BoldItalic"/>
                </a:rPr>
                <a:t>x</a:t>
              </a:r>
              <a:r>
                <a:rPr lang="ja-JP" altLang="ja-JP" sz="2400" b="1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SMath-BoldItalic"/>
                </a:rPr>
                <a:t>＝</a:t>
              </a:r>
              <a:r>
                <a:rPr lang="en-US" altLang="ja-JP" sz="2400" b="1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ath-Bold"/>
                </a:rPr>
                <a:t>4</a:t>
              </a:r>
              <a:endParaRPr lang="ja-JP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4681415" y="3659994"/>
              <a:ext cx="29770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361950">
                <a:spcAft>
                  <a:spcPts val="0"/>
                </a:spcAft>
              </a:pP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(</a:t>
              </a:r>
              <a:r>
                <a:rPr lang="en-US" altLang="ja-JP" sz="2400" i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TSMath-Italic"/>
                </a:rPr>
                <a:t>x</a:t>
              </a:r>
              <a:r>
                <a:rPr lang="ja-JP" altLang="ja-JP" sz="24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＋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24)(</a:t>
              </a:r>
              <a:r>
                <a:rPr lang="en-US" altLang="ja-JP" sz="2400" i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TSMath-Italic"/>
                </a:rPr>
                <a:t>x</a:t>
              </a:r>
              <a:r>
                <a:rPr lang="ja-JP" altLang="ja-JP" sz="24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－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4)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0</a:t>
              </a:r>
              <a:endPara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554109" y="4057098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ja-JP" sz="2400" kern="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よって</a:t>
              </a:r>
              <a:endParaRPr lang="ja-JP" alt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5214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　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p.136)</a:t>
            </a:r>
            <a:endParaRPr lang="ja-JP" altLang="en-US" sz="16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950913"/>
            <a:ext cx="47148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８</a:t>
            </a:r>
            <a:endParaRPr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23" name="正方形/長方形 29"/>
          <p:cNvSpPr>
            <a:spLocks noChangeArrowheads="1"/>
          </p:cNvSpPr>
          <p:nvPr/>
        </p:nvSpPr>
        <p:spPr bwMode="auto">
          <a:xfrm>
            <a:off x="755576" y="951210"/>
            <a:ext cx="80648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下の図で，角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θ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を求めよ。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正方形/長方形 29"/>
          <p:cNvSpPr>
            <a:spLocks noChangeArrowheads="1"/>
          </p:cNvSpPr>
          <p:nvPr/>
        </p:nvSpPr>
        <p:spPr bwMode="auto">
          <a:xfrm>
            <a:off x="755576" y="1268760"/>
            <a:ext cx="43204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</a:t>
            </a:r>
            <a:endParaRPr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正方形/長方形 29"/>
          <p:cNvSpPr>
            <a:spLocks noChangeArrowheads="1"/>
          </p:cNvSpPr>
          <p:nvPr/>
        </p:nvSpPr>
        <p:spPr bwMode="auto">
          <a:xfrm>
            <a:off x="755576" y="3829770"/>
            <a:ext cx="33449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</a:t>
            </a:r>
            <a:endParaRPr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08" y="4247581"/>
            <a:ext cx="3859459" cy="1800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08" y="1633246"/>
            <a:ext cx="3622315" cy="1800000"/>
          </a:xfrm>
          <a:prstGeom prst="rect">
            <a:avLst/>
          </a:prstGeom>
        </p:spPr>
      </p:pic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1216087" y="1299124"/>
            <a:ext cx="1800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AS</a:t>
            </a:r>
            <a:r>
              <a:rPr lang="ja-JP" altLang="en-US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AT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は接線</a:t>
            </a:r>
            <a:endParaRPr lang="en-US" altLang="ja-JP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eaLnBrk="1" hangingPunct="1">
              <a:defRPr/>
            </a:pP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</a:t>
            </a:r>
            <a:r>
              <a:rPr lang="ja-JP" altLang="en-US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は接点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2847942" y="3871581"/>
            <a:ext cx="180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AT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は接線</a:t>
            </a:r>
            <a:endParaRPr lang="en-US" altLang="ja-JP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eaLnBrk="1" hangingPunct="1">
              <a:defRPr/>
            </a:pP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は接点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837464" y="1295183"/>
            <a:ext cx="404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S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</a:t>
            </a:r>
            <a:r>
              <a:rPr lang="en-US" altLang="ja-JP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T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を結ぶ。接線と弦のつくる角の定理に</a:t>
            </a:r>
            <a:r>
              <a:rPr lang="ja-JP" altLang="ja-JP" sz="20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より</a:t>
            </a:r>
            <a:endParaRPr lang="en-US" altLang="ja-JP" sz="20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0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0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0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AST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76</a:t>
            </a:r>
            <a:r>
              <a:rPr lang="en-US" altLang="ja-JP" sz="2000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ja-JP" altLang="ja-JP" sz="20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ATS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76</a:t>
            </a:r>
            <a:r>
              <a:rPr lang="en-US" altLang="ja-JP" sz="2000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endParaRPr lang="ja-JP" altLang="ja-JP" sz="2000" kern="100" spc="-12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よって，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xtra"/>
              </a:rPr>
              <a:t>△</a:t>
            </a:r>
            <a:r>
              <a:rPr lang="en-US" altLang="ja-JP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AST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に</a:t>
            </a:r>
            <a:r>
              <a:rPr lang="ja-JP" altLang="ja-JP" sz="20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おいて</a:t>
            </a:r>
            <a:endParaRPr lang="en-US" altLang="ja-JP" sz="20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000" i="1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000" i="1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0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θ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Greek-BoldItalic"/>
              </a:rPr>
              <a:t>＝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180</a:t>
            </a:r>
            <a:r>
              <a:rPr lang="en-US" altLang="ja-JP" sz="2000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(76</a:t>
            </a:r>
            <a:r>
              <a:rPr lang="en-US" altLang="ja-JP" sz="2000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76</a:t>
            </a:r>
            <a:r>
              <a:rPr lang="en-US" altLang="ja-JP" sz="2000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)</a:t>
            </a:r>
            <a:r>
              <a:rPr lang="ja-JP" altLang="ja-JP" sz="2000" b="1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0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28</a:t>
            </a:r>
            <a:r>
              <a:rPr lang="en-US" altLang="ja-JP" sz="2000" b="1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Bold"/>
              </a:rPr>
              <a:t>°</a:t>
            </a:r>
            <a:endParaRPr lang="ja-JP" altLang="ja-JP" sz="2000" b="1" kern="100" spc="-12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4860032" y="3828552"/>
            <a:ext cx="4121372" cy="2882996"/>
            <a:chOff x="4860032" y="3828552"/>
            <a:chExt cx="4121372" cy="2882996"/>
          </a:xfrm>
        </p:grpSpPr>
        <p:sp>
          <p:nvSpPr>
            <p:cNvPr id="3" name="正方形/長方形 2"/>
            <p:cNvSpPr/>
            <p:nvPr/>
          </p:nvSpPr>
          <p:spPr>
            <a:xfrm>
              <a:off x="4860032" y="3828552"/>
              <a:ext cx="4121372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ja-JP" sz="20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四角形</a:t>
              </a:r>
              <a:r>
                <a:rPr lang="en-US" altLang="ja-JP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ABCD</a:t>
              </a:r>
              <a:r>
                <a:rPr lang="ja-JP" altLang="ja-JP" sz="20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は円に内接しているから</a:t>
              </a:r>
              <a:endParaRPr lang="ja-JP" altLang="ja-JP" sz="20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ja-JP" altLang="en-US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Etc"/>
                </a:rPr>
                <a:t>　</a:t>
              </a:r>
              <a:r>
                <a:rPr lang="ja-JP" altLang="en-US" sz="2000" kern="0" dirty="0" smtClean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Etc"/>
                </a:rPr>
                <a:t>　</a:t>
              </a:r>
              <a:r>
                <a:rPr lang="en-US" altLang="ja-JP" sz="2000" kern="0" dirty="0" smtClean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Etc"/>
                </a:rPr>
                <a:t>∠</a:t>
              </a:r>
              <a:r>
                <a:rPr lang="en-US" altLang="ja-JP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ABT</a:t>
              </a:r>
              <a:r>
                <a:rPr lang="ja-JP" altLang="ja-JP" sz="20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Etc"/>
                </a:rPr>
                <a:t>∠</a:t>
              </a:r>
              <a:r>
                <a:rPr lang="en-US" altLang="ja-JP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ADC</a:t>
              </a:r>
              <a:r>
                <a:rPr lang="ja-JP" altLang="ja-JP" sz="20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120</a:t>
              </a:r>
              <a:r>
                <a:rPr lang="en-US" altLang="ja-JP" sz="2000" kern="0" spc="-12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BinaryS"/>
                </a:rPr>
                <a:t>°</a:t>
              </a:r>
              <a:endParaRPr lang="ja-JP" altLang="ja-JP" sz="2000" kern="10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ja-JP" altLang="ja-JP" sz="20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また，接線と弦のつくる角の定理により</a:t>
              </a:r>
              <a:endParaRPr lang="ja-JP" altLang="ja-JP" sz="20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ja-JP" altLang="en-US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Etc"/>
                </a:rPr>
                <a:t>　</a:t>
              </a:r>
              <a:r>
                <a:rPr lang="ja-JP" altLang="en-US" sz="2000" kern="0" dirty="0" smtClean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Etc"/>
                </a:rPr>
                <a:t>　</a:t>
              </a:r>
              <a:r>
                <a:rPr lang="en-US" altLang="ja-JP" sz="2000" kern="0" dirty="0" smtClean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Etc"/>
                </a:rPr>
                <a:t>∠</a:t>
              </a:r>
              <a:r>
                <a:rPr lang="en-US" altLang="ja-JP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BAT</a:t>
              </a:r>
              <a:r>
                <a:rPr lang="ja-JP" altLang="ja-JP" sz="20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Etc"/>
                </a:rPr>
                <a:t>∠</a:t>
              </a:r>
              <a:r>
                <a:rPr lang="en-US" altLang="ja-JP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ACB</a:t>
              </a:r>
              <a:r>
                <a:rPr lang="ja-JP" altLang="ja-JP" sz="20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40</a:t>
              </a:r>
              <a:r>
                <a:rPr lang="en-US" altLang="ja-JP" sz="2000" kern="0" spc="-12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BinaryS"/>
                </a:rPr>
                <a:t>°</a:t>
              </a:r>
              <a:endParaRPr lang="ja-JP" altLang="ja-JP" sz="2000" kern="10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ja-JP" altLang="ja-JP" sz="20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よって，</a:t>
              </a:r>
              <a:r>
                <a:rPr lang="en-US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Extra"/>
                </a:rPr>
                <a:t>△</a:t>
              </a:r>
              <a:r>
                <a:rPr lang="en-US" altLang="ja-JP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ABT</a:t>
              </a:r>
              <a:r>
                <a:rPr lang="ja-JP" altLang="ja-JP" sz="20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において</a:t>
              </a:r>
              <a:endParaRPr lang="ja-JP" altLang="ja-JP" sz="20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ja-JP" altLang="en-US" sz="2000" i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　　</a:t>
              </a:r>
              <a:r>
                <a:rPr lang="en-US" altLang="ja-JP" sz="2000" b="1" i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θ</a:t>
              </a:r>
              <a:r>
                <a:rPr lang="ja-JP" altLang="ja-JP" sz="20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SGreek-BoldItalic"/>
                </a:rPr>
                <a:t>＝</a:t>
              </a:r>
              <a:r>
                <a:rPr lang="en-US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180</a:t>
              </a:r>
              <a:r>
                <a:rPr lang="en-US" altLang="ja-JP" sz="2000" kern="0" spc="-12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BinaryS"/>
                </a:rPr>
                <a:t>°</a:t>
              </a:r>
              <a:r>
                <a:rPr lang="ja-JP" altLang="ja-JP" sz="20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－</a:t>
              </a:r>
              <a:r>
                <a:rPr lang="en-US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(</a:t>
              </a:r>
              <a:r>
                <a:rPr lang="en-US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Etc"/>
                </a:rPr>
                <a:t>∠</a:t>
              </a:r>
              <a:r>
                <a:rPr lang="en-US" altLang="ja-JP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ABT</a:t>
              </a:r>
              <a:r>
                <a:rPr lang="ja-JP" altLang="ja-JP" sz="20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＋</a:t>
              </a:r>
              <a:r>
                <a:rPr lang="en-US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Etc"/>
                </a:rPr>
                <a:t>∠</a:t>
              </a:r>
              <a:r>
                <a:rPr lang="en-US" altLang="ja-JP" sz="20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BAT</a:t>
              </a:r>
              <a:r>
                <a:rPr lang="en-US" altLang="ja-JP" sz="2000" kern="0" dirty="0" smtClean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)</a:t>
              </a:r>
              <a:endParaRPr lang="en-US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ja-JP" altLang="en-US" sz="2000" kern="0" dirty="0" smtClean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　　</a:t>
              </a:r>
              <a:r>
                <a:rPr lang="en-US" altLang="ja-JP" sz="2000" kern="10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 </a:t>
              </a:r>
              <a:endParaRPr lang="ja-JP" altLang="ja-JP" sz="20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485256" y="6311438"/>
              <a:ext cx="31662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ja-JP" sz="20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180</a:t>
              </a:r>
              <a:r>
                <a:rPr lang="en-US" altLang="ja-JP" sz="2000" kern="0" spc="-12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BinaryS"/>
                </a:rPr>
                <a:t>°</a:t>
              </a:r>
              <a:r>
                <a:rPr lang="ja-JP" altLang="ja-JP" sz="20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－</a:t>
              </a:r>
              <a:r>
                <a:rPr lang="en-US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(120</a:t>
              </a:r>
              <a:r>
                <a:rPr lang="en-US" altLang="ja-JP" sz="2000" kern="0" spc="-12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BinaryS"/>
                </a:rPr>
                <a:t>°</a:t>
              </a:r>
              <a:r>
                <a:rPr lang="ja-JP" altLang="ja-JP" sz="20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＋</a:t>
              </a:r>
              <a:r>
                <a:rPr lang="en-US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40</a:t>
              </a:r>
              <a:r>
                <a:rPr lang="en-US" altLang="ja-JP" sz="2000" kern="0" spc="-12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BinaryS"/>
                </a:rPr>
                <a:t>°</a:t>
              </a:r>
              <a:r>
                <a:rPr lang="en-US" altLang="ja-JP" sz="20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)</a:t>
              </a:r>
              <a:r>
                <a:rPr lang="ja-JP" altLang="ja-JP" sz="2000" b="1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＝</a:t>
              </a:r>
              <a:r>
                <a:rPr lang="en-US" altLang="ja-JP" sz="2000" b="1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ath-Bold"/>
                </a:rPr>
                <a:t>20</a:t>
              </a:r>
              <a:r>
                <a:rPr lang="en-US" altLang="ja-JP" sz="2000" b="1" kern="0" spc="-12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BinarySBold"/>
                </a:rPr>
                <a:t>°</a:t>
              </a:r>
              <a:endParaRPr lang="ja-JP" altLang="en-US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588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204" y="1412776"/>
            <a:ext cx="2140268" cy="191357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31" y="1321225"/>
            <a:ext cx="2180273" cy="18669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608" y="1297254"/>
            <a:ext cx="2146935" cy="1893570"/>
          </a:xfrm>
          <a:prstGeom prst="rect">
            <a:avLst/>
          </a:prstGeom>
        </p:spPr>
      </p:pic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052096" y="940658"/>
            <a:ext cx="7696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下の図で，角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θ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を求めよ。ただし，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は円の中心である。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➊ 円周角の定理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			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p.125)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1052056" y="1369952"/>
            <a:ext cx="648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3578486" y="1369952"/>
            <a:ext cx="648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6108446" y="1369952"/>
            <a:ext cx="648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(3)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048200" y="3257137"/>
            <a:ext cx="6188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(1) 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AB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は直径である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から</a:t>
            </a:r>
            <a:r>
              <a:rPr lang="ja-JP" altLang="en-US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APB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90</a:t>
            </a:r>
            <a:r>
              <a:rPr lang="en-US" altLang="ja-JP" sz="2400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endParaRPr lang="ja-JP" altLang="ja-JP" sz="2400" kern="100" spc="-12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354013">
              <a:spcAft>
                <a:spcPts val="0"/>
              </a:spcAft>
            </a:pP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よって</a:t>
            </a:r>
            <a:r>
              <a:rPr lang="ja-JP" altLang="en-US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en-US" altLang="ja-JP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θ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Greek-Italic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180</a:t>
            </a:r>
            <a:r>
              <a:rPr lang="en-US" altLang="ja-JP" sz="2400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(90</a:t>
            </a:r>
            <a:r>
              <a:rPr lang="en-US" altLang="ja-JP" sz="2400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55</a:t>
            </a:r>
            <a:r>
              <a:rPr lang="en-US" altLang="ja-JP" sz="2400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)</a:t>
            </a:r>
            <a:r>
              <a:rPr lang="ja-JP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35</a:t>
            </a:r>
            <a:r>
              <a:rPr lang="en-US" altLang="ja-JP" sz="2400" b="1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Bold"/>
              </a:rPr>
              <a:t>°</a:t>
            </a:r>
            <a:endParaRPr lang="ja-JP" altLang="ja-JP" sz="2400" b="1" kern="100" spc="-12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42988" y="4044320"/>
            <a:ext cx="77771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(2) 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BC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は直径である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から</a:t>
            </a:r>
            <a:r>
              <a:rPr lang="ja-JP" altLang="en-US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BAC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90</a:t>
            </a:r>
            <a:r>
              <a:rPr lang="en-US" altLang="ja-JP" sz="2400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endParaRPr lang="ja-JP" altLang="ja-JP" sz="2400" kern="100" spc="-12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354013">
              <a:spcAft>
                <a:spcPts val="0"/>
              </a:spcAft>
            </a:pP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よって</a:t>
            </a:r>
            <a:r>
              <a:rPr lang="ja-JP" altLang="en-US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BAP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90</a:t>
            </a:r>
            <a:r>
              <a:rPr lang="en-US" altLang="ja-JP" sz="2400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70</a:t>
            </a:r>
            <a:r>
              <a:rPr lang="en-US" altLang="ja-JP" sz="2400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20</a:t>
            </a:r>
            <a:r>
              <a:rPr lang="en-US" altLang="ja-JP" sz="2400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endParaRPr lang="ja-JP" altLang="ja-JP" sz="2400" kern="100" spc="-12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354013">
              <a:spcAft>
                <a:spcPts val="0"/>
              </a:spcAft>
            </a:pP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円周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角の定理により，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BAP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BCP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である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から</a:t>
            </a:r>
            <a:endParaRPr lang="en-US" altLang="ja-JP" sz="2400" kern="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pPr indent="354013">
              <a:spcAft>
                <a:spcPts val="0"/>
              </a:spcAft>
            </a:pPr>
            <a:r>
              <a:rPr lang="ja-JP" altLang="en-US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θ</a:t>
            </a:r>
            <a:r>
              <a:rPr lang="ja-JP" altLang="ja-JP" sz="2400" b="1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Greek-BoldItalic"/>
              </a:rPr>
              <a:t>＝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20</a:t>
            </a:r>
            <a:r>
              <a:rPr lang="en-US" altLang="ja-JP" sz="2400" b="1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Bold"/>
              </a:rPr>
              <a:t>°</a:t>
            </a:r>
            <a:endParaRPr lang="ja-JP" altLang="ja-JP" sz="2400" b="1" kern="100" spc="-12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52056" y="5517232"/>
            <a:ext cx="7467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(3) 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円周角の定理に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より</a:t>
            </a:r>
            <a:r>
              <a:rPr lang="ja-JP" altLang="en-US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ABC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ADC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25</a:t>
            </a:r>
            <a:r>
              <a:rPr lang="en-US" altLang="ja-JP" sz="2400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endParaRPr lang="ja-JP" altLang="ja-JP" sz="2400" kern="100" spc="-12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354013">
              <a:spcAft>
                <a:spcPts val="0"/>
              </a:spcAft>
            </a:pPr>
            <a:r>
              <a:rPr lang="ja-JP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　</a:t>
            </a:r>
            <a:r>
              <a:rPr lang="en-US" altLang="ja-JP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BC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は直径である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から</a:t>
            </a:r>
            <a:r>
              <a:rPr lang="ja-JP" altLang="en-US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BAC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90</a:t>
            </a:r>
            <a:r>
              <a:rPr lang="en-US" altLang="ja-JP" sz="2400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endParaRPr lang="ja-JP" altLang="ja-JP" sz="2400" kern="100" spc="-12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354013">
              <a:spcAft>
                <a:spcPts val="0"/>
              </a:spcAft>
            </a:pP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よって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　</a:t>
            </a:r>
            <a:r>
              <a:rPr lang="en-US" altLang="ja-JP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θ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Greek-Italic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180</a:t>
            </a:r>
            <a:r>
              <a:rPr lang="en-US" altLang="ja-JP" sz="2400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(90</a:t>
            </a:r>
            <a:r>
              <a:rPr lang="en-US" altLang="ja-JP" sz="2400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25</a:t>
            </a:r>
            <a:r>
              <a:rPr lang="en-US" altLang="ja-JP" sz="2400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)</a:t>
            </a:r>
            <a:r>
              <a:rPr lang="ja-JP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65</a:t>
            </a:r>
            <a:r>
              <a:rPr lang="en-US" altLang="ja-JP" sz="2400" b="1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Bold"/>
              </a:rPr>
              <a:t>°</a:t>
            </a:r>
            <a:endParaRPr lang="ja-JP" altLang="ja-JP" sz="2400" b="1" kern="100" spc="-12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4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39648"/>
            <a:ext cx="2728591" cy="1789352"/>
          </a:xfrm>
          <a:prstGeom prst="rect">
            <a:avLst/>
          </a:prstGeom>
        </p:spPr>
      </p:pic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　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p.136)</a:t>
            </a:r>
            <a:endParaRPr lang="ja-JP" altLang="en-US" sz="16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950913"/>
            <a:ext cx="47148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９</a:t>
            </a:r>
            <a:endParaRPr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23" name="正方形/長方形 29"/>
          <p:cNvSpPr>
            <a:spLocks noChangeArrowheads="1"/>
          </p:cNvSpPr>
          <p:nvPr/>
        </p:nvSpPr>
        <p:spPr bwMode="auto">
          <a:xfrm>
            <a:off x="755576" y="1012666"/>
            <a:ext cx="80648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下の図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</a:t>
            </a:r>
            <a:r>
              <a:rPr lang="ja-JP" altLang="en-US" sz="2200" kern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200" i="1" kern="0" dirty="0" smtClean="0"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を求めよ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。ただし</a:t>
            </a:r>
            <a:r>
              <a:rPr lang="ja-JP" altLang="ja-JP" sz="22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，</a:t>
            </a:r>
            <a:r>
              <a:rPr lang="en-US" altLang="ja-JP" sz="2200" kern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O</a:t>
            </a:r>
            <a:r>
              <a:rPr lang="ja-JP" altLang="en-US" sz="22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は円の中心である。</a:t>
            </a:r>
            <a:endParaRPr lang="en-US" altLang="ja-JP" sz="2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正方形/長方形 29"/>
          <p:cNvSpPr>
            <a:spLocks noChangeArrowheads="1"/>
          </p:cNvSpPr>
          <p:nvPr/>
        </p:nvSpPr>
        <p:spPr bwMode="auto">
          <a:xfrm>
            <a:off x="748680" y="1392172"/>
            <a:ext cx="41764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</a:t>
            </a:r>
            <a:endParaRPr lang="ja-JP" altLang="en-US" sz="2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正方形/長方形 29"/>
          <p:cNvSpPr>
            <a:spLocks noChangeArrowheads="1"/>
          </p:cNvSpPr>
          <p:nvPr/>
        </p:nvSpPr>
        <p:spPr bwMode="auto">
          <a:xfrm>
            <a:off x="748680" y="3646172"/>
            <a:ext cx="33449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</a:t>
            </a:r>
            <a:endParaRPr lang="ja-JP" altLang="en-US" sz="2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28" y="3850786"/>
            <a:ext cx="2522667" cy="1980000"/>
          </a:xfrm>
          <a:prstGeom prst="rect">
            <a:avLst/>
          </a:prstGeom>
        </p:spPr>
      </p:pic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1216087" y="1442942"/>
            <a:ext cx="1800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PT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は接線</a:t>
            </a:r>
            <a:endParaRPr lang="en-US" altLang="ja-JP" sz="2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eaLnBrk="1" hangingPunct="1">
              <a:defRPr/>
            </a:pPr>
            <a:r>
              <a:rPr lang="en-US" altLang="ja-JP" sz="2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は接点</a:t>
            </a:r>
            <a:endParaRPr lang="en-US" altLang="ja-JP" sz="2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572000" y="3846440"/>
            <a:ext cx="431850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方</a:t>
            </a:r>
            <a:r>
              <a:rPr lang="ja-JP" altLang="ja-JP" sz="22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べきの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定理に</a:t>
            </a:r>
            <a:r>
              <a:rPr lang="ja-JP" altLang="ja-JP" sz="22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より</a:t>
            </a:r>
            <a:endParaRPr lang="en-US" altLang="ja-JP" sz="22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2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2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2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PA</a:t>
            </a:r>
            <a:r>
              <a:rPr lang="ja-JP" altLang="en-US" sz="2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2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PB</a:t>
            </a:r>
            <a:r>
              <a:rPr lang="ja-JP" altLang="ja-JP" sz="22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2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PC</a:t>
            </a:r>
            <a:r>
              <a:rPr lang="ja-JP" altLang="en-US" sz="2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2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PD</a:t>
            </a:r>
            <a:endParaRPr lang="ja-JP" altLang="ja-JP" sz="22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2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よって</a:t>
            </a:r>
            <a:r>
              <a:rPr lang="ja-JP" altLang="en-US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ja-JP" altLang="en-US" sz="22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en-US" altLang="ja-JP" sz="22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4(4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6)</a:t>
            </a:r>
            <a:r>
              <a:rPr lang="ja-JP" altLang="ja-JP" sz="22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2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en-US" altLang="ja-JP" sz="22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(</a:t>
            </a:r>
            <a:r>
              <a:rPr lang="en-US" altLang="ja-JP" sz="22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3)</a:t>
            </a:r>
            <a:endParaRPr lang="ja-JP" altLang="ja-JP" sz="22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整理</a:t>
            </a:r>
            <a:r>
              <a:rPr lang="ja-JP" altLang="ja-JP" sz="22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して</a:t>
            </a:r>
            <a:r>
              <a:rPr lang="ja-JP" altLang="en-US" sz="22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　</a:t>
            </a:r>
            <a:r>
              <a:rPr lang="ja-JP" altLang="en-US" sz="2200" kern="0" dirty="0" smtClean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　</a:t>
            </a:r>
            <a:r>
              <a:rPr lang="en-US" altLang="ja-JP" sz="22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en-US" altLang="ja-JP" sz="2200" kern="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2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3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2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40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0</a:t>
            </a:r>
            <a:endParaRPr lang="ja-JP" altLang="ja-JP" sz="22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ja-JP" sz="2200" kern="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ja-JP" sz="22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したがって</a:t>
            </a:r>
            <a:r>
              <a:rPr lang="ja-JP" altLang="en-US" sz="22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　</a:t>
            </a:r>
            <a:r>
              <a:rPr lang="ja-JP" altLang="en-US" sz="2200" kern="0" dirty="0" smtClean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　</a:t>
            </a:r>
            <a:r>
              <a:rPr lang="en-US" altLang="ja-JP" sz="22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2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8</a:t>
            </a:r>
            <a:r>
              <a:rPr lang="ja-JP" altLang="ja-JP" sz="22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5</a:t>
            </a:r>
            <a:endParaRPr lang="ja-JP" altLang="ja-JP" sz="22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2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Italic"/>
              </a:rPr>
              <a:t>＞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0</a:t>
            </a:r>
            <a:r>
              <a:rPr lang="ja-JP" altLang="ja-JP" sz="22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より</a:t>
            </a:r>
            <a:r>
              <a:rPr lang="ja-JP" altLang="en-US" sz="22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　</a:t>
            </a:r>
            <a:r>
              <a:rPr lang="ja-JP" altLang="en-US" sz="2200" kern="0" dirty="0" smtClean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　</a:t>
            </a:r>
            <a:r>
              <a:rPr lang="en-US" altLang="ja-JP" sz="22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200" b="1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2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5</a:t>
            </a:r>
            <a:endParaRPr lang="ja-JP" altLang="ja-JP" sz="22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561023" y="1507615"/>
            <a:ext cx="32656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方</a:t>
            </a:r>
            <a:r>
              <a:rPr lang="ja-JP" altLang="ja-JP" sz="22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べきの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定理に</a:t>
            </a:r>
            <a:r>
              <a:rPr lang="ja-JP" altLang="ja-JP" sz="22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より</a:t>
            </a:r>
            <a:r>
              <a:rPr lang="ja-JP" altLang="en-US" sz="22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2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endParaRPr lang="en-US" altLang="ja-JP" sz="2200" kern="1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2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2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2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PA</a:t>
            </a:r>
            <a:r>
              <a:rPr lang="ja-JP" altLang="en-US" sz="2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2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PB</a:t>
            </a:r>
            <a:r>
              <a:rPr lang="ja-JP" altLang="ja-JP" sz="22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PT</a:t>
            </a:r>
            <a:r>
              <a:rPr lang="en-US" altLang="ja-JP" sz="22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endParaRPr lang="ja-JP" altLang="ja-JP" sz="22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2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よって</a:t>
            </a:r>
            <a:r>
              <a:rPr lang="ja-JP" altLang="en-US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ja-JP" altLang="en-US" sz="22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en-US" altLang="ja-JP" sz="22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4(4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2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)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6</a:t>
            </a:r>
            <a:r>
              <a:rPr lang="en-US" altLang="ja-JP" sz="22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endParaRPr lang="ja-JP" altLang="ja-JP" sz="22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1058863">
              <a:spcAft>
                <a:spcPts val="0"/>
              </a:spcAft>
            </a:pPr>
            <a:r>
              <a:rPr lang="ja-JP" altLang="en-US" sz="22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　　</a:t>
            </a:r>
            <a:endParaRPr lang="ja-JP" altLang="ja-JP" sz="22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446" y="3210996"/>
            <a:ext cx="805000" cy="504000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6237277" y="2498944"/>
            <a:ext cx="15792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16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8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36</a:t>
            </a:r>
            <a:endParaRPr lang="ja-JP" altLang="en-US" sz="2200" dirty="0">
              <a:solidFill>
                <a:srgbClr val="FF00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211854" y="2826479"/>
            <a:ext cx="26148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584325">
              <a:spcAft>
                <a:spcPts val="0"/>
              </a:spcAft>
            </a:pP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8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20</a:t>
            </a:r>
            <a:endParaRPr lang="ja-JP" altLang="ja-JP" sz="22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013880" y="5229366"/>
            <a:ext cx="31745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896938">
              <a:spcAft>
                <a:spcPts val="0"/>
              </a:spcAft>
            </a:pP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(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2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8)(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2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5)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0</a:t>
            </a:r>
            <a:endParaRPr lang="ja-JP" altLang="ja-JP" sz="22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89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  <p:bldP spid="11" grpId="0"/>
      <p:bldP spid="12" grpId="0"/>
      <p:bldP spid="3" grpId="0"/>
      <p:bldP spid="2" grpId="0"/>
      <p:bldP spid="8" grpId="0"/>
      <p:bldP spid="13" grpId="0"/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　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p.136)</a:t>
            </a:r>
            <a:endParaRPr lang="ja-JP" altLang="en-US" sz="16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568" y="950913"/>
            <a:ext cx="79501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10</a:t>
            </a:r>
            <a:endParaRPr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23" name="正方形/長方形 29"/>
          <p:cNvSpPr>
            <a:spLocks noChangeArrowheads="1"/>
          </p:cNvSpPr>
          <p:nvPr/>
        </p:nvSpPr>
        <p:spPr bwMode="auto">
          <a:xfrm>
            <a:off x="755576" y="951210"/>
            <a:ext cx="525658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右の図で，直線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つの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円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O′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の共通接線，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は接点である。円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O′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の半径がそれぞれ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で，中心間の距離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OO′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13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である。このとき，線分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の長さを求めよ。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950912"/>
            <a:ext cx="2962500" cy="198000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755576" y="2996952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O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′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から線分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OA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の延長に垂線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O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′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C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を下ろす。</a:t>
            </a:r>
            <a:endParaRPr lang="ja-JP" altLang="ja-JP" sz="24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55576" y="3342183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四角形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ABO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′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C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は長方形となる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から</a:t>
            </a:r>
            <a:endParaRPr lang="en-US" altLang="ja-JP" sz="24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AC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BO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′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s-s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3</a:t>
            </a:r>
            <a:endParaRPr lang="ja-JP" altLang="ja-JP" sz="24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よって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　</a:t>
            </a:r>
            <a:r>
              <a:rPr lang="en-US" altLang="ja-JP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CO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3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6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9</a:t>
            </a:r>
            <a:endParaRPr lang="ja-JP" altLang="ja-JP" sz="24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817752" y="4456776"/>
            <a:ext cx="6336704" cy="1938992"/>
            <a:chOff x="800698" y="4457845"/>
            <a:chExt cx="6336704" cy="1938992"/>
          </a:xfrm>
        </p:grpSpPr>
        <p:sp>
          <p:nvSpPr>
            <p:cNvPr id="12" name="正方形/長方形 11"/>
            <p:cNvSpPr/>
            <p:nvPr/>
          </p:nvSpPr>
          <p:spPr>
            <a:xfrm>
              <a:off x="800698" y="4457845"/>
              <a:ext cx="633670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MExtra"/>
                </a:rPr>
                <a:t>△</a:t>
              </a:r>
              <a:r>
                <a:rPr lang="en-US" altLang="ja-JP" sz="24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COO</a:t>
              </a:r>
              <a:r>
                <a:rPr lang="en-US" altLang="ja-JP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′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sms-s"/>
                </a:rPr>
                <a:t>に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おいて，三平方の定理に</a:t>
              </a:r>
              <a:r>
                <a:rPr lang="ja-JP" altLang="ja-JP" sz="2400" kern="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より</a:t>
              </a:r>
              <a:endParaRPr lang="en-US" altLang="ja-JP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ja-JP" altLang="en-US" sz="2400" kern="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　</a:t>
              </a:r>
              <a:r>
                <a:rPr lang="ja-JP" altLang="en-US" sz="2400" kern="10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2400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OC</a:t>
              </a:r>
              <a:r>
                <a:rPr lang="en-US" altLang="ja-JP" sz="2400" kern="0" baseline="30000" dirty="0" smtClean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athS-Roman"/>
                </a:rPr>
                <a:t>2</a:t>
              </a:r>
              <a:r>
                <a:rPr lang="ja-JP" altLang="ja-JP" sz="24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HiraMinPro-W3-Identity-H"/>
                </a:rPr>
                <a:t>＋</a:t>
              </a:r>
              <a:r>
                <a:rPr lang="en-US" altLang="ja-JP" sz="24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CO</a:t>
              </a:r>
              <a:r>
                <a:rPr lang="en-US" altLang="ja-JP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′</a:t>
              </a:r>
              <a:r>
                <a:rPr lang="en-US" altLang="ja-JP" sz="2400" kern="0" baseline="300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athS-Roman"/>
                </a:rPr>
                <a:t>2</a:t>
              </a:r>
              <a:r>
                <a:rPr lang="ja-JP" altLang="ja-JP" sz="24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SMathS-Roman"/>
                </a:rPr>
                <a:t>＝</a:t>
              </a:r>
              <a:r>
                <a:rPr lang="en-US" altLang="ja-JP" sz="2400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OO</a:t>
              </a:r>
              <a:r>
                <a:rPr lang="en-US" altLang="ja-JP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′</a:t>
              </a:r>
              <a:r>
                <a:rPr lang="en-US" altLang="ja-JP" sz="2400" kern="0" baseline="30000" dirty="0" smtClean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athS-Roman"/>
                </a:rPr>
                <a:t>2</a:t>
              </a:r>
              <a:endParaRPr lang="en-US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ja-JP" altLang="en-US" sz="2400" kern="10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　</a:t>
              </a:r>
              <a:r>
                <a:rPr lang="ja-JP" altLang="en-US" sz="2400" kern="100" dirty="0" smtClean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2400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CO</a:t>
              </a:r>
              <a:r>
                <a:rPr lang="en-US" altLang="ja-JP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′</a:t>
              </a:r>
              <a:r>
                <a:rPr lang="en-US" altLang="ja-JP" sz="2400" kern="0" baseline="30000" dirty="0" smtClean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athS-Roman"/>
                </a:rPr>
                <a:t>2</a:t>
              </a:r>
              <a:r>
                <a:rPr lang="ja-JP" altLang="ja-JP" sz="2400" kern="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SMathS-Roman"/>
                </a:rPr>
                <a:t>＝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13</a:t>
              </a:r>
              <a:r>
                <a:rPr lang="en-US" altLang="ja-JP" sz="2400" kern="0" baseline="300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athS-Roman"/>
                </a:rPr>
                <a:t>2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－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9</a:t>
              </a:r>
              <a:r>
                <a:rPr lang="en-US" altLang="ja-JP" sz="2400" kern="0" baseline="300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athS-Roman"/>
                </a:rPr>
                <a:t>2</a:t>
              </a:r>
              <a:r>
                <a:rPr lang="ja-JP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SMathS-Roman"/>
                </a:rPr>
                <a:t>＝</a:t>
              </a:r>
              <a:r>
                <a: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rPr>
                <a:t>88</a:t>
              </a:r>
            </a:p>
            <a:p>
              <a:pPr>
                <a:spcAft>
                  <a:spcPts val="0"/>
                </a:spcAft>
              </a:pPr>
              <a:r>
                <a:rPr lang="en-US" altLang="ja-JP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  <a:cs typeface="HiraMinPro-W3-Identity-H"/>
                </a:rPr>
                <a:t>CO</a:t>
              </a:r>
              <a:r>
                <a:rPr lang="en-US" altLang="ja-JP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′</a:t>
              </a:r>
              <a:r>
                <a:rPr lang="ja-JP" altLang="ja-JP" sz="2400" dirty="0">
                  <a:solidFill>
                    <a:srgbClr val="FF0000"/>
                  </a:solidFill>
                  <a:ea typeface="ＭＳ 明朝" panose="02020609040205080304" pitchFamily="17" charset="-128"/>
                  <a:cs typeface="TSMath-Italic"/>
                </a:rPr>
                <a:t>＞</a:t>
              </a:r>
              <a:r>
                <a:rPr lang="en-US" altLang="ja-JP" sz="24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ゴシック" panose="020B0609070205080204" pitchFamily="49" charset="-128"/>
                  <a:cs typeface="HiraMinPro-W3-Identity-H"/>
                </a:rPr>
                <a:t>0</a:t>
              </a:r>
              <a:r>
                <a:rPr lang="ja-JP" altLang="ja-JP" sz="240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より</a:t>
              </a:r>
              <a:r>
                <a:rPr lang="ja-JP" altLang="en-US" sz="240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　　　</a:t>
              </a:r>
              <a:r>
                <a:rPr lang="ja-JP" altLang="ja-JP" sz="2400" dirty="0">
                  <a:solidFill>
                    <a:srgbClr val="FF0000"/>
                  </a:solidFill>
                  <a:ea typeface="ＭＳ 明朝" panose="02020609040205080304" pitchFamily="17" charset="-128"/>
                  <a:cs typeface="HiraMinPro-W3-Identity-H"/>
                </a:rPr>
                <a:t>　</a:t>
              </a:r>
              <a:endParaRPr lang="ja-JP" altLang="en-US" sz="2400" dirty="0">
                <a:solidFill>
                  <a:srgbClr val="FF0000"/>
                </a:solidFill>
                <a:ea typeface="ＭＳ ゴシック" panose="020B0609070205080204" pitchFamily="49" charset="-128"/>
              </a:endParaRPr>
            </a:p>
            <a:p>
              <a:pPr>
                <a:spcAft>
                  <a:spcPts val="0"/>
                </a:spcAft>
              </a:pPr>
              <a:r>
                <a:rPr lang="ja-JP" altLang="ja-JP" sz="240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すなわち</a:t>
              </a:r>
              <a:r>
                <a:rPr lang="ja-JP" altLang="en-US" sz="2400" dirty="0" smtClean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rPr>
                <a:t>　　</a:t>
              </a:r>
              <a:endPara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6006517"/>
              <a:ext cx="2121363" cy="287999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5634034"/>
              <a:ext cx="2239200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309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➊ 円周角の定理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			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p.125)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604762"/>
            <a:ext cx="8280000" cy="2547692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323850" y="917624"/>
            <a:ext cx="7992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円周角の定理については，その逆が成り立つ。</a:t>
            </a:r>
            <a:endParaRPr lang="ja-JP" altLang="ja-JP" sz="2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4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971600" y="940658"/>
            <a:ext cx="78488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次のうち，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が同一円周上にあるものはどれか。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➊ 円周角の定理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			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p.125)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1052056" y="1796672"/>
            <a:ext cx="648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  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3578486" y="1772288"/>
            <a:ext cx="648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  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6108446" y="1796672"/>
            <a:ext cx="648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③  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229" y="1796671"/>
            <a:ext cx="2400000" cy="216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73" y="1843648"/>
            <a:ext cx="1501987" cy="216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103" y="1808865"/>
            <a:ext cx="1912132" cy="216000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1056745" y="4156847"/>
            <a:ext cx="2871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① 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ABD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ACD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042702" y="4573185"/>
            <a:ext cx="2912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② 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BAC</a:t>
            </a:r>
            <a:r>
              <a:rPr lang="ja-JP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　 ∠</a:t>
            </a:r>
            <a:r>
              <a:rPr lang="en-US" altLang="ja-JP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BDC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052057" y="5046275"/>
            <a:ext cx="7408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③ 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BAC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180</a:t>
            </a:r>
            <a:r>
              <a:rPr lang="en-US" altLang="ja-JP" sz="2400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(82</a:t>
            </a:r>
            <a:r>
              <a:rPr lang="en-US" altLang="ja-JP" sz="2400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44</a:t>
            </a:r>
            <a:r>
              <a:rPr lang="en-US" altLang="ja-JP" sz="2400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)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54</a:t>
            </a:r>
            <a:r>
              <a:rPr lang="en-US" altLang="ja-JP" sz="2400" kern="0" spc="-1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S"/>
              </a:rPr>
              <a:t>°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MBinaryS"/>
              </a:rPr>
              <a:t>よ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り</a:t>
            </a:r>
            <a:endParaRPr lang="en-US" altLang="ja-JP" sz="24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 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BAC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Etc"/>
              </a:rPr>
              <a:t>∠</a:t>
            </a:r>
            <a:r>
              <a:rPr lang="en-US" altLang="ja-JP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BDC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052056" y="5787438"/>
            <a:ext cx="7940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①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～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③より，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4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点が同一円周上にある</a:t>
            </a:r>
            <a:r>
              <a:rPr lang="ja-JP" altLang="en-US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も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の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は</a:t>
            </a:r>
            <a:endParaRPr lang="en-US" altLang="ja-JP" sz="2400" kern="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KakuStd-W5-Identity-H"/>
              </a:rPr>
              <a:t>　　</a:t>
            </a:r>
            <a:r>
              <a:rPr lang="ja-JP" altLang="ja-JP" sz="2400" b="1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KakuStd-W5-Identity-H"/>
              </a:rPr>
              <a:t>①</a:t>
            </a:r>
            <a:r>
              <a:rPr lang="ja-JP" altLang="ja-JP" sz="2400" b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KakuStd-W5-Identity-H"/>
              </a:rPr>
              <a:t>と③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00" y="4672652"/>
            <a:ext cx="345854" cy="28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1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  <p:bldP spid="11" grpId="0"/>
      <p:bldP spid="12" grpId="0"/>
      <p:bldP spid="2" grpId="0"/>
      <p:bldP spid="3" grpId="0"/>
      <p:bldP spid="8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755576" y="1213519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点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に</a:t>
            </a:r>
            <a:r>
              <a:rPr lang="ja-JP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対し</a:t>
            </a:r>
            <a:endParaRPr lang="en-US" altLang="ja-JP" sz="24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24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明朝" panose="02020609040205080304" pitchFamily="17" charset="-128"/>
              </a:rPr>
              <a:t>  </a:t>
            </a:r>
            <a:r>
              <a:rPr lang="en-US" altLang="ja-JP" sz="2400" kern="100" dirty="0" smtClean="0">
                <a:latin typeface="ＭＳ 明朝" panose="02020609040205080304" pitchFamily="17" charset="-128"/>
                <a:ea typeface="ＭＳ ゴシック" panose="020B0609070205080204" pitchFamily="49" charset="-128"/>
                <a:cs typeface="ＭＳ 明朝" panose="02020609040205080304" pitchFamily="17" charset="-128"/>
              </a:rPr>
              <a:t>∠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APB</a:t>
            </a:r>
            <a:r>
              <a:rPr lang="ja-JP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90</a:t>
            </a:r>
            <a:r>
              <a:rPr lang="en-US" altLang="ja-JP" sz="2400" kern="100" spc="-1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°</a:t>
            </a:r>
            <a:endParaRPr lang="ja-JP" altLang="ja-JP" sz="2400" kern="100" spc="-1200" dirty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となる点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は，</a:t>
            </a:r>
            <a:r>
              <a:rPr lang="en-US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を直径とする円周上にある。</a:t>
            </a:r>
            <a:endParaRPr lang="ja-JP" altLang="ja-JP" sz="2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012155"/>
            <a:ext cx="1768221" cy="1603058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➊ 円周角の定理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			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p.125)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96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+mj-ea"/>
              </a:rPr>
              <a:t>➋ 円に内接する四角形</a:t>
            </a:r>
            <a:r>
              <a:rPr lang="en-US" altLang="ja-JP" sz="2800" b="1" dirty="0">
                <a:solidFill>
                  <a:prstClr val="black"/>
                </a:solidFill>
                <a:latin typeface="+mj-ea"/>
                <a:cs typeface="+mn-cs"/>
              </a:rPr>
              <a:t>				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+mj-ea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p.126)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23528" y="908720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65605" algn="just">
              <a:spcAft>
                <a:spcPts val="0"/>
              </a:spcAft>
            </a:pP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四角形の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ja-JP" sz="2400" kern="1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つの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頂点が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2400" kern="1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つの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円周上にあるとき，その四角形は円</a:t>
            </a:r>
            <a:r>
              <a:rPr lang="ja-JP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に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内接する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いう</a:t>
            </a:r>
            <a:r>
              <a:rPr lang="ja-JP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。三角形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は必ず円に内接するが，四角形は円に内接すると</a:t>
            </a:r>
            <a:r>
              <a:rPr lang="ja-JP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は</a:t>
            </a:r>
            <a:r>
              <a:rPr lang="ja-JP" altLang="en-US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限</a:t>
            </a:r>
            <a:r>
              <a:rPr lang="ja-JP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らない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。円に内接する四角形の</a:t>
            </a:r>
            <a:r>
              <a:rPr lang="ja-JP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性質</a:t>
            </a:r>
            <a:r>
              <a:rPr lang="ja-JP" altLang="en-US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</a:t>
            </a:r>
            <a:r>
              <a:rPr lang="ja-JP" altLang="ja-JP" sz="2400" kern="1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考えて</a:t>
            </a:r>
            <a:r>
              <a:rPr lang="ja-JP" altLang="ja-JP" sz="2400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みよう。</a:t>
            </a:r>
            <a:endParaRPr lang="ja-JP" altLang="ja-JP" sz="2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908720"/>
            <a:ext cx="1994425" cy="2160000"/>
          </a:xfrm>
          <a:prstGeom prst="rect">
            <a:avLst/>
          </a:prstGeom>
        </p:spPr>
      </p:pic>
      <p:sp>
        <p:nvSpPr>
          <p:cNvPr id="18" name="メモ 17"/>
          <p:cNvSpPr/>
          <p:nvPr/>
        </p:nvSpPr>
        <p:spPr>
          <a:xfrm>
            <a:off x="2915816" y="1340768"/>
            <a:ext cx="1728192" cy="36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64" y="3261888"/>
            <a:ext cx="8280000" cy="301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1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18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 kumimoji="1" dirty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3212</Words>
  <Application>Microsoft Office PowerPoint</Application>
  <PresentationFormat>画面に合わせる (4:3)</PresentationFormat>
  <Paragraphs>511</Paragraphs>
  <Slides>51</Slides>
  <Notes>41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51</vt:i4>
      </vt:variant>
    </vt:vector>
  </HeadingPairs>
  <TitlesOfParts>
    <vt:vector size="52" baseType="lpstr">
      <vt:lpstr>アース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>東京書籍株式会社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東京書籍株式会社</dc:creator>
  <cp:keywords/>
  <dc:description/>
  <cp:lastModifiedBy/>
  <cp:revision>1</cp:revision>
  <dcterms:created xsi:type="dcterms:W3CDTF">2013-04-26T06:05:15Z</dcterms:created>
  <dcterms:modified xsi:type="dcterms:W3CDTF">2017-12-15T10:58:59Z</dcterms:modified>
  <cp:category/>
</cp:coreProperties>
</file>