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527" r:id="rId2"/>
    <p:sldId id="721" r:id="rId3"/>
    <p:sldId id="559" r:id="rId4"/>
    <p:sldId id="693" r:id="rId5"/>
    <p:sldId id="722" r:id="rId6"/>
    <p:sldId id="723" r:id="rId7"/>
    <p:sldId id="708" r:id="rId8"/>
    <p:sldId id="694" r:id="rId9"/>
    <p:sldId id="720" r:id="rId10"/>
    <p:sldId id="728" r:id="rId11"/>
    <p:sldId id="724" r:id="rId12"/>
    <p:sldId id="725" r:id="rId13"/>
    <p:sldId id="709" r:id="rId14"/>
    <p:sldId id="726" r:id="rId15"/>
    <p:sldId id="710" r:id="rId16"/>
    <p:sldId id="711" r:id="rId17"/>
    <p:sldId id="727" r:id="rId18"/>
    <p:sldId id="712" r:id="rId19"/>
    <p:sldId id="713" r:id="rId20"/>
    <p:sldId id="578" r:id="rId21"/>
    <p:sldId id="579" r:id="rId22"/>
    <p:sldId id="580" r:id="rId23"/>
    <p:sldId id="581" r:id="rId24"/>
    <p:sldId id="718" r:id="rId25"/>
    <p:sldId id="714" r:id="rId26"/>
    <p:sldId id="729" r:id="rId27"/>
    <p:sldId id="715" r:id="rId28"/>
    <p:sldId id="719" r:id="rId29"/>
    <p:sldId id="730" r:id="rId30"/>
    <p:sldId id="716" r:id="rId31"/>
    <p:sldId id="717" r:id="rId32"/>
  </p:sldIdLst>
  <p:sldSz cx="9144000" cy="6858000" type="screen4x3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204" userDrawn="1">
          <p15:clr>
            <a:srgbClr val="A4A3A4"/>
          </p15:clr>
        </p15:guide>
        <p15:guide id="5" pos="5556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436" userDrawn="1">
          <p15:clr>
            <a:srgbClr val="A4A3A4"/>
          </p15:clr>
        </p15:guide>
        <p15:guide id="8" pos="657" userDrawn="1">
          <p15:clr>
            <a:srgbClr val="A4A3A4"/>
          </p15:clr>
        </p15:guide>
        <p15:guide id="9" orient="horz" pos="572" userDrawn="1">
          <p15:clr>
            <a:srgbClr val="A4A3A4"/>
          </p15:clr>
        </p15:guide>
        <p15:guide id="10" pos="5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6FD"/>
    <a:srgbClr val="A5D196"/>
    <a:srgbClr val="EBF4D8"/>
    <a:srgbClr val="E9E1BB"/>
    <a:srgbClr val="F6F4E5"/>
    <a:srgbClr val="003776"/>
    <a:srgbClr val="003192"/>
    <a:srgbClr val="3FAF38"/>
    <a:srgbClr val="0D5EFF"/>
    <a:srgbClr val="CDA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2" autoAdjust="0"/>
    <p:restoredTop sz="95659" autoAdjust="0"/>
  </p:normalViewPr>
  <p:slideViewPr>
    <p:cSldViewPr>
      <p:cViewPr varScale="1">
        <p:scale>
          <a:sx n="86" d="100"/>
          <a:sy n="86" d="100"/>
        </p:scale>
        <p:origin x="-498" y="-84"/>
      </p:cViewPr>
      <p:guideLst>
        <p:guide orient="horz" pos="2160"/>
        <p:guide orient="horz" pos="164"/>
        <p:guide orient="horz" pos="436"/>
        <p:guide orient="horz" pos="572"/>
        <p:guide pos="2880"/>
        <p:guide pos="158"/>
        <p:guide pos="204"/>
        <p:guide pos="5556"/>
        <p:guide pos="657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/>
              <a:pPr>
                <a:defRPr/>
              </a:pPr>
              <a:t>2017/12/1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/>
              <a:pPr>
                <a:defRPr/>
              </a:pPr>
              <a:t>2017/12/1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0877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5989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4866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45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9680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89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630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4092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6158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0995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839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5869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606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8513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8532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3915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2140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9824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9824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1221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1033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103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3270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5285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668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652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095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7048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7150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556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数学</a:t>
            </a:r>
            <a:r>
              <a:rPr lang="en-US" altLang="ja-JP" smtClean="0"/>
              <a:t>A Advanced 3</a:t>
            </a:r>
            <a:r>
              <a:rPr lang="ja-JP" altLang="en-US" smtClean="0"/>
              <a:t>章 </a:t>
            </a:r>
            <a:r>
              <a:rPr lang="en-US" altLang="ja-JP" smtClean="0"/>
              <a:t>3</a:t>
            </a:r>
            <a:r>
              <a:rPr lang="ja-JP" altLang="en-US" smtClean="0"/>
              <a:t>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598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EDD7C21-0DED-409F-ABF0-450DA26B3C8B}" type="datetimeFigureOut">
              <a:rPr lang="ja-JP" altLang="en-US"/>
              <a:pPr>
                <a:defRPr/>
              </a:pPr>
              <a:t>2017/12/1</a:t>
            </a:fld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A65F-1572-456A-AEB4-AD8C657D0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91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75A4-69D2-4DBA-836E-648A6E0E4B19}" type="datetimeFigureOut">
              <a:rPr lang="ja-JP" altLang="en-US"/>
              <a:pPr>
                <a:defRPr/>
              </a:pPr>
              <a:t>2017/12/1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EA44-9FFC-4969-9AC3-57E50E85D1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91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707E-364C-46C4-A2CC-152D0614E4AB}" type="datetimeFigureOut">
              <a:rPr lang="ja-JP" altLang="en-US"/>
              <a:pPr>
                <a:defRPr/>
              </a:pPr>
              <a:t>2017/12/1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B986-2F23-4180-A168-55A1A6ABA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461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0E10-BB5F-4F78-84C5-D0D0552422CD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F86F-A90A-4A69-8F1A-FB5396BE6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2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59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61F5-5161-440B-AB74-69CE99D19218}" type="datetimeFigureOut">
              <a:rPr lang="ja-JP" altLang="en-US"/>
              <a:pPr>
                <a:defRPr/>
              </a:pPr>
              <a:t>2017/12/1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8DF1-2408-4475-A1DA-810925BB7F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33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269-9B99-4F7E-8444-DD3139DA4FA2}" type="datetimeFigureOut">
              <a:rPr lang="ja-JP" altLang="en-US"/>
              <a:pPr>
                <a:defRPr/>
              </a:pPr>
              <a:t>2017/12/1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ACE-3362-47D7-A902-2AD6C08E4A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85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E745-7305-4134-971B-A672E032499C}" type="datetimeFigureOut">
              <a:rPr lang="ja-JP" altLang="en-US"/>
              <a:pPr>
                <a:defRPr/>
              </a:pPr>
              <a:t>2017/12/1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1C92-07E9-49B5-952B-4677F7BBCD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1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33EF-637B-49AF-9E57-6A7394663683}" type="datetimeFigureOut">
              <a:rPr lang="ja-JP" altLang="en-US"/>
              <a:pPr>
                <a:defRPr/>
              </a:pPr>
              <a:t>2017/12/1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FCDE-02E7-447E-A862-E6D3D095C2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04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E75-FCB2-4106-B747-645892160676}" type="datetimeFigureOut">
              <a:rPr lang="ja-JP" altLang="en-US"/>
              <a:pPr>
                <a:defRPr/>
              </a:pPr>
              <a:t>2017/12/1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6340-A987-4489-96B3-6900970575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67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DA4C-D0BD-4F9C-A69D-2DCD87EE13F8}" type="datetimeFigureOut">
              <a:rPr lang="ja-JP" altLang="en-US"/>
              <a:pPr>
                <a:defRPr/>
              </a:pPr>
              <a:t>2017/12/1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9C84-7BB4-42B1-9B91-C611B496D0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98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/>
              <a:pPr>
                <a:defRPr/>
              </a:pPr>
              <a:t>2017/12/1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2" r:id="rId4"/>
    <p:sldLayoutId id="2147484893" r:id="rId5"/>
    <p:sldLayoutId id="2147484898" r:id="rId6"/>
    <p:sldLayoutId id="2147484899" r:id="rId7"/>
    <p:sldLayoutId id="2147484900" r:id="rId8"/>
    <p:sldLayoutId id="2147484901" r:id="rId9"/>
    <p:sldLayoutId id="2147484894" r:id="rId10"/>
    <p:sldLayoutId id="2147484902" r:id="rId11"/>
    <p:sldLayoutId id="21474849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7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1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image" Target="../media/image13.png"/><Relationship Id="rId4" Type="http://schemas.openxmlformats.org/officeDocument/2006/relationships/image" Target="../media/image49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13" Type="http://schemas.openxmlformats.org/officeDocument/2006/relationships/image" Target="../media/image61.jp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6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9.jpg"/><Relationship Id="rId5" Type="http://schemas.openxmlformats.org/officeDocument/2006/relationships/image" Target="../media/image50.png"/><Relationship Id="rId10" Type="http://schemas.openxmlformats.org/officeDocument/2006/relationships/image" Target="../media/image58.jpg"/><Relationship Id="rId4" Type="http://schemas.openxmlformats.org/officeDocument/2006/relationships/image" Target="../media/image49.png"/><Relationship Id="rId9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6.jpeg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g"/><Relationship Id="rId5" Type="http://schemas.openxmlformats.org/officeDocument/2006/relationships/image" Target="../media/image26.jpeg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74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26.jpeg"/><Relationship Id="rId4" Type="http://schemas.openxmlformats.org/officeDocument/2006/relationships/slide" Target="slide27.xml"/><Relationship Id="rId9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76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77.jpg"/><Relationship Id="rId10" Type="http://schemas.openxmlformats.org/officeDocument/2006/relationships/image" Target="../media/image79.jpg"/><Relationship Id="rId4" Type="http://schemas.openxmlformats.org/officeDocument/2006/relationships/image" Target="../media/image75.jpeg"/><Relationship Id="rId9" Type="http://schemas.openxmlformats.org/officeDocument/2006/relationships/image" Target="../media/image7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7583" y="1499300"/>
            <a:ext cx="978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endParaRPr kumimoji="1" lang="ja-JP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0753" y="198884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8854" y="1796623"/>
            <a:ext cx="4775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図形の性質</a:t>
            </a:r>
            <a:endParaRPr kumimoji="1" lang="ja-JP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51807" y="339009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作図</a:t>
            </a:r>
            <a:endParaRPr kumimoji="1" lang="ja-JP" altLang="en-US" sz="4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31640" y="3423776"/>
            <a:ext cx="72008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051720" y="3670681"/>
            <a:ext cx="468585" cy="468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12087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051720" y="952275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半直線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X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引き，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X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上に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spc="-3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ja-JP" altLang="en-US" sz="24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R</a:t>
            </a:r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endParaRPr lang="en-US" altLang="ja-JP" sz="24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SMath-Roman"/>
            </a:endParaRPr>
          </a:p>
          <a:p>
            <a:r>
              <a:rPr lang="en-US" altLang="ja-JP" sz="2400" spc="-30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ja-JP" altLang="en-US" sz="24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dirty="0">
                <a:solidFill>
                  <a:srgbClr val="FF0000"/>
                </a:solidFill>
                <a:ea typeface="ＭＳ 明朝" panose="02020609040205080304" pitchFamily="17" charset="-128"/>
                <a:cs typeface="HiraMinPro-W3-Identity-H"/>
              </a:rPr>
              <a:t>：</a:t>
            </a:r>
            <a:r>
              <a:rPr lang="ja-JP" altLang="en-US" sz="24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R</a:t>
            </a:r>
            <a:r>
              <a:rPr lang="ja-JP" altLang="ja-JP" sz="2400" dirty="0">
                <a:solidFill>
                  <a:srgbClr val="FF0000"/>
                </a:solidFill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：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なるようにとる。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49438" y="1895896"/>
            <a:ext cx="8671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spc="-3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ja-JP" altLang="en-US" sz="24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通り，直線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RB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に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平行な直線を引き</a:t>
            </a:r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endParaRPr lang="en-US" altLang="ja-JP" sz="24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線分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の交点を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71600" y="2852936"/>
            <a:ext cx="5084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89330" indent="-269240" algn="just" fontAlgn="ctr">
              <a:spcAft>
                <a:spcPts val="0"/>
              </a:spcAft>
              <a:tabLst>
                <a:tab pos="342900" algn="l"/>
              </a:tabLst>
            </a:pP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が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求める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内分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48618"/>
            <a:ext cx="285750" cy="27622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70" y="2005020"/>
            <a:ext cx="285750" cy="2762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59" y="3645024"/>
            <a:ext cx="3324225" cy="2828925"/>
          </a:xfrm>
          <a:prstGeom prst="rect">
            <a:avLst/>
          </a:prstGeom>
        </p:spPr>
      </p:pic>
      <p:pic>
        <p:nvPicPr>
          <p:cNvPr id="14" name="図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74738" y="332656"/>
            <a:ext cx="5225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に内分する点</a:t>
            </a:r>
          </a:p>
        </p:txBody>
      </p:sp>
    </p:spTree>
    <p:extLst>
      <p:ext uri="{BB962C8B-B14F-4D97-AF65-F5344CB8AC3E}">
        <p14:creationId xmlns:p14="http://schemas.microsoft.com/office/powerpoint/2010/main" val="4193340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長さの作図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積の長さの作図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</a:t>
            </a:r>
            <a:r>
              <a:rPr lang="en-US" altLang="ja-JP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28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p.130)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29183" y="908720"/>
            <a:ext cx="8563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Aft>
                <a:spcPts val="0"/>
              </a:spcAft>
            </a:pP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長さ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の線分が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与えられたものとする。このとき</a:t>
            </a: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endParaRPr lang="en-US" altLang="ja-JP" sz="2400" kern="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fontAlgn="ctr">
              <a:spcAft>
                <a:spcPts val="0"/>
              </a:spcAft>
            </a:pP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積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ab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を長さとする線分を作図する手順を考えてみよう。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11560" y="1700808"/>
            <a:ext cx="972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240" marR="45085" indent="-89535" fontAlgn="ctr">
              <a:spcAft>
                <a:spcPts val="0"/>
              </a:spcAft>
            </a:pP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右の図のよう</a:t>
            </a:r>
            <a:r>
              <a:rPr lang="ja-JP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に，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OE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OA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OB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となる</a:t>
            </a:r>
            <a:r>
              <a:rPr lang="ja-JP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endParaRPr lang="en-US" altLang="ja-JP" sz="2400" kern="1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269240" marR="45085" indent="-89535" fontAlgn="ctr">
              <a:spcAft>
                <a:spcPts val="0"/>
              </a:spcAft>
            </a:pP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E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をとる。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-107690" y="3362802"/>
            <a:ext cx="9000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76295" indent="466725" fontAlgn="ctr">
              <a:lnSpc>
                <a:spcPct val="150000"/>
              </a:lnSpc>
              <a:spcAft>
                <a:spcPts val="0"/>
              </a:spcAft>
            </a:pP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このとき</a:t>
            </a:r>
            <a:r>
              <a:rPr lang="ja-JP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OE</a:t>
            </a:r>
            <a:r>
              <a:rPr lang="ja-JP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OB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OA</a:t>
            </a:r>
            <a:r>
              <a:rPr lang="ja-JP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OP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</a:t>
            </a:r>
          </a:p>
          <a:p>
            <a:pPr marL="269240" marR="3376295" indent="-89535" fontAlgn="ctr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   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 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i="1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OP</a:t>
            </a:r>
            <a:endParaRPr lang="ja-JP" altLang="ja-JP" sz="2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R="3376295" indent="466725" fontAlgn="ctr">
              <a:lnSpc>
                <a:spcPct val="150000"/>
              </a:lnSpc>
              <a:spcAft>
                <a:spcPts val="0"/>
              </a:spcAft>
            </a:pP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すなわち，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OP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ab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83768"/>
            <a:ext cx="3981450" cy="36576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3" y="1784623"/>
            <a:ext cx="285750" cy="27622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5" y="2648719"/>
            <a:ext cx="285750" cy="27622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11560" y="2531805"/>
            <a:ext cx="972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240" marR="45085" indent="-89535" fontAlgn="ctr"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を通り，直線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EA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に平行な直線を引き，直線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OA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endParaRPr lang="en-US" altLang="ja-JP" sz="2400" kern="1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269240" marR="45085" indent="-89535" fontAlgn="ctr">
              <a:spcAft>
                <a:spcPts val="0"/>
              </a:spcAft>
            </a:pP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交点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P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とする。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323850" y="916141"/>
            <a:ext cx="8496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長さ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の線分が与えられた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ものとする。このとき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，商</a:t>
            </a:r>
            <a:r>
              <a:rPr lang="ja-JP" altLang="en-US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　 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を長さとする線分を作図する手順を考えてみよう。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51713" y="1772816"/>
            <a:ext cx="8684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45085" indent="-179705" fontAlgn="ctr">
              <a:spcAft>
                <a:spcPts val="0"/>
              </a:spcAft>
            </a:pP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右の図のよう</a:t>
            </a:r>
            <a:r>
              <a:rPr lang="ja-JP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に，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OE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OA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OB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となる点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E</a:t>
            </a:r>
            <a:r>
              <a:rPr lang="ja-JP" altLang="ja-JP" sz="2400" kern="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endParaRPr lang="en-US" altLang="ja-JP" sz="2400" kern="1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539750" marR="45085" indent="-179705" fontAlgn="ctr">
              <a:spcAft>
                <a:spcPts val="0"/>
              </a:spcAft>
            </a:pP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をとる。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96344"/>
            <a:ext cx="3724275" cy="3429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09" y="941494"/>
            <a:ext cx="211455" cy="41148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1" y="1850726"/>
            <a:ext cx="285750" cy="27622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1" y="2642888"/>
            <a:ext cx="285750" cy="27622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351713" y="2555803"/>
            <a:ext cx="8684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45085" indent="-179705" fontAlgn="ctr"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E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を通り，直線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BA</a:t>
            </a: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平行な直線を引き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直線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OA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交点</a:t>
            </a:r>
            <a:endParaRPr lang="en-US" altLang="ja-JP" sz="2400" kern="1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539750" marR="45085" indent="-179705" fontAlgn="ctr">
              <a:spcAft>
                <a:spcPts val="0"/>
              </a:spcAft>
            </a:pP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P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る。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23528" y="3573823"/>
            <a:ext cx="500446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085" fontAlgn="ctr"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このとき，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OE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OB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OP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OA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</a:t>
            </a:r>
            <a:endParaRPr lang="en-US" altLang="ja-JP" sz="2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720000" marR="45085" fontAlgn="ctr">
              <a:lnSpc>
                <a:spcPts val="3000"/>
              </a:lnSpc>
              <a:spcAft>
                <a:spcPts val="0"/>
              </a:spcAft>
            </a:pP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i="1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OP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i="1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endParaRPr lang="ja-JP" altLang="ja-JP" sz="2400" i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62360" y="4461108"/>
            <a:ext cx="4281648" cy="480060"/>
            <a:chOff x="467545" y="3888000"/>
            <a:chExt cx="4281648" cy="480060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136" y="3888000"/>
              <a:ext cx="246697" cy="480060"/>
            </a:xfrm>
            <a:prstGeom prst="rect">
              <a:avLst/>
            </a:prstGeom>
          </p:spPr>
        </p:pic>
        <p:sp>
          <p:nvSpPr>
            <p:cNvPr id="28" name="正方形/長方形 27"/>
            <p:cNvSpPr/>
            <p:nvPr/>
          </p:nvSpPr>
          <p:spPr>
            <a:xfrm>
              <a:off x="467545" y="3896181"/>
              <a:ext cx="42816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45085" fontAlgn="ctr">
                <a:spcAft>
                  <a:spcPts val="0"/>
                </a:spcAft>
              </a:pPr>
              <a:r>
                <a:rPr lang="ja-JP" altLang="en-US" sz="24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すなわち，</a:t>
              </a:r>
              <a:r>
                <a:rPr lang="en-US" altLang="ja-JP" sz="2400" kern="100" dirty="0">
                  <a:latin typeface="Times New Roman" panose="02020603050405020304" pitchFamily="18" charset="0"/>
                  <a:ea typeface="ＭＳ Ｐゴシック 見出し"/>
                  <a:cs typeface="Times New Roman" panose="02020603050405020304" pitchFamily="18" charset="0"/>
                </a:rPr>
                <a:t>OP</a:t>
              </a:r>
              <a:r>
                <a:rPr lang="ja-JP" altLang="en-US" sz="24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ja-JP" altLang="en-US" sz="2400" kern="100" dirty="0">
                  <a:latin typeface="Times New Roman" panose="02020603050405020304" pitchFamily="18" charset="0"/>
                  <a:ea typeface="ＭＳ Ｐゴシック 見出し"/>
                  <a:cs typeface="Times New Roman" panose="02020603050405020304" pitchFamily="18" charset="0"/>
                </a:rPr>
                <a:t>　  </a:t>
              </a:r>
              <a:r>
                <a:rPr lang="ja-JP" altLang="en-US" sz="24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である。</a:t>
              </a:r>
              <a:endParaRPr lang="ja-JP" altLang="ja-JP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長さの作図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– </a:t>
            </a:r>
            <a:r>
              <a:rPr lang="ja-JP" altLang="en-US" sz="20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商の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長さの作図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</a:t>
            </a:r>
            <a:r>
              <a:rPr lang="en-US" altLang="ja-JP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28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p.130)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0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357" y="4136554"/>
            <a:ext cx="4100095" cy="258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74737" y="895166"/>
            <a:ext cx="77457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下の図において，</a:t>
            </a:r>
            <a:r>
              <a:rPr lang="en-US" altLang="ja-JP" sz="2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OE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の長さを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とするとき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，商の長さの作図の方法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によって，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長さ   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の線分を作図せよ。</a:t>
            </a:r>
          </a:p>
          <a:p>
            <a:pPr eaLnBrk="1" hangingPunct="1">
              <a:defRPr/>
            </a:pPr>
            <a:endParaRPr lang="ja-JP" altLang="en-US" sz="2200" dirty="0">
              <a:latin typeface="+mn-ea"/>
              <a:ea typeface="+mn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22162" y="922745"/>
            <a:ext cx="720080" cy="830997"/>
            <a:chOff x="-1548680" y="1418386"/>
            <a:chExt cx="720080" cy="830997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-1548680" y="1418386"/>
              <a:ext cx="720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問</a:t>
              </a:r>
              <a:r>
                <a:rPr lang="ja-JP" altLang="en-US" sz="2400" dirty="0">
                  <a:solidFill>
                    <a:srgbClr val="00B0F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３</a:t>
              </a:r>
              <a:endParaRPr kumimoji="1" lang="ja-JP" altLang="en-US" sz="2400" dirty="0">
                <a:solidFill>
                  <a:srgbClr val="00B0F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-1548680" y="1424121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1963688"/>
            <a:ext cx="5295900" cy="4572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547664" y="2698854"/>
            <a:ext cx="74168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半直線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引き，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上に点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OA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ja-JP" altLang="ja-JP" sz="22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と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なるようにとる。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65920" y="3136435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OE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延長上に点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OB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なるようにとる。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65920" y="3609756"/>
            <a:ext cx="76192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通り，直線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BA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に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平行な直線を引き，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の交点を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74737" y="443711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このとき，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 </a:t>
            </a:r>
            <a:r>
              <a:rPr lang="ja-JP" altLang="en-US" sz="22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で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76184"/>
            <a:ext cx="285750" cy="2762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285750" cy="2762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91387"/>
            <a:ext cx="285750" cy="2762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02467"/>
            <a:ext cx="998220" cy="50291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7"/>
          <a:stretch/>
        </p:blipFill>
        <p:spPr>
          <a:xfrm>
            <a:off x="4032886" y="1269896"/>
            <a:ext cx="278140" cy="502920"/>
          </a:xfrm>
          <a:prstGeom prst="rect">
            <a:avLst/>
          </a:prstGeom>
        </p:spPr>
      </p:pic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長さの作図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– </a:t>
            </a:r>
            <a:r>
              <a:rPr lang="ja-JP" altLang="en-US" sz="20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商の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長さの作図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</a:t>
            </a:r>
            <a:r>
              <a:rPr lang="en-US" altLang="ja-JP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28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p.130)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8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92034"/>
            <a:ext cx="361569" cy="237744"/>
          </a:xfrm>
          <a:prstGeom prst="rect">
            <a:avLst/>
          </a:prstGeom>
        </p:spPr>
      </p:pic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長さの作図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平方根の長さの作図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</a:t>
            </a:r>
            <a:r>
              <a:rPr lang="en-US" altLang="ja-JP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  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p.131)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51520" y="76470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長さ</a:t>
            </a:r>
            <a:r>
              <a:rPr lang="en-US" altLang="ja-JP" sz="22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en-US" altLang="ja-JP" sz="2200" i="1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の線分が与えられたものとする。このとき，</a:t>
            </a:r>
            <a:r>
              <a:rPr lang="ja-JP" altLang="en-US" sz="22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 </a:t>
            </a:r>
            <a:r>
              <a:rPr lang="ja-JP" altLang="ja-JP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長さとする線分を作図する手順を考えてみよう</a:t>
            </a:r>
            <a:r>
              <a:rPr lang="ja-JP" altLang="ja-JP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altLang="ja-JP" sz="2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97" y="1632396"/>
            <a:ext cx="2733675" cy="165258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852253"/>
            <a:ext cx="417195" cy="243024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487759" y="3140968"/>
            <a:ext cx="9211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marR="3376295">
              <a:spcAft>
                <a:spcPts val="0"/>
              </a:spcAft>
            </a:pP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右の図のように，同一直線上に，</a:t>
            </a:r>
            <a:endParaRPr lang="en-US" altLang="ja-JP" sz="2200" kern="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79705" marR="3376295">
              <a:spcAft>
                <a:spcPts val="0"/>
              </a:spcAft>
            </a:pPr>
            <a:r>
              <a:rPr lang="en-US" altLang="ja-JP" sz="22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AC</a:t>
            </a:r>
            <a:r>
              <a:rPr lang="ja-JP" altLang="en-US" sz="22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ja-JP" altLang="ja-JP" sz="22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2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CB</a:t>
            </a:r>
            <a:r>
              <a:rPr lang="ja-JP" altLang="en-US" sz="22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2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となる</a:t>
            </a:r>
            <a:r>
              <a:rPr lang="en-US" altLang="ja-JP" sz="22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2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2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ja-JP" altLang="ja-JP" sz="22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2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C</a:t>
            </a:r>
            <a:r>
              <a:rPr lang="ja-JP" altLang="ja-JP" sz="22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2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B</a:t>
            </a:r>
            <a:r>
              <a:rPr lang="ja-JP" altLang="ja-JP" sz="22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をとる。</a:t>
            </a:r>
            <a:endParaRPr lang="ja-JP" altLang="ja-JP" sz="2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6" y="3224783"/>
            <a:ext cx="285750" cy="276225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0" y="3880742"/>
            <a:ext cx="285750" cy="276225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251520" y="2484824"/>
            <a:ext cx="8083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一般に，</a:t>
            </a:r>
            <a:r>
              <a:rPr lang="ja-JP" altLang="en-US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長さとする線分は次のよう</a:t>
            </a:r>
            <a:r>
              <a:rPr lang="ja-JP" altLang="ja-JP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な</a:t>
            </a:r>
            <a:endParaRPr lang="en-US" altLang="ja-JP" sz="2200" kern="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手順によって</a:t>
            </a: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作図することがで</a:t>
            </a:r>
            <a:r>
              <a:rPr lang="ja-JP" altLang="en-US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きる。</a:t>
            </a:r>
            <a:endParaRPr lang="ja-JP" altLang="ja-JP" sz="2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15192"/>
            <a:ext cx="361569" cy="237744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286369" y="4473694"/>
            <a:ext cx="84152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76295">
              <a:spcAft>
                <a:spcPts val="0"/>
              </a:spcAft>
            </a:pP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このとき，</a:t>
            </a:r>
            <a:r>
              <a:rPr lang="en-US" altLang="ja-JP" sz="22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△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ACP</a:t>
            </a: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en-US" altLang="ja-JP" sz="22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△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PCB</a:t>
            </a: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</a:t>
            </a:r>
            <a:r>
              <a:rPr lang="ja-JP" altLang="ja-JP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おいて</a:t>
            </a:r>
            <a:r>
              <a:rPr lang="ja-JP" altLang="en-US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lang="ja-JP" altLang="ja-JP" sz="22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2476500">
              <a:spcAft>
                <a:spcPts val="0"/>
              </a:spcAft>
            </a:pPr>
            <a:r>
              <a:rPr lang="ja-JP" altLang="en-US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en-US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200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∠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ACP</a:t>
            </a:r>
            <a:r>
              <a:rPr lang="ja-JP" altLang="en-US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∠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PCB</a:t>
            </a:r>
            <a:r>
              <a:rPr lang="ja-JP" altLang="en-US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90</a:t>
            </a:r>
            <a:r>
              <a:rPr lang="en-US" altLang="ja-JP" sz="2200" kern="0" spc="-1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</a:t>
            </a:r>
            <a:endParaRPr lang="ja-JP" altLang="ja-JP" sz="2200" kern="100" spc="-12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R="2836545">
              <a:spcAft>
                <a:spcPts val="0"/>
              </a:spcAft>
            </a:pPr>
            <a:r>
              <a:rPr lang="ja-JP" altLang="en-US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en-US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200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∠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APC</a:t>
            </a:r>
            <a:r>
              <a:rPr lang="ja-JP" altLang="en-US" sz="2200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90</a:t>
            </a:r>
            <a:r>
              <a:rPr lang="en-US" altLang="ja-JP" sz="2200" kern="0" spc="-1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</a:t>
            </a:r>
            <a:r>
              <a:rPr lang="ja-JP" altLang="ja-JP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∠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CPB</a:t>
            </a:r>
            <a:r>
              <a:rPr lang="ja-JP" altLang="en-US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∠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PBC</a:t>
            </a:r>
            <a:endParaRPr lang="ja-JP" altLang="ja-JP" sz="2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R="2836545">
              <a:spcAft>
                <a:spcPts val="0"/>
              </a:spcAft>
            </a:pPr>
            <a:r>
              <a:rPr lang="ja-JP" altLang="ja-JP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したがって</a:t>
            </a: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2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△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ACP</a:t>
            </a:r>
            <a:r>
              <a:rPr lang="en-US" altLang="ja-JP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∽</a:t>
            </a:r>
            <a:r>
              <a:rPr lang="en-US" altLang="ja-JP" sz="22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△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PCB</a:t>
            </a: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</a:t>
            </a:r>
            <a:r>
              <a:rPr lang="ja-JP" altLang="ja-JP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altLang="ja-JP" sz="2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R="2836545">
              <a:spcAft>
                <a:spcPts val="0"/>
              </a:spcAft>
            </a:pPr>
            <a:r>
              <a:rPr lang="en-US" altLang="ja-JP" sz="2200" kern="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 </a:t>
            </a:r>
            <a:r>
              <a:rPr lang="ja-JP" altLang="ja-JP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ゆえに</a:t>
            </a:r>
            <a:r>
              <a:rPr lang="ja-JP" altLang="en-US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200" kern="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AC</a:t>
            </a:r>
            <a:r>
              <a:rPr lang="ja-JP" altLang="ja-JP" sz="22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CP</a:t>
            </a:r>
            <a:r>
              <a:rPr lang="ja-JP" altLang="en-US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kern="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CP</a:t>
            </a:r>
            <a:r>
              <a:rPr lang="ja-JP" altLang="ja-JP" sz="22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200" kern="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CB</a:t>
            </a:r>
            <a:endParaRPr lang="ja-JP" altLang="ja-JP" sz="2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R="3376295">
              <a:spcAft>
                <a:spcPts val="0"/>
              </a:spcAft>
            </a:pPr>
            <a:r>
              <a:rPr lang="ja-JP" altLang="en-US" sz="2200" kern="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</a:t>
            </a:r>
            <a:r>
              <a:rPr lang="ja-JP" altLang="en-US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200" kern="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CP</a:t>
            </a:r>
            <a:r>
              <a:rPr lang="en-US" altLang="ja-JP" sz="2200" kern="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AC</a:t>
            </a:r>
            <a:r>
              <a:rPr lang="ja-JP" altLang="en-US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200" kern="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CB</a:t>
            </a:r>
            <a:r>
              <a:rPr lang="ja-JP" altLang="en-US" sz="2200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kern="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ja-JP" altLang="en-US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endParaRPr lang="ja-JP" altLang="ja-JP" sz="2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072" name="正方形/長方形 3071"/>
          <p:cNvSpPr/>
          <p:nvPr/>
        </p:nvSpPr>
        <p:spPr>
          <a:xfrm>
            <a:off x="343758" y="6447803"/>
            <a:ext cx="329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200" dirty="0" smtClean="0">
                <a:latin typeface="Times New Roman" panose="02020603050405020304" pitchFamily="18" charset="0"/>
                <a:ea typeface="ＭＳ Ｐゴシック 見出し"/>
              </a:rPr>
              <a:t>CP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539357"/>
            <a:ext cx="438000" cy="288000"/>
          </a:xfrm>
          <a:prstGeom prst="rect">
            <a:avLst/>
          </a:prstGeom>
        </p:spPr>
      </p:pic>
      <p:pic>
        <p:nvPicPr>
          <p:cNvPr id="3073" name="図 30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27" y="4439562"/>
            <a:ext cx="3293745" cy="2193608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662210" y="3811687"/>
            <a:ext cx="82832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AB</a:t>
            </a:r>
            <a:r>
              <a:rPr lang="ja-JP" altLang="en-US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を直径とする円をかき，点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C</a:t>
            </a:r>
            <a:r>
              <a:rPr lang="ja-JP" altLang="en-US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を通り直線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AB</a:t>
            </a:r>
            <a:r>
              <a:rPr lang="ja-JP" altLang="en-US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に垂直な直線との交点を</a:t>
            </a:r>
            <a:r>
              <a:rPr lang="en-US" altLang="ja-JP" sz="22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P</a:t>
            </a:r>
            <a:r>
              <a:rPr lang="ja-JP" altLang="en-US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とする。</a:t>
            </a:r>
            <a:endParaRPr lang="ja-JP" altLang="ja-JP" sz="2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8075" y="1456908"/>
            <a:ext cx="58060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200" i="1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が簡単な自然数のときには</a:t>
            </a:r>
            <a:r>
              <a:rPr lang="ja-JP" altLang="ja-JP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，三</a:t>
            </a: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平方の定理を利用して，右の図のように，</a:t>
            </a:r>
            <a:r>
              <a:rPr lang="ja-JP" altLang="en-US" sz="22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を長さと</a:t>
            </a:r>
            <a:endParaRPr lang="en-US" altLang="ja-JP" sz="2200" kern="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2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する</a:t>
            </a:r>
            <a:r>
              <a:rPr lang="ja-JP" altLang="ja-JP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線分を作図することができる。</a:t>
            </a:r>
            <a:endParaRPr lang="ja-JP" altLang="ja-JP" sz="22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  <p:bldP spid="30" grpId="0"/>
      <p:bldP spid="3072" grpId="0"/>
      <p:bldP spid="2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8823" y="1661752"/>
            <a:ext cx="4407568" cy="287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74737" y="895166"/>
            <a:ext cx="7745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長さ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の線分を定めて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教科書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p.</a:t>
            </a:r>
            <a:r>
              <a:rPr lang="en-US" altLang="ja-JP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131</a:t>
            </a: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の方法により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　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長さの線分を作図せよ。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23850" y="906878"/>
            <a:ext cx="720080" cy="830997"/>
            <a:chOff x="-1548680" y="1418386"/>
            <a:chExt cx="720080" cy="830997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-1548680" y="1418386"/>
              <a:ext cx="720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問</a:t>
              </a:r>
              <a:r>
                <a:rPr lang="ja-JP" altLang="en-US" sz="2400" dirty="0">
                  <a:solidFill>
                    <a:srgbClr val="00B0F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４</a:t>
              </a:r>
              <a:endParaRPr kumimoji="1" lang="ja-JP" altLang="en-US" sz="2400" dirty="0">
                <a:solidFill>
                  <a:srgbClr val="00B0F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-1548680" y="1424121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正方形/長方形 2"/>
          <p:cNvSpPr/>
          <p:nvPr/>
        </p:nvSpPr>
        <p:spPr>
          <a:xfrm>
            <a:off x="1475656" y="1726163"/>
            <a:ext cx="77454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同一直線上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AC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5</a:t>
            </a:r>
            <a:r>
              <a:rPr lang="ja-JP" altLang="ja-JP" sz="2400" kern="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CB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なるように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この順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とる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506784" y="4542219"/>
            <a:ext cx="7889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直径とする円をかき，点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通り直線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に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垂直な直線と円の交点を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15616" y="53732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このとき，</a:t>
            </a:r>
            <a:r>
              <a:rPr lang="ja-JP" altLang="en-US" sz="24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　　　　  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で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08" y="5480632"/>
            <a:ext cx="1234440" cy="32350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06" y="1833573"/>
            <a:ext cx="285750" cy="2762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89" y="4652209"/>
            <a:ext cx="285750" cy="27622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6"/>
          <a:stretch/>
        </p:blipFill>
        <p:spPr>
          <a:xfrm>
            <a:off x="8072190" y="984909"/>
            <a:ext cx="460250" cy="325755"/>
          </a:xfrm>
          <a:prstGeom prst="rect">
            <a:avLst/>
          </a:prstGeom>
        </p:spPr>
      </p:pic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長さの作図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平方根の長さの作図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</a:t>
            </a:r>
            <a:r>
              <a:rPr lang="en-US" altLang="ja-JP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  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p.131)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5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140" y="3211213"/>
            <a:ext cx="5373768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74737" y="895166"/>
            <a:ext cx="7745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長さ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の線分を定めて， </a:t>
            </a:r>
            <a:r>
              <a:rPr lang="ja-JP" altLang="en-US" sz="2400" dirty="0">
                <a:latin typeface="+mn-ea"/>
                <a:ea typeface="+mn-ea"/>
              </a:rPr>
              <a:t>          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の長さの線分を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作図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せよ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22908" y="911873"/>
            <a:ext cx="720080" cy="830997"/>
            <a:chOff x="-1548680" y="1418386"/>
            <a:chExt cx="720080" cy="830997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-1548680" y="1418386"/>
              <a:ext cx="720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問</a:t>
              </a:r>
              <a:r>
                <a:rPr lang="ja-JP" altLang="en-US" sz="2400" dirty="0">
                  <a:solidFill>
                    <a:srgbClr val="00B0F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５</a:t>
              </a:r>
              <a:endParaRPr kumimoji="1" lang="ja-JP" altLang="en-US" sz="2400" dirty="0">
                <a:solidFill>
                  <a:srgbClr val="00B0F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-1548680" y="1424121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正方形/長方形 2"/>
          <p:cNvSpPr/>
          <p:nvPr/>
        </p:nvSpPr>
        <p:spPr>
          <a:xfrm>
            <a:off x="1671711" y="1770918"/>
            <a:ext cx="533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辺の長さが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正方形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かく。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64340" y="2326154"/>
            <a:ext cx="6796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延長上に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OA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なる点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OD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なる点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D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15616" y="54277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このとき，</a:t>
            </a:r>
            <a:r>
              <a:rPr lang="ja-JP" altLang="en-US" sz="24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　　　　　　　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で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70" y="1863639"/>
            <a:ext cx="285750" cy="2762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70" y="2421738"/>
            <a:ext cx="285750" cy="2762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07" y="5541476"/>
            <a:ext cx="1714500" cy="31718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7" b="1890"/>
          <a:stretch/>
        </p:blipFill>
        <p:spPr>
          <a:xfrm>
            <a:off x="4499992" y="987114"/>
            <a:ext cx="995314" cy="311185"/>
          </a:xfrm>
          <a:prstGeom prst="rect">
            <a:avLst/>
          </a:prstGeom>
        </p:spPr>
      </p:pic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長さの作図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平方根の長さの作図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</a:t>
            </a:r>
            <a:r>
              <a:rPr lang="en-US" altLang="ja-JP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  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p.131)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9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参考 </a:t>
            </a:r>
            <a:r>
              <a:rPr lang="en-US" altLang="ja-JP" sz="20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– </a:t>
            </a:r>
            <a:r>
              <a:rPr lang="ja-JP" altLang="en-US" sz="20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正五角形の作図</a:t>
            </a:r>
            <a:r>
              <a:rPr lang="en-US" altLang="ja-JP" sz="20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-</a:t>
            </a:r>
            <a:r>
              <a:rPr lang="en-US" altLang="ja-JP" sz="28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		      </a:t>
            </a:r>
            <a:r>
              <a:rPr lang="ja-JP" altLang="en-US" sz="28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　</a:t>
            </a:r>
            <a:r>
              <a:rPr lang="ja-JP" altLang="en-US" sz="2800" b="1" dirty="0" smtClean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lang="ja-JP" altLang="en-US" sz="28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p.132)</a:t>
            </a:r>
            <a:endParaRPr lang="ja-JP" altLang="en-US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0825" y="808568"/>
            <a:ext cx="8893175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これまでに学んだことを利用して，正五角形を作図してみよう。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7174" y="1728603"/>
            <a:ext cx="8635306" cy="92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辺の長さを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とする正五角形の対角線の長さは</a:t>
            </a:r>
            <a:r>
              <a:rPr lang="ja-JP" altLang="en-US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　　　  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あることが知られている。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57174" y="2607750"/>
            <a:ext cx="870731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よって，長さの比が</a:t>
            </a:r>
            <a:r>
              <a:rPr lang="ja-JP" altLang="en-US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　　　　　 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あるような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つの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線分が作図できれば，正五角形は作図できる。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45377"/>
            <a:ext cx="834390" cy="531495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26" y="2609473"/>
            <a:ext cx="1200150" cy="531495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3597765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51" y="1552115"/>
            <a:ext cx="3117714" cy="3117714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51" y="1552115"/>
            <a:ext cx="3117714" cy="3117714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51" y="1552115"/>
            <a:ext cx="3117714" cy="3117714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51" y="1552115"/>
            <a:ext cx="3117714" cy="311771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82" y="1552115"/>
            <a:ext cx="3117714" cy="3117714"/>
          </a:xfrm>
          <a:prstGeom prst="rect">
            <a:avLst/>
          </a:prstGeom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74737" y="895166"/>
            <a:ext cx="77457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辺が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対角線の長さが </a:t>
            </a:r>
            <a:r>
              <a:rPr lang="ja-JP" altLang="en-US" sz="2200" dirty="0">
                <a:latin typeface="+mn-ea"/>
                <a:ea typeface="+mn-ea"/>
              </a:rPr>
              <a:t>          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である正五角形を作図する手順を考えてみよう。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参考 </a:t>
            </a:r>
            <a:r>
              <a:rPr lang="en-US" altLang="ja-JP" sz="20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– </a:t>
            </a:r>
            <a:r>
              <a:rPr lang="ja-JP" altLang="en-US" sz="20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正五角形の作図</a:t>
            </a:r>
            <a:r>
              <a:rPr lang="en-US" altLang="ja-JP" sz="20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-</a:t>
            </a:r>
            <a:r>
              <a:rPr lang="en-US" altLang="ja-JP" sz="28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		      	</a:t>
            </a:r>
            <a:r>
              <a:rPr lang="ja-JP" altLang="en-US" sz="28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</a:t>
            </a:r>
            <a:r>
              <a:rPr lang="ja-JP" altLang="en-US" sz="2800" b="1" dirty="0" smtClean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lang="en-US" altLang="ja-JP" sz="1600" b="1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p.132)</a:t>
            </a:r>
            <a:endParaRPr lang="ja-JP" altLang="en-US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0" y="925572"/>
            <a:ext cx="1166389" cy="461665"/>
            <a:chOff x="35496" y="952262"/>
            <a:chExt cx="1166389" cy="461665"/>
          </a:xfrm>
        </p:grpSpPr>
        <p:sp>
          <p:nvSpPr>
            <p:cNvPr id="13" name="正方形/長方形 12"/>
            <p:cNvSpPr/>
            <p:nvPr/>
          </p:nvSpPr>
          <p:spPr>
            <a:xfrm>
              <a:off x="615045" y="952694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65136" y="952694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5496" y="95226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例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81805" y="95226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１</a:t>
              </a: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201883" y="1713002"/>
            <a:ext cx="4501043" cy="769441"/>
            <a:chOff x="1201884" y="1655178"/>
            <a:chExt cx="3920466" cy="769441"/>
          </a:xfrm>
        </p:grpSpPr>
        <p:sp>
          <p:nvSpPr>
            <p:cNvPr id="8" name="テキスト ボックス 2"/>
            <p:cNvSpPr txBox="1">
              <a:spLocks noChangeArrowheads="1"/>
            </p:cNvSpPr>
            <p:nvPr/>
          </p:nvSpPr>
          <p:spPr bwMode="auto">
            <a:xfrm>
              <a:off x="1465506" y="1655178"/>
              <a:ext cx="365684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長さ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の辺</a:t>
              </a: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を定め，</a:t>
              </a:r>
              <a:r>
                <a:rPr lang="en-US" altLang="ja-JP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の垂直二等分線と</a:t>
              </a:r>
              <a:r>
                <a:rPr lang="en-US" altLang="ja-JP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の交点を</a:t>
              </a:r>
              <a:r>
                <a:rPr lang="en-US" altLang="ja-JP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en-US" altLang="ja-JP" sz="2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884" y="1742011"/>
              <a:ext cx="263622" cy="263622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201884" y="2433082"/>
            <a:ext cx="4637900" cy="769441"/>
            <a:chOff x="1201884" y="2363064"/>
            <a:chExt cx="4637900" cy="769441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884" y="2447289"/>
              <a:ext cx="263621" cy="263621"/>
            </a:xfrm>
            <a:prstGeom prst="rect">
              <a:avLst/>
            </a:prstGeom>
          </p:spPr>
        </p:pic>
        <p:sp>
          <p:nvSpPr>
            <p:cNvPr id="22" name="テキスト ボックス 2"/>
            <p:cNvSpPr txBox="1">
              <a:spLocks noChangeArrowheads="1"/>
            </p:cNvSpPr>
            <p:nvPr/>
          </p:nvSpPr>
          <p:spPr bwMode="auto">
            <a:xfrm>
              <a:off x="1509153" y="2363064"/>
              <a:ext cx="433063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の垂直二等分線上に，</a:t>
              </a:r>
              <a:endParaRPr lang="en-US" altLang="ja-JP" sz="2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eaLnBrk="1" hangingPunct="1">
                <a:defRPr/>
              </a:pPr>
              <a:r>
                <a:rPr lang="en-US" altLang="ja-JP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PM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となるように点</a:t>
              </a:r>
              <a:r>
                <a:rPr lang="en-US" altLang="ja-JP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をとる。</a:t>
              </a:r>
              <a:endParaRPr lang="en-US" altLang="ja-JP" sz="2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201884" y="3153162"/>
            <a:ext cx="4594252" cy="769441"/>
            <a:chOff x="1201884" y="3003207"/>
            <a:chExt cx="3941653" cy="769441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884" y="3087315"/>
              <a:ext cx="263622" cy="263622"/>
            </a:xfrm>
            <a:prstGeom prst="rect">
              <a:avLst/>
            </a:prstGeom>
          </p:spPr>
        </p:pic>
        <p:sp>
          <p:nvSpPr>
            <p:cNvPr id="23" name="テキスト ボックス 2"/>
            <p:cNvSpPr txBox="1">
              <a:spLocks noChangeArrowheads="1"/>
            </p:cNvSpPr>
            <p:nvPr/>
          </p:nvSpPr>
          <p:spPr bwMode="auto">
            <a:xfrm>
              <a:off x="1465506" y="3003207"/>
              <a:ext cx="367803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CP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の延長上に</a:t>
              </a:r>
              <a:r>
                <a:rPr lang="en-US" altLang="ja-JP" sz="2200" spc="-3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r>
                <a:rPr lang="ja-JP" altLang="en-US" sz="2200" spc="-3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CM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となる</a:t>
              </a:r>
              <a:r>
                <a:rPr lang="ja-JP" altLang="en-US" sz="2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よ</a:t>
              </a:r>
              <a:endParaRPr lang="en-US" altLang="ja-JP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eaLnBrk="1" hangingPunct="1">
                <a:defRPr/>
              </a:pPr>
              <a:r>
                <a:rPr lang="ja-JP" altLang="en-US" sz="2200" dirty="0" err="1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うに</a:t>
              </a:r>
              <a:r>
                <a:rPr lang="ja-JP" altLang="en-US" sz="2200" spc="-3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ja-JP" altLang="en-US" sz="2200" spc="-3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をとる。</a:t>
              </a:r>
              <a:endParaRPr lang="en-US" altLang="ja-JP" sz="2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1201884" y="3873242"/>
            <a:ext cx="4882284" cy="769441"/>
            <a:chOff x="1201884" y="3708485"/>
            <a:chExt cx="4882284" cy="769441"/>
          </a:xfrm>
        </p:grpSpPr>
        <p:sp>
          <p:nvSpPr>
            <p:cNvPr id="30" name="テキスト ボックス 2"/>
            <p:cNvSpPr txBox="1">
              <a:spLocks noChangeArrowheads="1"/>
            </p:cNvSpPr>
            <p:nvPr/>
          </p:nvSpPr>
          <p:spPr bwMode="auto">
            <a:xfrm>
              <a:off x="1464396" y="3708485"/>
              <a:ext cx="461977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en-US" altLang="ja-JP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を中心とする半径</a:t>
              </a:r>
              <a:r>
                <a:rPr lang="en-US" altLang="ja-JP" sz="2200" spc="-3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r>
                <a:rPr lang="ja-JP" altLang="en-US" sz="2200" spc="-3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の円と</a:t>
              </a: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の垂直二等分線の交点を</a:t>
              </a: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en-US" altLang="ja-JP" sz="2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884" y="3809614"/>
              <a:ext cx="262513" cy="262513"/>
            </a:xfrm>
            <a:prstGeom prst="rect">
              <a:avLst/>
            </a:prstGeom>
          </p:spPr>
        </p:pic>
      </p:grp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1115616" y="4757082"/>
            <a:ext cx="75012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このとき， </a:t>
            </a:r>
            <a:r>
              <a:rPr lang="ja-JP" altLang="en-US" sz="2200" dirty="0">
                <a:latin typeface="+mn-ea"/>
                <a:ea typeface="+mn-ea"/>
              </a:rPr>
              <a:t>　　　　　　　　　　　　　　　　　　　　　　　　　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ある。</a:t>
            </a:r>
            <a:r>
              <a:rPr lang="ja-JP" altLang="en-US" sz="2200" dirty="0">
                <a:latin typeface="+mn-ea"/>
                <a:ea typeface="+mn-ea"/>
              </a:rPr>
              <a:t>　　　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1195820" y="5626598"/>
            <a:ext cx="7624330" cy="769441"/>
            <a:chOff x="1195820" y="5626598"/>
            <a:chExt cx="7624330" cy="76944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820" y="5709867"/>
              <a:ext cx="268577" cy="268577"/>
            </a:xfrm>
            <a:prstGeom prst="rect">
              <a:avLst/>
            </a:prstGeom>
          </p:spPr>
        </p:pic>
        <p:sp>
          <p:nvSpPr>
            <p:cNvPr id="31" name="テキスト ボックス 2"/>
            <p:cNvSpPr txBox="1">
              <a:spLocks noChangeArrowheads="1"/>
            </p:cNvSpPr>
            <p:nvPr/>
          </p:nvSpPr>
          <p:spPr bwMode="auto">
            <a:xfrm>
              <a:off x="1472608" y="5626598"/>
              <a:ext cx="734754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BC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となる点</a:t>
              </a: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と，</a:t>
              </a: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EA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ED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となる点</a:t>
              </a: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を</a:t>
              </a: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AM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の反対側にとって結ぶと，正五角形</a:t>
              </a:r>
              <a:r>
                <a:rPr lang="en-US" altLang="ja-JP" sz="2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ABCDE</a:t>
              </a:r>
              <a:r>
                <a: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ができる。</a:t>
              </a:r>
              <a:endParaRPr lang="en-US" altLang="ja-JP" sz="2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テキスト ボックス 2"/>
          <p:cNvSpPr txBox="1">
            <a:spLocks noChangeArrowheads="1"/>
          </p:cNvSpPr>
          <p:nvPr/>
        </p:nvSpPr>
        <p:spPr bwMode="auto">
          <a:xfrm>
            <a:off x="1115616" y="5217487"/>
            <a:ext cx="64717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したがって，点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は正五角形の頂点の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つである。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53" y="4840193"/>
            <a:ext cx="4829175" cy="27432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5" t="-1" r="1822" b="2471"/>
          <a:stretch/>
        </p:blipFill>
        <p:spPr>
          <a:xfrm>
            <a:off x="4355976" y="968042"/>
            <a:ext cx="864096" cy="2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74737" y="895166"/>
            <a:ext cx="77457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実際に正五角形を作図せよ。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参考 </a:t>
            </a:r>
            <a:r>
              <a:rPr lang="en-US" altLang="ja-JP" sz="20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– </a:t>
            </a:r>
            <a:r>
              <a:rPr lang="ja-JP" altLang="en-US" sz="20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正五角形の作図</a:t>
            </a:r>
            <a:r>
              <a:rPr lang="en-US" altLang="ja-JP" sz="20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-</a:t>
            </a:r>
            <a:r>
              <a:rPr lang="en-US" altLang="ja-JP" sz="28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		      	</a:t>
            </a:r>
            <a:r>
              <a:rPr lang="en-US" altLang="ja-JP" sz="2800" b="1" dirty="0" smtClean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lang="ja-JP" altLang="en-US" sz="2800" b="1" dirty="0">
                <a:solidFill>
                  <a:srgbClr val="9FB8CD">
                    <a:lumMod val="50000"/>
                  </a:srgb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p.132)</a:t>
            </a:r>
            <a:endParaRPr lang="ja-JP" altLang="en-US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23850" y="908050"/>
            <a:ext cx="720080" cy="830997"/>
            <a:chOff x="-1548680" y="1418386"/>
            <a:chExt cx="720080" cy="830997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-1548680" y="1418386"/>
              <a:ext cx="720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問</a:t>
              </a:r>
              <a:r>
                <a:rPr lang="ja-JP" altLang="en-US" sz="2400" dirty="0">
                  <a:solidFill>
                    <a:srgbClr val="00B0F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１</a:t>
              </a:r>
              <a:endParaRPr kumimoji="1" lang="ja-JP" altLang="en-US" sz="2400" dirty="0">
                <a:solidFill>
                  <a:srgbClr val="00B0F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-1548680" y="1424121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1115616" y="1628800"/>
            <a:ext cx="7848872" cy="4843924"/>
            <a:chOff x="1115616" y="1628800"/>
            <a:chExt cx="7848872" cy="4843924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151" y="1628800"/>
              <a:ext cx="3117714" cy="3117714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151" y="1628800"/>
              <a:ext cx="3117714" cy="3117714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151" y="1628800"/>
              <a:ext cx="3117714" cy="3117714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151" y="1628800"/>
              <a:ext cx="3117714" cy="3117714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774" y="1628800"/>
              <a:ext cx="3117714" cy="3117714"/>
            </a:xfrm>
            <a:prstGeom prst="rect">
              <a:avLst/>
            </a:prstGeom>
          </p:spPr>
        </p:pic>
        <p:sp>
          <p:nvSpPr>
            <p:cNvPr id="38" name="テキスト ボックス 2"/>
            <p:cNvSpPr txBox="1">
              <a:spLocks noChangeArrowheads="1"/>
            </p:cNvSpPr>
            <p:nvPr/>
          </p:nvSpPr>
          <p:spPr bwMode="auto">
            <a:xfrm>
              <a:off x="1465505" y="1789687"/>
              <a:ext cx="423742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長さ</a:t>
              </a:r>
              <a:r>
                <a:rPr lang="en-US" altLang="ja-JP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の辺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を定め，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の垂直二等分線と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の交点を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2" name="テキスト ボックス 2"/>
            <p:cNvSpPr txBox="1">
              <a:spLocks noChangeArrowheads="1"/>
            </p:cNvSpPr>
            <p:nvPr/>
          </p:nvSpPr>
          <p:spPr bwMode="auto">
            <a:xfrm>
              <a:off x="1465505" y="2509767"/>
              <a:ext cx="423742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の垂直二等分線上に，</a:t>
              </a:r>
              <a:endPara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eaLnBrk="1" hangingPunct="1">
                <a:defRPr/>
              </a:pP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</a:t>
              </a:r>
              <a:r>
                <a:rPr lang="ja-JP" altLang="en-US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となるように点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をとる。</a:t>
              </a:r>
              <a:endPara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5" name="テキスト ボックス 2"/>
            <p:cNvSpPr txBox="1">
              <a:spLocks noChangeArrowheads="1"/>
            </p:cNvSpPr>
            <p:nvPr/>
          </p:nvSpPr>
          <p:spPr bwMode="auto">
            <a:xfrm>
              <a:off x="1465506" y="3229847"/>
              <a:ext cx="423742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CP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の延長上に</a:t>
              </a:r>
              <a:r>
                <a:rPr lang="en-US" altLang="ja-JP" sz="2200" spc="-3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r>
                <a:rPr lang="ja-JP" altLang="en-US" sz="2200" spc="-3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CM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となるように</a:t>
              </a:r>
              <a:r>
                <a:rPr lang="ja-JP" altLang="en-US" sz="2200" spc="-3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ja-JP" altLang="en-US" sz="2200" spc="-3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をとる。</a:t>
              </a:r>
              <a:endPara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7" name="テキスト ボックス 2"/>
            <p:cNvSpPr txBox="1">
              <a:spLocks noChangeArrowheads="1"/>
            </p:cNvSpPr>
            <p:nvPr/>
          </p:nvSpPr>
          <p:spPr bwMode="auto">
            <a:xfrm>
              <a:off x="1464396" y="3949927"/>
              <a:ext cx="469177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を中心とする半径</a:t>
              </a:r>
              <a:r>
                <a:rPr lang="en-US" altLang="ja-JP" sz="2200" spc="-3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r>
                <a:rPr lang="ja-JP" altLang="en-US" sz="2200" spc="-3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の円と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の垂直二等分線の交点を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9" name="テキスト ボックス 2"/>
            <p:cNvSpPr txBox="1">
              <a:spLocks noChangeArrowheads="1"/>
            </p:cNvSpPr>
            <p:nvPr/>
          </p:nvSpPr>
          <p:spPr bwMode="auto">
            <a:xfrm>
              <a:off x="1115616" y="4833767"/>
              <a:ext cx="77768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このとき， </a:t>
              </a:r>
              <a:r>
                <a:rPr lang="ja-JP" altLang="en-US" sz="2200" dirty="0">
                  <a:solidFill>
                    <a:srgbClr val="FF0000"/>
                  </a:solidFill>
                  <a:latin typeface="+mn-ea"/>
                  <a:ea typeface="+mn-ea"/>
                </a:rPr>
                <a:t>　　　　　　　　　　　　　　　　　　　　　　　　　</a:t>
              </a:r>
              <a:r>
                <a:rPr lang="ja-JP" altLang="en-US" sz="22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ある。</a:t>
              </a:r>
              <a:r>
                <a:rPr lang="ja-JP" altLang="en-US" sz="2200" dirty="0">
                  <a:solidFill>
                    <a:srgbClr val="FF0000"/>
                  </a:solidFill>
                  <a:latin typeface="+mn-ea"/>
                  <a:ea typeface="+mn-ea"/>
                </a:rPr>
                <a:t>　　　</a:t>
              </a:r>
            </a:p>
          </p:txBody>
        </p:sp>
        <p:sp>
          <p:nvSpPr>
            <p:cNvPr id="52" name="テキスト ボックス 2"/>
            <p:cNvSpPr txBox="1">
              <a:spLocks noChangeArrowheads="1"/>
            </p:cNvSpPr>
            <p:nvPr/>
          </p:nvSpPr>
          <p:spPr bwMode="auto">
            <a:xfrm>
              <a:off x="1472608" y="5703283"/>
              <a:ext cx="734754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</a:t>
              </a:r>
              <a:r>
                <a:rPr lang="ja-JP" altLang="en-US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BC</a:t>
              </a:r>
              <a:r>
                <a:rPr lang="ja-JP" altLang="en-US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となる点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と，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EA</a:t>
              </a:r>
              <a:r>
                <a:rPr lang="ja-JP" altLang="en-US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ED</a:t>
              </a:r>
              <a:r>
                <a:rPr lang="ja-JP" altLang="en-US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CD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となる点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を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AM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の反対側にとって結ぶと，正五角形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ABCDE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ができる。</a:t>
              </a:r>
              <a:endPara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3" name="テキスト ボックス 2"/>
            <p:cNvSpPr txBox="1">
              <a:spLocks noChangeArrowheads="1"/>
            </p:cNvSpPr>
            <p:nvPr/>
          </p:nvSpPr>
          <p:spPr bwMode="auto">
            <a:xfrm>
              <a:off x="1115616" y="5294172"/>
              <a:ext cx="675982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したがって，点</a:t>
              </a:r>
              <a:r>
                <a:rPr lang="en-US" altLang="ja-JP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は正五角形の頂点の</a:t>
              </a:r>
              <a:r>
                <a:rPr lang="en-US" altLang="ja-JP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1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つである。</a:t>
              </a:r>
            </a:p>
          </p:txBody>
        </p:sp>
      </p:grpSp>
      <p:pic>
        <p:nvPicPr>
          <p:cNvPr id="31" name="図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84" y="1876520"/>
            <a:ext cx="263622" cy="263622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84" y="2563754"/>
            <a:ext cx="263621" cy="263621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84" y="3313955"/>
            <a:ext cx="263622" cy="263622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84" y="4051056"/>
            <a:ext cx="262513" cy="262513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20" y="5786552"/>
            <a:ext cx="268577" cy="268577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55" y="4916878"/>
            <a:ext cx="482803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１ 基本的な作図 　　　　　　　　　</a:t>
            </a:r>
            <a:r>
              <a:rPr lang="en-US" altLang="ja-JP" sz="28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p.127)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4641" y="764704"/>
            <a:ext cx="8262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085" indent="133350" algn="just">
              <a:spcAft>
                <a:spcPts val="0"/>
              </a:spcAft>
            </a:pP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与えられた線分</a:t>
            </a:r>
            <a:r>
              <a:rPr lang="en-US" altLang="ja-JP" sz="20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AB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の中点</a:t>
            </a:r>
            <a:r>
              <a:rPr lang="en-US" altLang="ja-JP" sz="20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M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を求める手順を考えてみよう。</a:t>
            </a:r>
            <a:endParaRPr lang="ja-JP" altLang="ja-JP" sz="20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8" y="1124744"/>
            <a:ext cx="234315" cy="228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0" y="1772816"/>
            <a:ext cx="234315" cy="228600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57175" y="2517864"/>
            <a:ext cx="7051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085" algn="just">
              <a:spcAft>
                <a:spcPts val="0"/>
              </a:spcAft>
            </a:pP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このように，与えられた</a:t>
            </a:r>
            <a:r>
              <a:rPr lang="en-US" altLang="ja-JP" sz="20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点を通る直線を引く「定規」と，与えられた点を中心として与えられた半径の円をかく「コンパス」だけを用いて，条件を満たす図形をかくこと</a:t>
            </a:r>
            <a:r>
              <a:rPr lang="ja-JP" altLang="ja-JP" sz="20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000" b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作図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0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いう</a:t>
            </a:r>
            <a:r>
              <a:rPr lang="ja-JP" altLang="ja-JP" sz="20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en-US" altLang="ja-JP" sz="2000" kern="1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26" y="836712"/>
            <a:ext cx="2364270" cy="252000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662427"/>
            <a:ext cx="2166085" cy="21600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82430"/>
            <a:ext cx="2594483" cy="216000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257175" y="4149609"/>
            <a:ext cx="4674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438" marR="45085" indent="-325438" fontAlgn="ctr">
              <a:spcAft>
                <a:spcPts val="0"/>
              </a:spcAft>
              <a:tabLst>
                <a:tab pos="5850890" algn="l"/>
              </a:tabLst>
            </a:pPr>
            <a:r>
              <a:rPr lang="en-US" altLang="ja-JP" sz="20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 </a:t>
            </a:r>
            <a:r>
              <a:rPr lang="ja-JP" altLang="ja-JP" sz="20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直線</a:t>
            </a:r>
            <a:r>
              <a:rPr lang="en-US" altLang="ja-JP" sz="2000" i="1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l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上にない点</a:t>
            </a:r>
            <a:r>
              <a:rPr lang="en-US" altLang="ja-JP" sz="20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P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を通り，</a:t>
            </a:r>
            <a:r>
              <a:rPr lang="en-US" altLang="ja-JP" sz="2000" i="1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l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</a:t>
            </a:r>
            <a:r>
              <a:rPr lang="ja-JP" altLang="ja-JP" sz="20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垂直</a:t>
            </a:r>
            <a:endParaRPr lang="en-US" altLang="ja-JP" sz="2000" kern="1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25438" marR="45085" indent="-325438" fontAlgn="ctr">
              <a:spcAft>
                <a:spcPts val="0"/>
              </a:spcAft>
              <a:tabLst>
                <a:tab pos="5850890" algn="l"/>
              </a:tabLst>
            </a:pPr>
            <a:r>
              <a:rPr lang="ja-JP" altLang="en-US" sz="20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ja-JP" sz="20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な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直線を引く。　</a:t>
            </a:r>
            <a:endParaRPr lang="ja-JP" altLang="ja-JP" sz="20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0" y="2348880"/>
            <a:ext cx="234315" cy="2286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50598" y="2276872"/>
            <a:ext cx="6857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で引いた直線</a:t>
            </a:r>
            <a:r>
              <a:rPr kumimoji="1" lang="en-US" altLang="ja-JP" sz="2000" spc="-3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kumimoji="1" lang="ja-JP" altLang="en-US" sz="2000" spc="-3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Ｑ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は，線分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の垂直二等分線になっている。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9552" y="1700808"/>
            <a:ext cx="611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2000" spc="-3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000" spc="-3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Ｑ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を通る直線と線分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交点が，求める</a:t>
            </a:r>
            <a:r>
              <a:rPr lang="ja-JP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中点</a:t>
            </a:r>
            <a:r>
              <a:rPr lang="en-US" altLang="ja-JP" sz="2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</a:t>
            </a:r>
            <a:r>
              <a:rPr lang="ja-JP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ある。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9552" y="1052736"/>
            <a:ext cx="611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を中心として等しい半径の円をかき，その交点を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ja-JP" altLang="en-US" sz="2000" spc="-3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000" spc="-3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Ｑ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とする。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148064" y="414908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085" fontAlgn="ctr">
              <a:spcAft>
                <a:spcPts val="0"/>
              </a:spcAft>
              <a:tabLst>
                <a:tab pos="5850890" algn="l"/>
              </a:tabLst>
            </a:pPr>
            <a:r>
              <a:rPr lang="en-US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</a:t>
            </a:r>
            <a:r>
              <a:rPr lang="ja-JP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0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∠</a:t>
            </a:r>
            <a:r>
              <a:rPr lang="en-US" altLang="ja-JP" sz="20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AOB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の二等分線</a:t>
            </a:r>
            <a:r>
              <a:rPr lang="en-US" altLang="ja-JP" sz="20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OX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を引く。</a:t>
            </a:r>
            <a:endParaRPr lang="ja-JP" altLang="ja-JP" sz="20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3" name="メモ 102"/>
          <p:cNvSpPr/>
          <p:nvPr/>
        </p:nvSpPr>
        <p:spPr>
          <a:xfrm>
            <a:off x="216658" y="3501008"/>
            <a:ext cx="807022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38121" y="3749499"/>
            <a:ext cx="4333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5085" algn="just">
              <a:spcAft>
                <a:spcPts val="0"/>
              </a:spcAft>
            </a:pP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次の作図の方法は中学校で学んだ。</a:t>
            </a:r>
          </a:p>
        </p:txBody>
      </p:sp>
    </p:spTree>
    <p:extLst>
      <p:ext uri="{BB962C8B-B14F-4D97-AF65-F5344CB8AC3E}">
        <p14:creationId xmlns:p14="http://schemas.microsoft.com/office/powerpoint/2010/main" val="10506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3" grpId="0"/>
      <p:bldP spid="3" grpId="0"/>
      <p:bldP spid="19" grpId="0"/>
      <p:bldP spid="20" grpId="0"/>
      <p:bldP spid="22" grpId="0"/>
      <p:bldP spid="23" grpId="0" animBg="1"/>
      <p:bldP spid="23" grpId="1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537" y="3927648"/>
            <a:ext cx="3750614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915156" y="895360"/>
            <a:ext cx="57449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上の点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において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に接し，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上にない点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を通る円を作図する手順を書け。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					</a:t>
            </a:r>
            <a:r>
              <a:rPr lang="en-US" altLang="ja-JP" sz="20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p.133)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8367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59632" y="1959223"/>
            <a:ext cx="5570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通り直線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l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Italic"/>
              </a:rPr>
              <a:t>に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垂直な</a:t>
            </a:r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直線</a:t>
            </a:r>
            <a:r>
              <a:rPr lang="en-US" altLang="ja-JP" sz="2400" i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g</a:t>
            </a:r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Italic"/>
              </a:rPr>
              <a:t>を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Italic"/>
              </a:rPr>
              <a:t>引く</a:t>
            </a:r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87458" y="2391271"/>
            <a:ext cx="4767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線分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垂直二等分線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h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Italic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引く。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31640" y="2895327"/>
            <a:ext cx="7659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直線</a:t>
            </a:r>
            <a:r>
              <a:rPr lang="en-US" altLang="ja-JP" sz="2400" i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g</a:t>
            </a:r>
            <a:r>
              <a:rPr lang="en-US" altLang="ja-JP" sz="2400" i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 </a:t>
            </a:r>
            <a:r>
              <a:rPr lang="ja-JP" altLang="ja-JP" sz="24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h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Italic"/>
              </a:rPr>
              <a:t>の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交点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中心として，点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通る円をかく。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37130" y="3317641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この円が求めるものである。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90" y="2000647"/>
            <a:ext cx="285750" cy="2762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90" y="2504703"/>
            <a:ext cx="285750" cy="2762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90" y="2936751"/>
            <a:ext cx="285750" cy="27622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96944"/>
            <a:ext cx="2763132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7376" y="2492896"/>
            <a:ext cx="472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899592" y="895360"/>
            <a:ext cx="568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右の図の線分</a:t>
            </a:r>
            <a:r>
              <a:rPr lang="en-US" altLang="ja-JP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を斜辺とし，辺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が線分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と長さが等しくなるような直角三角形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を作図せよ。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8367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02667" y="2636911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線分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中点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</a:t>
            </a:r>
            <a:r>
              <a:rPr lang="ja-JP" altLang="ja-JP" sz="2400" kern="0" dirty="0" smtClean="0">
                <a:solidFill>
                  <a:srgbClr val="FF0000"/>
                </a:solidFill>
                <a:latin typeface="+mn-ea"/>
                <a:ea typeface="+mn-ea"/>
                <a:cs typeface="TSMath-Roman"/>
              </a:rPr>
              <a:t>を</a:t>
            </a:r>
            <a:r>
              <a:rPr lang="ja-JP" altLang="ja-JP" sz="2400" kern="0" dirty="0" smtClean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中心</a:t>
            </a:r>
            <a:endParaRPr lang="en-US" altLang="ja-JP" sz="2400" kern="0" dirty="0" smtClean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と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して，点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通る円</a:t>
            </a:r>
            <a:r>
              <a:rPr lang="ja-JP" altLang="ja-JP" sz="2400" kern="0" dirty="0" smtClean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を</a:t>
            </a:r>
            <a:endParaRPr lang="en-US" altLang="ja-JP" sz="2400" kern="0" dirty="0" smtClean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かく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。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02667" y="3865790"/>
            <a:ext cx="658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中心とし点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SMath-Roman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通る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円と円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交点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</a:t>
            </a: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求める。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99592" y="5517232"/>
            <a:ext cx="8202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このとき，点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直径とする円の円周上にあるから，</a:t>
            </a:r>
            <a:endParaRPr lang="en-US" altLang="ja-JP" sz="24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ACB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は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直角になる。したがって，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xtra"/>
              </a:rPr>
              <a:t>△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が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求めるものである。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7" y="2743446"/>
            <a:ext cx="285750" cy="2762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7" y="3944863"/>
            <a:ext cx="285750" cy="27622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66" y="1843824"/>
            <a:ext cx="3717003" cy="432000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					</a:t>
            </a:r>
            <a:r>
              <a:rPr lang="en-US" altLang="ja-JP" sz="20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p.133)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246" y="3074271"/>
            <a:ext cx="3441242" cy="3409378"/>
          </a:xfrm>
          <a:prstGeom prst="flowChartPunchedCar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899592" y="940658"/>
            <a:ext cx="792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与えられた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の内接円を作図せよ。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8367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73625" y="2958043"/>
            <a:ext cx="7220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二等分線と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二等分線を引き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その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交点を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58750" y="3894147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から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辺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に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垂線を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下ろし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の交点を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59632" y="4839543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中心に半径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円をかく。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9592" y="544522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spcAft>
                <a:spcPts val="0"/>
              </a:spcAft>
            </a:pP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は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内接円の中心となり，この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 algn="just" fontAlgn="ctr"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円が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xtra"/>
              </a:rPr>
              <a:t>△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内接円である。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5" y="3048837"/>
            <a:ext cx="285750" cy="2762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5" y="4005064"/>
            <a:ext cx="285750" cy="2762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00" y="4929161"/>
            <a:ext cx="285750" cy="2762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08963"/>
            <a:ext cx="2140174" cy="2016000"/>
          </a:xfrm>
          <a:prstGeom prst="rect">
            <a:avLst/>
          </a:prstGeom>
        </p:spPr>
      </p:pic>
      <p:sp>
        <p:nvSpPr>
          <p:cNvPr id="14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					</a:t>
            </a:r>
            <a:r>
              <a:rPr lang="en-US" altLang="ja-JP" sz="20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p.133)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47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912" y="4374976"/>
            <a:ext cx="3163989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900113" y="836712"/>
            <a:ext cx="269122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右の図の線分</a:t>
            </a:r>
            <a:r>
              <a:rPr lang="en-US" altLang="ja-JP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ja-JP" altLang="en-US" sz="2200" dirty="0">
                <a:latin typeface="+mn-ea"/>
                <a:ea typeface="+mn-ea"/>
              </a:rPr>
              <a:t>を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，与えられた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の長さ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の比</a:t>
            </a:r>
            <a:r>
              <a:rPr lang="en-US" altLang="ja-JP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に内分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する点</a:t>
            </a:r>
            <a:r>
              <a:rPr lang="en-US" altLang="ja-JP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作図する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ことによって求めよ。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76470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00" y="930189"/>
            <a:ext cx="5098861" cy="100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900113" y="2875583"/>
            <a:ext cx="88870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285" indent="-269240">
              <a:spcAft>
                <a:spcPts val="0"/>
              </a:spcAft>
            </a:pPr>
            <a:r>
              <a:rPr lang="ja-JP" altLang="en-US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次の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図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のように，半直線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引き，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AG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CD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となる点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G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endParaRPr lang="en-US" altLang="ja-JP" sz="22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SMath-Roman"/>
            </a:endParaRPr>
          </a:p>
          <a:p>
            <a:pPr marL="629285" indent="-269240">
              <a:spcAft>
                <a:spcPts val="0"/>
              </a:spcAft>
            </a:pP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半直線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上にとる。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49158" y="3573016"/>
            <a:ext cx="5764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半直線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X</a:t>
            </a:r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上に，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GH</a:t>
            </a:r>
            <a:r>
              <a:rPr lang="ja-JP" altLang="ja-JP" sz="2200" dirty="0">
                <a:solidFill>
                  <a:srgbClr val="FF0000"/>
                </a:solidFill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E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F</a:t>
            </a:r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なる点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H</a:t>
            </a:r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とる。</a:t>
            </a:r>
            <a:endParaRPr lang="ja-JP" altLang="en-US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77878" y="3933056"/>
            <a:ext cx="8266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285" indent="-269240" algn="just" fontAlgn="ctr"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G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通り直線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HB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に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平行な直線を引き，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との交点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</a:t>
            </a:r>
            <a:endParaRPr lang="en-US" altLang="ja-JP" sz="22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 marL="629285" indent="-269240" algn="just" fontAlgn="ctr">
              <a:spcAft>
                <a:spcPts val="0"/>
              </a:spcAft>
            </a:pPr>
            <a:r>
              <a:rPr lang="en-US" altLang="ja-JP" sz="22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7040" y="4690011"/>
            <a:ext cx="4372992" cy="350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285" indent="-269240" algn="just" fontAlgn="ctr">
              <a:lnSpc>
                <a:spcPts val="18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</a:t>
            </a:r>
            <a:r>
              <a:rPr lang="ja-JP" altLang="en-US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交点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が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求める点である。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6" y="2936751"/>
            <a:ext cx="285750" cy="2762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6" y="3645024"/>
            <a:ext cx="285750" cy="2762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08" y="4005064"/>
            <a:ext cx="285750" cy="276225"/>
          </a:xfrm>
          <a:prstGeom prst="rect">
            <a:avLst/>
          </a:prstGeom>
        </p:spPr>
      </p:pic>
      <p:sp>
        <p:nvSpPr>
          <p:cNvPr id="14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					</a:t>
            </a:r>
            <a:r>
              <a:rPr lang="en-US" altLang="ja-JP" sz="20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p.133)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5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899454" y="940658"/>
            <a:ext cx="79210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与えられた線分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について，次の点を作図することによって求めよ。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8367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99455" y="1772816"/>
            <a:ext cx="720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475656" y="1790841"/>
            <a:ext cx="439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に外分する点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					</a:t>
            </a:r>
            <a:r>
              <a:rPr lang="en-US" altLang="ja-JP" sz="20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p.133)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899592" y="2391271"/>
            <a:ext cx="688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1475657" y="2420888"/>
            <a:ext cx="439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に外分する</a:t>
            </a:r>
            <a:r>
              <a:rPr lang="ja-JP" altLang="en-US" sz="24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ja-JP" altLang="en-US" sz="2400" spc="-3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endParaRPr lang="ja-JP" altLang="en-US" sz="2400" spc="-3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6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404916"/>
            <a:ext cx="2911340" cy="21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08436"/>
            <a:ext cx="285750" cy="276225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204759" y="1220559"/>
            <a:ext cx="8353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795" indent="-270510"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右の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図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のように，半直線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引き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 marL="899795" indent="-270510">
              <a:spcAft>
                <a:spcPts val="0"/>
              </a:spcAft>
            </a:pP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上に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R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S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この順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</a:t>
            </a:r>
            <a:endParaRPr lang="en-US" altLang="ja-JP" sz="24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 marL="899795" indent="-270510"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AR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RS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：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となるようにとる。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204759" y="2564904"/>
            <a:ext cx="8462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795" indent="-270510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S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通り直線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RB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に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平行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な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 marL="899795" indent="-270510"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直線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を引き，直線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 marL="899795" indent="-270510"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交点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96452" y="3933056"/>
            <a:ext cx="6223820" cy="357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9795" indent="-270510" algn="just" fontAlgn="ctr">
              <a:lnSpc>
                <a:spcPts val="1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この交点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が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求める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外分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5" name="図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899455" y="692696"/>
            <a:ext cx="720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1475655" y="710478"/>
            <a:ext cx="439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に外分する点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87" y="2648719"/>
            <a:ext cx="2857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41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5234" y="3861048"/>
            <a:ext cx="4086771" cy="24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44067" y="1340768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795" indent="-269240"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次の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図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のように，直線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引き，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上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 marL="899795" indent="-269240">
              <a:spcAft>
                <a:spcPts val="0"/>
              </a:spcAft>
            </a:pP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T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T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順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</a:t>
            </a:r>
            <a:endParaRPr lang="en-US" altLang="ja-JP" sz="24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 marL="899795" indent="-269240"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TA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：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となるようにとる。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23283" y="2525995"/>
            <a:ext cx="8491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795" indent="-269240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T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通り直線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に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平行な直線を引き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 marL="899795" indent="-269240"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直線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TSMath-Roman"/>
              </a:rPr>
              <a:t>と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の交点</a:t>
            </a:r>
            <a:r>
              <a:rPr lang="ja-JP" altLang="ja-JP" sz="2400" kern="0" spc="-3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</a:t>
            </a:r>
            <a:r>
              <a:rPr lang="ja-JP" altLang="en-US" sz="24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70249" y="3312567"/>
            <a:ext cx="58899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795" indent="-269240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この交</a:t>
            </a:r>
            <a:r>
              <a:rPr lang="ja-JP" altLang="en-US" sz="2400" spc="-3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ja-JP" altLang="en-US" sz="24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が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求める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外分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</a:t>
            </a:r>
            <a:r>
              <a:rPr lang="ja-JP" altLang="en-US" sz="2400" spc="-3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ある。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 fontAlgn="ctr">
              <a:lnSpc>
                <a:spcPts val="1800"/>
              </a:lnSpc>
              <a:spcAft>
                <a:spcPts val="0"/>
              </a:spcAft>
            </a:pP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285750" cy="2762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21940"/>
            <a:ext cx="285750" cy="276225"/>
          </a:xfrm>
          <a:prstGeom prst="rect">
            <a:avLst/>
          </a:prstGeom>
        </p:spPr>
      </p:pic>
      <p:pic>
        <p:nvPicPr>
          <p:cNvPr id="14" name="図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899592" y="735087"/>
            <a:ext cx="688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475657" y="764704"/>
            <a:ext cx="439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に外分する</a:t>
            </a:r>
            <a:r>
              <a:rPr lang="ja-JP" altLang="en-US" sz="24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ja-JP" altLang="en-US" sz="2400" spc="-3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endParaRPr lang="ja-JP" altLang="en-US" sz="2400" spc="-3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774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89850" y="906594"/>
            <a:ext cx="8030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次の大きさの角を作図せよ。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8367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755576" y="1527175"/>
            <a:ext cx="720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444390" y="1556792"/>
            <a:ext cx="439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60°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					</a:t>
            </a:r>
            <a:r>
              <a:rPr lang="en-US" altLang="ja-JP" sz="20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p.133)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3177141" y="1497992"/>
            <a:ext cx="439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150°</a:t>
            </a:r>
            <a:endParaRPr lang="ja-JP" altLang="en-US" sz="2400" dirty="0">
              <a:latin typeface="+mn-ea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2483631" y="1527175"/>
            <a:ext cx="720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4283968" y="1497991"/>
            <a:ext cx="720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(3)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5004185" y="1527175"/>
            <a:ext cx="439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15°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00" y="1287880"/>
            <a:ext cx="285750" cy="2762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00" y="1844824"/>
            <a:ext cx="285750" cy="276225"/>
          </a:xfrm>
          <a:prstGeom prst="rect">
            <a:avLst/>
          </a:prstGeom>
        </p:spPr>
      </p:pic>
      <p:pic>
        <p:nvPicPr>
          <p:cNvPr id="18" name="図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55576" y="548680"/>
            <a:ext cx="720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1444390" y="591071"/>
            <a:ext cx="439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60°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1010345"/>
            <a:ext cx="2361935" cy="28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835696" y="122105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定める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35696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を半径とする円を，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endParaRPr lang="en-US" altLang="ja-JP" sz="24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を中心にしてかき，</a:t>
            </a:r>
          </a:p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円の交点を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とする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800200" y="29969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CA</a:t>
            </a:r>
            <a:r>
              <a:rPr lang="ja-JP" altLang="en-US" sz="24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CB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をかく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00" y="3068960"/>
            <a:ext cx="285750" cy="27622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403648" y="3861048"/>
            <a:ext cx="7056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このとき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は正三角形であるから，この三角形の内角の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つが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60°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9356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950104"/>
            <a:ext cx="3096344" cy="28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403649" y="548680"/>
            <a:ext cx="439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150°</a:t>
            </a:r>
            <a:endParaRPr lang="ja-JP" altLang="en-US" sz="2400" dirty="0">
              <a:latin typeface="+mn-ea"/>
            </a:endParaRPr>
          </a:p>
        </p:txBody>
      </p:sp>
      <p:pic>
        <p:nvPicPr>
          <p:cNvPr id="18" name="図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55576" y="548680"/>
            <a:ext cx="720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835696" y="1052736"/>
            <a:ext cx="6120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OA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定める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00" y="1136551"/>
            <a:ext cx="285750" cy="27622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835696" y="15567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を通り，直線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OA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に垂直な直線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OB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を引く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00" y="1628800"/>
            <a:ext cx="285750" cy="27622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788850" y="23819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と同様に，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正三角形</a:t>
            </a:r>
            <a:endParaRPr lang="en-US" altLang="ja-JP" sz="24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OCB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をかく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03648" y="3356992"/>
            <a:ext cx="6696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とき</a:t>
            </a:r>
            <a:endParaRPr lang="en-US" altLang="ja-JP" sz="24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MEtc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MEtc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AOB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BOC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90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°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60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°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150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°</a:t>
            </a:r>
            <a:endParaRPr lang="ja-JP" altLang="ja-JP" sz="2400" kern="100" spc="-1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AOC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が求める角である。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00" y="2504703"/>
            <a:ext cx="2857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63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32" y="1661319"/>
            <a:ext cx="3118862" cy="275620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32" y="1661319"/>
            <a:ext cx="3118862" cy="275620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32" y="1661319"/>
            <a:ext cx="3118862" cy="275620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32" y="1661319"/>
            <a:ext cx="3118862" cy="2756204"/>
          </a:xfrm>
          <a:prstGeom prst="rect">
            <a:avLst/>
          </a:prstGeom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74737" y="895166"/>
            <a:ext cx="7745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中心がわからない円が与えられたとき，円の中心を求める作図の手順を考えてみよう。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１ 基本的な作図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いろいろな作図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-</a:t>
            </a:r>
            <a:r>
              <a:rPr lang="en-US" altLang="ja-JP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		  </a:t>
            </a:r>
            <a:r>
              <a:rPr lang="en-US" altLang="ja-JP" sz="28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p.128)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915240"/>
            <a:ext cx="1166389" cy="461665"/>
            <a:chOff x="35496" y="952262"/>
            <a:chExt cx="1166389" cy="461665"/>
          </a:xfrm>
        </p:grpSpPr>
        <p:sp>
          <p:nvSpPr>
            <p:cNvPr id="13" name="正方形/長方形 12"/>
            <p:cNvSpPr/>
            <p:nvPr/>
          </p:nvSpPr>
          <p:spPr>
            <a:xfrm>
              <a:off x="615045" y="952694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65136" y="952694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5496" y="95226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例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81805" y="95226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１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201885" y="1820560"/>
            <a:ext cx="4612847" cy="830997"/>
            <a:chOff x="1201885" y="1698346"/>
            <a:chExt cx="4612847" cy="830997"/>
          </a:xfrm>
        </p:grpSpPr>
        <p:sp>
          <p:nvSpPr>
            <p:cNvPr id="8" name="テキスト ボックス 2"/>
            <p:cNvSpPr txBox="1">
              <a:spLocks noChangeArrowheads="1"/>
            </p:cNvSpPr>
            <p:nvPr/>
          </p:nvSpPr>
          <p:spPr bwMode="auto">
            <a:xfrm>
              <a:off x="1635236" y="1698346"/>
              <a:ext cx="41794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与えられた円周上に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3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をとる。</a:t>
              </a:r>
              <a:endPara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885" y="1796881"/>
              <a:ext cx="320229" cy="320229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201885" y="2688298"/>
            <a:ext cx="4517319" cy="830997"/>
            <a:chOff x="1201885" y="2566084"/>
            <a:chExt cx="4517319" cy="830997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885" y="2630556"/>
              <a:ext cx="320229" cy="320229"/>
            </a:xfrm>
            <a:prstGeom prst="rect">
              <a:avLst/>
            </a:prstGeom>
          </p:spPr>
        </p:pic>
        <p:sp>
          <p:nvSpPr>
            <p:cNvPr id="22" name="テキスト ボックス 2"/>
            <p:cNvSpPr txBox="1">
              <a:spLocks noChangeArrowheads="1"/>
            </p:cNvSpPr>
            <p:nvPr/>
          </p:nvSpPr>
          <p:spPr bwMode="auto">
            <a:xfrm>
              <a:off x="1635236" y="2566084"/>
              <a:ext cx="408396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弦</a:t>
              </a:r>
              <a:r>
                <a:rPr lang="en-US" altLang="ja-JP" sz="2400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AB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AC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の垂直二等分線を引く。</a:t>
              </a:r>
              <a:endPara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1201884" y="3606115"/>
            <a:ext cx="4496133" cy="830997"/>
            <a:chOff x="1201884" y="3483901"/>
            <a:chExt cx="4496133" cy="830997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884" y="3573016"/>
              <a:ext cx="320229" cy="320229"/>
            </a:xfrm>
            <a:prstGeom prst="rect">
              <a:avLst/>
            </a:prstGeom>
          </p:spPr>
        </p:pic>
        <p:sp>
          <p:nvSpPr>
            <p:cNvPr id="23" name="テキスト ボックス 2"/>
            <p:cNvSpPr txBox="1">
              <a:spLocks noChangeArrowheads="1"/>
            </p:cNvSpPr>
            <p:nvPr/>
          </p:nvSpPr>
          <p:spPr bwMode="auto">
            <a:xfrm>
              <a:off x="1614049" y="3483901"/>
              <a:ext cx="408396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この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本の垂直二等分線の交点を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1096852" y="4640439"/>
            <a:ext cx="7745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このとき，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の外心であるから，求める円の中心である。</a:t>
            </a:r>
          </a:p>
        </p:txBody>
      </p:sp>
    </p:spTree>
    <p:extLst>
      <p:ext uri="{BB962C8B-B14F-4D97-AF65-F5344CB8AC3E}">
        <p14:creationId xmlns:p14="http://schemas.microsoft.com/office/powerpoint/2010/main" val="15205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233" y="1085475"/>
            <a:ext cx="3028097" cy="293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403648" y="548680"/>
            <a:ext cx="439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15°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755576" y="548680"/>
            <a:ext cx="720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(3)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872345" y="1052736"/>
            <a:ext cx="7668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定める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72208" y="151788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と同様に，正三角形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をかく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00" y="1136551"/>
            <a:ext cx="285750" cy="27622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00" y="1628800"/>
            <a:ext cx="285750" cy="27622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872208" y="23488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を通り辺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垂直な</a:t>
            </a:r>
            <a:endParaRPr lang="en-US" altLang="ja-JP" sz="24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AY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を引く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00" y="2432695"/>
            <a:ext cx="285750" cy="276225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872208" y="32129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BA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の二等分線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AX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endParaRPr lang="en-US" altLang="ja-JP" sz="24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引く。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67745" y="4149080"/>
            <a:ext cx="6948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このとき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BAC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BA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60°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45°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15°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AC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が求める角である。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1" name="Picture 3" descr="N:\データ交換\H-松尾\四角４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00" y="3296791"/>
            <a:ext cx="2857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91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" grpId="0"/>
      <p:bldP spid="6" grpId="0"/>
      <p:bldP spid="14" grpId="0"/>
      <p:bldP spid="17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5239" y="3284984"/>
            <a:ext cx="4800816" cy="301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89850" y="906594"/>
            <a:ext cx="80306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長さ</a:t>
            </a:r>
            <a:r>
              <a:rPr lang="en-US" altLang="ja-JP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の線分が与えられたとする。このとき，縦の長さ，横の長さがそれぞれ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の長方形と等しい面積をもつ正方形を作図せよ。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8367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7584" y="1516722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辺の長さ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　　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Italic"/>
              </a:rPr>
              <a:t>の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正方形を作図する。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285750" cy="27622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257825" y="1844824"/>
            <a:ext cx="7490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次の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図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のように，同一直線上に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AC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CB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b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この順に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</a:t>
            </a:r>
            <a:r>
              <a:rPr lang="ja-JP" altLang="en-US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り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en-US" sz="2000" dirty="0" smtClean="0">
                <a:solidFill>
                  <a:srgbClr val="FF0000"/>
                </a:solidFill>
              </a:rPr>
              <a:t>を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直径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とする円をかく。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58904" y="2490767"/>
            <a:ext cx="8497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通り直線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に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垂直な直線と円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の交点を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する。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59632" y="2852936"/>
            <a:ext cx="4721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直線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上に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CP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kern="0" spc="-3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</a:t>
            </a:r>
            <a:r>
              <a:rPr lang="ja-JP" altLang="en-US" sz="2000" kern="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Ｑ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なる</a:t>
            </a:r>
            <a:r>
              <a:rPr lang="ja-JP" altLang="ja-JP" sz="2000" kern="0" spc="-3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ja-JP" altLang="en-US" sz="2000" kern="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Ｑ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とる。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20867" y="3212976"/>
            <a:ext cx="8761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 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PR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CP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en-US" sz="2000" kern="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Ｑ</a:t>
            </a:r>
            <a:r>
              <a:rPr lang="en-US" altLang="ja-JP" sz="2000" kern="0" spc="-3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R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CP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満たす点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R</a:t>
            </a:r>
            <a:r>
              <a:rPr lang="ja-JP" altLang="ja-JP" sz="2000" kern="0" dirty="0">
                <a:solidFill>
                  <a:srgbClr val="FF0000"/>
                </a:solidFill>
                <a:latin typeface="+mn-ea"/>
                <a:ea typeface="+mn-ea"/>
                <a:cs typeface="TSMath-Roman"/>
              </a:rPr>
              <a:t>を</a:t>
            </a:r>
            <a:r>
              <a:rPr lang="ja-JP" altLang="ja-JP" sz="20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と</a:t>
            </a:r>
            <a:r>
              <a:rPr lang="ja-JP" altLang="en-US" sz="20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る</a:t>
            </a:r>
            <a:r>
              <a:rPr lang="ja-JP" altLang="en-US" sz="2000" kern="0" dirty="0" smtClean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。</a:t>
            </a:r>
            <a:endParaRPr lang="ja-JP" altLang="ja-JP" sz="20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					</a:t>
            </a:r>
            <a:r>
              <a:rPr lang="en-US" altLang="ja-JP" sz="20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p.133)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92" y="1614480"/>
            <a:ext cx="480060" cy="28194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" y="2924944"/>
            <a:ext cx="285750" cy="27622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" y="2576711"/>
            <a:ext cx="285750" cy="27622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" y="1922542"/>
            <a:ext cx="285750" cy="27622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827584" y="3945250"/>
            <a:ext cx="4680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このとき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，四角形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CP</a:t>
            </a:r>
            <a:r>
              <a:rPr lang="en-US" altLang="ja-JP" sz="2000" kern="0" spc="-3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R</a:t>
            </a:r>
            <a:r>
              <a:rPr lang="ja-JP" altLang="en-US" sz="2000" kern="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Ｑ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は</a:t>
            </a:r>
            <a:endParaRPr lang="en-US" altLang="ja-JP" sz="20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SMath-Roman"/>
            </a:endParaRPr>
          </a:p>
          <a:p>
            <a:pPr algn="just">
              <a:spcAft>
                <a:spcPts val="0"/>
              </a:spcAft>
            </a:pPr>
            <a:r>
              <a:rPr lang="en-US" altLang="ja-JP" sz="20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辺の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長さ</a:t>
            </a:r>
            <a:r>
              <a:rPr lang="ja-JP" altLang="en-US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Italic"/>
              </a:rPr>
              <a:t>の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正方形となる。</a:t>
            </a:r>
            <a:endParaRPr lang="ja-JP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59632" y="3573016"/>
            <a:ext cx="2645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線</a:t>
            </a:r>
            <a:r>
              <a:rPr lang="ja-JP" altLang="en-US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分</a:t>
            </a:r>
            <a:r>
              <a:rPr lang="en-US" altLang="ja-JP" sz="20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PR</a:t>
            </a:r>
            <a:r>
              <a:rPr lang="ja-JP" altLang="ja-JP" sz="2000" kern="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en-US" sz="2000" kern="0" spc="-3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Ｑ</a:t>
            </a:r>
            <a:r>
              <a:rPr lang="en-US" altLang="ja-JP" sz="2000" kern="0" spc="-30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R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en-US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かく。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" y="3645024"/>
            <a:ext cx="285750" cy="285750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755576" y="6309320"/>
            <a:ext cx="7526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（注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lang="en-US" altLang="ja-JP" sz="20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000" kern="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b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場合は，</a:t>
            </a:r>
            <a:r>
              <a:rPr lang="en-US" altLang="ja-JP" sz="2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辺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の長さ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の正方形を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作図すればよい。</a:t>
            </a:r>
            <a:endParaRPr lang="ja-JP" altLang="en-US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91" y="4332446"/>
            <a:ext cx="420051" cy="2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0" grpId="0"/>
      <p:bldP spid="12" grpId="0"/>
      <p:bldP spid="13" grpId="0"/>
      <p:bldP spid="16" grpId="0"/>
      <p:bldP spid="14" grpId="0"/>
      <p:bldP spid="15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56" y="2673208"/>
            <a:ext cx="2838239" cy="2627999"/>
          </a:xfrm>
          <a:prstGeom prst="rect">
            <a:avLst/>
          </a:prstGeom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74737" y="895166"/>
            <a:ext cx="7745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与えられた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の外接円を作図せよ。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23850" y="908066"/>
            <a:ext cx="720080" cy="830997"/>
            <a:chOff x="-1548680" y="1418386"/>
            <a:chExt cx="720080" cy="830997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-1548680" y="1418386"/>
              <a:ext cx="720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問</a:t>
              </a:r>
              <a:r>
                <a:rPr lang="ja-JP" altLang="en-US" sz="2400" dirty="0">
                  <a:solidFill>
                    <a:srgbClr val="00B0F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１</a:t>
              </a:r>
              <a:endParaRPr kumimoji="1" lang="ja-JP" altLang="en-US" sz="2400" dirty="0">
                <a:solidFill>
                  <a:srgbClr val="00B0F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-1548680" y="1424121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79891"/>
            <a:ext cx="2790825" cy="26289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87624" y="4508989"/>
            <a:ext cx="5405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285" indent="-269240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辺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垂直二等分線を引く。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87624" y="4966365"/>
            <a:ext cx="5368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285" indent="-269240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これらの垂直二等分線の交点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endParaRPr lang="en-US" altLang="ja-JP" sz="24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SMath-Roman"/>
            </a:endParaRPr>
          </a:p>
          <a:p>
            <a:pPr marL="629285" indent="-269240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中心として，点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を通る円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かく。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47664" y="5746263"/>
            <a:ext cx="6979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このとき，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は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xtra"/>
              </a:rPr>
              <a:t>△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外心であるから，円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O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は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B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通り，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xtra"/>
              </a:rPr>
              <a:t>△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外接円になる。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14" y="4592935"/>
            <a:ext cx="285750" cy="2762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50" y="5085184"/>
            <a:ext cx="285750" cy="276225"/>
          </a:xfrm>
          <a:prstGeom prst="rect">
            <a:avLst/>
          </a:prstGeom>
        </p:spPr>
      </p:pic>
      <p:sp>
        <p:nvSpPr>
          <p:cNvPr id="14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１ 基本的な作図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いろいろな作図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-</a:t>
            </a:r>
            <a:r>
              <a:rPr lang="en-US" altLang="ja-JP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		  </a:t>
            </a:r>
            <a:r>
              <a:rPr lang="en-US" altLang="ja-JP" sz="28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p.128)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8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232782" y="908720"/>
            <a:ext cx="8587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085" indent="66675" algn="just" fontAlgn="ctr">
              <a:spcAft>
                <a:spcPts val="0"/>
              </a:spcAft>
            </a:pP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円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の外部の点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から円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O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に引いた接線を作図する手順を</a:t>
            </a: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考え</a:t>
            </a:r>
            <a:endParaRPr lang="en-US" altLang="ja-JP" sz="2400" kern="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45085" indent="66675" algn="just" fontAlgn="ctr">
              <a:spcAft>
                <a:spcPts val="0"/>
              </a:spcAft>
            </a:pP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てみよう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29566"/>
            <a:ext cx="3320415" cy="267366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28639"/>
            <a:ext cx="285750" cy="27622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84823"/>
            <a:ext cx="285750" cy="27622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83568" y="1850048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085" indent="66675" algn="just" fontAlgn="ctr">
              <a:spcAft>
                <a:spcPts val="0"/>
              </a:spcAft>
            </a:pP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線分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の中点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′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を求め，点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′</a:t>
            </a:r>
          </a:p>
          <a:p>
            <a:pPr marR="45085" indent="66675" algn="just" fontAlgn="ctr">
              <a:spcAft>
                <a:spcPts val="0"/>
              </a:spcAft>
            </a:pPr>
            <a:r>
              <a:rPr lang="ja-JP" altLang="en-US" sz="2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中心とし，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 err="1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を通る円</a:t>
            </a:r>
            <a:r>
              <a:rPr lang="ja-JP" altLang="en-US" sz="2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endParaRPr lang="en-US" altLang="ja-JP" sz="2400" kern="1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45085" indent="66675" algn="just" fontAlgn="ctr">
              <a:spcAft>
                <a:spcPts val="0"/>
              </a:spcAft>
            </a:pPr>
            <a:r>
              <a:rPr lang="ja-JP" altLang="en-US" sz="2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かく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en-US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45085" indent="66675" algn="just" fontAlgn="ctr">
              <a:spcAft>
                <a:spcPts val="0"/>
              </a:spcAft>
            </a:pP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この円と円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の交点を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ja-JP" altLang="en-US" sz="2400" kern="100" dirty="0" err="1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′</a:t>
            </a:r>
            <a:r>
              <a:rPr lang="ja-JP" altLang="en-US" sz="2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とする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9512" y="4005064"/>
            <a:ext cx="8499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085" indent="66675" algn="just" fontAlgn="ctr">
              <a:spcAft>
                <a:spcPts val="0"/>
              </a:spcAft>
            </a:pPr>
            <a:r>
              <a:rPr lang="ja-JP" altLang="en-US" sz="2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この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とき，点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ja-JP" altLang="en-US" sz="2400" kern="100" dirty="0" err="1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′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は円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′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上の点であり，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は円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′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の直径</a:t>
            </a:r>
            <a:r>
              <a:rPr lang="ja-JP" altLang="en-US" sz="2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</a:t>
            </a:r>
            <a:endParaRPr lang="en-US" altLang="ja-JP" sz="2400" kern="1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45085" indent="66675" algn="just" fontAlgn="ctr">
              <a:spcAft>
                <a:spcPts val="0"/>
              </a:spcAft>
            </a:pPr>
            <a:r>
              <a:rPr lang="ja-JP" altLang="en-US" sz="2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ある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から，円周角の定理に</a:t>
            </a:r>
            <a:r>
              <a:rPr lang="ja-JP" altLang="en-US" sz="2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</a:t>
            </a:r>
            <a:endParaRPr lang="en-US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45085" indent="66675" algn="just" fontAlgn="ctr"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400" kern="10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⊥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</a:t>
            </a:r>
            <a:r>
              <a:rPr lang="ja-JP" altLang="en-US" sz="2400" kern="100" dirty="0" err="1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′</a:t>
            </a:r>
            <a:r>
              <a:rPr lang="ja-JP" altLang="en-US" sz="24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⊥</a:t>
            </a:r>
            <a:r>
              <a:rPr lang="en-US" altLang="ja-JP" sz="2400" kern="10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′</a:t>
            </a:r>
            <a:endParaRPr lang="en-US" altLang="ja-JP" sz="24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 marR="45085" indent="66675" algn="just" fontAlgn="ctr">
              <a:spcAft>
                <a:spcPts val="0"/>
              </a:spcAft>
            </a:pP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よって，直線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</a:t>
            </a:r>
            <a:r>
              <a:rPr lang="ja-JP" altLang="en-US" sz="2400" kern="100" dirty="0" err="1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</a:t>
            </a:r>
            <a:r>
              <a:rPr lang="en-US" altLang="ja-JP" sz="24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は円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の接線である。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219664" y="92076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１ 基本的な作図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いろいろな作図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-</a:t>
            </a:r>
            <a:r>
              <a:rPr lang="en-US" altLang="ja-JP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		  </a:t>
            </a:r>
            <a:r>
              <a:rPr lang="en-US" altLang="ja-JP" sz="28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p.128)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11560" y="3501008"/>
            <a:ext cx="3307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5085" indent="66675" algn="just" fontAlgn="ctr"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直線</a:t>
            </a:r>
            <a:r>
              <a:rPr lang="en-US" altLang="ja-JP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ja-JP" altLang="en-US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′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を引く。</a:t>
            </a:r>
            <a:endParaRPr lang="en-US" altLang="ja-JP" sz="2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9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9077" y="817784"/>
            <a:ext cx="8636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直線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Ｐゴシック 見出し"/>
              </a:rPr>
              <a:t>l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上にない点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</a:rPr>
              <a:t>P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を通り，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Ｐゴシック 見出し"/>
              </a:rPr>
              <a:t>l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に平行な直線は，次のような手順によって作図することができる。　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83568" y="1628800"/>
            <a:ext cx="3929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直線</a:t>
            </a:r>
            <a:r>
              <a:rPr lang="en-US" altLang="ja-JP" sz="2400" i="1" kern="100" dirty="0" smtClean="0">
                <a:latin typeface="Times New Roman" panose="02020603050405020304" pitchFamily="18" charset="0"/>
                <a:ea typeface="ＭＳ Ｐゴシック 見出し"/>
              </a:rPr>
              <a:t>l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上</a:t>
            </a:r>
            <a:r>
              <a:rPr lang="ja-JP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</a:rPr>
              <a:t>A</a:t>
            </a:r>
            <a:r>
              <a:rPr lang="ja-JP" altLang="ja-JP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</a:rPr>
              <a:t>B</a:t>
            </a:r>
            <a:r>
              <a:rPr lang="ja-JP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をとる。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07350" y="2033909"/>
            <a:ext cx="11809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3376295" indent="-266700">
              <a:spcAft>
                <a:spcPts val="0"/>
              </a:spcAft>
            </a:pP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4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P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を中心とする半径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AB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の円と</a:t>
            </a: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endParaRPr lang="en-US" altLang="ja-JP" sz="2400" kern="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49580" marR="3376295" indent="-266700">
              <a:spcAft>
                <a:spcPts val="0"/>
              </a:spcAft>
            </a:pP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4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B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を中心とする半径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AP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の円</a:t>
            </a: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endParaRPr lang="en-US" altLang="ja-JP" sz="2400" kern="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49580" marR="3376295" indent="-266700">
              <a:spcAft>
                <a:spcPts val="0"/>
              </a:spcAft>
            </a:pP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かき，この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円の交点</a:t>
            </a:r>
            <a:r>
              <a:rPr lang="ja-JP" altLang="ja-JP" sz="2400" kern="0" spc="-3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en-US" sz="2400" kern="100" spc="-3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とする。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3568" y="3250507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直線</a:t>
            </a:r>
            <a:r>
              <a:rPr lang="en-US" altLang="ja-JP" sz="2400" kern="100" spc="-300" dirty="0">
                <a:latin typeface="Times New Roman" panose="02020603050405020304" pitchFamily="18" charset="0"/>
                <a:ea typeface="ＭＳ Ｐゴシック 見出し"/>
              </a:rPr>
              <a:t>P</a:t>
            </a:r>
            <a:r>
              <a:rPr lang="ja-JP" altLang="en-US" sz="2400" kern="100" spc="-3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を引く。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8455" y="4077072"/>
            <a:ext cx="13212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76295">
              <a:spcAft>
                <a:spcPts val="0"/>
              </a:spcAft>
            </a:pP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このとき，四角形</a:t>
            </a:r>
            <a:r>
              <a:rPr lang="en-US" altLang="ja-JP" sz="24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</a:t>
            </a:r>
            <a:r>
              <a:rPr lang="en-US" altLang="ja-JP" sz="2400" kern="0" spc="-3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B</a:t>
            </a:r>
            <a:r>
              <a:rPr lang="ja-JP" altLang="en-US" sz="2400" kern="100" spc="-3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en-US" altLang="ja-JP" sz="2400" kern="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P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は，</a:t>
            </a:r>
            <a:r>
              <a:rPr lang="en-US" altLang="ja-JP" sz="2400" kern="100" spc="-3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P</a:t>
            </a:r>
            <a:r>
              <a:rPr lang="ja-JP" altLang="en-US" sz="2400" kern="100" spc="-3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AB</a:t>
            </a:r>
            <a:r>
              <a:rPr lang="ja-JP" altLang="ja-JP" sz="2400" kern="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AP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0" spc="-300" dirty="0" smtClean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B</a:t>
            </a:r>
            <a:r>
              <a:rPr lang="ja-JP" altLang="en-US" sz="2400" kern="100" spc="-3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より，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組</a:t>
            </a: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endParaRPr lang="en-US" altLang="ja-JP" sz="2400" kern="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3376295">
              <a:spcAft>
                <a:spcPts val="0"/>
              </a:spcAft>
            </a:pP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対辺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が</a:t>
            </a: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それぞれ等しい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から平行四辺形である。</a:t>
            </a:r>
            <a:endParaRPr lang="ja-JP" altLang="ja-JP" sz="2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1640205" algn="just">
              <a:spcAft>
                <a:spcPts val="0"/>
              </a:spcAft>
            </a:pP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すなわち，直線</a:t>
            </a:r>
            <a:r>
              <a:rPr lang="en-US" altLang="ja-JP" sz="2400" kern="100" spc="-3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P</a:t>
            </a:r>
            <a:r>
              <a:rPr lang="ja-JP" altLang="en-US" sz="2400" kern="100" spc="-3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は直線</a:t>
            </a:r>
            <a:r>
              <a:rPr lang="en-US" altLang="ja-JP" sz="2400" kern="100" dirty="0">
                <a:latin typeface="Times New Roman" panose="02020603050405020304" pitchFamily="18" charset="0"/>
                <a:ea typeface="ＭＳ Ｐゴシック 見出し"/>
                <a:cs typeface="Times New Roman" panose="02020603050405020304" pitchFamily="18" charset="0"/>
              </a:rPr>
              <a:t>AB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に平行である。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8" y="1706900"/>
            <a:ext cx="281940" cy="28194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8" y="2132856"/>
            <a:ext cx="281940" cy="28194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8" y="3340369"/>
            <a:ext cx="281940" cy="28194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17782"/>
            <a:ext cx="3779520" cy="2400300"/>
          </a:xfrm>
          <a:prstGeom prst="rect">
            <a:avLst/>
          </a:prstGeom>
        </p:spPr>
      </p:pic>
      <p:sp>
        <p:nvSpPr>
          <p:cNvPr id="13" name="タイトル 1"/>
          <p:cNvSpPr txBox="1">
            <a:spLocks/>
          </p:cNvSpPr>
          <p:nvPr/>
        </p:nvSpPr>
        <p:spPr bwMode="auto">
          <a:xfrm>
            <a:off x="219664" y="92076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１ 基本的な作図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いろいろな作図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-</a:t>
            </a:r>
            <a:r>
              <a:rPr lang="en-US" altLang="ja-JP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		  </a:t>
            </a:r>
            <a:r>
              <a:rPr lang="en-US" altLang="ja-JP" sz="28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教科書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p.129)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4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5"/>
            <a:ext cx="3096344" cy="307157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5"/>
            <a:ext cx="3096344" cy="3071573"/>
          </a:xfrm>
          <a:prstGeom prst="rect">
            <a:avLst/>
          </a:prstGeom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74737" y="895166"/>
            <a:ext cx="7745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が与えられたとき，線分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に内分する点</a:t>
            </a:r>
            <a:r>
              <a:rPr lang="en-US" altLang="ja-JP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を作図する手順を考えてみよう。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908050"/>
            <a:ext cx="1166389" cy="461665"/>
            <a:chOff x="35496" y="950895"/>
            <a:chExt cx="1166389" cy="461665"/>
          </a:xfrm>
        </p:grpSpPr>
        <p:sp>
          <p:nvSpPr>
            <p:cNvPr id="13" name="正方形/長方形 12"/>
            <p:cNvSpPr/>
            <p:nvPr/>
          </p:nvSpPr>
          <p:spPr>
            <a:xfrm>
              <a:off x="615045" y="954927"/>
              <a:ext cx="453600" cy="4536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65136" y="951327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5496" y="950895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例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81805" y="950895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２</a:t>
              </a:r>
              <a:endPara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201885" y="1700808"/>
            <a:ext cx="4738267" cy="1569660"/>
            <a:chOff x="1201885" y="1820560"/>
            <a:chExt cx="4481458" cy="1569660"/>
          </a:xfrm>
        </p:grpSpPr>
        <p:sp>
          <p:nvSpPr>
            <p:cNvPr id="8" name="テキスト ボックス 2"/>
            <p:cNvSpPr txBox="1">
              <a:spLocks noChangeArrowheads="1"/>
            </p:cNvSpPr>
            <p:nvPr/>
          </p:nvSpPr>
          <p:spPr bwMode="auto">
            <a:xfrm>
              <a:off x="1635236" y="1820560"/>
              <a:ext cx="4048107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右の図のように，半直線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AX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を引き，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AX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上に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spc="-3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ja-JP" altLang="en-US" sz="2400" spc="-3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</a:t>
              </a:r>
              <a:endPara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eaLnBrk="1" hangingPunct="1">
                <a:defRPr/>
              </a:pPr>
              <a:r>
                <a:rPr lang="en-US" altLang="ja-JP" sz="2400" spc="-3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ja-JP" altLang="en-US" sz="2400" spc="-3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：</a:t>
              </a:r>
              <a:r>
                <a:rPr lang="ja-JP" altLang="en-US" sz="2400" spc="-3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：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となるようにとる。</a:t>
              </a:r>
              <a:endPara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885" y="1919095"/>
              <a:ext cx="320229" cy="320229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1227435" y="3246075"/>
            <a:ext cx="4568701" cy="1200329"/>
            <a:chOff x="1227435" y="3246075"/>
            <a:chExt cx="4568701" cy="1200329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435" y="3310547"/>
              <a:ext cx="320229" cy="320229"/>
            </a:xfrm>
            <a:prstGeom prst="rect">
              <a:avLst/>
            </a:prstGeom>
          </p:spPr>
        </p:pic>
        <p:sp>
          <p:nvSpPr>
            <p:cNvPr id="22" name="テキスト ボックス 2"/>
            <p:cNvSpPr txBox="1">
              <a:spLocks noChangeArrowheads="1"/>
            </p:cNvSpPr>
            <p:nvPr/>
          </p:nvSpPr>
          <p:spPr bwMode="auto">
            <a:xfrm>
              <a:off x="1635236" y="3246075"/>
              <a:ext cx="41609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spc="-3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ja-JP" altLang="en-US" sz="2400" spc="-3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を通り，直線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RB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に平行な直線を引き，線分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との交点を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1146745" y="5674790"/>
            <a:ext cx="7745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よって，点</a:t>
            </a:r>
            <a:r>
              <a:rPr lang="en-US" altLang="ja-JP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は線分</a:t>
            </a:r>
            <a:r>
              <a:rPr lang="en-US" altLang="ja-JP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に内分する点である。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1130213" y="4537367"/>
            <a:ext cx="5553842" cy="963704"/>
            <a:chOff x="1202543" y="4652518"/>
            <a:chExt cx="5553842" cy="963704"/>
          </a:xfrm>
        </p:grpSpPr>
        <p:sp>
          <p:nvSpPr>
            <p:cNvPr id="25" name="テキスト ボックス 2"/>
            <p:cNvSpPr txBox="1">
              <a:spLocks noChangeArrowheads="1"/>
            </p:cNvSpPr>
            <p:nvPr/>
          </p:nvSpPr>
          <p:spPr bwMode="auto">
            <a:xfrm>
              <a:off x="1202543" y="4652518"/>
              <a:ext cx="45219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このとき，</a:t>
              </a:r>
              <a:r>
                <a:rPr lang="en-US" altLang="ja-JP" sz="2400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RB</a:t>
              </a:r>
              <a:r>
                <a:rPr lang="en-US" altLang="ja-JP" sz="2400" dirty="0" smtClean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//</a:t>
              </a:r>
              <a:r>
                <a:rPr lang="ja-JP" altLang="en-US" sz="2400" spc="-300" dirty="0" smtClean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であるから</a:t>
              </a:r>
            </a:p>
          </p:txBody>
        </p:sp>
        <p:sp>
          <p:nvSpPr>
            <p:cNvPr id="29" name="テキスト ボックス 2"/>
            <p:cNvSpPr txBox="1">
              <a:spLocks noChangeArrowheads="1"/>
            </p:cNvSpPr>
            <p:nvPr/>
          </p:nvSpPr>
          <p:spPr bwMode="auto">
            <a:xfrm>
              <a:off x="2738856" y="5154557"/>
              <a:ext cx="40175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AP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：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PB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spc="-3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ja-JP" altLang="en-US" sz="2400" spc="-3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：</a:t>
              </a:r>
              <a:r>
                <a:rPr lang="ja-JP" altLang="en-US" sz="2400" spc="-3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en-US" altLang="ja-JP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：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endParaRPr lang="ja-JP" altLang="en-US" sz="2400" dirty="0">
                <a:latin typeface="+mn-ea"/>
                <a:ea typeface="+mn-ea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5"/>
            <a:ext cx="3096344" cy="3071573"/>
          </a:xfrm>
          <a:prstGeom prst="rect">
            <a:avLst/>
          </a:prstGeom>
        </p:spPr>
      </p:pic>
      <p:sp>
        <p:nvSpPr>
          <p:cNvPr id="23" name="タイトル 1"/>
          <p:cNvSpPr txBox="1">
            <a:spLocks/>
          </p:cNvSpPr>
          <p:nvPr/>
        </p:nvSpPr>
        <p:spPr bwMode="auto">
          <a:xfrm>
            <a:off x="219664" y="92076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１ 基本的な作図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いろいろな作図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-</a:t>
            </a:r>
            <a:r>
              <a:rPr lang="en-US" altLang="ja-JP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		  </a:t>
            </a:r>
            <a:r>
              <a:rPr lang="en-US" altLang="ja-JP" sz="28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教科書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p.129)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74737" y="940658"/>
            <a:ext cx="7745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与えられた線分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について，次の点を作図することによって求めよ。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36622" y="924279"/>
            <a:ext cx="720080" cy="830997"/>
            <a:chOff x="-1548680" y="1418386"/>
            <a:chExt cx="720080" cy="830997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-1548680" y="1418386"/>
              <a:ext cx="720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問</a:t>
              </a:r>
              <a:r>
                <a:rPr lang="ja-JP" altLang="en-US" sz="2400" dirty="0">
                  <a:solidFill>
                    <a:srgbClr val="00B0F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２</a:t>
              </a:r>
              <a:endParaRPr kumimoji="1" lang="ja-JP" altLang="en-US" sz="2400" dirty="0">
                <a:solidFill>
                  <a:srgbClr val="00B0F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-1548680" y="1424121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1056702" y="2031231"/>
            <a:ext cx="4937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に内分する点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219664" y="92076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１ 基本的な作図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いろいろな作図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-</a:t>
            </a:r>
            <a:r>
              <a:rPr lang="en-US" altLang="ja-JP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		  </a:t>
            </a:r>
            <a:r>
              <a:rPr lang="en-US" altLang="ja-JP" sz="28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教科書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p.129)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74738" y="2708920"/>
            <a:ext cx="5225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に内分する点</a:t>
            </a:r>
          </a:p>
        </p:txBody>
      </p:sp>
    </p:spTree>
    <p:extLst>
      <p:ext uri="{BB962C8B-B14F-4D97-AF65-F5344CB8AC3E}">
        <p14:creationId xmlns:p14="http://schemas.microsoft.com/office/powerpoint/2010/main" val="38823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3143250" cy="358140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1645365" y="1124744"/>
            <a:ext cx="8273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半直線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引き，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上に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kern="0" spc="-3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ja-JP" altLang="en-US" sz="24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R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en-US" altLang="ja-JP" sz="2400" kern="0" spc="-3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</a:t>
            </a:r>
            <a:r>
              <a:rPr lang="ja-JP" altLang="en-US" sz="24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：</a:t>
            </a:r>
            <a:r>
              <a:rPr lang="ja-JP" altLang="en-US" sz="24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R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：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となるよう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にとる。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634485" y="19888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spc="-3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ja-JP" altLang="en-US" sz="24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通り，直線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RB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に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平行な直線を引き，線分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AB</a:t>
            </a: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の交点を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と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する。</a:t>
            </a:r>
            <a:endParaRPr lang="en-US" altLang="ja-JP" sz="24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27" y="1208559"/>
            <a:ext cx="285750" cy="276225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27" y="2072655"/>
            <a:ext cx="285750" cy="276225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187624" y="285293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Roman"/>
              </a:rPr>
              <a:t>P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が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求める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内分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1056702" y="548680"/>
            <a:ext cx="4937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に内分する点</a:t>
            </a:r>
          </a:p>
        </p:txBody>
      </p:sp>
      <p:pic>
        <p:nvPicPr>
          <p:cNvPr id="29" name="図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97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3045</Words>
  <Application>Microsoft Office PowerPoint</Application>
  <PresentationFormat>画面に合わせる (4:3)</PresentationFormat>
  <Paragraphs>312</Paragraphs>
  <Slides>31</Slides>
  <Notes>31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アース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東京書籍株式会社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東京書籍株式会社</dc:creator>
  <cp:lastModifiedBy/>
  <cp:revision>1</cp:revision>
  <dcterms:created xsi:type="dcterms:W3CDTF">2013-04-26T06:05:15Z</dcterms:created>
  <dcterms:modified xsi:type="dcterms:W3CDTF">2017-12-01T09:30:11Z</dcterms:modified>
</cp:coreProperties>
</file>