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16" r:id="rId2"/>
    <p:sldId id="259" r:id="rId3"/>
    <p:sldId id="421" r:id="rId4"/>
    <p:sldId id="414" r:id="rId5"/>
    <p:sldId id="422" r:id="rId6"/>
    <p:sldId id="423" r:id="rId7"/>
    <p:sldId id="424" r:id="rId8"/>
    <p:sldId id="438" r:id="rId9"/>
    <p:sldId id="425" r:id="rId10"/>
    <p:sldId id="439" r:id="rId11"/>
    <p:sldId id="426" r:id="rId12"/>
    <p:sldId id="427" r:id="rId13"/>
    <p:sldId id="428" r:id="rId14"/>
    <p:sldId id="440" r:id="rId15"/>
    <p:sldId id="429" r:id="rId16"/>
    <p:sldId id="430" r:id="rId17"/>
    <p:sldId id="431" r:id="rId18"/>
    <p:sldId id="433" r:id="rId19"/>
    <p:sldId id="434" r:id="rId20"/>
    <p:sldId id="441" r:id="rId21"/>
    <p:sldId id="435" r:id="rId22"/>
    <p:sldId id="436" r:id="rId23"/>
    <p:sldId id="437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64" r:id="rId33"/>
    <p:sldId id="450" r:id="rId34"/>
    <p:sldId id="451" r:id="rId35"/>
    <p:sldId id="452" r:id="rId36"/>
    <p:sldId id="453" r:id="rId37"/>
    <p:sldId id="454" r:id="rId38"/>
    <p:sldId id="398" r:id="rId39"/>
    <p:sldId id="392" r:id="rId40"/>
    <p:sldId id="455" r:id="rId41"/>
    <p:sldId id="456" r:id="rId42"/>
    <p:sldId id="462" r:id="rId43"/>
    <p:sldId id="463" r:id="rId44"/>
    <p:sldId id="457" r:id="rId45"/>
    <p:sldId id="458" r:id="rId46"/>
    <p:sldId id="459" r:id="rId47"/>
    <p:sldId id="460" r:id="rId48"/>
  </p:sldIdLst>
  <p:sldSz cx="9144000" cy="6858000" type="screen4x3"/>
  <p:notesSz cx="9945688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4" pos="869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5556" userDrawn="1">
          <p15:clr>
            <a:srgbClr val="A4A3A4"/>
          </p15:clr>
        </p15:guide>
        <p15:guide id="7" pos="567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158" userDrawn="1">
          <p15:clr>
            <a:srgbClr val="A4A3A4"/>
          </p15:clr>
        </p15:guide>
        <p15:guide id="10" orient="horz" pos="164" userDrawn="1">
          <p15:clr>
            <a:srgbClr val="A4A3A4"/>
          </p15:clr>
        </p15:guide>
        <p15:guide id="11" pos="6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C7"/>
    <a:srgbClr val="CDA205"/>
    <a:srgbClr val="007A37"/>
    <a:srgbClr val="CBA105"/>
    <a:srgbClr val="E4B406"/>
    <a:srgbClr val="F4C106"/>
    <a:srgbClr val="003192"/>
    <a:srgbClr val="FF99FF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5494" autoAdjust="0"/>
  </p:normalViewPr>
  <p:slideViewPr>
    <p:cSldViewPr>
      <p:cViewPr varScale="1">
        <p:scale>
          <a:sx n="97" d="100"/>
          <a:sy n="97" d="100"/>
        </p:scale>
        <p:origin x="624" y="64"/>
      </p:cViewPr>
      <p:guideLst>
        <p:guide orient="horz" pos="2160"/>
        <p:guide pos="2880"/>
        <p:guide pos="869"/>
        <p:guide pos="204"/>
        <p:guide pos="5556"/>
        <p:guide pos="567"/>
        <p:guide orient="horz" pos="913"/>
        <p:guide pos="158"/>
        <p:guide orient="horz" pos="164"/>
        <p:guide pos="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9" y="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E7FADD5-E5F0-4C65-B8B8-4315148CB4FD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B54DA81-25F5-4F21-8B1E-CBD2CC3A93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73397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33589" y="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9E0515D-C5CB-45BE-A1DE-DA002F58F83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6" tIns="48003" rIns="96006" bIns="4800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571" y="3257551"/>
            <a:ext cx="7956549" cy="3086100"/>
          </a:xfrm>
          <a:prstGeom prst="rect">
            <a:avLst/>
          </a:prstGeom>
        </p:spPr>
        <p:txBody>
          <a:bodyPr vert="horz" lIns="96006" tIns="48003" rIns="96006" bIns="4800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D9BA341-0638-4917-A343-7B4A295752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9216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6608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I</a:t>
            </a:r>
            <a:r>
              <a:rPr lang="ja-JP" altLang="en-US"/>
              <a:t>　スタンダード </a:t>
            </a:r>
            <a:r>
              <a:rPr lang="en-US" altLang="ja-JP"/>
              <a:t>5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5831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45252BC-73FA-41C3-BC83-F2B3B485DBD6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74FF-7DD9-412C-88A1-4BDDDF6A55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544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6550-AC48-4B8D-B0B2-A4195B28524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5635-74D8-4284-8D66-1C02752654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849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26E4-F64C-4E39-8143-24B208E9F1F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E52C-557D-4AAE-B7EF-14213F4147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323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pPr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59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8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D60F-A700-40EC-9738-7891C44A645C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E66C-1047-4657-BADB-D754CAAAB5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1658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2544-DB94-4A9A-92D5-94751D0B781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6A95-DBC3-4743-8E06-90C0FBCC8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79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3B3D-44D3-47D0-95A2-5BF6FC6D82DD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406-9714-4F69-BD3E-50E555225F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898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3FEA-AD09-41FD-AF26-074F1882B3C9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3008-16DB-463C-BCF8-5CF8FD52EE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7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020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7292-6011-4724-95D9-402FEFA4CC80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3A10-8DE1-4406-9D19-4DB034F5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52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1A54-9BF1-4A0C-93FB-91E77A7386A3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EF27-A9F1-4906-9EB4-C17B716463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4518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D96F9A-3D62-4695-A39D-EDE80411BCC5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EFEF4C-4D5C-41DA-98EB-395D741E61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2" r:id="rId4"/>
    <p:sldLayoutId id="2147484703" r:id="rId5"/>
    <p:sldLayoutId id="2147484708" r:id="rId6"/>
    <p:sldLayoutId id="2147484709" r:id="rId7"/>
    <p:sldLayoutId id="2147484710" r:id="rId8"/>
    <p:sldLayoutId id="2147484711" r:id="rId9"/>
    <p:sldLayoutId id="2147484704" r:id="rId10"/>
    <p:sldLayoutId id="2147484712" r:id="rId11"/>
    <p:sldLayoutId id="2147484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jpe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750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33231" y="3279760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１節　微分係数と導関数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38854" y="1796623"/>
            <a:ext cx="549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微分と積分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25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51519" y="5138028"/>
            <a:ext cx="777686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微分係数の定義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1519" y="5668893"/>
                <a:ext cx="7776865" cy="928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US" altLang="ja-JP" sz="2800" b="1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ja-JP" sz="2800" b="1" i="1">
                                  <a:latin typeface="Cambria Math"/>
                                </a:rPr>
                                <m:t>𝒉</m:t>
                              </m:r>
                              <m:r>
                                <a:rPr lang="en-US" altLang="ja-JP" sz="2800" b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b="1" i="1">
                                  <a:latin typeface="Cambria Math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9" y="5668893"/>
                <a:ext cx="7776865" cy="928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66804E50-3ED0-48FA-8BC9-7ABA315A5967}"/>
                  </a:ext>
                </a:extLst>
              </p:cNvPr>
              <p:cNvSpPr/>
              <p:nvPr/>
            </p:nvSpPr>
            <p:spPr>
              <a:xfrm>
                <a:off x="251519" y="108000"/>
                <a:ext cx="8712969" cy="486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この値</m:t>
                      </m:r>
                      <m:r>
                        <a:rPr lang="en-US" altLang="ja-JP" sz="2800">
                          <a:latin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</m:t>
                      </m:r>
                      <m:r>
                        <a:rPr lang="en-US" altLang="ja-JP" sz="2800" i="1">
                          <a:latin typeface="Cambria Math"/>
                        </a:rPr>
                        <m:t>h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が限りなく</m:t>
                      </m:r>
                      <m:r>
                        <a:rPr lang="en-US" altLang="ja-JP" sz="2800">
                          <a:latin typeface="Cambria Math"/>
                        </a:rPr>
                        <m:t>0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に近づくときの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極限値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という。このことを，記号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lim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を用いて次のように書く。</a:t>
                </a:r>
              </a:p>
              <a:p>
                <a:pPr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2+</m:t>
                                      </m:r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 i="1">
                              <a:latin typeface="Cambria Math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0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に近づける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ときの極限値</m:t>
                    </m:r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/>
                              </a:rPr>
                              <m:t>h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が定まるならば，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この値を関数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微分係数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66804E50-3ED0-48FA-8BC9-7ABA315A5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08000"/>
                <a:ext cx="8712969" cy="4862613"/>
              </a:xfrm>
              <a:prstGeom prst="rect">
                <a:avLst/>
              </a:prstGeom>
              <a:blipFill>
                <a:blip r:embed="rId4"/>
                <a:stretch>
                  <a:fillRect l="-1399" r="-629" b="-2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メモ 6">
            <a:extLst>
              <a:ext uri="{FF2B5EF4-FFF2-40B4-BE49-F238E27FC236}">
                <a16:creationId xmlns:a16="http://schemas.microsoft.com/office/drawing/2014/main" id="{D8499EE5-2748-4BBF-AACB-6784C959E9E5}"/>
              </a:ext>
            </a:extLst>
          </p:cNvPr>
          <p:cNvSpPr/>
          <p:nvPr/>
        </p:nvSpPr>
        <p:spPr>
          <a:xfrm>
            <a:off x="6300032" y="4005064"/>
            <a:ext cx="172835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971600" y="1052736"/>
            <a:ext cx="144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メモ 6">
            <a:extLst>
              <a:ext uri="{FF2B5EF4-FFF2-40B4-BE49-F238E27FC236}">
                <a16:creationId xmlns:a16="http://schemas.microsoft.com/office/drawing/2014/main" id="{9EC4CA7D-8C6E-4A16-B5D8-2727C2B56936}"/>
              </a:ext>
            </a:extLst>
          </p:cNvPr>
          <p:cNvSpPr/>
          <p:nvPr/>
        </p:nvSpPr>
        <p:spPr>
          <a:xfrm>
            <a:off x="1259632" y="4509120"/>
            <a:ext cx="972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547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42988" y="908720"/>
                <a:ext cx="7849492" cy="3547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における微分係数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8985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>
                              <a:latin typeface="Cambria Math"/>
                            </a:rPr>
                            <m:t>(2+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ja-JP" sz="280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" y="908720"/>
                <a:ext cx="7849492" cy="3547894"/>
              </a:xfrm>
              <a:prstGeom prst="rect">
                <a:avLst/>
              </a:prstGeom>
              <a:blipFill>
                <a:blip r:embed="rId2"/>
                <a:stretch>
                  <a:fillRect l="-1553" t="-20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482965F-6D42-4910-BB3F-5D1253518B7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AB8536-D3A4-4C5A-948D-F552DA9E33A9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</a:t>
            </a:r>
          </a:p>
        </p:txBody>
      </p:sp>
      <p:sp>
        <p:nvSpPr>
          <p:cNvPr id="9" name="メモ 12">
            <a:extLst>
              <a:ext uri="{FF2B5EF4-FFF2-40B4-BE49-F238E27FC236}">
                <a16:creationId xmlns:a16="http://schemas.microsoft.com/office/drawing/2014/main" id="{5ACC04F6-02D2-4030-9842-3D2B7A96DAB0}"/>
              </a:ext>
            </a:extLst>
          </p:cNvPr>
          <p:cNvSpPr/>
          <p:nvPr/>
        </p:nvSpPr>
        <p:spPr>
          <a:xfrm>
            <a:off x="1042988" y="2132856"/>
            <a:ext cx="7560000" cy="86409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12">
            <a:extLst>
              <a:ext uri="{FF2B5EF4-FFF2-40B4-BE49-F238E27FC236}">
                <a16:creationId xmlns:a16="http://schemas.microsoft.com/office/drawing/2014/main" id="{D2675CB8-76DD-4ECD-9DEE-420D9E602EB0}"/>
              </a:ext>
            </a:extLst>
          </p:cNvPr>
          <p:cNvSpPr/>
          <p:nvPr/>
        </p:nvSpPr>
        <p:spPr>
          <a:xfrm>
            <a:off x="1907704" y="3431899"/>
            <a:ext cx="5220000" cy="86409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40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58620" y="908157"/>
                <a:ext cx="78207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について，微分係数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0" y="908157"/>
                <a:ext cx="7820776" cy="954107"/>
              </a:xfrm>
              <a:prstGeom prst="rect">
                <a:avLst/>
              </a:prstGeom>
              <a:blipFill>
                <a:blip r:embed="rId2"/>
                <a:stretch>
                  <a:fillRect l="-1637" t="-8333" b="-16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55576" y="1772816"/>
                <a:ext cx="8280920" cy="491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3∙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6+3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func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−2+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12+3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280920" cy="4919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id="{03A683DE-817F-4B6A-BDD6-A86CB07B3A8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71F3E6-7732-4009-9DAF-CE80867FC9C0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問３</a:t>
            </a:r>
          </a:p>
        </p:txBody>
      </p:sp>
    </p:spTree>
    <p:extLst>
      <p:ext uri="{BB962C8B-B14F-4D97-AF65-F5344CB8AC3E}">
        <p14:creationId xmlns:p14="http://schemas.microsoft.com/office/powerpoint/2010/main" val="42494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51519" y="868877"/>
                <a:ext cx="8635305" cy="2652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のグラフ上に，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座標がそれぞれ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をとると，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平均変化率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　　　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は直線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の傾きを表している。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868877"/>
                <a:ext cx="8635305" cy="2652073"/>
              </a:xfrm>
              <a:prstGeom prst="rect">
                <a:avLst/>
              </a:prstGeom>
              <a:blipFill>
                <a:blip r:embed="rId2"/>
                <a:stretch>
                  <a:fillRect l="-1411" t="-2989" b="-48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51518" y="3520950"/>
                <a:ext cx="8635305" cy="308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いま，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0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に近づけると，点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はグラフ上を動いて限りなく点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に近づく。このとき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であるから，直線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を通り傾き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AT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に限りなく近づく。この直線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AT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における曲線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接線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といい，点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接点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3520950"/>
                <a:ext cx="8635305" cy="3082960"/>
              </a:xfrm>
              <a:prstGeom prst="rect">
                <a:avLst/>
              </a:prstGeom>
              <a:blipFill>
                <a:blip r:embed="rId3"/>
                <a:stretch>
                  <a:fillRect l="-1411" t="-2574" r="-5575" b="-4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5"/>
          <p:cNvSpPr/>
          <p:nvPr/>
        </p:nvSpPr>
        <p:spPr>
          <a:xfrm>
            <a:off x="3059832" y="6133750"/>
            <a:ext cx="93610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9989" y="1401982"/>
            <a:ext cx="2376835" cy="20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C451FD3E-2D0A-467A-8C66-82DE22163A9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微分係数と接線の傾き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メモ 5">
            <a:extLst>
              <a:ext uri="{FF2B5EF4-FFF2-40B4-BE49-F238E27FC236}">
                <a16:creationId xmlns:a16="http://schemas.microsoft.com/office/drawing/2014/main" id="{5FD70C15-CCA6-4D9B-9A48-43786094D0D6}"/>
              </a:ext>
            </a:extLst>
          </p:cNvPr>
          <p:cNvSpPr/>
          <p:nvPr/>
        </p:nvSpPr>
        <p:spPr>
          <a:xfrm>
            <a:off x="6762302" y="6133750"/>
            <a:ext cx="93610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62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A9374E00-8252-42DF-A600-DD9760CA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8" y="529516"/>
            <a:ext cx="863530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微分係数と接線の傾き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2">
                <a:extLst>
                  <a:ext uri="{FF2B5EF4-FFF2-40B4-BE49-F238E27FC236}">
                    <a16:creationId xmlns:a16="http://schemas.microsoft.com/office/drawing/2014/main" id="{6D156F6F-0356-4AE4-BCDA-26EF44054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18" y="1051276"/>
                <a:ext cx="8635304" cy="146822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800" dirty="0"/>
                  <a:t>　曲線</a:t>
                </a:r>
                <a:r>
                  <a:rPr lang="en-US" altLang="ja-JP" sz="2800" i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Cambria Math"/>
                  </a:rPr>
                  <a:t>上の点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/>
                          </a:rPr>
                          <m:t>  </m:t>
                        </m:r>
                        <m:r>
                          <a:rPr lang="ja-JP" altLang="en-US" sz="2800" i="1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Cambria Math"/>
                  </a:rPr>
                  <a:t>における</a:t>
                </a:r>
                <a:r>
                  <a:rPr lang="ja-JP" altLang="en-US" sz="2800" b="1" dirty="0">
                    <a:latin typeface="Cambria Math"/>
                  </a:rPr>
                  <a:t>接線の傾き</a:t>
                </a:r>
                <a:endParaRPr lang="en-US" altLang="ja-JP" sz="2800" b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dirty="0"/>
                  <a:t>は</a:t>
                </a:r>
                <a:r>
                  <a:rPr lang="ja-JP" altLang="en-US" sz="2800" b="1" dirty="0"/>
                  <a:t>，微分係数</a:t>
                </a:r>
                <a:r>
                  <a:rPr lang="en-US" altLang="ja-JP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に等しい。</a:t>
                </a:r>
              </a:p>
            </p:txBody>
          </p:sp>
        </mc:Choice>
        <mc:Fallback>
          <p:sp>
            <p:nvSpPr>
              <p:cNvPr id="6" name="テキスト ボックス 2">
                <a:extLst>
                  <a:ext uri="{FF2B5EF4-FFF2-40B4-BE49-F238E27FC236}">
                    <a16:creationId xmlns:a16="http://schemas.microsoft.com/office/drawing/2014/main" id="{6D156F6F-0356-4AE4-BCDA-26EF44054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8" y="1051276"/>
                <a:ext cx="8635304" cy="1468222"/>
              </a:xfrm>
              <a:prstGeom prst="rect">
                <a:avLst/>
              </a:prstGeom>
              <a:blipFill>
                <a:blip r:embed="rId3"/>
                <a:stretch>
                  <a:fillRect l="-1339" b="-3292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28836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002661" y="908720"/>
                <a:ext cx="512802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放物線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上の点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3,  9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における接線の傾きは，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に等しいから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1" y="908720"/>
                <a:ext cx="5128021" cy="1815882"/>
              </a:xfrm>
              <a:prstGeom prst="rect">
                <a:avLst/>
              </a:prstGeom>
              <a:blipFill>
                <a:blip r:embed="rId2"/>
                <a:stretch>
                  <a:fillRect l="-2375" t="-4027" b="-8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\\10.133.53.90\Livretech\PNG\2017-03-27_SuII-std-PNG\SuII-std-PNG\II-std-185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682" y="1139552"/>
            <a:ext cx="2761798" cy="246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FCC2E4A-0F12-4A31-A621-A3CFD19C121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微分係数と接線の傾き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DB539B-E9FD-4259-9B2A-A45EF69E07EB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8DC666A-5D93-4FAF-AAA7-9CB5A0D1227B}"/>
                  </a:ext>
                </a:extLst>
              </p:cNvPr>
              <p:cNvSpPr/>
              <p:nvPr/>
            </p:nvSpPr>
            <p:spPr>
              <a:xfrm>
                <a:off x="971600" y="2726539"/>
                <a:ext cx="7920880" cy="1821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6+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8DC666A-5D93-4FAF-AAA7-9CB5A0D12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26539"/>
                <a:ext cx="7920880" cy="1821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メモ 8"/>
          <p:cNvSpPr/>
          <p:nvPr/>
        </p:nvSpPr>
        <p:spPr>
          <a:xfrm>
            <a:off x="1044048" y="2817024"/>
            <a:ext cx="3960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8">
            <a:extLst>
              <a:ext uri="{FF2B5EF4-FFF2-40B4-BE49-F238E27FC236}">
                <a16:creationId xmlns:a16="http://schemas.microsoft.com/office/drawing/2014/main" id="{2B316E22-C6C9-45C0-8E91-CB7243A6FEEA}"/>
              </a:ext>
            </a:extLst>
          </p:cNvPr>
          <p:cNvSpPr/>
          <p:nvPr/>
        </p:nvSpPr>
        <p:spPr>
          <a:xfrm>
            <a:off x="1907704" y="3682543"/>
            <a:ext cx="504056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076172" y="907372"/>
                <a:ext cx="78163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放物線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上の点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1,  2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における接線の傾きを求めよ。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72" y="907372"/>
                <a:ext cx="7816308" cy="954107"/>
              </a:xfrm>
              <a:prstGeom prst="rect">
                <a:avLst/>
              </a:prstGeom>
              <a:blipFill>
                <a:blip r:embed="rId2"/>
                <a:stretch>
                  <a:fillRect l="-1638" t="-83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076172" y="1879408"/>
                <a:ext cx="7041223" cy="2683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とおくと，求める接線の傾きは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−1+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126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126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72" y="1879408"/>
                <a:ext cx="7041223" cy="2683299"/>
              </a:xfrm>
              <a:prstGeom prst="rect">
                <a:avLst/>
              </a:prstGeom>
              <a:blipFill>
                <a:blip r:embed="rId3"/>
                <a:stretch>
                  <a:fillRect t="-2727" r="-7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ADD697C4-34C3-46C6-8ADB-0698779BD83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微分係数と接線の傾き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9B33D9-271A-4616-97D2-11E005897349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問４</a:t>
            </a:r>
          </a:p>
        </p:txBody>
      </p:sp>
    </p:spTree>
    <p:extLst>
      <p:ext uri="{BB962C8B-B14F-4D97-AF65-F5344CB8AC3E}">
        <p14:creationId xmlns:p14="http://schemas.microsoft.com/office/powerpoint/2010/main" val="42243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E9224C10-33D5-4415-8774-8BEA76EC5A3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導関数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097BDAB-A449-425E-B61E-AE55676BAA53}"/>
                  </a:ext>
                </a:extLst>
              </p:cNvPr>
              <p:cNvSpPr/>
              <p:nvPr/>
            </p:nvSpPr>
            <p:spPr>
              <a:xfrm>
                <a:off x="257175" y="836712"/>
                <a:ext cx="863530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のおのおのの値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 </m:t>
                        </m:r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を対応させれば，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新しい関数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が得られる。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 </m:t>
                        </m:r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097BDAB-A449-425E-B61E-AE55676BA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836712"/>
                <a:ext cx="8635305" cy="1815882"/>
              </a:xfrm>
              <a:prstGeom prst="rect">
                <a:avLst/>
              </a:prstGeom>
              <a:blipFill>
                <a:blip r:embed="rId2"/>
                <a:stretch>
                  <a:fillRect l="-1411" t="-4027" r="-635" b="-7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メモ 9">
            <a:extLst>
              <a:ext uri="{FF2B5EF4-FFF2-40B4-BE49-F238E27FC236}">
                <a16:creationId xmlns:a16="http://schemas.microsoft.com/office/drawing/2014/main" id="{93959928-1116-44A5-9AA8-34BDA4ACFC2B}"/>
              </a:ext>
            </a:extLst>
          </p:cNvPr>
          <p:cNvSpPr/>
          <p:nvPr/>
        </p:nvSpPr>
        <p:spPr>
          <a:xfrm>
            <a:off x="4716016" y="2132856"/>
            <a:ext cx="145011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FEF8C77A-729D-435A-85BD-A78E31C7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833772"/>
            <a:ext cx="863530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導関数の定義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>
                <a:extLst>
                  <a:ext uri="{FF2B5EF4-FFF2-40B4-BE49-F238E27FC236}">
                    <a16:creationId xmlns:a16="http://schemas.microsoft.com/office/drawing/2014/main" id="{5153A7DF-3D5D-4C1E-93E0-51A9EF50F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5" y="3364637"/>
                <a:ext cx="8635305" cy="928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ja-JP" sz="2800" b="1" i="1">
                                  <a:latin typeface="Cambria Math"/>
                                </a:rPr>
                                <m:t>𝒉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latin typeface="Cambria Math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>
                <a:extLst>
                  <a:ext uri="{FF2B5EF4-FFF2-40B4-BE49-F238E27FC236}">
                    <a16:creationId xmlns:a16="http://schemas.microsoft.com/office/drawing/2014/main" id="{5153A7DF-3D5D-4C1E-93E0-51A9EF50F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3364637"/>
                <a:ext cx="8635305" cy="928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57175" y="952984"/>
                <a:ext cx="863530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から，その導関数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を求めることを，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で微分する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，または単に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微分する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952984"/>
                <a:ext cx="8635305" cy="1384995"/>
              </a:xfrm>
              <a:prstGeom prst="rect">
                <a:avLst/>
              </a:prstGeom>
              <a:blipFill>
                <a:blip r:embed="rId2"/>
                <a:stretch>
                  <a:fillRect l="-1411" t="-5263" b="-10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5"/>
          <p:cNvSpPr/>
          <p:nvPr/>
        </p:nvSpPr>
        <p:spPr>
          <a:xfrm>
            <a:off x="2339752" y="1429457"/>
            <a:ext cx="252000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467544" y="1905931"/>
            <a:ext cx="1822502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B46CEDC-93D0-4FB3-8790-F4F6691E53C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導関数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004755" y="876944"/>
                <a:ext cx="7887726" cy="4436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導関数の定義にしたがって，次の関数を微分してみよう。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　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5" y="876944"/>
                <a:ext cx="7887726" cy="4436727"/>
              </a:xfrm>
              <a:prstGeom prst="rect">
                <a:avLst/>
              </a:prstGeom>
              <a:blipFill>
                <a:blip r:embed="rId2"/>
                <a:stretch>
                  <a:fillRect l="-1623" t="-1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633" y="1544328"/>
            <a:ext cx="2697343" cy="246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E84CB6B-B39A-4A07-A115-945CEC9731F8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導関数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8CDCF6-22D3-42A9-9B7E-23EA99B013C9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例５</a:t>
            </a:r>
          </a:p>
        </p:txBody>
      </p:sp>
      <p:sp>
        <p:nvSpPr>
          <p:cNvPr id="13" name="メモ 5">
            <a:extLst>
              <a:ext uri="{FF2B5EF4-FFF2-40B4-BE49-F238E27FC236}">
                <a16:creationId xmlns:a16="http://schemas.microsoft.com/office/drawing/2014/main" id="{0886580C-C0F5-4A3E-AA2E-CFDE476F1DEF}"/>
              </a:ext>
            </a:extLst>
          </p:cNvPr>
          <p:cNvSpPr/>
          <p:nvPr/>
        </p:nvSpPr>
        <p:spPr>
          <a:xfrm>
            <a:off x="1547664" y="2240960"/>
            <a:ext cx="4392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5">
            <a:extLst>
              <a:ext uri="{FF2B5EF4-FFF2-40B4-BE49-F238E27FC236}">
                <a16:creationId xmlns:a16="http://schemas.microsoft.com/office/drawing/2014/main" id="{5900DEA6-DF44-42A8-8DF9-102843642786}"/>
              </a:ext>
            </a:extLst>
          </p:cNvPr>
          <p:cNvSpPr/>
          <p:nvPr/>
        </p:nvSpPr>
        <p:spPr>
          <a:xfrm>
            <a:off x="2483768" y="3069144"/>
            <a:ext cx="2952328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5">
            <a:extLst>
              <a:ext uri="{FF2B5EF4-FFF2-40B4-BE49-F238E27FC236}">
                <a16:creationId xmlns:a16="http://schemas.microsoft.com/office/drawing/2014/main" id="{FD5A0CC3-51B8-4939-AA63-9448143B1382}"/>
              </a:ext>
            </a:extLst>
          </p:cNvPr>
          <p:cNvSpPr/>
          <p:nvPr/>
        </p:nvSpPr>
        <p:spPr>
          <a:xfrm>
            <a:off x="2483768" y="3897144"/>
            <a:ext cx="1980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5">
            <a:extLst>
              <a:ext uri="{FF2B5EF4-FFF2-40B4-BE49-F238E27FC236}">
                <a16:creationId xmlns:a16="http://schemas.microsoft.com/office/drawing/2014/main" id="{EDCD7E83-7A4E-4C66-8DC6-C1CD4BC64C06}"/>
              </a:ext>
            </a:extLst>
          </p:cNvPr>
          <p:cNvSpPr/>
          <p:nvPr/>
        </p:nvSpPr>
        <p:spPr>
          <a:xfrm>
            <a:off x="2483768" y="4725144"/>
            <a:ext cx="198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38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175" y="903688"/>
                <a:ext cx="5852307" cy="308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の変化量に対する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の変化量の割合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m:t>……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①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変わるときの関数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平均変化率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133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03688"/>
                <a:ext cx="5852307" cy="3082960"/>
              </a:xfrm>
              <a:prstGeom prst="rect">
                <a:avLst/>
              </a:prstGeom>
              <a:blipFill>
                <a:blip r:embed="rId2"/>
                <a:stretch>
                  <a:fillRect l="-2083" t="-2372" r="-8333" b="-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メモ 10"/>
          <p:cNvSpPr/>
          <p:nvPr/>
        </p:nvSpPr>
        <p:spPr>
          <a:xfrm>
            <a:off x="2627783" y="3501008"/>
            <a:ext cx="216270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576" y="903688"/>
            <a:ext cx="2763154" cy="26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BBBF7E-E0ED-46F6-9BBF-C5C591C812E0}"/>
                  </a:ext>
                </a:extLst>
              </p:cNvPr>
              <p:cNvSpPr txBox="1"/>
              <p:nvPr/>
            </p:nvSpPr>
            <p:spPr>
              <a:xfrm>
                <a:off x="262298" y="3933008"/>
                <a:ext cx="862965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平均変化率①は，点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と点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:endParaRPr lang="en-US" altLang="ja-JP" sz="28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結ぶ直線の傾きを表している。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BBBF7E-E0ED-46F6-9BBF-C5C591C81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98" y="3933008"/>
                <a:ext cx="8629650" cy="1009572"/>
              </a:xfrm>
              <a:prstGeom prst="rect">
                <a:avLst/>
              </a:prstGeom>
              <a:blipFill>
                <a:blip r:embed="rId4"/>
                <a:stretch>
                  <a:fillRect l="-1412" t="-6024" b="-156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DB2D937-6B1B-483B-B6E5-FE614B6D6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754" y="116632"/>
            <a:ext cx="2539222" cy="23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6108C7E-6DCB-4180-821F-49C2849A8B44}"/>
                  </a:ext>
                </a:extLst>
              </p:cNvPr>
              <p:cNvSpPr/>
              <p:nvPr/>
            </p:nvSpPr>
            <p:spPr>
              <a:xfrm>
                <a:off x="1004754" y="332656"/>
                <a:ext cx="7527686" cy="495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0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US" altLang="ja-JP" sz="2800">
                              <a:latin typeface="Cambria Math"/>
                            </a:rPr>
                            <m:t>=</m:t>
                          </m:r>
                        </m:fName>
                        <m: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𝑥h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 b="0" i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b="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b="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 b="0" i="1">
                              <a:latin typeface="Cambria Math"/>
                            </a:rPr>
                            <m:t>(3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 i="1">
                              <a:latin typeface="Cambria Math"/>
                            </a:rPr>
                            <m:t>+3</m:t>
                          </m:r>
                          <m:r>
                            <a:rPr lang="en-US" altLang="ja-JP" sz="2800" b="0" i="1">
                              <a:latin typeface="Cambria Math"/>
                            </a:rPr>
                            <m:t>𝑥h</m:t>
                          </m:r>
                          <m:r>
                            <a:rPr lang="en-US" altLang="ja-JP" sz="2800" b="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0">
                          <a:latin typeface="Cambria Math"/>
                        </a:rPr>
                        <m:t>=</m:t>
                      </m:r>
                      <m:r>
                        <a:rPr lang="en-US" altLang="ja-JP" sz="2800" b="0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6108C7E-6DCB-4180-821F-49C2849A8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4" y="332656"/>
                <a:ext cx="7527686" cy="4954048"/>
              </a:xfrm>
              <a:prstGeom prst="rect">
                <a:avLst/>
              </a:prstGeom>
              <a:blipFill>
                <a:blip r:embed="rId4"/>
                <a:stretch>
                  <a:fillRect l="-1700" t="-16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5">
            <a:extLst>
              <a:ext uri="{FF2B5EF4-FFF2-40B4-BE49-F238E27FC236}">
                <a16:creationId xmlns:a16="http://schemas.microsoft.com/office/drawing/2014/main" id="{ED4ED0C7-5A55-4B8E-847D-4FFCD33CCFAD}"/>
              </a:ext>
            </a:extLst>
          </p:cNvPr>
          <p:cNvSpPr/>
          <p:nvPr/>
        </p:nvSpPr>
        <p:spPr>
          <a:xfrm>
            <a:off x="971600" y="836712"/>
            <a:ext cx="4392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5">
            <a:extLst>
              <a:ext uri="{FF2B5EF4-FFF2-40B4-BE49-F238E27FC236}">
                <a16:creationId xmlns:a16="http://schemas.microsoft.com/office/drawing/2014/main" id="{6728991D-830A-4B7F-848C-ECD52B8E6712}"/>
              </a:ext>
            </a:extLst>
          </p:cNvPr>
          <p:cNvSpPr/>
          <p:nvPr/>
        </p:nvSpPr>
        <p:spPr>
          <a:xfrm>
            <a:off x="1907704" y="1664896"/>
            <a:ext cx="3455896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メモ 5">
            <a:extLst>
              <a:ext uri="{FF2B5EF4-FFF2-40B4-BE49-F238E27FC236}">
                <a16:creationId xmlns:a16="http://schemas.microsoft.com/office/drawing/2014/main" id="{C5F1DD5B-8F52-44EF-BF60-364E15F127DD}"/>
              </a:ext>
            </a:extLst>
          </p:cNvPr>
          <p:cNvSpPr/>
          <p:nvPr/>
        </p:nvSpPr>
        <p:spPr>
          <a:xfrm>
            <a:off x="1907704" y="2528992"/>
            <a:ext cx="5688632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5">
            <a:extLst>
              <a:ext uri="{FF2B5EF4-FFF2-40B4-BE49-F238E27FC236}">
                <a16:creationId xmlns:a16="http://schemas.microsoft.com/office/drawing/2014/main" id="{31647EAB-84A4-4782-AAFA-19D39638F379}"/>
              </a:ext>
            </a:extLst>
          </p:cNvPr>
          <p:cNvSpPr/>
          <p:nvPr/>
        </p:nvSpPr>
        <p:spPr>
          <a:xfrm>
            <a:off x="1907704" y="4245580"/>
            <a:ext cx="360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5">
            <a:extLst>
              <a:ext uri="{FF2B5EF4-FFF2-40B4-BE49-F238E27FC236}">
                <a16:creationId xmlns:a16="http://schemas.microsoft.com/office/drawing/2014/main" id="{87AFECF2-C525-49E9-8B4E-183FFDAEE5BD}"/>
              </a:ext>
            </a:extLst>
          </p:cNvPr>
          <p:cNvSpPr/>
          <p:nvPr/>
        </p:nvSpPr>
        <p:spPr>
          <a:xfrm>
            <a:off x="1907704" y="3393088"/>
            <a:ext cx="396044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5">
            <a:extLst>
              <a:ext uri="{FF2B5EF4-FFF2-40B4-BE49-F238E27FC236}">
                <a16:creationId xmlns:a16="http://schemas.microsoft.com/office/drawing/2014/main" id="{525EA3F3-DE26-4AC8-84EC-0EB84FD956FA}"/>
              </a:ext>
            </a:extLst>
          </p:cNvPr>
          <p:cNvSpPr/>
          <p:nvPr/>
        </p:nvSpPr>
        <p:spPr>
          <a:xfrm>
            <a:off x="1907704" y="4810072"/>
            <a:ext cx="198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678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43608" y="907372"/>
                <a:ext cx="77771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導関数の定義にしたがって，関数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7372"/>
                <a:ext cx="7777162" cy="954107"/>
              </a:xfrm>
              <a:prstGeom prst="rect">
                <a:avLst/>
              </a:prstGeom>
              <a:blipFill>
                <a:blip r:embed="rId2"/>
                <a:stretch>
                  <a:fillRect l="-1567" t="-8333" r="-141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1115616" y="1889620"/>
                <a:ext cx="7200800" cy="3219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89620"/>
                <a:ext cx="7200800" cy="3219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48B00BFF-6083-4AC8-96B0-8CA87AA8D27E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A27DFF-8EC0-4119-B549-5926D2248D8B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問５</a:t>
            </a:r>
          </a:p>
        </p:txBody>
      </p:sp>
    </p:spTree>
    <p:extLst>
      <p:ext uri="{BB962C8B-B14F-4D97-AF65-F5344CB8AC3E}">
        <p14:creationId xmlns:p14="http://schemas.microsoft.com/office/powerpoint/2010/main" val="16584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1916832"/>
                <a:ext cx="8635305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b="1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ja-JP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の導関数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1916832"/>
                <a:ext cx="8635305" cy="523220"/>
              </a:xfrm>
              <a:prstGeom prst="rect">
                <a:avLst/>
              </a:prstGeom>
              <a:blipFill>
                <a:blip r:embed="rId2"/>
                <a:stretch>
                  <a:fillRect t="-12500" b="-2840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2437342"/>
                <a:ext cx="8635305" cy="532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latin typeface="Cambria Math"/>
                        </a:rPr>
                        <m:t>𝒏</m:t>
                      </m:r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2437342"/>
                <a:ext cx="8635305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57175" y="836712"/>
                <a:ext cx="86353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が正の整数のとき，次の公式が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成り立つ。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836712"/>
                <a:ext cx="8635305" cy="954107"/>
              </a:xfrm>
              <a:prstGeom prst="rect">
                <a:avLst/>
              </a:prstGeom>
              <a:blipFill>
                <a:blip r:embed="rId4"/>
                <a:stretch>
                  <a:fillRect l="-1411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\\10.133.53.90\Livretech\PNG\2017-03-27_SuII-std-PNG\SuII-std-PNG\II-std-188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619" y="1020502"/>
            <a:ext cx="1256387" cy="1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6043B289-38BE-4229-A667-C079D6DA40A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7175" y="84138"/>
                <a:ext cx="8635305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➍ 導関数の計算　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の導関数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-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			</a:t>
                </a:r>
                <a:r>
                  <a:rPr lang="ja-JP" altLang="en-US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　　　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(</a:t>
                </a:r>
                <a:r>
                  <a:rPr lang="ja-JP" altLang="en-US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教科書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p.188)</a:t>
                </a:r>
                <a:endParaRPr lang="ja-JP" altLang="en-US" sz="16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6043B289-38BE-4229-A667-C079D6DA4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4138"/>
                <a:ext cx="8635305" cy="608012"/>
              </a:xfrm>
              <a:prstGeom prst="rect">
                <a:avLst/>
              </a:prstGeom>
              <a:blipFill>
                <a:blip r:embed="rId6"/>
                <a:stretch>
                  <a:fillRect l="-1411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5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257175" y="4221088"/>
            <a:ext cx="862965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定数関数の導関数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4744308"/>
                <a:ext cx="8629650" cy="5949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𝑐</m:t>
                      </m:r>
                      <m:r>
                        <a:rPr lang="en-US" altLang="ja-JP" sz="28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が定数のとき　　</m:t>
                      </m:r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4744308"/>
                <a:ext cx="8629650" cy="594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57175" y="885042"/>
                <a:ext cx="6361934" cy="1763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値が一定の関数を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定数関数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定数関数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=3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を微分してみよう。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/>
                                </a:rPr>
                                <m:t>3−3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885042"/>
                <a:ext cx="6361934" cy="1763560"/>
              </a:xfrm>
              <a:prstGeom prst="rect">
                <a:avLst/>
              </a:prstGeom>
              <a:blipFill>
                <a:blip r:embed="rId3"/>
                <a:stretch>
                  <a:fillRect l="-1916" t="-34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7"/>
          <p:cNvSpPr/>
          <p:nvPr/>
        </p:nvSpPr>
        <p:spPr>
          <a:xfrm>
            <a:off x="3287938" y="909269"/>
            <a:ext cx="164410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809" y="885042"/>
            <a:ext cx="2264316" cy="146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02D60B4-D1C9-4B7D-B64C-F6D5A459B52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定数関数の導関数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5210237-BBFD-4C90-89D6-54B4048F413A}"/>
                  </a:ext>
                </a:extLst>
              </p:cNvPr>
              <p:cNvSpPr/>
              <p:nvPr/>
            </p:nvSpPr>
            <p:spPr>
              <a:xfrm>
                <a:off x="257175" y="2648602"/>
                <a:ext cx="862965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同様にして，定数関数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の導関数は次のようになる。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5210237-BBFD-4C90-89D6-54B4048F4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2648602"/>
                <a:ext cx="8629650" cy="1384995"/>
              </a:xfrm>
              <a:prstGeom prst="rect">
                <a:avLst/>
              </a:prstGeom>
              <a:blipFill>
                <a:blip r:embed="rId5"/>
                <a:stretch>
                  <a:fillRect l="-1412" t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0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257175" y="1916832"/>
            <a:ext cx="863530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定数倍，和，差の導関数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2440052"/>
                <a:ext cx="8635305" cy="160024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ja-JP" altLang="en-US" sz="2800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800" b="0" i="1" smtClean="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が定数のとき　</m:t>
                    </m:r>
                    <m:r>
                      <m:rPr>
                        <m:nor/>
                      </m:rPr>
                      <a:rPr lang="ja-JP" altLang="ja-JP" sz="28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　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𝒌𝒇</m:t>
                            </m:r>
                            <m:d>
                              <m:dPr>
                                <m:ctrlPr>
                                  <a:rPr lang="ja-JP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 i="1">
                        <a:latin typeface="Cambria Math"/>
                      </a:rPr>
                      <m:t>(</m:t>
                    </m:r>
                    <m:r>
                      <a:rPr lang="en-US" altLang="ja-JP" sz="2800" b="1" i="1">
                        <a:latin typeface="Cambria Math"/>
                      </a:rPr>
                      <m:t>𝒙</m:t>
                    </m:r>
                    <m:r>
                      <a:rPr lang="en-US" altLang="ja-JP" sz="2800" b="1" i="1">
                        <a:latin typeface="Cambria Math"/>
                      </a:rPr>
                      <m:t>)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ja-JP" altLang="en-US" sz="2800" b="0" i="1" smtClean="0">
                        <a:latin typeface="Cambria Math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ja-JP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altLang="ja-JP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b="1" i="1"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ja-JP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ja-JP" sz="2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 i="1">
                        <a:latin typeface="Cambria Math"/>
                      </a:rPr>
                      <m:t>(</m:t>
                    </m:r>
                    <m:r>
                      <a:rPr lang="en-US" altLang="ja-JP" sz="2800" b="1" i="1">
                        <a:latin typeface="Cambria Math"/>
                      </a:rPr>
                      <m:t>𝒙</m:t>
                    </m:r>
                    <m:r>
                      <a:rPr lang="en-US" altLang="ja-JP" sz="2800" b="1" i="1">
                        <a:latin typeface="Cambria Math"/>
                      </a:rPr>
                      <m:t>)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ja-JP" altLang="en-US" sz="2800" b="0" i="1" smtClean="0">
                        <a:latin typeface="Cambria Math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ja-JP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altLang="ja-JP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b="1" i="1"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ja-JP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ja-JP" sz="28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1" i="1">
                        <a:latin typeface="Cambria Math"/>
                      </a:rPr>
                      <m:t>(</m:t>
                    </m:r>
                    <m:r>
                      <a:rPr lang="en-US" altLang="ja-JP" sz="2800" b="1" i="1">
                        <a:latin typeface="Cambria Math"/>
                      </a:rPr>
                      <m:t>𝒙</m:t>
                    </m:r>
                    <m:r>
                      <a:rPr lang="en-US" altLang="ja-JP" sz="2800" b="1" i="1">
                        <a:latin typeface="Cambria Math"/>
                      </a:rPr>
                      <m:t>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2440052"/>
                <a:ext cx="8635305" cy="1600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57175" y="890717"/>
            <a:ext cx="8635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一般に，関数の定数倍および和，差の導関数につい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ては，次のことが成り立つ。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0E930D3-EFB1-44B6-B345-80D8177EA44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17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043608" y="903040"/>
                <a:ext cx="7848872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上の性質を用いて，関数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−3 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を微分してみよう。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+2⋅2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−0=3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+4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3040"/>
                <a:ext cx="7848872" cy="3539430"/>
              </a:xfrm>
              <a:prstGeom prst="rect">
                <a:avLst/>
              </a:prstGeom>
              <a:blipFill>
                <a:blip r:embed="rId2"/>
                <a:stretch>
                  <a:fillRect l="-1553" t="-2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 descr="\\10.133.53.90\Livretech\PNG\2017-03-27_SuII-std-PNG\SuII-std-PNG\II-std-189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303" y="2704979"/>
            <a:ext cx="1415495" cy="1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\\10.133.53.90\Livretech\PNG\2017-03-27_SuII-std-PNG\SuII-std-PNG\II-std-189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305" y="3341217"/>
            <a:ext cx="1014986" cy="1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メモ 16"/>
          <p:cNvSpPr/>
          <p:nvPr/>
        </p:nvSpPr>
        <p:spPr>
          <a:xfrm>
            <a:off x="3347864" y="1988888"/>
            <a:ext cx="244791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85E55BD-FE2F-42E5-85A8-D8663BDAFBF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489919-0EFB-4D84-BBB8-6480AABCA915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例６</a:t>
            </a:r>
          </a:p>
        </p:txBody>
      </p:sp>
      <p:sp>
        <p:nvSpPr>
          <p:cNvPr id="20" name="メモ 16">
            <a:extLst>
              <a:ext uri="{FF2B5EF4-FFF2-40B4-BE49-F238E27FC236}">
                <a16:creationId xmlns:a16="http://schemas.microsoft.com/office/drawing/2014/main" id="{41EA7323-F053-4AD1-8CDD-219472669EDF}"/>
              </a:ext>
            </a:extLst>
          </p:cNvPr>
          <p:cNvSpPr/>
          <p:nvPr/>
        </p:nvSpPr>
        <p:spPr>
          <a:xfrm>
            <a:off x="3347864" y="2576761"/>
            <a:ext cx="338413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1" name="メモ 16">
            <a:extLst>
              <a:ext uri="{FF2B5EF4-FFF2-40B4-BE49-F238E27FC236}">
                <a16:creationId xmlns:a16="http://schemas.microsoft.com/office/drawing/2014/main" id="{78663C34-715E-43DA-9418-C11A94E95C6E}"/>
              </a:ext>
            </a:extLst>
          </p:cNvPr>
          <p:cNvSpPr/>
          <p:nvPr/>
        </p:nvSpPr>
        <p:spPr>
          <a:xfrm>
            <a:off x="3347864" y="3212999"/>
            <a:ext cx="338413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2" name="メモ 16">
            <a:extLst>
              <a:ext uri="{FF2B5EF4-FFF2-40B4-BE49-F238E27FC236}">
                <a16:creationId xmlns:a16="http://schemas.microsoft.com/office/drawing/2014/main" id="{99D5DFF9-3B29-47F6-84E4-4004FCCB968A}"/>
              </a:ext>
            </a:extLst>
          </p:cNvPr>
          <p:cNvSpPr/>
          <p:nvPr/>
        </p:nvSpPr>
        <p:spPr>
          <a:xfrm>
            <a:off x="3347864" y="3849237"/>
            <a:ext cx="446449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8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043608" y="876594"/>
            <a:ext cx="7777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043608" y="1584258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+3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584258"/>
                <a:ext cx="5832648" cy="523220"/>
              </a:xfrm>
              <a:prstGeom prst="rect">
                <a:avLst/>
              </a:prstGeom>
              <a:blipFill>
                <a:blip r:embed="rId2"/>
                <a:stretch>
                  <a:fillRect l="-209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043608" y="2291922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+6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91922"/>
                <a:ext cx="5832648" cy="523220"/>
              </a:xfrm>
              <a:prstGeom prst="rect">
                <a:avLst/>
              </a:prstGeom>
              <a:blipFill>
                <a:blip r:embed="rId3"/>
                <a:stretch>
                  <a:fillRect l="-209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043608" y="2999586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+7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−8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99586"/>
                <a:ext cx="5832648" cy="523220"/>
              </a:xfrm>
              <a:prstGeom prst="rect">
                <a:avLst/>
              </a:prstGeom>
              <a:blipFill>
                <a:blip r:embed="rId4"/>
                <a:stretch>
                  <a:fillRect l="-2090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043608" y="3709106"/>
                <a:ext cx="583264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𝑦</m:t>
                      </m:r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−3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09106"/>
                <a:ext cx="583264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D61F9EA4-192D-4DB0-85ED-D7D8D71C5ED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0877D4-4F35-4C72-BFFB-179D614DFFA3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問６</a:t>
            </a:r>
          </a:p>
        </p:txBody>
      </p:sp>
    </p:spTree>
    <p:extLst>
      <p:ext uri="{BB962C8B-B14F-4D97-AF65-F5344CB8AC3E}">
        <p14:creationId xmlns:p14="http://schemas.microsoft.com/office/powerpoint/2010/main" val="351451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775825" y="4123652"/>
                <a:ext cx="5981125" cy="1825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5⋅2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+7⋅1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25" y="4123652"/>
                <a:ext cx="5981125" cy="1825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608884-7579-4191-B62C-F20F663A410A}"/>
                  </a:ext>
                </a:extLst>
              </p:cNvPr>
              <p:cNvSpPr/>
              <p:nvPr/>
            </p:nvSpPr>
            <p:spPr>
              <a:xfrm>
                <a:off x="1043608" y="130110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+3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608884-7579-4191-B62C-F20F663A4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0110"/>
                <a:ext cx="5832648" cy="523220"/>
              </a:xfrm>
              <a:prstGeom prst="rect">
                <a:avLst/>
              </a:prstGeom>
              <a:blipFill>
                <a:blip r:embed="rId4"/>
                <a:stretch>
                  <a:fillRect l="-2090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5220A8D-7435-42E2-B060-E82224B07ABC}"/>
                  </a:ext>
                </a:extLst>
              </p:cNvPr>
              <p:cNvSpPr/>
              <p:nvPr/>
            </p:nvSpPr>
            <p:spPr>
              <a:xfrm>
                <a:off x="1043608" y="1675380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+6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5220A8D-7435-42E2-B060-E82224B07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75380"/>
                <a:ext cx="5832648" cy="523220"/>
              </a:xfrm>
              <a:prstGeom prst="rect">
                <a:avLst/>
              </a:prstGeom>
              <a:blipFill>
                <a:blip r:embed="rId5"/>
                <a:stretch>
                  <a:fillRect l="-209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E3C005D-7EAE-43BA-AF69-11AF4E2F4012}"/>
                  </a:ext>
                </a:extLst>
              </p:cNvPr>
              <p:cNvSpPr/>
              <p:nvPr/>
            </p:nvSpPr>
            <p:spPr>
              <a:xfrm>
                <a:off x="1043608" y="3600432"/>
                <a:ext cx="5832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+7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−8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E3C005D-7EAE-43BA-AF69-11AF4E2F4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00432"/>
                <a:ext cx="5832648" cy="523220"/>
              </a:xfrm>
              <a:prstGeom prst="rect">
                <a:avLst/>
              </a:prstGeom>
              <a:blipFill>
                <a:blip r:embed="rId6"/>
                <a:stretch>
                  <a:fillRect l="-2090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3A8ED45-10EC-43A7-A28E-2F86237BE0B7}"/>
                  </a:ext>
                </a:extLst>
              </p:cNvPr>
              <p:cNvSpPr/>
              <p:nvPr/>
            </p:nvSpPr>
            <p:spPr>
              <a:xfrm>
                <a:off x="1775825" y="725167"/>
                <a:ext cx="55923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2⋅1+0=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3A8ED45-10EC-43A7-A28E-2F86237BE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25" y="725167"/>
                <a:ext cx="559235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D674977-F906-4D9B-9E6A-E091EEC2EFF4}"/>
                  </a:ext>
                </a:extLst>
              </p:cNvPr>
              <p:cNvSpPr/>
              <p:nvPr/>
            </p:nvSpPr>
            <p:spPr>
              <a:xfrm>
                <a:off x="1775825" y="2211166"/>
                <a:ext cx="71166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+4⋅1+0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D674977-F906-4D9B-9E6A-E091EEC2E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25" y="2211166"/>
                <a:ext cx="7116655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0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691680" y="1152207"/>
                <a:ext cx="7128792" cy="3175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−3⋅1+0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152207"/>
                <a:ext cx="7128792" cy="3175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CB4403E-CCE6-408B-B305-71D210076CA4}"/>
                  </a:ext>
                </a:extLst>
              </p:cNvPr>
              <p:cNvSpPr/>
              <p:nvPr/>
            </p:nvSpPr>
            <p:spPr>
              <a:xfrm>
                <a:off x="1043608" y="260648"/>
                <a:ext cx="583264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𝑦</m:t>
                      </m:r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−3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CB4403E-CCE6-408B-B305-71D210076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0648"/>
                <a:ext cx="5832648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7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93776" y="903737"/>
                <a:ext cx="80587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776" y="903737"/>
                <a:ext cx="8058772" cy="523220"/>
              </a:xfrm>
              <a:prstGeom prst="rect">
                <a:avLst/>
              </a:prstGeom>
              <a:blipFill>
                <a:blip r:embed="rId2"/>
                <a:stretch>
                  <a:fillRect l="-151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93776" y="1926436"/>
                <a:ext cx="7902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9207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+5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+5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776" y="1926436"/>
                <a:ext cx="7902872" cy="954107"/>
              </a:xfrm>
              <a:prstGeom prst="rect">
                <a:avLst/>
              </a:prstGeom>
              <a:blipFill>
                <a:blip r:embed="rId3"/>
                <a:stretch>
                  <a:fillRect t="-7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 descr="\\10.133.53.90\Livretech\PNG\2017-03-27_SuII-std-PNG\SuII-std-PNG\II-std-190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150840"/>
            <a:ext cx="1931216" cy="1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81B4143E-C403-4A64-85A8-2088A1643BC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83359CA-8F3F-41A9-B9E9-A4509992FE02}"/>
              </a:ext>
            </a:extLst>
          </p:cNvPr>
          <p:cNvGrpSpPr/>
          <p:nvPr/>
        </p:nvGrpSpPr>
        <p:grpSpPr>
          <a:xfrm>
            <a:off x="266550" y="981507"/>
            <a:ext cx="722503" cy="1045575"/>
            <a:chOff x="266550" y="981507"/>
            <a:chExt cx="722503" cy="1045575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E03D790-7256-415B-A340-9A1EF38F7902}"/>
                </a:ext>
              </a:extLst>
            </p:cNvPr>
            <p:cNvSpPr txBox="1"/>
            <p:nvPr/>
          </p:nvSpPr>
          <p:spPr>
            <a:xfrm>
              <a:off x="268973" y="144230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FB8CD">
                      <a:lumMod val="50000"/>
                    </a:srgbClr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4" name="片側の 2 つの角を丸めた四角形 7">
              <a:extLst>
                <a:ext uri="{FF2B5EF4-FFF2-40B4-BE49-F238E27FC236}">
                  <a16:creationId xmlns:a16="http://schemas.microsoft.com/office/drawing/2014/main" id="{FAA57A7A-D320-4BFA-A954-3997A9E736CB}"/>
                </a:ext>
              </a:extLst>
            </p:cNvPr>
            <p:cNvSpPr/>
            <p:nvPr/>
          </p:nvSpPr>
          <p:spPr>
            <a:xfrm rot="5400000">
              <a:off x="396150" y="851907"/>
              <a:ext cx="460800" cy="720000"/>
            </a:xfrm>
            <a:prstGeom prst="round2SameRect">
              <a:avLst/>
            </a:prstGeom>
            <a:solidFill>
              <a:srgbClr val="9FB8CD">
                <a:lumMod val="5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vert="vert270" wrap="none" rtlCol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ja-JP" altLang="en-US" sz="2400" kern="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4" name="片側の 2 つの角を丸めた四角形 10">
            <a:extLst>
              <a:ext uri="{FF2B5EF4-FFF2-40B4-BE49-F238E27FC236}">
                <a16:creationId xmlns:a16="http://schemas.microsoft.com/office/drawing/2014/main" id="{8CE03125-6D14-483B-AC1E-50E71A26B2D9}"/>
              </a:ext>
            </a:extLst>
          </p:cNvPr>
          <p:cNvSpPr/>
          <p:nvPr/>
        </p:nvSpPr>
        <p:spPr>
          <a:xfrm rot="5400000">
            <a:off x="451924" y="1862840"/>
            <a:ext cx="324000" cy="576000"/>
          </a:xfrm>
          <a:prstGeom prst="round2Same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vert="vert270" wrap="none" rtlCol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kern="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39891D3-E9BE-44AE-B723-34EC5495B077}"/>
                  </a:ext>
                </a:extLst>
              </p:cNvPr>
              <p:cNvSpPr/>
              <p:nvPr/>
            </p:nvSpPr>
            <p:spPr>
              <a:xfrm>
                <a:off x="1475656" y="2977788"/>
                <a:ext cx="7187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8775"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=3⋅2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+5⋅1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0=6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39891D3-E9BE-44AE-B723-34EC5495B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77788"/>
                <a:ext cx="7187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4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15306" y="908720"/>
                <a:ext cx="5015376" cy="3328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3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変わるときの平均変化率は</a:t>
                </a:r>
              </a:p>
              <a:p>
                <a:pPr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(1)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3−1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06" y="908720"/>
                <a:ext cx="5015376" cy="3328219"/>
              </a:xfrm>
              <a:prstGeom prst="rect">
                <a:avLst/>
              </a:prstGeom>
              <a:blipFill>
                <a:blip r:embed="rId2"/>
                <a:stretch>
                  <a:fillRect l="-2552" t="-2198" r="-2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280" y="908720"/>
            <a:ext cx="2724601" cy="276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メモ 9"/>
          <p:cNvSpPr/>
          <p:nvPr/>
        </p:nvSpPr>
        <p:spPr>
          <a:xfrm>
            <a:off x="1763688" y="2564904"/>
            <a:ext cx="3600000" cy="86409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130B387-B660-43EF-B461-04007BE1A49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904988-7B66-4B78-AF90-A20BABE49C44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13" name="メモ 9">
            <a:extLst>
              <a:ext uri="{FF2B5EF4-FFF2-40B4-BE49-F238E27FC236}">
                <a16:creationId xmlns:a16="http://schemas.microsoft.com/office/drawing/2014/main" id="{2291F140-7AA4-44E3-AAF1-F31B6E6016B4}"/>
              </a:ext>
            </a:extLst>
          </p:cNvPr>
          <p:cNvSpPr/>
          <p:nvPr/>
        </p:nvSpPr>
        <p:spPr>
          <a:xfrm>
            <a:off x="3622994" y="3656054"/>
            <a:ext cx="144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18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C711A59-F170-4B14-94E5-B455CFCFD83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6278A3-F2EE-494B-8F03-24684290D961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0AA3BE-04D2-4BB0-A32A-81C01AB699A3}"/>
              </a:ext>
            </a:extLst>
          </p:cNvPr>
          <p:cNvSpPr/>
          <p:nvPr/>
        </p:nvSpPr>
        <p:spPr>
          <a:xfrm>
            <a:off x="1043608" y="876594"/>
            <a:ext cx="7777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6D5E2F8-84D0-478E-AFE6-1297F06B96BB}"/>
                  </a:ext>
                </a:extLst>
              </p:cNvPr>
              <p:cNvSpPr/>
              <p:nvPr/>
            </p:nvSpPr>
            <p:spPr>
              <a:xfrm>
                <a:off x="1043608" y="1584258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(3−4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6D5E2F8-84D0-478E-AFE6-1297F06B9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584258"/>
                <a:ext cx="6984776" cy="523220"/>
              </a:xfrm>
              <a:prstGeom prst="rect">
                <a:avLst/>
              </a:prstGeom>
              <a:blipFill>
                <a:blip r:embed="rId2"/>
                <a:stretch>
                  <a:fillRect l="-1745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1A7C33B-B0EA-4DD3-A7B3-21BC9A1B4DEA}"/>
                  </a:ext>
                </a:extLst>
              </p:cNvPr>
              <p:cNvSpPr/>
              <p:nvPr/>
            </p:nvSpPr>
            <p:spPr>
              <a:xfrm>
                <a:off x="1043608" y="2291922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(2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+3)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1A7C33B-B0EA-4DD3-A7B3-21BC9A1B4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91922"/>
                <a:ext cx="6984776" cy="523220"/>
              </a:xfrm>
              <a:prstGeom prst="rect">
                <a:avLst/>
              </a:prstGeom>
              <a:blipFill>
                <a:blip r:embed="rId3"/>
                <a:stretch>
                  <a:fillRect l="-1745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7A7FB15-EDCE-4634-8FDE-B0D1727EFE1E}"/>
                  </a:ext>
                </a:extLst>
              </p:cNvPr>
              <p:cNvSpPr/>
              <p:nvPr/>
            </p:nvSpPr>
            <p:spPr>
              <a:xfrm>
                <a:off x="1043608" y="2999586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(2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−1)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7A7FB15-EDCE-4634-8FDE-B0D1727E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99586"/>
                <a:ext cx="6984776" cy="523220"/>
              </a:xfrm>
              <a:prstGeom prst="rect">
                <a:avLst/>
              </a:prstGeom>
              <a:blipFill>
                <a:blip r:embed="rId4"/>
                <a:stretch>
                  <a:fillRect l="-174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64DF3E4-1848-45C7-844B-C540F50A3935}"/>
                  </a:ext>
                </a:extLst>
              </p:cNvPr>
              <p:cNvSpPr/>
              <p:nvPr/>
            </p:nvSpPr>
            <p:spPr>
              <a:xfrm>
                <a:off x="1043608" y="3704486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64DF3E4-1848-45C7-844B-C540F50A3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04486"/>
                <a:ext cx="6984776" cy="523220"/>
              </a:xfrm>
              <a:prstGeom prst="rect">
                <a:avLst/>
              </a:prstGeom>
              <a:blipFill>
                <a:blip r:embed="rId5"/>
                <a:stretch>
                  <a:fillRect l="-1745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84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446978" y="4780309"/>
                <a:ext cx="658140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−1 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78" y="4780309"/>
                <a:ext cx="6581406" cy="1384995"/>
              </a:xfrm>
              <a:prstGeom prst="rect">
                <a:avLst/>
              </a:prstGeom>
              <a:blipFill>
                <a:blip r:embed="rId3"/>
                <a:stretch>
                  <a:fillRect t="-5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FEF7683-5ABC-4A7E-B21C-E52989D5F5FE}"/>
                  </a:ext>
                </a:extLst>
              </p:cNvPr>
              <p:cNvSpPr/>
              <p:nvPr/>
            </p:nvSpPr>
            <p:spPr>
              <a:xfrm>
                <a:off x="1043608" y="268507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(3−4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FEF7683-5ABC-4A7E-B21C-E52989D5F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8507"/>
                <a:ext cx="6984776" cy="523220"/>
              </a:xfrm>
              <a:prstGeom prst="rect">
                <a:avLst/>
              </a:prstGeom>
              <a:blipFill>
                <a:blip r:embed="rId4"/>
                <a:stretch>
                  <a:fillRect l="-174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8AB8C-ECA7-4104-8E6A-3FD71E9E5045}"/>
                  </a:ext>
                </a:extLst>
              </p:cNvPr>
              <p:cNvSpPr/>
              <p:nvPr/>
            </p:nvSpPr>
            <p:spPr>
              <a:xfrm>
                <a:off x="1043608" y="2212723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(2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+3)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8AB8C-ECA7-4104-8E6A-3FD71E9E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12723"/>
                <a:ext cx="6984776" cy="523220"/>
              </a:xfrm>
              <a:prstGeom prst="rect">
                <a:avLst/>
              </a:prstGeom>
              <a:blipFill>
                <a:blip r:embed="rId5"/>
                <a:stretch>
                  <a:fillRect l="-1745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44029CD-083D-4EA1-8E3A-69DFE334739A}"/>
                  </a:ext>
                </a:extLst>
              </p:cNvPr>
              <p:cNvSpPr/>
              <p:nvPr/>
            </p:nvSpPr>
            <p:spPr>
              <a:xfrm>
                <a:off x="1446978" y="844571"/>
                <a:ext cx="734481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=−4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+3⋅1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44029CD-083D-4EA1-8E3A-69DFE3347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78" y="844571"/>
                <a:ext cx="7344816" cy="1384995"/>
              </a:xfrm>
              <a:prstGeom prst="rect">
                <a:avLst/>
              </a:prstGeom>
              <a:blipFill>
                <a:blip r:embed="rId6"/>
                <a:stretch>
                  <a:fillRect t="-5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DB8F555-4E53-4322-995A-FDA2559C77E8}"/>
                  </a:ext>
                </a:extLst>
              </p:cNvPr>
              <p:cNvSpPr/>
              <p:nvPr/>
            </p:nvSpPr>
            <p:spPr>
              <a:xfrm>
                <a:off x="1446978" y="2801705"/>
                <a:ext cx="763284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−6 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−1−0=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DB8F555-4E53-4322-995A-FDA2559C7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78" y="2801705"/>
                <a:ext cx="7632848" cy="1384995"/>
              </a:xfrm>
              <a:prstGeom prst="rect">
                <a:avLst/>
              </a:prstGeom>
              <a:blipFill>
                <a:blip r:embed="rId7"/>
                <a:stretch>
                  <a:fillRect t="-5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5BBEE1D-9B3D-4D1E-94E2-AD92CB2BC4B0}"/>
                  </a:ext>
                </a:extLst>
              </p:cNvPr>
              <p:cNvSpPr/>
              <p:nvPr/>
            </p:nvSpPr>
            <p:spPr>
              <a:xfrm>
                <a:off x="1043608" y="4221088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(2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−1)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5BBEE1D-9B3D-4D1E-94E2-AD92CB2BC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21088"/>
                <a:ext cx="6984776" cy="523220"/>
              </a:xfrm>
              <a:prstGeom prst="rect">
                <a:avLst/>
              </a:prstGeom>
              <a:blipFill>
                <a:blip r:embed="rId8"/>
                <a:stretch>
                  <a:fillRect l="-174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46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560840" y="980728"/>
                <a:ext cx="7416824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+1=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40" y="980728"/>
                <a:ext cx="7416824" cy="1825628"/>
              </a:xfrm>
              <a:prstGeom prst="rect">
                <a:avLst/>
              </a:prstGeom>
              <a:blipFill>
                <a:blip r:embed="rId3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B0FD8CC-57C6-4DC2-95DA-A985958484AC}"/>
                  </a:ext>
                </a:extLst>
              </p:cNvPr>
              <p:cNvSpPr/>
              <p:nvPr/>
            </p:nvSpPr>
            <p:spPr>
              <a:xfrm>
                <a:off x="1043608" y="404664"/>
                <a:ext cx="698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B0FD8CC-57C6-4DC2-95DA-A98595848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4664"/>
                <a:ext cx="6984776" cy="523220"/>
              </a:xfrm>
              <a:prstGeom prst="rect">
                <a:avLst/>
              </a:prstGeom>
              <a:blipFill>
                <a:blip r:embed="rId4"/>
                <a:stretch>
                  <a:fillRect l="-174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548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115616" y="908720"/>
                <a:ext cx="7776864" cy="2568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𝑟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𝑆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𝑟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で微分して得られる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導関数</m:t>
                      </m:r>
                      <m:r>
                        <a:rPr lang="ja-JP" altLang="ja-JP" sz="28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𝑑𝑆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altLang="ja-JP" sz="2800">
                          <a:latin typeface="Cambria Math"/>
                        </a:rPr>
                        <m:t> 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𝑑𝑆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)′=</m:t>
                      </m:r>
                      <m:r>
                        <a:rPr lang="en-US" altLang="ja-JP" sz="2800" i="1">
                          <a:latin typeface="Cambria Math"/>
                        </a:rPr>
                        <m:t>𝜋</m:t>
                      </m:r>
                      <m:r>
                        <a:rPr lang="en-US" altLang="ja-JP" sz="2800" i="1">
                          <a:latin typeface="Cambria Math"/>
                        </a:rPr>
                        <m:t>⋅2</m:t>
                      </m:r>
                      <m:r>
                        <a:rPr lang="en-US" altLang="ja-JP" sz="2800" i="1">
                          <a:latin typeface="Cambria Math"/>
                        </a:rPr>
                        <m:t>𝑟</m:t>
                      </m:r>
                      <m:r>
                        <a:rPr lang="en-US" altLang="ja-JP" sz="2800" i="1">
                          <a:latin typeface="Cambria Math"/>
                        </a:rPr>
                        <m:t>=2</m:t>
                      </m:r>
                      <m:r>
                        <a:rPr lang="en-US" altLang="ja-JP" sz="2800" i="1">
                          <a:latin typeface="Cambria Math"/>
                        </a:rPr>
                        <m:t>𝜋</m:t>
                      </m:r>
                      <m:r>
                        <a:rPr lang="en-US" altLang="ja-JP" sz="28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908720"/>
                <a:ext cx="7776864" cy="2568332"/>
              </a:xfrm>
              <a:prstGeom prst="rect">
                <a:avLst/>
              </a:prstGeom>
              <a:blipFill>
                <a:blip r:embed="rId2"/>
                <a:stretch>
                  <a:fillRect t="-2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0C366E72-1E76-4AE8-8B5B-45A638CFE31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5A6B7D-C135-4293-ABEE-4E564816AD23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例７</a:t>
            </a:r>
          </a:p>
        </p:txBody>
      </p:sp>
      <p:sp>
        <p:nvSpPr>
          <p:cNvPr id="13" name="メモ 11">
            <a:extLst>
              <a:ext uri="{FF2B5EF4-FFF2-40B4-BE49-F238E27FC236}">
                <a16:creationId xmlns:a16="http://schemas.microsoft.com/office/drawing/2014/main" id="{E39FF97E-EDB4-4BCA-886E-BA8AB4AB2328}"/>
              </a:ext>
            </a:extLst>
          </p:cNvPr>
          <p:cNvSpPr/>
          <p:nvPr/>
        </p:nvSpPr>
        <p:spPr>
          <a:xfrm>
            <a:off x="2831281" y="2492896"/>
            <a:ext cx="4333007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954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1119572" y="1493069"/>
                <a:ext cx="6476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 i="1">
                        <a:latin typeface="Cambria Math"/>
                      </a:rPr>
                      <m:t>=10</m:t>
                    </m:r>
                    <m:r>
                      <a:rPr lang="en-US" altLang="ja-JP" sz="2800" i="1">
                        <a:latin typeface="Cambria Math"/>
                      </a:rPr>
                      <m:t>𝑡</m:t>
                    </m:r>
                    <m:r>
                      <a:rPr lang="en-US" altLang="ja-JP" sz="28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〔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〕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72" y="1493069"/>
                <a:ext cx="6476764" cy="523220"/>
              </a:xfrm>
              <a:prstGeom prst="rect">
                <a:avLst/>
              </a:prstGeom>
              <a:blipFill>
                <a:blip r:embed="rId2"/>
                <a:stretch>
                  <a:fillRect l="-1977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1113565" y="3330105"/>
                <a:ext cx="656796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𝑉</m:t>
                      </m:r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〔</m:t>
                      </m:r>
                      <m:r>
                        <a:rPr lang="en-US" altLang="ja-JP" sz="2800" i="1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〕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65" y="3330105"/>
                <a:ext cx="6567968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688252" y="1988840"/>
                <a:ext cx="6268124" cy="1341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=10−5⋅2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2" y="1988840"/>
                <a:ext cx="6268124" cy="1341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688252" y="4227380"/>
                <a:ext cx="5692060" cy="1351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2" y="4227380"/>
                <a:ext cx="5692060" cy="1351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357AB49-22AB-45EE-8C16-B59FE1404B94}"/>
              </a:ext>
            </a:extLst>
          </p:cNvPr>
          <p:cNvSpPr/>
          <p:nvPr/>
        </p:nvSpPr>
        <p:spPr>
          <a:xfrm>
            <a:off x="1119572" y="876594"/>
            <a:ext cx="7772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次の関数を〔　〕内の文字で微分せよ。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179CB19-498D-4769-9827-0D359C516A6A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導関数の性質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AB378C-B28D-4E95-AFF6-474D6C956639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問８</a:t>
            </a:r>
          </a:p>
        </p:txBody>
      </p:sp>
    </p:spTree>
    <p:extLst>
      <p:ext uri="{BB962C8B-B14F-4D97-AF65-F5344CB8AC3E}">
        <p14:creationId xmlns:p14="http://schemas.microsoft.com/office/powerpoint/2010/main" val="7532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317" y="2968347"/>
                <a:ext cx="792117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−3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=1,  </m:t>
                    </m:r>
                  </m:oMath>
                </a14:m>
                <a:endParaRPr lang="en-US" altLang="ja-JP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=2,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=−3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における微分係数をそれぞれ求めよ。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17" y="2968347"/>
                <a:ext cx="7921179" cy="1384995"/>
              </a:xfrm>
              <a:prstGeom prst="rect">
                <a:avLst/>
              </a:prstGeom>
              <a:blipFill>
                <a:blip r:embed="rId2"/>
                <a:stretch>
                  <a:fillRect l="-1617" t="-6167" r="-385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115318" y="908720"/>
                <a:ext cx="777716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−3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−4 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=−2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を求めてみよう。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を微分すると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−3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=2⋅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−3=−7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18" y="908720"/>
                <a:ext cx="7777162" cy="1815882"/>
              </a:xfrm>
              <a:prstGeom prst="rect">
                <a:avLst/>
              </a:prstGeom>
              <a:blipFill>
                <a:blip r:embed="rId3"/>
                <a:stretch>
                  <a:fillRect l="-1646" t="-4027" r="-784" b="-7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16360" y="4353342"/>
                <a:ext cx="7272064" cy="1873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−3 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4⋅1−3=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4⋅2−3=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4⋅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60" y="4353342"/>
                <a:ext cx="7272064" cy="1873975"/>
              </a:xfrm>
              <a:prstGeom prst="rect">
                <a:avLst/>
              </a:prstGeom>
              <a:blipFill>
                <a:blip r:embed="rId4"/>
                <a:stretch>
                  <a:fillRect t="-3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メモ 11"/>
          <p:cNvSpPr/>
          <p:nvPr/>
        </p:nvSpPr>
        <p:spPr>
          <a:xfrm>
            <a:off x="4668748" y="1817697"/>
            <a:ext cx="27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3779911" y="2271149"/>
            <a:ext cx="469244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80FC4CD-C9CC-4BCF-BE79-AD770757779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16546B-9DA7-4767-AD73-F17AB146E2BE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56700C-175B-4EEA-87BC-6DDB517A6BE1}"/>
              </a:ext>
            </a:extLst>
          </p:cNvPr>
          <p:cNvSpPr txBox="1"/>
          <p:nvPr/>
        </p:nvSpPr>
        <p:spPr>
          <a:xfrm>
            <a:off x="264604" y="299695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問９</a:t>
            </a:r>
          </a:p>
        </p:txBody>
      </p:sp>
    </p:spTree>
    <p:extLst>
      <p:ext uri="{BB962C8B-B14F-4D97-AF65-F5344CB8AC3E}">
        <p14:creationId xmlns:p14="http://schemas.microsoft.com/office/powerpoint/2010/main" val="10949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2" grpId="0" animBg="1"/>
      <p:bldP spid="13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043608" y="908720"/>
                <a:ext cx="7848872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𝑎𝑥</m:t>
                    </m:r>
                    <m:r>
                      <a:rPr lang="en-US" altLang="ja-JP" sz="2800" i="1">
                        <a:latin typeface="Cambria Math"/>
                      </a:rPr>
                      <m:t>−1 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を満たすとき，定数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で微分すると</a:t>
                </a:r>
              </a:p>
              <a:p>
                <a:r>
                  <a:rPr lang="en-US" altLang="ja-JP" sz="28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=6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=−6+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−6+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=2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=8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8720"/>
                <a:ext cx="7848872" cy="3108543"/>
              </a:xfrm>
              <a:prstGeom prst="rect">
                <a:avLst/>
              </a:prstGeom>
              <a:blipFill>
                <a:blip r:embed="rId2"/>
                <a:stretch>
                  <a:fillRect l="-1553" t="-2353" r="-1165" b="-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メモ 11"/>
          <p:cNvSpPr/>
          <p:nvPr/>
        </p:nvSpPr>
        <p:spPr>
          <a:xfrm>
            <a:off x="3779912" y="2246991"/>
            <a:ext cx="25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FC9EAF5-A515-42A2-AB07-1834C33BA18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AA983D-5BF3-42F9-A7A4-E546911AF3FA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例９</a:t>
            </a:r>
          </a:p>
        </p:txBody>
      </p:sp>
      <p:sp>
        <p:nvSpPr>
          <p:cNvPr id="9" name="メモ 11">
            <a:extLst>
              <a:ext uri="{FF2B5EF4-FFF2-40B4-BE49-F238E27FC236}">
                <a16:creationId xmlns:a16="http://schemas.microsoft.com/office/drawing/2014/main" id="{4FAB6872-27BB-476E-A5BF-23EDD806ED24}"/>
              </a:ext>
            </a:extLst>
          </p:cNvPr>
          <p:cNvSpPr/>
          <p:nvPr/>
        </p:nvSpPr>
        <p:spPr>
          <a:xfrm>
            <a:off x="3779912" y="2708920"/>
            <a:ext cx="27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0" name="メモ 11">
            <a:extLst>
              <a:ext uri="{FF2B5EF4-FFF2-40B4-BE49-F238E27FC236}">
                <a16:creationId xmlns:a16="http://schemas.microsoft.com/office/drawing/2014/main" id="{034949EC-F66B-4670-8BE4-DAC229814C7B}"/>
              </a:ext>
            </a:extLst>
          </p:cNvPr>
          <p:cNvSpPr/>
          <p:nvPr/>
        </p:nvSpPr>
        <p:spPr>
          <a:xfrm>
            <a:off x="4283968" y="3170849"/>
            <a:ext cx="25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1" name="メモ 11">
            <a:extLst>
              <a:ext uri="{FF2B5EF4-FFF2-40B4-BE49-F238E27FC236}">
                <a16:creationId xmlns:a16="http://schemas.microsoft.com/office/drawing/2014/main" id="{1E68AE89-28DE-4281-BC4E-D1B59BE8C271}"/>
              </a:ext>
            </a:extLst>
          </p:cNvPr>
          <p:cNvSpPr/>
          <p:nvPr/>
        </p:nvSpPr>
        <p:spPr>
          <a:xfrm>
            <a:off x="2762999" y="3573016"/>
            <a:ext cx="123293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09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043608" y="907372"/>
                <a:ext cx="77771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latin typeface="Cambria Math"/>
                      </a:rPr>
                      <m:t>𝑎𝑥</m:t>
                    </m:r>
                    <m:r>
                      <a:rPr lang="en-US" altLang="ja-JP" sz="2800" i="1">
                        <a:latin typeface="Cambria Math"/>
                      </a:rPr>
                      <m:t>+3 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=3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を満たすとき，定数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7372"/>
                <a:ext cx="7777162" cy="954107"/>
              </a:xfrm>
              <a:prstGeom prst="rect">
                <a:avLst/>
              </a:prstGeom>
              <a:blipFill>
                <a:blip r:embed="rId2"/>
                <a:stretch>
                  <a:fillRect l="-1567" t="-8333" b="-16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15616" y="1861479"/>
                <a:ext cx="7560840" cy="305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−2⋅2+2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86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=12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−4+2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86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=14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−4=3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よって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61479"/>
                <a:ext cx="7560840" cy="3053400"/>
              </a:xfrm>
              <a:prstGeom prst="rect">
                <a:avLst/>
              </a:prstGeom>
              <a:blipFill>
                <a:blip r:embed="rId3"/>
                <a:stretch>
                  <a:fillRect t="-2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31263104-8A38-4486-8846-BF7441EEDD6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導関数の計算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AAA991-7CFB-4E14-94BE-6CF98441EC8F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3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>
                <a:spLocks noChangeArrowheads="1"/>
              </p:cNvSpPr>
              <p:nvPr/>
            </p:nvSpPr>
            <p:spPr bwMode="auto">
              <a:xfrm>
                <a:off x="257175" y="873125"/>
                <a:ext cx="863530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188 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ページで示した次の公式が，すべての正の整数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について成り立つことを証明してみよう。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73125"/>
                <a:ext cx="8635305" cy="954107"/>
              </a:xfrm>
              <a:prstGeom prst="rect">
                <a:avLst/>
              </a:prstGeom>
              <a:blipFill>
                <a:blip r:embed="rId2"/>
                <a:stretch>
                  <a:fillRect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1521" y="1988840"/>
                <a:ext cx="8640960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b="1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ja-JP" sz="2800" b="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の導関数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1" y="1988840"/>
                <a:ext cx="8640960" cy="523220"/>
              </a:xfrm>
              <a:prstGeom prst="rect">
                <a:avLst/>
              </a:prstGeom>
              <a:blipFill>
                <a:blip r:embed="rId3"/>
                <a:stretch>
                  <a:fillRect t="-12500" b="-2840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1520" y="2512060"/>
                <a:ext cx="8638132" cy="532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altLang="ja-JP" sz="2800" b="1" i="1">
                          <a:latin typeface="Cambria Math"/>
                        </a:rPr>
                        <m:t>)′=</m:t>
                      </m:r>
                      <m:r>
                        <a:rPr lang="en-US" altLang="ja-JP" sz="2800" b="1" i="1">
                          <a:latin typeface="Cambria Math"/>
                        </a:rPr>
                        <m:t>𝒏</m:t>
                      </m:r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512060"/>
                <a:ext cx="8638132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F9D7FC5A-2C0F-4394-8B7E-AC57285744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7175" y="84138"/>
                <a:ext cx="8635305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参考　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– </a:t>
                </a:r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次関数の微分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-			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	</a:t>
                </a:r>
                <a:r>
                  <a:rPr lang="ja-JP" altLang="en-US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　　　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(</a:t>
                </a:r>
                <a:r>
                  <a:rPr lang="ja-JP" altLang="en-US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教科書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p.191)</a:t>
                </a:r>
                <a:endParaRPr lang="ja-JP" altLang="en-US" sz="16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F9D7FC5A-2C0F-4394-8B7E-AC572857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4138"/>
                <a:ext cx="8635305" cy="608012"/>
              </a:xfrm>
              <a:prstGeom prst="rect">
                <a:avLst/>
              </a:prstGeom>
              <a:blipFill>
                <a:blip r:embed="rId5"/>
                <a:stretch>
                  <a:fillRect l="-1411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19977" y="820447"/>
                <a:ext cx="81703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=−3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について，次の問に答えよ。</a:t>
                </a:r>
                <a:endParaRPr lang="ja-JP" altLang="ja-JP" sz="28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77" y="820447"/>
                <a:ext cx="8170399" cy="523220"/>
              </a:xfrm>
              <a:prstGeom prst="rect">
                <a:avLst/>
              </a:prstGeom>
              <a:blipFill>
                <a:blip r:embed="rId3"/>
                <a:stretch>
                  <a:fillRect l="-1493" t="-15294" r="-5970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19977" y="1250757"/>
                <a:ext cx="81703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化率を求めよ。</a:t>
                </a: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77" y="1250757"/>
                <a:ext cx="8170399" cy="954107"/>
              </a:xfrm>
              <a:prstGeom prst="rect">
                <a:avLst/>
              </a:prstGeom>
              <a:blipFill>
                <a:blip r:embed="rId4"/>
                <a:stretch>
                  <a:fillRect l="-1493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19977" y="4635133"/>
                <a:ext cx="81703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の結果を利用して，微分係数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77" y="4635133"/>
                <a:ext cx="8170399" cy="954107"/>
              </a:xfrm>
              <a:prstGeom prst="rect">
                <a:avLst/>
              </a:prstGeom>
              <a:blipFill>
                <a:blip r:embed="rId5"/>
                <a:stretch>
                  <a:fillRect l="-1493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14305504-FB45-4C05-8DEA-621B50E6F5F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D8CCC-98B4-4FBF-B2ED-0E04932AFE67}"/>
              </a:ext>
            </a:extLst>
          </p:cNvPr>
          <p:cNvSpPr txBox="1"/>
          <p:nvPr/>
        </p:nvSpPr>
        <p:spPr>
          <a:xfrm>
            <a:off x="216000" y="828001"/>
            <a:ext cx="506081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6270A30-3352-4693-AD75-053575234982}"/>
                  </a:ext>
                </a:extLst>
              </p:cNvPr>
              <p:cNvSpPr/>
              <p:nvPr/>
            </p:nvSpPr>
            <p:spPr>
              <a:xfrm>
                <a:off x="719976" y="2091538"/>
                <a:ext cx="8316520" cy="2633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−1+</m:t>
                                      </m:r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−1+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−3⋅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+4⋅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ja-JP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−7+10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sz="2800" b="1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6270A30-3352-4693-AD75-053575234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76" y="2091538"/>
                <a:ext cx="8316520" cy="2633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064214E-03BE-4F74-BF87-E01AB0797BD6}"/>
                  </a:ext>
                </a:extLst>
              </p:cNvPr>
              <p:cNvSpPr/>
              <p:nvPr/>
            </p:nvSpPr>
            <p:spPr>
              <a:xfrm>
                <a:off x="719977" y="5301208"/>
                <a:ext cx="8316519" cy="13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064214E-03BE-4F74-BF87-E01AB0797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77" y="5301208"/>
                <a:ext cx="8316519" cy="13594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43608" y="907372"/>
                <a:ext cx="78488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次の関数について，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4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7372"/>
                <a:ext cx="7848872" cy="954107"/>
              </a:xfrm>
              <a:prstGeom prst="rect">
                <a:avLst/>
              </a:prstGeom>
              <a:blipFill>
                <a:blip r:embed="rId2"/>
                <a:stretch>
                  <a:fillRect l="-1553" t="-83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043608" y="1866635"/>
                <a:ext cx="44644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+3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66635"/>
                <a:ext cx="4464496" cy="523220"/>
              </a:xfrm>
              <a:prstGeom prst="rect">
                <a:avLst/>
              </a:prstGeom>
              <a:blipFill>
                <a:blip r:embed="rId3"/>
                <a:stretch>
                  <a:fillRect l="-2729"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43608" y="3735634"/>
                <a:ext cx="3528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35634"/>
                <a:ext cx="3528392" cy="523220"/>
              </a:xfrm>
              <a:prstGeom prst="rect">
                <a:avLst/>
              </a:prstGeom>
              <a:blipFill>
                <a:blip r:embed="rId4"/>
                <a:stretch>
                  <a:fillRect l="-3454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763688" y="2379044"/>
                <a:ext cx="6840760" cy="1356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2⋅4+3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2⋅2+3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79044"/>
                <a:ext cx="6840760" cy="13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63688" y="4258854"/>
                <a:ext cx="68407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58854"/>
                <a:ext cx="6840760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25AC2E5E-D840-4ECB-BD87-09B56F82675A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17E8CD-5522-4D1E-8038-CABB2208B637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</p:spTree>
    <p:extLst>
      <p:ext uri="{BB962C8B-B14F-4D97-AF65-F5344CB8AC3E}">
        <p14:creationId xmlns:p14="http://schemas.microsoft.com/office/powerpoint/2010/main" val="9359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22082" y="854537"/>
                <a:ext cx="83144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導関数の定義にしたがって，関数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854537"/>
                <a:ext cx="8314414" cy="954107"/>
              </a:xfrm>
              <a:prstGeom prst="rect">
                <a:avLst/>
              </a:prstGeom>
              <a:blipFill>
                <a:blip r:embed="rId3"/>
                <a:stretch>
                  <a:fillRect l="-1466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2082" y="1804941"/>
                <a:ext cx="8170398" cy="4514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d>
                                    <m:d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b="1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804941"/>
                <a:ext cx="8170398" cy="4514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50932FEB-DADD-428D-B82F-90F51838D64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AD9624-1809-4E92-8B82-80101C810C8B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4741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22082" y="818186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2082" y="1477257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−5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477257"/>
                <a:ext cx="6010158" cy="523220"/>
              </a:xfrm>
              <a:prstGeom prst="rect">
                <a:avLst/>
              </a:prstGeom>
              <a:blipFill>
                <a:blip r:embed="rId3"/>
                <a:stretch>
                  <a:fillRect l="-202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2082" y="2136328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+3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+1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2136328"/>
                <a:ext cx="6010158" cy="523220"/>
              </a:xfrm>
              <a:prstGeom prst="rect">
                <a:avLst/>
              </a:prstGeom>
              <a:blipFill>
                <a:blip r:embed="rId4"/>
                <a:stretch>
                  <a:fillRect l="-202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22082" y="2795399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−1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2795399"/>
                <a:ext cx="6010158" cy="523220"/>
              </a:xfrm>
              <a:prstGeom prst="rect">
                <a:avLst/>
              </a:prstGeom>
              <a:blipFill>
                <a:blip r:embed="rId5"/>
                <a:stretch>
                  <a:fillRect l="-2028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22082" y="3454470"/>
                <a:ext cx="601015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𝑦</m:t>
                      </m:r>
                      <m:r>
                        <a:rPr lang="en-US" altLang="ja-JP" sz="2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−2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3454470"/>
                <a:ext cx="6010158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CF4D01CA-0467-421C-8023-FE357063AFB8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46263A-9188-4F6D-B58C-EB5A7FC4B616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179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403648" y="806435"/>
                <a:ext cx="669681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806435"/>
                <a:ext cx="6696816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403648" y="2308308"/>
                <a:ext cx="734481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+3⋅1+0=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08308"/>
                <a:ext cx="734481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37364BA-8CBC-44FE-9321-A6126F9CDD69}"/>
                  </a:ext>
                </a:extLst>
              </p:cNvPr>
              <p:cNvSpPr/>
              <p:nvPr/>
            </p:nvSpPr>
            <p:spPr>
              <a:xfrm>
                <a:off x="722082" y="260647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−5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37364BA-8CBC-44FE-9321-A6126F9CD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260647"/>
                <a:ext cx="6010158" cy="523220"/>
              </a:xfrm>
              <a:prstGeom prst="rect">
                <a:avLst/>
              </a:prstGeom>
              <a:blipFill>
                <a:blip r:embed="rId5"/>
                <a:stretch>
                  <a:fillRect l="-202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E147088-BD26-4552-831D-55A9D10C5FD3}"/>
                  </a:ext>
                </a:extLst>
              </p:cNvPr>
              <p:cNvSpPr/>
              <p:nvPr/>
            </p:nvSpPr>
            <p:spPr>
              <a:xfrm>
                <a:off x="722082" y="1772815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+3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+1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E147088-BD26-4552-831D-55A9D10C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772815"/>
                <a:ext cx="6010158" cy="523220"/>
              </a:xfrm>
              <a:prstGeom prst="rect">
                <a:avLst/>
              </a:prstGeom>
              <a:blipFill>
                <a:blip r:embed="rId6"/>
                <a:stretch>
                  <a:fillRect l="-202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59C3076-840D-4D93-B6A6-E7434C7C83C1}"/>
                  </a:ext>
                </a:extLst>
              </p:cNvPr>
              <p:cNvSpPr/>
              <p:nvPr/>
            </p:nvSpPr>
            <p:spPr>
              <a:xfrm>
                <a:off x="722082" y="3717031"/>
                <a:ext cx="60101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−1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59C3076-840D-4D93-B6A6-E7434C7C8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3717031"/>
                <a:ext cx="6010158" cy="523220"/>
              </a:xfrm>
              <a:prstGeom prst="rect">
                <a:avLst/>
              </a:prstGeom>
              <a:blipFill>
                <a:blip r:embed="rId7"/>
                <a:stretch>
                  <a:fillRect l="-202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CAD84F7-D906-4A17-8A2F-ED1C5D23BF0C}"/>
                  </a:ext>
                </a:extLst>
              </p:cNvPr>
              <p:cNvSpPr/>
              <p:nvPr/>
            </p:nvSpPr>
            <p:spPr>
              <a:xfrm>
                <a:off x="1403648" y="4365103"/>
                <a:ext cx="7200800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+3⋅2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CAD84F7-D906-4A17-8A2F-ED1C5D23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65103"/>
                <a:ext cx="7200800" cy="1394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2B76F0-7157-4583-8711-E69C844A1D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8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416106" y="1196752"/>
                <a:ext cx="7332358" cy="3175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2⋅1+0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06" y="1196752"/>
                <a:ext cx="7332358" cy="3175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C6562C4-C7C8-42C3-A842-62AD1556C538}"/>
                  </a:ext>
                </a:extLst>
              </p:cNvPr>
              <p:cNvSpPr/>
              <p:nvPr/>
            </p:nvSpPr>
            <p:spPr>
              <a:xfrm>
                <a:off x="722082" y="294967"/>
                <a:ext cx="601015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𝑦</m:t>
                      </m:r>
                      <m:r>
                        <a:rPr lang="en-US" altLang="ja-JP" sz="2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−2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C6562C4-C7C8-42C3-A842-62AD1556C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294967"/>
                <a:ext cx="601015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15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20596" y="816278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0596" y="1364751"/>
                <a:ext cx="66597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+6)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6" y="1364751"/>
                <a:ext cx="6659716" cy="523220"/>
              </a:xfrm>
              <a:prstGeom prst="rect">
                <a:avLst/>
              </a:prstGeom>
              <a:blipFill>
                <a:blip r:embed="rId3"/>
                <a:stretch>
                  <a:fillRect l="-183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0220" y="3744448"/>
                <a:ext cx="66597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0" y="3744448"/>
                <a:ext cx="6659716" cy="523220"/>
              </a:xfrm>
              <a:prstGeom prst="rect">
                <a:avLst/>
              </a:prstGeom>
              <a:blipFill>
                <a:blip r:embed="rId4"/>
                <a:stretch>
                  <a:fillRect l="-1830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331640" y="1904198"/>
                <a:ext cx="7548382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+18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−18 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18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+5⋅2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+18⋅1−0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04198"/>
                <a:ext cx="7548382" cy="1825628"/>
              </a:xfrm>
              <a:prstGeom prst="rect">
                <a:avLst/>
              </a:prstGeom>
              <a:blipFill>
                <a:blip r:embed="rId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343242" y="4278299"/>
                <a:ext cx="7333730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=8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+36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+54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+27 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36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27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8⋅3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+36⋅2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+54⋅1+0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𝟐𝟒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𝟓𝟒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42" y="4278299"/>
                <a:ext cx="7333730" cy="1825628"/>
              </a:xfrm>
              <a:prstGeom prst="rect">
                <a:avLst/>
              </a:prstGeom>
              <a:blipFill>
                <a:blip r:embed="rId6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0B033139-B96F-42EB-9F9E-058C69532BF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8327B0-068F-480E-8629-849C71144903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9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22082" y="850175"/>
                <a:ext cx="817039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次の関数の導関数を求め，〔　〕内に示した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の値における微分係数を求めよ。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850175"/>
                <a:ext cx="8170398" cy="954107"/>
              </a:xfrm>
              <a:prstGeom prst="rect">
                <a:avLst/>
              </a:prstGeom>
              <a:blipFill>
                <a:blip r:embed="rId3"/>
                <a:stretch>
                  <a:fillRect l="-1491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2082" y="1839208"/>
                <a:ext cx="7666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 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〔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〕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839208"/>
                <a:ext cx="7666342" cy="523220"/>
              </a:xfrm>
              <a:prstGeom prst="rect">
                <a:avLst/>
              </a:prstGeom>
              <a:blipFill>
                <a:blip r:embed="rId4"/>
                <a:stretch>
                  <a:fillRect l="-159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2082" y="3493173"/>
                <a:ext cx="7666342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+3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−4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〔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〕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3493173"/>
                <a:ext cx="7666342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03648" y="2449477"/>
                <a:ext cx="59385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49477"/>
                <a:ext cx="593856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403648" y="4293096"/>
                <a:ext cx="6622291" cy="1586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=−3⋅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93096"/>
                <a:ext cx="6622291" cy="1586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AD1DDBFA-5F18-4389-80FF-C860CC8B1E1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91DBE6-746D-441B-B95B-CB8B2E945FF2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1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22082" y="854537"/>
                <a:ext cx="817039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−7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=1,  </m:t>
                    </m:r>
                  </m:oMath>
                </a14:m>
                <a:endParaRPr lang="en-US" altLang="ja-JP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=−1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を満たすとき，定数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854537"/>
                <a:ext cx="8170398" cy="954107"/>
              </a:xfrm>
              <a:prstGeom prst="rect">
                <a:avLst/>
              </a:prstGeom>
              <a:blipFill>
                <a:blip r:embed="rId3"/>
                <a:stretch>
                  <a:fillRect l="-1491" t="-8280" r="-5891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722082" y="1835180"/>
                <a:ext cx="8170398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−7 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r>
                  <a:rPr lang="en-US" altLang="ja-JP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−7+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=8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……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</a:p>
              <a:p>
                <a:r>
                  <a:rPr lang="en-US" altLang="ja-JP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−7=−1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①に代入して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835180"/>
                <a:ext cx="8170398" cy="3108543"/>
              </a:xfrm>
              <a:prstGeom prst="rect">
                <a:avLst/>
              </a:prstGeom>
              <a:blipFill>
                <a:blip r:embed="rId4"/>
                <a:stretch>
                  <a:fillRect l="-1491" t="-2353" b="-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53A98CC3-82C4-42B8-BC10-B59D46401D5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BFB145-4F88-4BD4-A797-37CDB50E7E2C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2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22082" y="821184"/>
                <a:ext cx="82779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次のことを証明せよ。ただし，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は定数とする。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821184"/>
                <a:ext cx="8277902" cy="523220"/>
              </a:xfrm>
              <a:prstGeom prst="rect">
                <a:avLst/>
              </a:prstGeom>
              <a:blipFill>
                <a:blip r:embed="rId3"/>
                <a:stretch>
                  <a:fillRect l="-1473" t="-15116" r="-5891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2082" y="1480255"/>
                <a:ext cx="81703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=2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(</m:t>
                    </m:r>
                    <m:r>
                      <a:rPr lang="en-US" altLang="ja-JP" sz="2800" i="1">
                        <a:latin typeface="Cambria Math"/>
                      </a:rPr>
                      <m:t>𝑎𝑥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480255"/>
                <a:ext cx="8170398" cy="523220"/>
              </a:xfrm>
              <a:prstGeom prst="rect">
                <a:avLst/>
              </a:prstGeom>
              <a:blipFill>
                <a:blip r:embed="rId4"/>
                <a:stretch>
                  <a:fillRect l="-1491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2082" y="3167580"/>
                <a:ext cx="7363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=3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3167580"/>
                <a:ext cx="7363554" cy="523220"/>
              </a:xfrm>
              <a:prstGeom prst="rect">
                <a:avLst/>
              </a:prstGeom>
              <a:blipFill>
                <a:blip r:embed="rId5"/>
                <a:stretch>
                  <a:fillRect l="-1656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403648" y="2139326"/>
                <a:ext cx="513409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𝑎𝑏𝑥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′=2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𝑎𝑏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39326"/>
                <a:ext cx="5134098" cy="954107"/>
              </a:xfrm>
              <a:prstGeom prst="rect">
                <a:avLst/>
              </a:prstGeom>
              <a:blipFill>
                <a:blip r:embed="rId6"/>
                <a:stretch>
                  <a:fillRect t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03648" y="3764947"/>
                <a:ext cx="712879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𝑎𝑏𝑥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64947"/>
                <a:ext cx="7128792" cy="1815882"/>
              </a:xfrm>
              <a:prstGeom prst="rect">
                <a:avLst/>
              </a:prstGeom>
              <a:blipFill>
                <a:blip r:embed="rId7"/>
                <a:stretch>
                  <a:fillRect t="-4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id="{3CEA6346-2435-4EE6-8B74-36407091304E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Training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トレーニング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 			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40A6AD-64F4-4260-BA0C-24674DA02EAF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7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175" y="873689"/>
                <a:ext cx="8635305" cy="222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前ページの①において，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と置き換えると，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となるから，次のことが成り立つ。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73689"/>
                <a:ext cx="8635305" cy="2221185"/>
              </a:xfrm>
              <a:prstGeom prst="rect">
                <a:avLst/>
              </a:prstGeom>
              <a:blipFill>
                <a:blip r:embed="rId2"/>
                <a:stretch>
                  <a:fillRect l="-1411" t="-3288" r="-71" b="-65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57175" y="3276414"/>
            <a:ext cx="863530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3804714"/>
                <a:ext cx="8635305" cy="22211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</a:p>
              <a:p>
                <a:pPr eaLnBrk="1" fontAlgn="auto" hangingPunct="1"/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の平均変化率は</a:t>
                </a: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　　　　　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3804714"/>
                <a:ext cx="8635305" cy="2221185"/>
              </a:xfrm>
              <a:prstGeom prst="rect">
                <a:avLst/>
              </a:prstGeom>
              <a:blipFill>
                <a:blip r:embed="rId3"/>
                <a:stretch>
                  <a:fillRect t="-2997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663" y="4138978"/>
            <a:ext cx="2263274" cy="15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7ADE9F22-F13E-4EAE-B525-8E38F245BE4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084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058" y="916521"/>
            <a:ext cx="2274422" cy="249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067632" y="911132"/>
                <a:ext cx="5550426" cy="5201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1+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(1)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−(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(3+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=3+</m:t>
                      </m:r>
                      <m:r>
                        <a:rPr lang="en-US" altLang="ja-JP" sz="2800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32" y="911132"/>
                <a:ext cx="5550426" cy="5201937"/>
              </a:xfrm>
              <a:prstGeom prst="rect">
                <a:avLst/>
              </a:prstGeom>
              <a:blipFill>
                <a:blip r:embed="rId3"/>
                <a:stretch>
                  <a:fillRect l="-2195" t="-1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7"/>
          <p:cNvSpPr/>
          <p:nvPr/>
        </p:nvSpPr>
        <p:spPr>
          <a:xfrm>
            <a:off x="1067632" y="3078921"/>
            <a:ext cx="54000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DB58C00-6B06-4F6B-B6EC-17206697DBF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F2E346-4465-4D1E-BA55-ACB7B7D2CA75}"/>
              </a:ext>
            </a:extLst>
          </p:cNvPr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rgbClr val="3E5D78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</a:t>
            </a:r>
          </a:p>
        </p:txBody>
      </p:sp>
      <p:sp>
        <p:nvSpPr>
          <p:cNvPr id="12" name="メモ 7">
            <a:extLst>
              <a:ext uri="{FF2B5EF4-FFF2-40B4-BE49-F238E27FC236}">
                <a16:creationId xmlns:a16="http://schemas.microsoft.com/office/drawing/2014/main" id="{595A72FB-53F4-4BD3-A28F-26F63FECD154}"/>
              </a:ext>
            </a:extLst>
          </p:cNvPr>
          <p:cNvSpPr/>
          <p:nvPr/>
        </p:nvSpPr>
        <p:spPr>
          <a:xfrm>
            <a:off x="1067632" y="3933056"/>
            <a:ext cx="200809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7">
            <a:extLst>
              <a:ext uri="{FF2B5EF4-FFF2-40B4-BE49-F238E27FC236}">
                <a16:creationId xmlns:a16="http://schemas.microsoft.com/office/drawing/2014/main" id="{63C17F04-FFCA-40E0-B5AA-29485DA8F46A}"/>
              </a:ext>
            </a:extLst>
          </p:cNvPr>
          <p:cNvSpPr/>
          <p:nvPr/>
        </p:nvSpPr>
        <p:spPr>
          <a:xfrm>
            <a:off x="1067632" y="4797152"/>
            <a:ext cx="19922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7">
            <a:extLst>
              <a:ext uri="{FF2B5EF4-FFF2-40B4-BE49-F238E27FC236}">
                <a16:creationId xmlns:a16="http://schemas.microsoft.com/office/drawing/2014/main" id="{0B75C123-DB01-4FEB-AED5-845A38B208FE}"/>
              </a:ext>
            </a:extLst>
          </p:cNvPr>
          <p:cNvSpPr/>
          <p:nvPr/>
        </p:nvSpPr>
        <p:spPr>
          <a:xfrm>
            <a:off x="1067632" y="5651190"/>
            <a:ext cx="16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49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060056" y="907372"/>
                <a:ext cx="783242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−4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について，次のときの平均変化率を求めよ。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6" y="907372"/>
                <a:ext cx="7832424" cy="954107"/>
              </a:xfrm>
              <a:prstGeom prst="rect">
                <a:avLst/>
              </a:prstGeom>
              <a:blipFill>
                <a:blip r:embed="rId2"/>
                <a:stretch>
                  <a:fillRect l="-1634" t="-83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60056" y="2023589"/>
                <a:ext cx="78324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6" y="2023589"/>
                <a:ext cx="7832424" cy="523220"/>
              </a:xfrm>
              <a:prstGeom prst="rect">
                <a:avLst/>
              </a:prstGeom>
              <a:blipFill>
                <a:blip r:embed="rId3"/>
                <a:stretch>
                  <a:fillRect l="-1634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60056" y="2708920"/>
                <a:ext cx="78324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6" y="2708920"/>
                <a:ext cx="7832424" cy="523220"/>
              </a:xfrm>
              <a:prstGeom prst="rect">
                <a:avLst/>
              </a:prstGeom>
              <a:blipFill>
                <a:blip r:embed="rId4"/>
                <a:stretch>
                  <a:fillRect l="-1634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6F397758-7AEC-4F45-ABF6-90C05ECB1368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平均変化率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E485FF-D02C-4058-A4C7-41AC6C593D8E}"/>
              </a:ext>
            </a:extLst>
          </p:cNvPr>
          <p:cNvSpPr txBox="1"/>
          <p:nvPr/>
        </p:nvSpPr>
        <p:spPr>
          <a:xfrm>
            <a:off x="264604" y="907372"/>
            <a:ext cx="6912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</p:spTree>
    <p:extLst>
      <p:ext uri="{BB962C8B-B14F-4D97-AF65-F5344CB8AC3E}">
        <p14:creationId xmlns:p14="http://schemas.microsoft.com/office/powerpoint/2010/main" val="398433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75656" y="636886"/>
                <a:ext cx="7416824" cy="265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4⋅1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36886"/>
                <a:ext cx="7416824" cy="2657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475656" y="3645024"/>
                <a:ext cx="7416824" cy="3088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645024"/>
                <a:ext cx="7416824" cy="3088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8221238-4362-419A-835D-387450F59CA6}"/>
                  </a:ext>
                </a:extLst>
              </p:cNvPr>
              <p:cNvSpPr/>
              <p:nvPr/>
            </p:nvSpPr>
            <p:spPr>
              <a:xfrm>
                <a:off x="1060056" y="116632"/>
                <a:ext cx="78324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8221238-4362-419A-835D-387450F5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6" y="116632"/>
                <a:ext cx="7832424" cy="523220"/>
              </a:xfrm>
              <a:prstGeom prst="rect">
                <a:avLst/>
              </a:prstGeom>
              <a:blipFill>
                <a:blip r:embed="rId5"/>
                <a:stretch>
                  <a:fillRect l="-1634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5A8DB6A-868F-4BDA-A433-C03411BC3853}"/>
                  </a:ext>
                </a:extLst>
              </p:cNvPr>
              <p:cNvSpPr/>
              <p:nvPr/>
            </p:nvSpPr>
            <p:spPr>
              <a:xfrm>
                <a:off x="1060056" y="3212976"/>
                <a:ext cx="78324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5A8DB6A-868F-4BDA-A433-C03411BC3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6" y="3212976"/>
                <a:ext cx="7832424" cy="523220"/>
              </a:xfrm>
              <a:prstGeom prst="rect">
                <a:avLst/>
              </a:prstGeom>
              <a:blipFill>
                <a:blip r:embed="rId6"/>
                <a:stretch>
                  <a:fillRect l="-1634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484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51519" y="908720"/>
                <a:ext cx="8635305" cy="3973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 i="1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2+</m:t>
                    </m:r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平均変化率は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(4+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latin typeface="Cambria Math"/>
                        </a:rPr>
                        <m:t>=4+</m:t>
                      </m:r>
                      <m:r>
                        <a:rPr lang="en-US" altLang="ja-JP" sz="2800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auto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h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0 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に近づけると，この平均変化率は下の表からもわかるように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4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に限りなく近づく。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908720"/>
                <a:ext cx="8635305" cy="3973139"/>
              </a:xfrm>
              <a:prstGeom prst="rect">
                <a:avLst/>
              </a:prstGeom>
              <a:blipFill>
                <a:blip r:embed="rId2"/>
                <a:stretch>
                  <a:fillRect l="-1411" t="-1840" r="-635" b="-3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36059"/>
                  </p:ext>
                </p:extLst>
              </p:nvPr>
            </p:nvGraphicFramePr>
            <p:xfrm>
              <a:off x="267171" y="4941166"/>
              <a:ext cx="8604000" cy="158417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760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9208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−0.1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−0.01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−0.001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DF0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lang="ja-JP" sz="2800" kern="10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ja-JP" sz="2800" kern="10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08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3.9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3.99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3.999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DF0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4.001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4.01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effectLst/>
                                    <a:latin typeface="Cambria Math"/>
                                  </a:rPr>
                                  <m:t>4.1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36059"/>
                  </p:ext>
                </p:extLst>
              </p:nvPr>
            </p:nvGraphicFramePr>
            <p:xfrm>
              <a:off x="267171" y="4941166"/>
              <a:ext cx="8604000" cy="158417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760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920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25" t="-763" r="-784375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4265" t="-763" r="-766912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16860" t="-763" r="-506395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71144" t="-763" r="-333333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94915" t="-763" r="-905085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3145" t="-763" r="-187421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94400" t="-763" r="-138400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22340" t="-763" r="-84043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0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25" t="-101538" r="-78437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4265" t="-101538" r="-76691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16860" t="-101538" r="-50639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71144" t="-101538" r="-333333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94915" t="-101538" r="-90508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3145" t="-101538" r="-187421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94400" t="-101538" r="-1384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22340" t="-101538" r="-84043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Ｐ明朝" panose="02020600040205080304" pitchFamily="18" charset="-128"/>
                              <a:ea typeface="ＭＳ Ｐ明朝" panose="02020600040205080304" pitchFamily="18" charset="-128"/>
                            </a:rPr>
                            <a:t>…</a:t>
                          </a:r>
                          <a:endParaRPr lang="ja-JP" sz="2800" kern="100" dirty="0">
                            <a:effectLst/>
                            <a:latin typeface="ＭＳ Ｐ明朝" panose="02020600040205080304" pitchFamily="18" charset="-128"/>
                            <a:ea typeface="ＭＳ Ｐ明朝" panose="02020600040205080304" pitchFamily="18" charset="-128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2B7C9C1C-5AE8-4901-A343-3EF8700B5D9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微分係数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9335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2202</Words>
  <Application>Microsoft Office PowerPoint</Application>
  <PresentationFormat>画面に合わせる (4:3)</PresentationFormat>
  <Paragraphs>328</Paragraphs>
  <Slides>47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62" baseType="lpstr">
      <vt:lpstr>HGPｺﾞｼｯｸE</vt:lpstr>
      <vt:lpstr>HGSｺﾞｼｯｸE</vt:lpstr>
      <vt:lpstr>HG明朝E</vt:lpstr>
      <vt:lpstr>ＭＳ Ｐゴシック</vt:lpstr>
      <vt:lpstr>ＭＳ Ｐ明朝</vt:lpstr>
      <vt:lpstr>ＭＳ ゴシック</vt:lpstr>
      <vt:lpstr>ＭＳ 明朝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2013-04-26T06:04:35Z</dcterms:created>
  <dcterms:modified xsi:type="dcterms:W3CDTF">2018-02-06T04:55:02Z</dcterms:modified>
</cp:coreProperties>
</file>