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472" r:id="rId2"/>
    <p:sldId id="479" r:id="rId3"/>
    <p:sldId id="475" r:id="rId4"/>
    <p:sldId id="480" r:id="rId5"/>
    <p:sldId id="482" r:id="rId6"/>
    <p:sldId id="483" r:id="rId7"/>
    <p:sldId id="485" r:id="rId8"/>
    <p:sldId id="486" r:id="rId9"/>
    <p:sldId id="487" r:id="rId10"/>
    <p:sldId id="550" r:id="rId11"/>
    <p:sldId id="489" r:id="rId12"/>
    <p:sldId id="491" r:id="rId13"/>
    <p:sldId id="492" r:id="rId14"/>
    <p:sldId id="493" r:id="rId15"/>
    <p:sldId id="494" r:id="rId16"/>
    <p:sldId id="495" r:id="rId17"/>
    <p:sldId id="497" r:id="rId18"/>
    <p:sldId id="551" r:id="rId19"/>
    <p:sldId id="498" r:id="rId20"/>
    <p:sldId id="499" r:id="rId21"/>
    <p:sldId id="500" r:id="rId22"/>
    <p:sldId id="501" r:id="rId23"/>
    <p:sldId id="504" r:id="rId24"/>
    <p:sldId id="505" r:id="rId25"/>
    <p:sldId id="508" r:id="rId26"/>
    <p:sldId id="506" r:id="rId27"/>
    <p:sldId id="507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527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39" r:id="rId57"/>
    <p:sldId id="540" r:id="rId58"/>
    <p:sldId id="541" r:id="rId59"/>
    <p:sldId id="542" r:id="rId60"/>
    <p:sldId id="543" r:id="rId61"/>
    <p:sldId id="544" r:id="rId62"/>
    <p:sldId id="545" r:id="rId63"/>
    <p:sldId id="546" r:id="rId64"/>
    <p:sldId id="547" r:id="rId65"/>
    <p:sldId id="548" r:id="rId66"/>
    <p:sldId id="549" r:id="rId67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249" userDrawn="1">
          <p15:clr>
            <a:srgbClr val="A4A3A4"/>
          </p15:clr>
        </p15:guide>
        <p15:guide id="6" pos="703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EAC"/>
    <a:srgbClr val="C3E1B5"/>
    <a:srgbClr val="D5EBCB"/>
    <a:srgbClr val="9FD189"/>
    <a:srgbClr val="00B0F0"/>
    <a:srgbClr val="0A1950"/>
    <a:srgbClr val="DFDFE0"/>
    <a:srgbClr val="782814"/>
    <a:srgbClr val="782914"/>
    <a:srgbClr val="61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7" autoAdjust="0"/>
    <p:restoredTop sz="95659" autoAdjust="0"/>
  </p:normalViewPr>
  <p:slideViewPr>
    <p:cSldViewPr snapToGrid="0">
      <p:cViewPr varScale="1">
        <p:scale>
          <a:sx n="87" d="100"/>
          <a:sy n="87" d="100"/>
        </p:scale>
        <p:origin x="-972" y="-90"/>
      </p:cViewPr>
      <p:guideLst>
        <p:guide orient="horz" pos="2160"/>
        <p:guide orient="horz" pos="3884"/>
        <p:guide orient="horz" pos="164"/>
        <p:guide orient="horz" pos="663"/>
        <p:guide pos="2880"/>
        <p:guide pos="249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216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982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90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520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568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3902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3580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2067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026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0329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446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1693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8684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055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3287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6625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25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686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964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342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45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979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3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219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458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微分と積分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1807" y="3390091"/>
            <a:ext cx="496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微分係数と導関数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331640" y="3423776"/>
            <a:ext cx="720080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51720" y="3670681"/>
            <a:ext cx="468585" cy="468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1607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1403648" y="919383"/>
                <a:ext cx="5184576" cy="65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919383"/>
                <a:ext cx="5184576" cy="652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メモ 21" hidden="1"/>
          <p:cNvSpPr/>
          <p:nvPr/>
        </p:nvSpPr>
        <p:spPr>
          <a:xfrm>
            <a:off x="899592" y="5612493"/>
            <a:ext cx="5256584" cy="6529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xmlns="" id="{E8866EAC-AEA3-4F3F-B96F-00524C1BC21B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極限値と微分係数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xmlns="" id="{A5CD7C78-EFDD-40E7-9619-937D692BC836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xmlns="" id="{E655A470-300F-4588-8A02-62D9FC55AD5D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xmlns="" id="{4C860CB3-986F-44EE-AE39-264F0E64AF26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xmlns="" id="{5B06A2B0-026F-43F9-9212-BFF3B569F0EF}"/>
                  </a:ext>
                </a:extLst>
              </p:cNvPr>
              <p:cNvSpPr/>
              <p:nvPr/>
            </p:nvSpPr>
            <p:spPr>
              <a:xfrm>
                <a:off x="3837500" y="918197"/>
                <a:ext cx="3483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2⋅1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B06A2B0-026F-43F9-9212-BFF3B569F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00" y="918197"/>
                <a:ext cx="34831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xmlns="" id="{E21622CA-0BD0-4F35-941E-91BCB33F1528}"/>
                  </a:ext>
                </a:extLst>
              </p:cNvPr>
              <p:cNvSpPr/>
              <p:nvPr/>
            </p:nvSpPr>
            <p:spPr>
              <a:xfrm>
                <a:off x="5643078" y="918197"/>
                <a:ext cx="13113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21622CA-0BD0-4F35-941E-91BCB33F1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078" y="918197"/>
                <a:ext cx="13113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">
            <a:extLst>
              <a:ext uri="{FF2B5EF4-FFF2-40B4-BE49-F238E27FC236}">
                <a16:creationId xmlns:a16="http://schemas.microsoft.com/office/drawing/2014/main" xmlns="" id="{B4CE0349-7F13-47D4-B283-39710F1B3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137" y="2745160"/>
            <a:ext cx="56861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次の極限値を求めよ。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">
                <a:extLst>
                  <a:ext uri="{FF2B5EF4-FFF2-40B4-BE49-F238E27FC236}">
                    <a16:creationId xmlns:a16="http://schemas.microsoft.com/office/drawing/2014/main" xmlns="" id="{962A3331-E788-421E-B33D-AB8966355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7" y="3284984"/>
                <a:ext cx="6223318" cy="65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→4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2" name="テキスト ボックス">
                <a:extLst>
                  <a:ext uri="{FF2B5EF4-FFF2-40B4-BE49-F238E27FC236}">
                    <a16:creationId xmlns:a16="http://schemas.microsoft.com/office/drawing/2014/main" id="{962A3331-E788-421E-B33D-AB8966355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3284984"/>
                <a:ext cx="6223318" cy="652999"/>
              </a:xfrm>
              <a:prstGeom prst="rect">
                <a:avLst/>
              </a:prstGeom>
              <a:blipFill>
                <a:blip r:embed="rId6"/>
                <a:stretch>
                  <a:fillRect l="-1959" t="-13084" b="-2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">
                <a:extLst>
                  <a:ext uri="{FF2B5EF4-FFF2-40B4-BE49-F238E27FC236}">
                    <a16:creationId xmlns:a16="http://schemas.microsoft.com/office/drawing/2014/main" xmlns="" id="{5AE44BB0-98A8-4A1E-9B0D-56D804922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7" y="4149080"/>
                <a:ext cx="5447825" cy="68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3" name="テキスト ボックス">
                <a:extLst>
                  <a:ext uri="{FF2B5EF4-FFF2-40B4-BE49-F238E27FC236}">
                    <a16:creationId xmlns:a16="http://schemas.microsoft.com/office/drawing/2014/main" id="{5AE44BB0-98A8-4A1E-9B0D-56D80492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4149080"/>
                <a:ext cx="5447825" cy="683842"/>
              </a:xfrm>
              <a:prstGeom prst="rect">
                <a:avLst/>
              </a:prstGeom>
              <a:blipFill>
                <a:blip r:embed="rId7"/>
                <a:stretch>
                  <a:fillRect l="-2237" t="-11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xmlns="" id="{48F7ABBF-AE8A-4348-82EF-BC3C1976D381}"/>
              </a:ext>
            </a:extLst>
          </p:cNvPr>
          <p:cNvGrpSpPr/>
          <p:nvPr/>
        </p:nvGrpSpPr>
        <p:grpSpPr>
          <a:xfrm>
            <a:off x="234670" y="2745160"/>
            <a:ext cx="880948" cy="461665"/>
            <a:chOff x="234669" y="908720"/>
            <a:chExt cx="880948" cy="461665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xmlns="" id="{33C6B5F1-9AE7-48DE-85F9-346F30ED2B0B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問４</a:t>
              </a: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xmlns="" id="{115A6069-4FD4-4555-8DF5-C99BC101CCC9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">
                <a:extLst>
                  <a:ext uri="{FF2B5EF4-FFF2-40B4-BE49-F238E27FC236}">
                    <a16:creationId xmlns:a16="http://schemas.microsoft.com/office/drawing/2014/main" xmlns="" id="{B27D29C1-B7BB-4B29-B00A-1F079B466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4049" y="3290627"/>
                <a:ext cx="380533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=2⋅4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7" name="テキスト ボックス">
                <a:extLst>
                  <a:ext uri="{FF2B5EF4-FFF2-40B4-BE49-F238E27FC236}">
                    <a16:creationId xmlns:a16="http://schemas.microsoft.com/office/drawing/2014/main" id="{B27D29C1-B7BB-4B29-B00A-1F079B466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4049" y="3290627"/>
                <a:ext cx="38053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">
                <a:extLst>
                  <a:ext uri="{FF2B5EF4-FFF2-40B4-BE49-F238E27FC236}">
                    <a16:creationId xmlns:a16="http://schemas.microsoft.com/office/drawing/2014/main" xmlns="" id="{E1A1AE3C-8A8C-4415-95BE-27BF2B6D1E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960" y="4149080"/>
                <a:ext cx="45365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">
                <a:extLst>
                  <a:ext uri="{FF2B5EF4-FFF2-40B4-BE49-F238E27FC236}">
                    <a16:creationId xmlns:a16="http://schemas.microsoft.com/office/drawing/2014/main" id="{E1A1AE3C-8A8C-4415-95BE-27BF2B6D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4149080"/>
                <a:ext cx="453650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7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31" grpId="0"/>
      <p:bldP spid="32" grpId="0"/>
      <p:bldP spid="33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59633" y="916480"/>
                <a:ext cx="7673964" cy="222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178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ページの球の運動において，転がりはじめて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秒後の“瞬間の速さ”は，次のように表される。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func>
                        </m:e>
                      </m:func>
                      <m:r>
                        <a:rPr lang="ja-JP" altLang="ja-JP" sz="2800">
                          <a:latin typeface="Cambria Math" panose="02040503050406030204" pitchFamily="18" charset="0"/>
                        </a:rPr>
                        <m:t>　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3" y="916480"/>
                <a:ext cx="7673964" cy="2221185"/>
              </a:xfrm>
              <a:prstGeom prst="rect">
                <a:avLst/>
              </a:prstGeom>
              <a:blipFill>
                <a:blip r:embed="rId2"/>
                <a:stretch>
                  <a:fillRect l="-1669" t="-35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メモ 23"/>
          <p:cNvSpPr/>
          <p:nvPr/>
        </p:nvSpPr>
        <p:spPr>
          <a:xfrm>
            <a:off x="5004048" y="2240968"/>
            <a:ext cx="3600000" cy="90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xmlns="" id="{C2931745-C679-4A2A-A181-4E2360FBC974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xmlns="" id="{6CC41134-6898-4DD1-851F-729D56C72645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xmlns="" id="{21EE1045-F2BE-4DF8-AB1B-6FA4470F27C9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xmlns="" id="{E509101F-9DA5-4AB0-A4E9-BA75D3A2117F}"/>
              </a:ext>
            </a:extLst>
          </p:cNvPr>
          <p:cNvGrpSpPr/>
          <p:nvPr/>
        </p:nvGrpSpPr>
        <p:grpSpPr>
          <a:xfrm>
            <a:off x="234670" y="3327375"/>
            <a:ext cx="880948" cy="461665"/>
            <a:chOff x="234669" y="908720"/>
            <a:chExt cx="880948" cy="46166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xmlns="" id="{3C610349-AA2D-4195-BDFE-A2F8B2703E9F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問５</a:t>
              </a: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xmlns="" id="{2C1DB6B5-39BD-4850-81A0-56EA3EFC8AA4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">
            <a:extLst>
              <a:ext uri="{FF2B5EF4-FFF2-40B4-BE49-F238E27FC236}">
                <a16:creationId xmlns:a16="http://schemas.microsoft.com/office/drawing/2014/main" xmlns="" id="{6794661E-55DB-4FFB-96A7-5F0C34BE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137" y="3311986"/>
            <a:ext cx="7846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</a:t>
            </a:r>
            <a:r>
              <a:rPr lang="en-US" altLang="ja-JP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にならって，球が転がりはじめて</a:t>
            </a:r>
            <a:r>
              <a:rPr lang="en-US" altLang="ja-JP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秒後の瞬間の速さを求めよ。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">
                <a:extLst>
                  <a:ext uri="{FF2B5EF4-FFF2-40B4-BE49-F238E27FC236}">
                    <a16:creationId xmlns:a16="http://schemas.microsoft.com/office/drawing/2014/main" xmlns="" id="{4A688E92-E211-47D9-8504-7B7C13B685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6099" y="4214520"/>
                <a:ext cx="8140397" cy="238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ja-JP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∕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">
                <a:extLst>
                  <a:ext uri="{FF2B5EF4-FFF2-40B4-BE49-F238E27FC236}">
                    <a16:creationId xmlns:a16="http://schemas.microsoft.com/office/drawing/2014/main" id="{4A688E92-E211-47D9-8504-7B7C13B68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6099" y="4214520"/>
                <a:ext cx="8140397" cy="2382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>
            <a:extLst>
              <a:ext uri="{FF2B5EF4-FFF2-40B4-BE49-F238E27FC236}">
                <a16:creationId xmlns:a16="http://schemas.microsoft.com/office/drawing/2014/main" xmlns="" id="{94147B0E-2408-4FB6-815F-AD083B7DB88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極限値と微分係数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3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5" y="852943"/>
                <a:ext cx="8635670" cy="3944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の平均変化率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を限りなく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に近づけたとき，この平均変化率がある値に限りなく近づくならば，その極限値を</a:t>
                </a:r>
              </a:p>
              <a:p>
                <a:pPr lvl="0" algn="ctr"/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における </a:t>
                </a:r>
                <a:r>
                  <a:rPr kumimoji="0"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微分係数 </a:t>
                </a:r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または変化率</a:t>
                </a:r>
                <a:endParaRPr kumimoji="0"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52943"/>
                <a:ext cx="8635670" cy="3944734"/>
              </a:xfrm>
              <a:prstGeom prst="rect">
                <a:avLst/>
              </a:prstGeom>
              <a:blipFill>
                <a:blip r:embed="rId3"/>
                <a:stretch>
                  <a:fillRect l="-1411" t="-2009" r="-1200" b="-29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メモ 20"/>
          <p:cNvSpPr/>
          <p:nvPr/>
        </p:nvSpPr>
        <p:spPr>
          <a:xfrm>
            <a:off x="4932040" y="3861048"/>
            <a:ext cx="159823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1907703" y="4335373"/>
            <a:ext cx="115108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xmlns="" id="{A275DF3E-FE37-442C-9E73-5FDA2CB0ED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059467"/>
                  </p:ext>
                </p:extLst>
              </p:nvPr>
            </p:nvGraphicFramePr>
            <p:xfrm>
              <a:off x="257175" y="4869160"/>
              <a:ext cx="8635670" cy="17281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567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50843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微分係数の定義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19754">
                    <a:tc>
                      <a:txBody>
                        <a:bodyPr/>
                        <a:lstStyle/>
                        <a:p>
                          <a:pPr marL="18669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𝐥𝐢𝐦</m:t>
                                        </m:r>
                                      </m:e>
                                      <m:lim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𝒉</m:t>
                                        </m:r>
                                        <m:r>
                                          <a:rPr kumimoji="1" lang="en-US" altLang="ja-JP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𝒇</m:t>
                                        </m:r>
                                        <m:d>
                                          <m:d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+</m:t>
                                            </m:r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𝒉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𝒇</m:t>
                                        </m:r>
                                        <m:d>
                                          <m:d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𝒂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𝒉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A275DF3E-FE37-442C-9E73-5FDA2CB0ED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059467"/>
                  </p:ext>
                </p:extLst>
              </p:nvPr>
            </p:nvGraphicFramePr>
            <p:xfrm>
              <a:off x="257175" y="4869160"/>
              <a:ext cx="8635670" cy="17281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56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843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微分係数の定義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75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" t="-47264" r="-141" b="-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40D606C6-B43C-4D55-B69E-25B7D640BBA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極限値と微分係数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0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16002" y="916480"/>
                <a:ext cx="7820493" cy="4986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/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</a:t>
                </a:r>
                <a:endParaRPr lang="en-US" altLang="ja-JP" sz="2800" dirty="0"/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ja-JP" altLang="ja-JP" sz="2800" dirty="0"/>
                  <a:t>における微分係数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ja-JP" altLang="ja-JP" sz="2800" dirty="0"/>
                  <a:t>は</a:t>
                </a:r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 i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ja-JP" altLang="ja-JP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(2+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ja-JP" sz="2800" dirty="0"/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/>
                  <a:t>における微分係数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ja-JP" sz="2800" dirty="0"/>
                  <a:t>は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ja-JP" altLang="ja-JP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002" y="916480"/>
                <a:ext cx="7820493" cy="4986493"/>
              </a:xfrm>
              <a:prstGeom prst="rect">
                <a:avLst/>
              </a:prstGeom>
              <a:blipFill rotWithShape="1">
                <a:blip r:embed="rId2"/>
                <a:stretch>
                  <a:fillRect l="-1559" t="-15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メモ 17"/>
          <p:cNvSpPr/>
          <p:nvPr/>
        </p:nvSpPr>
        <p:spPr>
          <a:xfrm>
            <a:off x="1259632" y="1844824"/>
            <a:ext cx="7632848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8"/>
          <p:cNvSpPr/>
          <p:nvPr/>
        </p:nvSpPr>
        <p:spPr>
          <a:xfrm>
            <a:off x="1259632" y="4158195"/>
            <a:ext cx="7573975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2228279" y="2699805"/>
            <a:ext cx="5111197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2228279" y="5013176"/>
            <a:ext cx="5688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xmlns="" id="{D12B1981-6E8C-4FED-BBBB-C23692BDED49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xmlns="" id="{0D38A0D8-E3B4-4401-800D-9265C30BD67A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xmlns="" id="{A487E950-30F9-400E-8B3D-61450FE4326C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26" name="タイトル 1">
            <a:extLst>
              <a:ext uri="{FF2B5EF4-FFF2-40B4-BE49-F238E27FC236}">
                <a16:creationId xmlns:a16="http://schemas.microsoft.com/office/drawing/2014/main" xmlns="" id="{08B253AE-94B6-4592-9A70-DE1B9C5B5730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極限値と微分係数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5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90769" y="926018"/>
                <a:ext cx="8053231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/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について，次の微分係数を求めよ。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9" y="926018"/>
                <a:ext cx="8053231" cy="532966"/>
              </a:xfrm>
              <a:prstGeom prst="rect">
                <a:avLst/>
              </a:prstGeom>
              <a:blipFill>
                <a:blip r:embed="rId2"/>
                <a:stretch>
                  <a:fillRect l="-1590" t="-14943" r="-984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8" y="1681024"/>
                <a:ext cx="30963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681024"/>
                <a:ext cx="3096342" cy="523220"/>
              </a:xfrm>
              <a:prstGeom prst="rect">
                <a:avLst/>
              </a:prstGeom>
              <a:blipFill>
                <a:blip r:embed="rId3"/>
                <a:stretch>
                  <a:fillRect l="-393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8" y="2604921"/>
                <a:ext cx="29523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2604921"/>
                <a:ext cx="2952326" cy="523220"/>
              </a:xfrm>
              <a:prstGeom prst="rect">
                <a:avLst/>
              </a:prstGeom>
              <a:blipFill>
                <a:blip r:embed="rId4"/>
                <a:stretch>
                  <a:fillRect l="-4132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7" y="3525701"/>
                <a:ext cx="252027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5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3525701"/>
                <a:ext cx="2520279" cy="523220"/>
              </a:xfrm>
              <a:prstGeom prst="rect">
                <a:avLst/>
              </a:prstGeom>
              <a:blipFill>
                <a:blip r:embed="rId5"/>
                <a:stretch>
                  <a:fillRect l="-4843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123E3BF0-B194-4419-BFF5-5962EC9CA4C6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1106376C-D45C-4C97-BEE5-935028DB7BA8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問６</a:t>
              </a: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xmlns="" id="{873673A0-2A03-420B-B610-FDF5E73BA7F5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タイトル 1">
            <a:extLst>
              <a:ext uri="{FF2B5EF4-FFF2-40B4-BE49-F238E27FC236}">
                <a16:creationId xmlns:a16="http://schemas.microsoft.com/office/drawing/2014/main" xmlns="" id="{3815D0A1-BD97-427B-B109-0962B06DA01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極限値と微分係数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2699792" y="404664"/>
                <a:ext cx="6336705" cy="2629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−2⋅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4+2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404664"/>
                <a:ext cx="6336705" cy="26293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xmlns="" id="{3C955C78-EAE5-4B4C-BBC4-72ABFCC3E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620688"/>
                <a:ext cx="30963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id="{3C955C78-EAE5-4B4C-BBC4-72ABFCC3E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620688"/>
                <a:ext cx="3096342" cy="523220"/>
              </a:xfrm>
              <a:prstGeom prst="rect">
                <a:avLst/>
              </a:prstGeom>
              <a:blipFill>
                <a:blip r:embed="rId4"/>
                <a:stretch>
                  <a:fillRect l="-393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">
                <a:extLst>
                  <a:ext uri="{FF2B5EF4-FFF2-40B4-BE49-F238E27FC236}">
                    <a16:creationId xmlns:a16="http://schemas.microsoft.com/office/drawing/2014/main" xmlns="" id="{1A0A1549-2B55-424A-A323-2AA3780F4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8" y="3464026"/>
                <a:ext cx="27571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0" name="テキスト ボックス">
                <a:extLst>
                  <a:ext uri="{FF2B5EF4-FFF2-40B4-BE49-F238E27FC236}">
                    <a16:creationId xmlns:a16="http://schemas.microsoft.com/office/drawing/2014/main" id="{1A0A1549-2B55-424A-A323-2AA3780F4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3464026"/>
                <a:ext cx="2757129" cy="523220"/>
              </a:xfrm>
              <a:prstGeom prst="rect">
                <a:avLst/>
              </a:prstGeom>
              <a:blipFill>
                <a:blip r:embed="rId5"/>
                <a:stretch>
                  <a:fillRect l="-4425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>
                <a:extLst>
                  <a:ext uri="{FF2B5EF4-FFF2-40B4-BE49-F238E27FC236}">
                    <a16:creationId xmlns:a16="http://schemas.microsoft.com/office/drawing/2014/main" xmlns="" id="{A152B980-947B-4AAE-967E-F08A40201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7825" y="3234313"/>
                <a:ext cx="5904656" cy="3219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−2⋅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8+2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">
                <a:extLst>
                  <a:ext uri="{FF2B5EF4-FFF2-40B4-BE49-F238E27FC236}">
                    <a16:creationId xmlns:a16="http://schemas.microsoft.com/office/drawing/2014/main" id="{A152B980-947B-4AAE-967E-F08A40201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5" y="3234313"/>
                <a:ext cx="5904656" cy="32190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85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2699792" y="332656"/>
                <a:ext cx="6322687" cy="3219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332656"/>
                <a:ext cx="6322687" cy="3219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xmlns="" id="{295CFD19-2992-4FD0-9671-22BB54D61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7" y="548680"/>
                <a:ext cx="252027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id="{295CFD19-2992-4FD0-9671-22BB54D61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7" y="548680"/>
                <a:ext cx="2520279" cy="523220"/>
              </a:xfrm>
              <a:prstGeom prst="rect">
                <a:avLst/>
              </a:prstGeom>
              <a:blipFill>
                <a:blip r:embed="rId4"/>
                <a:stretch>
                  <a:fillRect l="-4843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34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xmlns="" id="{B6E53E10-36B9-425F-9B90-645C27412075}"/>
                  </a:ext>
                </a:extLst>
              </p:cNvPr>
              <p:cNvSpPr/>
              <p:nvPr/>
            </p:nvSpPr>
            <p:spPr>
              <a:xfrm>
                <a:off x="257176" y="6084342"/>
                <a:ext cx="86922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接線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接点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B6E53E10-36B9-425F-9B90-645C27412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6" y="6084342"/>
                <a:ext cx="8692284" cy="523220"/>
              </a:xfrm>
              <a:prstGeom prst="rect">
                <a:avLst/>
              </a:prstGeom>
              <a:blipFill>
                <a:blip r:embed="rId3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5" y="835551"/>
                <a:ext cx="8707314" cy="222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グラフ上に，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座標がそれぞれ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である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ja-JP" altLang="en-US" sz="2800" i="0" dirty="0" err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をとると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の傾きを表している。</a:t>
                </a:r>
              </a:p>
            </p:txBody>
          </p:sp>
        </mc:Choice>
        <mc:Fallback xmlns="">
          <p:sp>
            <p:nvSpPr>
              <p:cNvPr id="13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35551"/>
                <a:ext cx="8707314" cy="2221185"/>
              </a:xfrm>
              <a:prstGeom prst="rect">
                <a:avLst/>
              </a:prstGeom>
              <a:blipFill>
                <a:blip r:embed="rId4"/>
                <a:stretch>
                  <a:fillRect l="-1400" t="-3571" b="-60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026365"/>
            <a:ext cx="2649029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5" y="4725144"/>
                <a:ext cx="6259041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を通り，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傾き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AT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に限りなく近づく。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AT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における曲線</a:t>
                </a:r>
              </a:p>
            </p:txBody>
          </p:sp>
        </mc:Choice>
        <mc:Fallback xmlns="">
          <p:sp>
            <p:nvSpPr>
              <p:cNvPr id="19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4725144"/>
                <a:ext cx="6259041" cy="1384995"/>
              </a:xfrm>
              <a:prstGeom prst="rect">
                <a:avLst/>
              </a:prstGeom>
              <a:blipFill>
                <a:blip r:embed="rId6"/>
                <a:stretch>
                  <a:fillRect l="-1947" t="-5286" r="-682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メモ 20"/>
          <p:cNvSpPr/>
          <p:nvPr/>
        </p:nvSpPr>
        <p:spPr>
          <a:xfrm>
            <a:off x="2195736" y="6142282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5928503" y="6140037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271507"/>
            <a:ext cx="264384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xmlns="" id="{3C390003-7125-4123-82E3-7AAF5A69424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微分係数の図形的意味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5" y="3006854"/>
                <a:ext cx="8707314" cy="1790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いま，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に限りなく近づけると，点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はグラフ上を動いて限りなく点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に近づく。このとき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　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3006854"/>
                <a:ext cx="8707314" cy="1790298"/>
              </a:xfrm>
              <a:prstGeom prst="rect">
                <a:avLst/>
              </a:prstGeom>
              <a:blipFill>
                <a:blip r:embed="rId8"/>
                <a:stretch>
                  <a:fillRect l="-1400" t="-4082" r="-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 animBg="1"/>
      <p:bldP spid="21" grpId="1" animBg="1"/>
      <p:bldP spid="22" grpId="0" animBg="1"/>
      <p:bldP spid="22" grpId="1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6"/>
          <p:cNvSpPr txBox="1">
            <a:spLocks noChangeArrowheads="1"/>
          </p:cNvSpPr>
          <p:nvPr/>
        </p:nvSpPr>
        <p:spPr bwMode="auto">
          <a:xfrm>
            <a:off x="257175" y="835551"/>
            <a:ext cx="8707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以上のことは，次のようにまとめることができる。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xmlns="" id="{3C390003-7125-4123-82E3-7AAF5A69424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微分係数の図形的意味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6">
                <a:extLst>
                  <a:ext uri="{FF2B5EF4-FFF2-40B4-BE49-F238E27FC236}">
                    <a16:creationId xmlns:a16="http://schemas.microsoft.com/office/drawing/2014/main" xmlns="" id="{25AA3D91-0F81-46F4-8D4D-F2CAAD869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175" y="1663282"/>
                <a:ext cx="8707314" cy="954107"/>
              </a:xfrm>
              <a:prstGeom prst="rect">
                <a:avLst/>
              </a:prstGeom>
              <a:solidFill>
                <a:srgbClr val="BBDEAC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微分係数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dirty="0" smtClean="0">
                            <a:latin typeface="Cambria Math"/>
                            <a:ea typeface="ＭＳ ゴシック" panose="020B0609070205080204" pitchFamily="49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𝑓</m:t>
                        </m:r>
                      </m:e>
                      <m:sup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′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 (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は，曲線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𝑦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=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上の点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,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))</m:t>
                    </m:r>
                  </m:oMath>
                </a14:m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における接線の傾きに等しい。</a:t>
                </a:r>
              </a:p>
            </p:txBody>
          </p:sp>
        </mc:Choice>
        <mc:Fallback xmlns="">
          <p:sp>
            <p:nvSpPr>
              <p:cNvPr id="12" name="テキスト ボックス 16">
                <a:extLst>
                  <a:ext uri="{FF2B5EF4-FFF2-40B4-BE49-F238E27FC236}">
                    <a16:creationId xmlns:a16="http://schemas.microsoft.com/office/drawing/2014/main" id="{25AA3D91-0F81-46F4-8D4D-F2CAAD869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1663282"/>
                <a:ext cx="8707314" cy="954107"/>
              </a:xfrm>
              <a:prstGeom prst="rect">
                <a:avLst/>
              </a:prstGeom>
              <a:blipFill>
                <a:blip r:embed="rId3"/>
                <a:stretch>
                  <a:fillRect l="-1400" t="-8333" b="-173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8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61458" y="916480"/>
                <a:ext cx="7826820" cy="1037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放物線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上の点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3,  9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における接線の傾きは，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に等しいから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1458" y="916480"/>
                <a:ext cx="7826820" cy="1037143"/>
              </a:xfrm>
              <a:prstGeom prst="rect">
                <a:avLst/>
              </a:prstGeom>
              <a:blipFill>
                <a:blip r:embed="rId2"/>
                <a:stretch>
                  <a:fillRect l="-1637" t="-7059" b="-6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61458" y="1771639"/>
                <a:ext cx="7779242" cy="2643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896938" indent="-89693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ja-JP" altLang="ja-JP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>
                                              <a:latin typeface="Cambria Math" panose="02040503050406030204" pitchFamily="18" charset="0"/>
                                            </a:rPr>
                                            <m:t>3+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altLang="ja-JP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6+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6+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4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1458" y="1771639"/>
                <a:ext cx="7779242" cy="2643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メモ 23" hidden="1"/>
          <p:cNvSpPr/>
          <p:nvPr/>
        </p:nvSpPr>
        <p:spPr>
          <a:xfrm>
            <a:off x="1403648" y="2636912"/>
            <a:ext cx="7416824" cy="122413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1161458" y="2176694"/>
            <a:ext cx="7488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2090832" y="3429000"/>
            <a:ext cx="5167724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xmlns="" id="{760B085D-5AD3-4264-B24B-6F0D894B24F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微分係数の図形的意味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xmlns="" id="{B897FA37-7AA5-4247-8175-3169B2CF069D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xmlns="" id="{880BE629-2A66-4369-8F04-0440FDD76490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xmlns="" id="{52916026-B4D1-4E4C-B076-2938383747C4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8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"/>
          <p:cNvSpPr txBox="1">
            <a:spLocks noChangeArrowheads="1"/>
          </p:cNvSpPr>
          <p:nvPr/>
        </p:nvSpPr>
        <p:spPr bwMode="auto">
          <a:xfrm>
            <a:off x="1190136" y="908722"/>
            <a:ext cx="77191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斜面を球が転がりはじめて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秒後から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秒後までの平均の速さを求めよ。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2204864"/>
                <a:ext cx="5598787" cy="997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ja-JP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∕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204864"/>
                <a:ext cx="5598787" cy="997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平均の速さ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p.178)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D6E47847-0EF2-4E85-8D8A-A8DAB9C48EAB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xmlns="" id="{221E6097-C79D-4A82-B541-87AF05536EE8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問１</a:t>
              </a: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xmlns="" id="{399EA27E-AA5E-4BA4-B00F-996C6B0ED4D3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93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913281"/>
                <a:ext cx="777435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/>
                  <a:t>放物線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上の点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2,  4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における接線の傾きを求めよ。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913281"/>
                <a:ext cx="7774352" cy="954107"/>
              </a:xfrm>
              <a:prstGeom prst="rect">
                <a:avLst/>
              </a:prstGeom>
              <a:blipFill>
                <a:blip r:embed="rId2"/>
                <a:stretch>
                  <a:fillRect l="-1567" t="-8333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1865056"/>
                <a:ext cx="7774352" cy="4080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とおくと，求める接線の傾きは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</a:rPr>
                  <a:t>に等しいから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1865056"/>
                <a:ext cx="7774352" cy="4080797"/>
              </a:xfrm>
              <a:prstGeom prst="rect">
                <a:avLst/>
              </a:prstGeom>
              <a:blipFill>
                <a:blip r:embed="rId3"/>
                <a:stretch>
                  <a:fillRect l="-1567" t="-19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C6512E74-BD90-4230-AE6C-3CF4D4AE1E6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微分係数の図形的意味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p.182)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xmlns="" id="{335BC904-656D-42E9-A81E-9DDA126852DA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xmlns="" id="{16A9510F-BA47-41D7-853D-0172E5D471CC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問７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xmlns="" id="{2B2246F5-7AFF-49DE-82ED-F2A86D877B14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7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833703"/>
                <a:ext cx="8635306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が与えられたとき，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のおのおのの値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に微分係数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を対応させると，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新しい関数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が得られる。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833703"/>
                <a:ext cx="8635306" cy="1384995"/>
              </a:xfrm>
              <a:prstGeom prst="rect">
                <a:avLst/>
              </a:prstGeom>
              <a:blipFill>
                <a:blip r:embed="rId3"/>
                <a:stretch>
                  <a:fillRect l="-1411" t="-5727" r="-212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　　　　　　　　  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p.183)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xmlns="" id="{07B824F0-9795-424E-B8E5-C3663DFDDA0E}"/>
                  </a:ext>
                </a:extLst>
              </p:cNvPr>
              <p:cNvSpPr/>
              <p:nvPr/>
            </p:nvSpPr>
            <p:spPr>
              <a:xfrm>
                <a:off x="251520" y="2201855"/>
                <a:ext cx="86353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kumimoji="0"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en-US" sz="2800" dirty="0">
                  <a:solidFill>
                    <a:prstClr val="black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7B824F0-9795-424E-B8E5-C3663DFDD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01855"/>
                <a:ext cx="8635306" cy="523220"/>
              </a:xfrm>
              <a:prstGeom prst="rect">
                <a:avLst/>
              </a:prstGeom>
              <a:blipFill>
                <a:blip r:embed="rId4"/>
                <a:stretch>
                  <a:fillRect l="-1411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メモ 21"/>
          <p:cNvSpPr/>
          <p:nvPr/>
        </p:nvSpPr>
        <p:spPr>
          <a:xfrm>
            <a:off x="4427984" y="2204912"/>
            <a:ext cx="16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xmlns="" id="{FE19188B-A859-4737-9797-1A1F71C06D53}"/>
                  </a:ext>
                </a:extLst>
              </p:cNvPr>
              <p:cNvSpPr/>
              <p:nvPr/>
            </p:nvSpPr>
            <p:spPr>
              <a:xfrm>
                <a:off x="251520" y="2705911"/>
                <a:ext cx="863530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すなわち，関数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ja-JP" altLang="en-US" sz="28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は次の式で定義される。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E19188B-A859-4737-9797-1A1F71C06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05911"/>
                <a:ext cx="8635306" cy="954107"/>
              </a:xfrm>
              <a:prstGeom prst="rect">
                <a:avLst/>
              </a:prstGeom>
              <a:blipFill>
                <a:blip r:embed="rId5"/>
                <a:stretch>
                  <a:fillRect l="-1411" t="-8333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xmlns="" id="{50C7A838-92FB-4B1B-832D-61038F5194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3336889"/>
                  </p:ext>
                </p:extLst>
              </p:nvPr>
            </p:nvGraphicFramePr>
            <p:xfrm>
              <a:off x="257174" y="3786031"/>
              <a:ext cx="8646379" cy="1443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4637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3503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導関数の定義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08136">
                    <a:tc>
                      <a:txBody>
                        <a:bodyPr/>
                        <a:lstStyle/>
                        <a:p>
                          <a:pPr marL="18669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1" lang="ja-JP" altLang="ja-JP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𝐥𝐢𝐦</m:t>
                                        </m:r>
                                      </m:e>
                                      <m:lim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𝒉</m:t>
                                        </m:r>
                                        <m:r>
                                          <a:rPr kumimoji="1" lang="en-US" altLang="ja-JP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𝒇</m:t>
                                        </m:r>
                                        <m:d>
                                          <m:d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+</m:t>
                                            </m:r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𝒉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𝒇</m:t>
                                        </m:r>
                                        <m:d>
                                          <m:dPr>
                                            <m:ctrlPr>
                                              <a:rPr kumimoji="1" lang="ja-JP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𝒉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kumimoji="1" lang="ja-JP" altLang="en-US" sz="2800" b="1" i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50C7A838-92FB-4B1B-832D-61038F5194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3336889"/>
                  </p:ext>
                </p:extLst>
              </p:nvPr>
            </p:nvGraphicFramePr>
            <p:xfrm>
              <a:off x="257174" y="3786031"/>
              <a:ext cx="8646379" cy="1443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463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503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導関数の定義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813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" t="-53012" r="-141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97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45924" y="116632"/>
                <a:ext cx="6126275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上の式において，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の変化量，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はそれにともなう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の変化量を表している。これらをそれぞれ，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増分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増分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といい，記号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𝛥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𝛥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24" y="116632"/>
                <a:ext cx="6126275" cy="2677656"/>
              </a:xfrm>
              <a:prstGeom prst="rect">
                <a:avLst/>
              </a:prstGeom>
              <a:blipFill>
                <a:blip r:embed="rId3"/>
                <a:stretch>
                  <a:fillRect l="-1990" t="-2733" b="-5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メモ 21"/>
          <p:cNvSpPr/>
          <p:nvPr/>
        </p:nvSpPr>
        <p:spPr>
          <a:xfrm>
            <a:off x="2051720" y="1490917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2029" y="124943"/>
            <a:ext cx="26860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16"/>
          <p:cNvSpPr txBox="1">
            <a:spLocks noChangeArrowheads="1"/>
          </p:cNvSpPr>
          <p:nvPr/>
        </p:nvSpPr>
        <p:spPr bwMode="auto">
          <a:xfrm>
            <a:off x="901100" y="4705980"/>
            <a:ext cx="4842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45924" y="2708920"/>
                <a:ext cx="8718564" cy="140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𝛥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,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𝛥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の記号を用いると，導関数は次のように表される。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ts val="3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24" y="2708920"/>
                <a:ext cx="8718564" cy="1402948"/>
              </a:xfrm>
              <a:prstGeom prst="rect">
                <a:avLst/>
              </a:prstGeom>
              <a:blipFill>
                <a:blip r:embed="rId5"/>
                <a:stretch>
                  <a:fillRect l="-1398" t="-5195" r="-280" b="-108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45924" y="4175967"/>
                <a:ext cx="8652150" cy="1341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/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sz="2800" dirty="0"/>
                  <a:t>の導関数を表すには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sz="2800" dirty="0"/>
                  <a:t>のほかに</a:t>
                </a:r>
                <a:r>
                  <a:rPr lang="ja-JP" altLang="en-US" sz="2800" dirty="0" smtClean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ja-JP" alt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endParaRPr lang="en-US" altLang="ja-JP" sz="2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ja-JP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な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</a:rPr>
                        <m:t>どの記号も用いられる。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2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24" y="4175967"/>
                <a:ext cx="8652150" cy="1341265"/>
              </a:xfrm>
              <a:prstGeom prst="rect">
                <a:avLst/>
              </a:prstGeom>
              <a:blipFill rotWithShape="1">
                <a:blip r:embed="rId6"/>
                <a:stretch>
                  <a:fillRect l="-1408" t="-59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2"/>
          <p:cNvSpPr/>
          <p:nvPr/>
        </p:nvSpPr>
        <p:spPr>
          <a:xfrm>
            <a:off x="4298436" y="1484784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1365206" y="3345833"/>
            <a:ext cx="6480000" cy="86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6">
                <a:extLst>
                  <a:ext uri="{FF2B5EF4-FFF2-40B4-BE49-F238E27FC236}">
                    <a16:creationId xmlns:a16="http://schemas.microsoft.com/office/drawing/2014/main" xmlns="" id="{E82A82EF-CD79-4DF5-95F1-1E2CDA139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924" y="5427221"/>
                <a:ext cx="8070492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から，その導関数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を求めることを，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で微分する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，または単に</a:t>
                </a:r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微分する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という。</a:t>
                </a:r>
              </a:p>
            </p:txBody>
          </p:sp>
        </mc:Choice>
        <mc:Fallback xmlns="">
          <p:sp>
            <p:nvSpPr>
              <p:cNvPr id="16" name="テキスト ボックス 16">
                <a:extLst>
                  <a:ext uri="{FF2B5EF4-FFF2-40B4-BE49-F238E27FC236}">
                    <a16:creationId xmlns:a16="http://schemas.microsoft.com/office/drawing/2014/main" id="{E82A82EF-CD79-4DF5-95F1-1E2CDA139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24" y="5427221"/>
                <a:ext cx="8070492" cy="1384995"/>
              </a:xfrm>
              <a:prstGeom prst="rect">
                <a:avLst/>
              </a:prstGeom>
              <a:blipFill>
                <a:blip r:embed="rId7"/>
                <a:stretch>
                  <a:fillRect l="-1511" t="-5286" r="-982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xmlns="" id="{DDA9C900-7152-4D1A-8C49-DCB95CA33FB5}"/>
                  </a:ext>
                </a:extLst>
              </p:cNvPr>
              <p:cNvSpPr/>
              <p:nvPr/>
            </p:nvSpPr>
            <p:spPr>
              <a:xfrm>
                <a:off x="1974117" y="2276872"/>
                <a:ext cx="61262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𝛥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,</m:t>
                      </m:r>
                      <m:r>
                        <a:rPr lang="el-GR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𝛥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＝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＋</m:t>
                      </m:r>
                      <m:r>
                        <a:rPr lang="el-GR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𝛥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  <m:r>
                        <a:rPr lang="ja-JP" alt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－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r>
                        <a:rPr lang="en-US" altLang="ja-JP" sz="2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DDA9C900-7152-4D1A-8C49-DCB95CA33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117" y="2276872"/>
                <a:ext cx="61262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F6481D5-CCF7-46A1-BFD4-8D71B0889E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6488" y="6021288"/>
            <a:ext cx="648000" cy="648000"/>
          </a:xfrm>
          <a:prstGeom prst="rect">
            <a:avLst/>
          </a:prstGeom>
        </p:spPr>
      </p:pic>
      <p:sp>
        <p:nvSpPr>
          <p:cNvPr id="19" name="メモ 21">
            <a:extLst>
              <a:ext uri="{FF2B5EF4-FFF2-40B4-BE49-F238E27FC236}">
                <a16:creationId xmlns:a16="http://schemas.microsoft.com/office/drawing/2014/main" xmlns="" id="{447AB741-1741-49F6-A562-0FB6CB3EF7C9}"/>
              </a:ext>
            </a:extLst>
          </p:cNvPr>
          <p:cNvSpPr/>
          <p:nvPr/>
        </p:nvSpPr>
        <p:spPr>
          <a:xfrm>
            <a:off x="2267744" y="5948724"/>
            <a:ext cx="198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21">
            <a:extLst>
              <a:ext uri="{FF2B5EF4-FFF2-40B4-BE49-F238E27FC236}">
                <a16:creationId xmlns:a16="http://schemas.microsoft.com/office/drawing/2014/main" xmlns="" id="{ADA02331-568A-465D-A66B-9744E7B941E6}"/>
              </a:ext>
            </a:extLst>
          </p:cNvPr>
          <p:cNvSpPr/>
          <p:nvPr/>
        </p:nvSpPr>
        <p:spPr>
          <a:xfrm>
            <a:off x="6627245" y="5948724"/>
            <a:ext cx="16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821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5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6" y="908720"/>
                <a:ext cx="763284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導関数の定義にしたがって，次の関数を微分せよ。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	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908720"/>
                <a:ext cx="7632848" cy="1384995"/>
              </a:xfrm>
              <a:prstGeom prst="rect">
                <a:avLst/>
              </a:prstGeom>
              <a:blipFill>
                <a:blip r:embed="rId2"/>
                <a:stretch>
                  <a:fillRect l="-1597" t="-4405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75656" y="5142467"/>
                <a:ext cx="7416824" cy="1526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1440000" lvl="3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𝑥h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𝑥h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=3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5142467"/>
                <a:ext cx="7416824" cy="15268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　　　　　　　　  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5" y="3356992"/>
                <a:ext cx="7742517" cy="182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𝑥h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ja-JP" altLang="ja-JP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5" y="3356992"/>
                <a:ext cx="7742517" cy="1821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5" y="2356460"/>
                <a:ext cx="7920879" cy="928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ja-JP" altLang="en-US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5" y="2356460"/>
                <a:ext cx="7920879" cy="928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181C6761-D7FD-4B6E-9022-A9A4EAAF41D0}"/>
              </a:ext>
            </a:extLst>
          </p:cNvPr>
          <p:cNvGrpSpPr/>
          <p:nvPr/>
        </p:nvGrpSpPr>
        <p:grpSpPr>
          <a:xfrm>
            <a:off x="320327" y="917155"/>
            <a:ext cx="720080" cy="1000098"/>
            <a:chOff x="320328" y="917153"/>
            <a:chExt cx="720080" cy="1000098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xmlns="" id="{52B61912-C9B6-4BBC-939A-7830796BF063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xmlns="" id="{F07B90BF-371B-4F5E-9729-297250E9310E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4" name="片側の 2 つの角を丸めた四角形 10">
            <a:extLst>
              <a:ext uri="{FF2B5EF4-FFF2-40B4-BE49-F238E27FC236}">
                <a16:creationId xmlns:a16="http://schemas.microsoft.com/office/drawing/2014/main" xmlns="" id="{459D7C58-B107-4BF4-84DC-D66C8676B541}"/>
              </a:ext>
            </a:extLst>
          </p:cNvPr>
          <p:cNvSpPr/>
          <p:nvPr/>
        </p:nvSpPr>
        <p:spPr>
          <a:xfrm rot="5400000">
            <a:off x="551303" y="2526137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2989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03788" y="906443"/>
                <a:ext cx="7932706" cy="96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導関数の定義にしたがって，関数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788" y="906443"/>
                <a:ext cx="7932706" cy="963854"/>
              </a:xfrm>
              <a:prstGeom prst="rect">
                <a:avLst/>
              </a:prstGeom>
              <a:blipFill>
                <a:blip r:embed="rId2"/>
                <a:stretch>
                  <a:fillRect l="-1537" t="-8228" b="-158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03648" y="2088087"/>
                <a:ext cx="6984776" cy="238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ja-JP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088087"/>
                <a:ext cx="6984776" cy="2382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　　　　　　　　  　　　 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xmlns="" id="{75FC6D71-1172-4022-A33A-AC0308405CC6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E5BFFF86-C534-46D5-A417-EAE597E97344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問８</a:t>
              </a: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xmlns="" id="{41CE1F51-6E7D-406E-98A7-43BDF2F97FC0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8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396956"/>
                  </p:ext>
                </p:extLst>
              </p:nvPr>
            </p:nvGraphicFramePr>
            <p:xfrm>
              <a:off x="257173" y="1556792"/>
              <a:ext cx="8635307" cy="11521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530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6416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kumimoji="1" lang="en-US" altLang="ja-JP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の導関数</a:t>
                          </a:r>
                          <a:endParaRPr lang="ja-JP" sz="2800" b="0" kern="100" dirty="0">
                            <a:solidFill>
                              <a:schemeClr val="bg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87962">
                    <a:tc>
                      <a:txBody>
                        <a:bodyPr/>
                        <a:lstStyle/>
                        <a:p>
                          <a:pPr marL="186690" algn="l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1" lang="en-US" altLang="ja-JP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が正の整数のとき</a:t>
                          </a:r>
                          <a:r>
                            <a:rPr kumimoji="1" lang="ja-JP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ja-JP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sSup>
                                <m:sSup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800" b="1" i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396956"/>
                  </p:ext>
                </p:extLst>
              </p:nvPr>
            </p:nvGraphicFramePr>
            <p:xfrm>
              <a:off x="257173" y="1556792"/>
              <a:ext cx="8635307" cy="11521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5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416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22078" r="-141" b="-162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796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83186" r="-141" b="-10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タイトル 1"/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p.184)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>
                <a:extLst>
                  <a:ext uri="{FF2B5EF4-FFF2-40B4-BE49-F238E27FC236}">
                    <a16:creationId xmlns:a16="http://schemas.microsoft.com/office/drawing/2014/main" xmlns="" id="{C7909B01-8912-44D4-82CB-710C073C3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173" y="906443"/>
                <a:ext cx="863530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の導関数は，次のようになる。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">
                <a:extLst>
                  <a:ext uri="{FF2B5EF4-FFF2-40B4-BE49-F238E27FC236}">
                    <a16:creationId xmlns:a16="http://schemas.microsoft.com/office/drawing/2014/main" id="{C7909B01-8912-44D4-82CB-710C073C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3" y="906443"/>
                <a:ext cx="8635307" cy="523220"/>
              </a:xfrm>
              <a:prstGeom prst="rect">
                <a:avLst/>
              </a:prstGeom>
              <a:blipFill>
                <a:blip r:embed="rId4"/>
                <a:stretch>
                  <a:fillRect l="-1411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9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908722"/>
                <a:ext cx="7486319" cy="53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</a:p>
            </p:txBody>
          </p:sp>
        </mc:Choice>
        <mc:Fallback xmlns="">
          <p:sp>
            <p:nvSpPr>
              <p:cNvPr id="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908722"/>
                <a:ext cx="7486319" cy="531812"/>
              </a:xfrm>
              <a:prstGeom prst="rect">
                <a:avLst/>
              </a:prstGeom>
              <a:blipFill>
                <a:blip r:embed="rId3"/>
                <a:stretch>
                  <a:fillRect l="-1629" t="-1379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10656" y="1657106"/>
                <a:ext cx="632268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0656" y="1657106"/>
                <a:ext cx="6322687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393283A8-F97F-4BFC-9430-63A3E117F6AC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F6506C10-E7BA-44B6-953D-61C3BA1C2D87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963E6780-5C47-44D6-A2C5-4A9570757935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問９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xmlns="" id="{54570C4A-B280-4483-B521-28B63CB9C220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8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1520562"/>
                <a:ext cx="849694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一定の値だけをとる関数を 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定数関数 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という。定数関数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を微分してみよう。</a:t>
                </a: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1520562"/>
                <a:ext cx="8496943" cy="954107"/>
              </a:xfrm>
              <a:prstGeom prst="rect">
                <a:avLst/>
              </a:prstGeom>
              <a:blipFill>
                <a:blip r:embed="rId3"/>
                <a:stretch>
                  <a:fillRect l="-1435" t="-6369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メモ 21"/>
          <p:cNvSpPr/>
          <p:nvPr/>
        </p:nvSpPr>
        <p:spPr>
          <a:xfrm>
            <a:off x="4692462" y="1565615"/>
            <a:ext cx="163551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5" y="2474669"/>
                <a:ext cx="5010188" cy="2324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800" i="1" dirty="0">
                            <a:latin typeface="Cambria Math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=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とおくと，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800" i="1" dirty="0">
                            <a:latin typeface="Cambria Math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=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2474669"/>
                <a:ext cx="5010188" cy="2324867"/>
              </a:xfrm>
              <a:prstGeom prst="rect">
                <a:avLst/>
              </a:prstGeom>
              <a:blipFill>
                <a:blip r:embed="rId4"/>
                <a:stretch>
                  <a:fillRect t="-34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3" y="4859936"/>
                <a:ext cx="831259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すなわち，次のことが成り立つ。</a:t>
                </a:r>
              </a:p>
              <a:p>
                <a:pPr marL="715963"/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が定数のとき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3" y="4859936"/>
                <a:ext cx="8312593" cy="954107"/>
              </a:xfrm>
              <a:prstGeom prst="rect">
                <a:avLst/>
              </a:prstGeom>
              <a:blipFill>
                <a:blip r:embed="rId5"/>
                <a:stretch>
                  <a:fillRect l="-1466" t="-6369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2"/>
          <p:cNvSpPr/>
          <p:nvPr/>
        </p:nvSpPr>
        <p:spPr>
          <a:xfrm>
            <a:off x="968930" y="5382043"/>
            <a:ext cx="432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テキスト ボックス 16">
            <a:extLst>
              <a:ext uri="{FF2B5EF4-FFF2-40B4-BE49-F238E27FC236}">
                <a16:creationId xmlns:a16="http://schemas.microsoft.com/office/drawing/2014/main" xmlns="" id="{BB1E9F7D-3CC8-4514-A03F-E2BD2B401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873904"/>
            <a:ext cx="2802658" cy="523220"/>
          </a:xfrm>
          <a:prstGeom prst="rect">
            <a:avLst/>
          </a:prstGeom>
          <a:solidFill>
            <a:srgbClr val="C3E1B5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定数関数の微分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xmlns="" id="{CCC8014E-BA0F-4108-9E21-D14578404FAD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 descr="\\10.133.53.90\Livretech\PNG\2017-03-27_SuII-Adv-PNG\SuII-Adv-PNG\II-Adv-185-01.png">
            <a:extLst>
              <a:ext uri="{FF2B5EF4-FFF2-40B4-BE49-F238E27FC236}">
                <a16:creationId xmlns:a16="http://schemas.microsoft.com/office/drawing/2014/main" xmlns="" id="{85796869-FD96-4D25-820F-553693FFF5D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3499" y="2623887"/>
            <a:ext cx="2934481" cy="224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8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/>
      <p:bldP spid="12" grpId="0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908722"/>
                <a:ext cx="6334191" cy="53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6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908722"/>
                <a:ext cx="6334191" cy="531812"/>
              </a:xfrm>
              <a:prstGeom prst="rect">
                <a:avLst/>
              </a:prstGeom>
              <a:blipFill>
                <a:blip r:embed="rId3"/>
                <a:stretch>
                  <a:fillRect l="-1925" t="-1379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2483768" y="1632868"/>
                <a:ext cx="1321600" cy="556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1632868"/>
                <a:ext cx="1321600" cy="556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0F6BB07F-F50B-4A15-B4FF-754465A719F9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C894520D-C9D7-4DDC-BD5E-A5129C07E6C1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4C5F7065-A12A-46C2-9852-0BF614B2FFFC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xmlns="" id="{FC6BC29E-3214-4A1F-AC80-A1A61EB14164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4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1399817"/>
                <a:ext cx="8629652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一般に，定数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について，次の式が成り立つ。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1399817"/>
                <a:ext cx="8629652" cy="1384995"/>
              </a:xfrm>
              <a:prstGeom prst="rect">
                <a:avLst/>
              </a:prstGeom>
              <a:blipFill>
                <a:blip r:embed="rId3"/>
                <a:stretch>
                  <a:fillRect l="-1412" t="-5727" r="-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2"/>
          <p:cNvSpPr/>
          <p:nvPr/>
        </p:nvSpPr>
        <p:spPr>
          <a:xfrm>
            <a:off x="2951999" y="2352812"/>
            <a:ext cx="327077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C6E84853-9867-49BC-9135-F12AA38F1348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16">
            <a:extLst>
              <a:ext uri="{FF2B5EF4-FFF2-40B4-BE49-F238E27FC236}">
                <a16:creationId xmlns:a16="http://schemas.microsoft.com/office/drawing/2014/main" xmlns="" id="{111DCB23-E1D6-4EAA-9F7C-96035356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877026"/>
            <a:ext cx="2339102" cy="523220"/>
          </a:xfrm>
          <a:prstGeom prst="rect">
            <a:avLst/>
          </a:prstGeom>
          <a:solidFill>
            <a:srgbClr val="C3E1B5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定数倍の微分</a:t>
            </a:r>
          </a:p>
        </p:txBody>
      </p:sp>
    </p:spTree>
    <p:extLst>
      <p:ext uri="{BB962C8B-B14F-4D97-AF65-F5344CB8AC3E}">
        <p14:creationId xmlns:p14="http://schemas.microsoft.com/office/powerpoint/2010/main" val="41049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257174" y="908720"/>
                <a:ext cx="8491290" cy="3944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変化するとき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の変化量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の変化量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との比の値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ja-JP" altLang="ja-JP" sz="2800" i="1" dirty="0" smtClean="0">
                          <a:latin typeface="Cambria Math" panose="02040503050406030204" pitchFamily="18" charset="0"/>
                        </a:rPr>
                        <m:t>　　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m:t>……</m:t>
                      </m:r>
                      <m:r>
                        <a:rPr lang="ja-JP" altLang="ja-JP" sz="2800" i="1" dirty="0">
                          <a:latin typeface="Cambria Math" panose="02040503050406030204" pitchFamily="18" charset="0"/>
                          <a:ea typeface="+mn-ea"/>
                        </a:rPr>
                        <m:t>①</m:t>
                      </m:r>
                    </m:oMath>
                  </m:oMathPara>
                </a14:m>
                <a:endParaRPr lang="ja-JP" altLang="ja-JP" sz="2800" dirty="0">
                  <a:latin typeface="+mn-ea"/>
                  <a:ea typeface="+mn-ea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＝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平均変化率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908720"/>
                <a:ext cx="8491290" cy="3944734"/>
              </a:xfrm>
              <a:prstGeom prst="rect">
                <a:avLst/>
              </a:prstGeom>
              <a:blipFill>
                <a:blip r:embed="rId3"/>
                <a:stretch>
                  <a:fillRect l="-1436" t="-1855" r="-1005" b="-3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412776"/>
            <a:ext cx="260314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メモ 14"/>
          <p:cNvSpPr/>
          <p:nvPr/>
        </p:nvSpPr>
        <p:spPr>
          <a:xfrm>
            <a:off x="395536" y="4365104"/>
            <a:ext cx="231529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E34DA7BC-7F91-49DE-A973-E396CB50B30F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平均変化率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p.178)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8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908722"/>
                <a:ext cx="703698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</a:p>
            </p:txBody>
          </p:sp>
        </mc:Choice>
        <mc:Fallback xmlns="">
          <p:sp>
            <p:nvSpPr>
              <p:cNvPr id="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908722"/>
                <a:ext cx="7036980" cy="532966"/>
              </a:xfrm>
              <a:prstGeom prst="rect">
                <a:avLst/>
              </a:prstGeom>
              <a:blipFill>
                <a:blip r:embed="rId3"/>
                <a:stretch>
                  <a:fillRect l="-1732" t="-1379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03648" y="1658260"/>
                <a:ext cx="7036981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1658260"/>
                <a:ext cx="7036981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8C58850C-D88B-410D-8F39-1E813FB9B004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p.185)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1439A90A-C957-4ABD-8B31-2E65A5048B52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68774AC2-2338-49E0-8E39-A971E5EC50FC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xmlns="" id="{6A1A2B95-CF62-4209-84A2-EBF923AB5768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67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1400246"/>
                <a:ext cx="8707314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について，次の式が成り立つ。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ja-JP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1400246"/>
                <a:ext cx="8707314" cy="2246769"/>
              </a:xfrm>
              <a:prstGeom prst="rect">
                <a:avLst/>
              </a:prstGeom>
              <a:blipFill>
                <a:blip r:embed="rId3"/>
                <a:stretch>
                  <a:fillRect l="-1400" t="-35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2"/>
          <p:cNvSpPr/>
          <p:nvPr/>
        </p:nvSpPr>
        <p:spPr>
          <a:xfrm>
            <a:off x="2134059" y="2512806"/>
            <a:ext cx="487588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D4DEE807-83A2-4EF3-945C-E4A9CEC59278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xmlns="" id="{1E5E83C6-A358-42DF-A73A-98E25D70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877026"/>
            <a:ext cx="2339102" cy="523220"/>
          </a:xfrm>
          <a:prstGeom prst="rect">
            <a:avLst/>
          </a:prstGeom>
          <a:solidFill>
            <a:srgbClr val="C3E1B5"/>
          </a:solidFill>
          <a:ln>
            <a:noFill/>
          </a:ln>
          <a:extLst/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和・差の微分</a:t>
            </a:r>
          </a:p>
        </p:txBody>
      </p:sp>
      <p:sp>
        <p:nvSpPr>
          <p:cNvPr id="10" name="メモ 12">
            <a:extLst>
              <a:ext uri="{FF2B5EF4-FFF2-40B4-BE49-F238E27FC236}">
                <a16:creationId xmlns:a16="http://schemas.microsoft.com/office/drawing/2014/main" xmlns="" id="{BB4B0868-B18B-4903-9B81-9568FB9D12A6}"/>
              </a:ext>
            </a:extLst>
          </p:cNvPr>
          <p:cNvSpPr/>
          <p:nvPr/>
        </p:nvSpPr>
        <p:spPr>
          <a:xfrm>
            <a:off x="2144390" y="3069008"/>
            <a:ext cx="487588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39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903676"/>
                <a:ext cx="6550215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</a:p>
            </p:txBody>
          </p:sp>
        </mc:Choice>
        <mc:Fallback xmlns="">
          <p:sp>
            <p:nvSpPr>
              <p:cNvPr id="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903676"/>
                <a:ext cx="6550215" cy="532966"/>
              </a:xfrm>
              <a:prstGeom prst="rect">
                <a:avLst/>
              </a:prstGeom>
              <a:blipFill>
                <a:blip r:embed="rId3"/>
                <a:stretch>
                  <a:fillRect l="-1860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75656" y="1648168"/>
                <a:ext cx="7036981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1648168"/>
                <a:ext cx="7036981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13751006-9FF0-477A-9ADD-0FC92BE8161D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CDD62C7F-D8B7-421A-9515-92FA074C27D6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A932C97A-4BA6-4102-BC68-EC9E6AC30BBB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xmlns="" id="{50C2F16B-D9D1-4B64-A46C-8DC0C51E46F2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19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68154"/>
                  </p:ext>
                </p:extLst>
              </p:nvPr>
            </p:nvGraphicFramePr>
            <p:xfrm>
              <a:off x="257174" y="872372"/>
              <a:ext cx="8633358" cy="24126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335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4837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導関数の公式　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1225" marR="6122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64241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8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が定数で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ならば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oMath>
                          </a14:m>
                          <a:endParaRPr kumimoji="1" lang="ja-JP" altLang="ja-JP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が定数で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𝑘𝑓</m:t>
                              </m:r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ならば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kumimoji="1" lang="ja-JP" altLang="ja-JP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ja-JP" altLang="en-US" sz="2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ならば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kumimoji="1" lang="ja-JP" altLang="ja-JP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ならば　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ja-JP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kumimoji="1" lang="ja-JP" altLang="en-US" sz="2800" b="0" i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</a:txBody>
                      <a:tcPr marL="61225" marR="6122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68154"/>
                  </p:ext>
                </p:extLst>
              </p:nvPr>
            </p:nvGraphicFramePr>
            <p:xfrm>
              <a:off x="257174" y="872372"/>
              <a:ext cx="8633358" cy="24126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33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4837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導関数の公式　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1225" marR="6122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6424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1225" marR="6122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27950" r="-141" b="-3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1029269" y="5355213"/>
                <a:ext cx="8007225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𝒍𝒈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ja-JP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𝒍𝒈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ja-JP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𝒍𝒈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5355213"/>
                <a:ext cx="8007225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29269" y="3788617"/>
                <a:ext cx="8007225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上の公式を用いて，次の式が成り立つことを示せ。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を定数とするとき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𝒌𝒇</m:t>
                              </m:r>
                              <m:d>
                                <m:dPr>
                                  <m:ctrlPr>
                                    <a:rPr lang="ja-JP" altLang="ja-JP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ja-JP" altLang="ja-JP" sz="28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𝒍𝒈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ja-JP" altLang="ja-JP" sz="2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ja-JP" altLang="ja-JP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ja-JP" altLang="ja-JP" sz="2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ja-JP" altLang="ja-JP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𝒍𝒈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ja-JP" altLang="ja-JP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3788617"/>
                <a:ext cx="8007225" cy="1384995"/>
              </a:xfrm>
              <a:prstGeom prst="rect">
                <a:avLst/>
              </a:prstGeom>
              <a:blipFill>
                <a:blip r:embed="rId5"/>
                <a:stretch>
                  <a:fillRect l="-1599" t="-4386" r="-60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>
            <a:extLst>
              <a:ext uri="{FF2B5EF4-FFF2-40B4-BE49-F238E27FC236}">
                <a16:creationId xmlns:a16="http://schemas.microsoft.com/office/drawing/2014/main" xmlns="" id="{D11858D6-6849-4A3D-A933-0CB78472F4FA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p.186)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1376EA97-BBDE-4CDA-B45F-E22C2DA81A85}"/>
              </a:ext>
            </a:extLst>
          </p:cNvPr>
          <p:cNvSpPr txBox="1">
            <a:spLocks/>
          </p:cNvSpPr>
          <p:nvPr/>
        </p:nvSpPr>
        <p:spPr>
          <a:xfrm>
            <a:off x="488927" y="1484784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94964EC4-A06E-4C86-A5A1-99333A576A40}"/>
              </a:ext>
            </a:extLst>
          </p:cNvPr>
          <p:cNvSpPr txBox="1">
            <a:spLocks/>
          </p:cNvSpPr>
          <p:nvPr/>
        </p:nvSpPr>
        <p:spPr>
          <a:xfrm>
            <a:off x="488927" y="1919943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0B181EAE-7944-45B3-8846-1D1CC9BA5869}"/>
              </a:ext>
            </a:extLst>
          </p:cNvPr>
          <p:cNvSpPr txBox="1">
            <a:spLocks/>
          </p:cNvSpPr>
          <p:nvPr/>
        </p:nvSpPr>
        <p:spPr>
          <a:xfrm>
            <a:off x="488927" y="2355100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506A1D0B-DEC2-4E12-A53A-AF730340444E}"/>
              </a:ext>
            </a:extLst>
          </p:cNvPr>
          <p:cNvSpPr txBox="1">
            <a:spLocks/>
          </p:cNvSpPr>
          <p:nvPr/>
        </p:nvSpPr>
        <p:spPr>
          <a:xfrm>
            <a:off x="488927" y="2793302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xmlns="" id="{20F1E340-009C-4CDF-8BA7-D99D191C2E9C}"/>
              </a:ext>
            </a:extLst>
          </p:cNvPr>
          <p:cNvGrpSpPr/>
          <p:nvPr/>
        </p:nvGrpSpPr>
        <p:grpSpPr>
          <a:xfrm>
            <a:off x="234670" y="3793423"/>
            <a:ext cx="880948" cy="461665"/>
            <a:chOff x="234669" y="908720"/>
            <a:chExt cx="880948" cy="461665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xmlns="" id="{C6147074-36EC-448E-A9D3-9567C92E8C55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 smtClean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 smtClean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xmlns="" id="{DA5447AF-8768-4486-AFF2-03CF6BAF5B33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36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6" y="909269"/>
                <a:ext cx="7920879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次の関数を微分せよ。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909269"/>
                <a:ext cx="7920879" cy="954107"/>
              </a:xfrm>
              <a:prstGeom prst="rect">
                <a:avLst/>
              </a:prstGeom>
              <a:blipFill>
                <a:blip r:embed="rId2"/>
                <a:stretch>
                  <a:fillRect l="-1540" t="-6369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339752" y="2401112"/>
                <a:ext cx="525658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2401112"/>
                <a:ext cx="525658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336804" y="3409836"/>
                <a:ext cx="188426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804" y="3409836"/>
                <a:ext cx="18842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6" y="1897056"/>
                <a:ext cx="73448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897056"/>
                <a:ext cx="7344816" cy="523220"/>
              </a:xfrm>
              <a:prstGeom prst="rect">
                <a:avLst/>
              </a:prstGeom>
              <a:blipFill>
                <a:blip r:embed="rId5"/>
                <a:stretch>
                  <a:fillRect l="-1660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336804" y="2927120"/>
                <a:ext cx="39785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=3⋅2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804" y="2927120"/>
                <a:ext cx="39785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タイトル 1">
            <a:extLst>
              <a:ext uri="{FF2B5EF4-FFF2-40B4-BE49-F238E27FC236}">
                <a16:creationId xmlns:a16="http://schemas.microsoft.com/office/drawing/2014/main" xmlns="" id="{9BBBA585-10AD-44E4-8F70-813EAD01D9F0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xmlns="" id="{30094CFA-504F-4E94-886D-1383CFBACE11}"/>
              </a:ext>
            </a:extLst>
          </p:cNvPr>
          <p:cNvGrpSpPr/>
          <p:nvPr/>
        </p:nvGrpSpPr>
        <p:grpSpPr>
          <a:xfrm>
            <a:off x="320327" y="917155"/>
            <a:ext cx="720080" cy="1000098"/>
            <a:chOff x="320328" y="917153"/>
            <a:chExt cx="720080" cy="1000098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xmlns="" id="{A8279781-4D81-40EA-BA81-9FBD58C58492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xmlns="" id="{2B9779F8-53A9-4543-A1B4-41AF37BD5FCD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9" name="片側の 2 つの角を丸めた四角形 10">
            <a:extLst>
              <a:ext uri="{FF2B5EF4-FFF2-40B4-BE49-F238E27FC236}">
                <a16:creationId xmlns:a16="http://schemas.microsoft.com/office/drawing/2014/main" xmlns="" id="{4AEB56B2-CFBD-4418-89E4-152B0596BFAD}"/>
              </a:ext>
            </a:extLst>
          </p:cNvPr>
          <p:cNvSpPr/>
          <p:nvPr/>
        </p:nvSpPr>
        <p:spPr>
          <a:xfrm rot="5400000">
            <a:off x="551303" y="1856228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">
                <a:extLst>
                  <a:ext uri="{FF2B5EF4-FFF2-40B4-BE49-F238E27FC236}">
                    <a16:creationId xmlns:a16="http://schemas.microsoft.com/office/drawing/2014/main" xmlns="" id="{A4673510-F9C5-49F3-B492-1259592426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6" y="3913892"/>
                <a:ext cx="5992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1" name="テキスト ボックス">
                <a:extLst>
                  <a:ext uri="{FF2B5EF4-FFF2-40B4-BE49-F238E27FC236}">
                    <a16:creationId xmlns:a16="http://schemas.microsoft.com/office/drawing/2014/main" id="{A4673510-F9C5-49F3-B492-125959242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913892"/>
                <a:ext cx="5992570" cy="523220"/>
              </a:xfrm>
              <a:prstGeom prst="rect">
                <a:avLst/>
              </a:prstGeom>
              <a:blipFill>
                <a:blip r:embed="rId7"/>
                <a:stretch>
                  <a:fillRect l="-2035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">
                <a:extLst>
                  <a:ext uri="{FF2B5EF4-FFF2-40B4-BE49-F238E27FC236}">
                    <a16:creationId xmlns:a16="http://schemas.microsoft.com/office/drawing/2014/main" xmlns="" id="{02BB5BB1-C226-406B-82DE-E5BE06BF6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7743" y="4383833"/>
                <a:ext cx="63226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2" name="テキスト ボックス">
                <a:extLst>
                  <a:ext uri="{FF2B5EF4-FFF2-40B4-BE49-F238E27FC236}">
                    <a16:creationId xmlns:a16="http://schemas.microsoft.com/office/drawing/2014/main" id="{02BB5BB1-C226-406B-82DE-E5BE06BF6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3" y="4383833"/>
                <a:ext cx="632268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">
                <a:extLst>
                  <a:ext uri="{FF2B5EF4-FFF2-40B4-BE49-F238E27FC236}">
                    <a16:creationId xmlns:a16="http://schemas.microsoft.com/office/drawing/2014/main" xmlns="" id="{56EF3721-A00E-414B-9541-1F76C5695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7744" y="4907053"/>
                <a:ext cx="63226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+3⋅2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5⋅1+0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3" name="テキスト ボックス">
                <a:extLst>
                  <a:ext uri="{FF2B5EF4-FFF2-40B4-BE49-F238E27FC236}">
                    <a16:creationId xmlns:a16="http://schemas.microsoft.com/office/drawing/2014/main" id="{56EF3721-A00E-414B-9541-1F76C5695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4907053"/>
                <a:ext cx="632268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">
                <a:extLst>
                  <a:ext uri="{FF2B5EF4-FFF2-40B4-BE49-F238E27FC236}">
                    <a16:creationId xmlns:a16="http://schemas.microsoft.com/office/drawing/2014/main" xmlns="" id="{FDEA0C30-1E6C-4B72-8A45-355AF0D804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7742" y="5383072"/>
                <a:ext cx="63226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34" name="テキスト ボックス">
                <a:extLst>
                  <a:ext uri="{FF2B5EF4-FFF2-40B4-BE49-F238E27FC236}">
                    <a16:creationId xmlns:a16="http://schemas.microsoft.com/office/drawing/2014/main" id="{FDEA0C30-1E6C-4B72-8A45-355AF0D8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2" y="5383072"/>
                <a:ext cx="632268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5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19" grpId="0"/>
      <p:bldP spid="29" grpId="0" animBg="1"/>
      <p:bldP spid="31" grpId="0"/>
      <p:bldP spid="32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"/>
          <p:cNvSpPr txBox="1">
            <a:spLocks noChangeArrowheads="1"/>
          </p:cNvSpPr>
          <p:nvPr/>
        </p:nvSpPr>
        <p:spPr bwMode="auto">
          <a:xfrm>
            <a:off x="1190137" y="908722"/>
            <a:ext cx="7846358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次の関数を微分せよ。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1681024"/>
                <a:ext cx="55421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681024"/>
                <a:ext cx="5542104" cy="523220"/>
              </a:xfrm>
              <a:prstGeom prst="rect">
                <a:avLst/>
              </a:prstGeom>
              <a:blipFill>
                <a:blip r:embed="rId2"/>
                <a:stretch>
                  <a:fillRect l="-2200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2446426"/>
                <a:ext cx="5785488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2446426"/>
                <a:ext cx="5785488" cy="532966"/>
              </a:xfrm>
              <a:prstGeom prst="rect">
                <a:avLst/>
              </a:prstGeom>
              <a:blipFill>
                <a:blip r:embed="rId3"/>
                <a:stretch>
                  <a:fillRect l="-2107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3221574"/>
                <a:ext cx="535344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221574"/>
                <a:ext cx="5353440" cy="532966"/>
              </a:xfrm>
              <a:prstGeom prst="rect">
                <a:avLst/>
              </a:prstGeom>
              <a:blipFill>
                <a:blip r:embed="rId4"/>
                <a:stretch>
                  <a:fillRect l="-2278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3996722"/>
                <a:ext cx="5785488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996722"/>
                <a:ext cx="578548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5140689"/>
                <a:ext cx="6937616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(5)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5140689"/>
                <a:ext cx="6937616" cy="532966"/>
              </a:xfrm>
              <a:prstGeom prst="rect">
                <a:avLst/>
              </a:prstGeom>
              <a:blipFill>
                <a:blip r:embed="rId6"/>
                <a:stretch>
                  <a:fillRect l="-1757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xmlns="" id="{2CA92552-D117-46DE-AF0F-660CC986D45F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xmlns="" id="{B6DEC7E3-E5FC-4446-90FC-67C41B2017BB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xmlns="" id="{2C9F56E8-EC29-4B23-9E29-44CD3E13E364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xmlns="" id="{DA438FB9-4E3E-4F07-88E8-698DE0078025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980728"/>
                <a:ext cx="684076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2⋅1+0=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980728"/>
                <a:ext cx="684076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2276872"/>
                <a:ext cx="791402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ja-JP" sz="28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452438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+1+0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</a:endParaRPr>
              </a:p>
              <a:p>
                <a:pPr marL="452438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276872"/>
                <a:ext cx="7914028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3" y="4530059"/>
                <a:ext cx="5778477" cy="1394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ja-JP" sz="28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452438" indent="-889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8⋅1+0</m:t>
                      </m:r>
                    </m:oMath>
                  </m:oMathPara>
                </a14:m>
                <a:endParaRPr lang="en-US" altLang="ja-JP" sz="280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2438" indent="-889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3" y="4530059"/>
                <a:ext cx="5778477" cy="1394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xmlns="" id="{029813F8-BC2A-4ABF-8850-BE42A6DC4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332656"/>
                <a:ext cx="55421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id="{029813F8-BC2A-4ABF-8850-BE42A6DC4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32656"/>
                <a:ext cx="5542104" cy="523220"/>
              </a:xfrm>
              <a:prstGeom prst="rect">
                <a:avLst/>
              </a:prstGeom>
              <a:blipFill>
                <a:blip r:embed="rId6"/>
                <a:stretch>
                  <a:fillRect l="-2200" t="-15294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>
                <a:extLst>
                  <a:ext uri="{FF2B5EF4-FFF2-40B4-BE49-F238E27FC236}">
                    <a16:creationId xmlns:a16="http://schemas.microsoft.com/office/drawing/2014/main" xmlns="" id="{BFFEC7D9-D02B-42C6-85D9-F4E7F29C6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1700808"/>
                <a:ext cx="5785488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>
                <a:extLst>
                  <a:ext uri="{FF2B5EF4-FFF2-40B4-BE49-F238E27FC236}">
                    <a16:creationId xmlns:a16="http://schemas.microsoft.com/office/drawing/2014/main" id="{BFFEC7D9-D02B-42C6-85D9-F4E7F29C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1700808"/>
                <a:ext cx="5785488" cy="532966"/>
              </a:xfrm>
              <a:prstGeom prst="rect">
                <a:avLst/>
              </a:prstGeom>
              <a:blipFill>
                <a:blip r:embed="rId7"/>
                <a:stretch>
                  <a:fillRect l="-2107" t="-1379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">
                <a:extLst>
                  <a:ext uri="{FF2B5EF4-FFF2-40B4-BE49-F238E27FC236}">
                    <a16:creationId xmlns:a16="http://schemas.microsoft.com/office/drawing/2014/main" xmlns="" id="{97CFF65C-3FCF-4CED-A97E-A4B1C5316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3904146"/>
                <a:ext cx="535344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">
                <a:extLst>
                  <a:ext uri="{FF2B5EF4-FFF2-40B4-BE49-F238E27FC236}">
                    <a16:creationId xmlns:a16="http://schemas.microsoft.com/office/drawing/2014/main" id="{97CFF65C-3FCF-4CED-A97E-A4B1C5316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904146"/>
                <a:ext cx="5353440" cy="532966"/>
              </a:xfrm>
              <a:prstGeom prst="rect">
                <a:avLst/>
              </a:prstGeom>
              <a:blipFill>
                <a:blip r:embed="rId8"/>
                <a:stretch>
                  <a:fillRect l="-2278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961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1297416"/>
                <a:ext cx="6408712" cy="2151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3⋅1+</m:t>
                      </m:r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1297416"/>
                <a:ext cx="6408712" cy="2151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4167708"/>
                <a:ext cx="6696744" cy="1394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+7⋅1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167708"/>
                <a:ext cx="6696744" cy="1394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">
                <a:extLst>
                  <a:ext uri="{FF2B5EF4-FFF2-40B4-BE49-F238E27FC236}">
                    <a16:creationId xmlns:a16="http://schemas.microsoft.com/office/drawing/2014/main" xmlns="" id="{A1D08EED-01B0-4DFE-AD9F-62BCED400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404664"/>
                <a:ext cx="5785488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">
                <a:extLst>
                  <a:ext uri="{FF2B5EF4-FFF2-40B4-BE49-F238E27FC236}">
                    <a16:creationId xmlns:a16="http://schemas.microsoft.com/office/drawing/2014/main" id="{A1D08EED-01B0-4DFE-AD9F-62BCED400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404664"/>
                <a:ext cx="578548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xmlns="" id="{BBF330B7-8B66-473D-A676-1BEFF467A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6" y="3544106"/>
                <a:ext cx="6937616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(5)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id="{BBF330B7-8B66-473D-A676-1BEFF467A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544106"/>
                <a:ext cx="6937616" cy="532966"/>
              </a:xfrm>
              <a:prstGeom prst="rect">
                <a:avLst/>
              </a:prstGeom>
              <a:blipFill>
                <a:blip r:embed="rId6"/>
                <a:stretch>
                  <a:fillRect l="-1757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716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7621" y="917155"/>
                <a:ext cx="73927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を微分せよ。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7621" y="917155"/>
                <a:ext cx="7392747" cy="523220"/>
              </a:xfrm>
              <a:prstGeom prst="rect">
                <a:avLst/>
              </a:prstGeom>
              <a:blipFill>
                <a:blip r:embed="rId2"/>
                <a:stretch>
                  <a:fillRect l="-164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97621" y="2473732"/>
                <a:ext cx="70467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ja-JP" sz="2800" dirty="0"/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7621" y="2473732"/>
                <a:ext cx="7046786" cy="523220"/>
              </a:xfrm>
              <a:prstGeom prst="rect">
                <a:avLst/>
              </a:prstGeom>
              <a:blipFill>
                <a:blip r:embed="rId3"/>
                <a:stretch>
                  <a:fillRect l="-1730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154878" y="2996952"/>
                <a:ext cx="523354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878" y="2996952"/>
                <a:ext cx="5233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162162" y="4077072"/>
                <a:ext cx="26339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2162" y="4077072"/>
                <a:ext cx="26339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201192" y="1916832"/>
                <a:ext cx="71872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192" y="1916832"/>
                <a:ext cx="718723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154878" y="3546594"/>
                <a:ext cx="523354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=2⋅2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−5⋅1−0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878" y="3546594"/>
                <a:ext cx="52335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タイトル 1">
            <a:extLst>
              <a:ext uri="{FF2B5EF4-FFF2-40B4-BE49-F238E27FC236}">
                <a16:creationId xmlns:a16="http://schemas.microsoft.com/office/drawing/2014/main" xmlns="" id="{3CC7C080-D84B-4BD8-9A1C-61D946030AC5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xmlns="" id="{7313B4C1-8151-4508-9C3D-A030F492F928}"/>
              </a:ext>
            </a:extLst>
          </p:cNvPr>
          <p:cNvGrpSpPr/>
          <p:nvPr/>
        </p:nvGrpSpPr>
        <p:grpSpPr>
          <a:xfrm>
            <a:off x="320327" y="917155"/>
            <a:ext cx="720080" cy="1000098"/>
            <a:chOff x="320328" y="917153"/>
            <a:chExt cx="720080" cy="100009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xmlns="" id="{F9F8DD12-939B-4003-94D9-A0EBA35AEE4B}"/>
                </a:ext>
              </a:extLst>
            </p:cNvPr>
            <p:cNvSpPr txBox="1"/>
            <p:nvPr/>
          </p:nvSpPr>
          <p:spPr>
            <a:xfrm>
              <a:off x="320328" y="133247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xmlns="" id="{31FE470F-C04C-4763-A2A1-72EE8B4A9F4B}"/>
                </a:ext>
              </a:extLst>
            </p:cNvPr>
            <p:cNvSpPr/>
            <p:nvPr/>
          </p:nvSpPr>
          <p:spPr>
            <a:xfrm>
              <a:off x="320368" y="917153"/>
              <a:ext cx="7200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5" name="片側の 2 つの角を丸めた四角形 10">
            <a:extLst>
              <a:ext uri="{FF2B5EF4-FFF2-40B4-BE49-F238E27FC236}">
                <a16:creationId xmlns:a16="http://schemas.microsoft.com/office/drawing/2014/main" xmlns="" id="{29F058B4-E17D-4032-BE7B-D81F92F12CD0}"/>
              </a:ext>
            </a:extLst>
          </p:cNvPr>
          <p:cNvSpPr/>
          <p:nvPr/>
        </p:nvSpPr>
        <p:spPr>
          <a:xfrm rot="5400000">
            <a:off x="551303" y="1856228"/>
            <a:ext cx="324000" cy="65413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913" b="78781"/>
          <a:stretch/>
        </p:blipFill>
        <p:spPr>
          <a:xfrm>
            <a:off x="7241842" y="2010717"/>
            <a:ext cx="1794653" cy="5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30" grpId="0"/>
      <p:bldP spid="19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"/>
          <p:cNvSpPr txBox="1">
            <a:spLocks noChangeArrowheads="1"/>
          </p:cNvSpPr>
          <p:nvPr/>
        </p:nvSpPr>
        <p:spPr bwMode="auto">
          <a:xfrm>
            <a:off x="1115619" y="908722"/>
            <a:ext cx="7793712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次の関数を微分せよ。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90768" y="1583186"/>
                <a:ext cx="54974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1583186"/>
                <a:ext cx="5497456" cy="523220"/>
              </a:xfrm>
              <a:prstGeom prst="rect">
                <a:avLst/>
              </a:prstGeom>
              <a:blipFill>
                <a:blip r:embed="rId2"/>
                <a:stretch>
                  <a:fillRect l="-2328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90768" y="2357479"/>
                <a:ext cx="520942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2357479"/>
                <a:ext cx="5209424" cy="532966"/>
              </a:xfrm>
              <a:prstGeom prst="rect">
                <a:avLst/>
              </a:prstGeom>
              <a:blipFill>
                <a:blip r:embed="rId3"/>
                <a:stretch>
                  <a:fillRect l="-2459" t="-1494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90768" y="3141518"/>
                <a:ext cx="362524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3141518"/>
                <a:ext cx="3625247" cy="532966"/>
              </a:xfrm>
              <a:prstGeom prst="rect">
                <a:avLst/>
              </a:prstGeom>
              <a:blipFill>
                <a:blip r:embed="rId4"/>
                <a:stretch>
                  <a:fillRect l="-3529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90768" y="3925557"/>
                <a:ext cx="461621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3925557"/>
                <a:ext cx="4616210" cy="532966"/>
              </a:xfrm>
              <a:prstGeom prst="rect">
                <a:avLst/>
              </a:prstGeom>
              <a:blipFill>
                <a:blip r:embed="rId5"/>
                <a:stretch>
                  <a:fillRect l="-2774" t="-1494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6975F15E-DA47-4684-8148-863DAAEB87E5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導関数の計算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　　　　　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p.187)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xmlns="" id="{5ED93162-7BE5-4A87-82C6-3AD5814CBEA2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xmlns="" id="{47BAEF87-C0AE-4FB0-B9A6-658E40672F92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xmlns="" id="{FAFA828B-4ED2-461D-AC92-19896A63D58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36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49641" y="916480"/>
                <a:ext cx="6923831" cy="96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について，平均変化率を求めてみよう。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641" y="916480"/>
                <a:ext cx="6923831" cy="963854"/>
              </a:xfrm>
              <a:prstGeom prst="rect">
                <a:avLst/>
              </a:prstGeom>
              <a:blipFill>
                <a:blip r:embed="rId2"/>
                <a:stretch>
                  <a:fillRect l="-1849" t="-7595" r="-1320" b="-158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49641" y="1878771"/>
                <a:ext cx="5194568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641" y="1878771"/>
                <a:ext cx="5194568" cy="1815882"/>
              </a:xfrm>
              <a:prstGeom prst="rect">
                <a:avLst/>
              </a:prstGeom>
              <a:blipFill>
                <a:blip r:embed="rId3"/>
                <a:stretch>
                  <a:fillRect l="-2465" t="-4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"/>
          <p:cNvSpPr txBox="1">
            <a:spLocks noChangeArrowheads="1"/>
          </p:cNvSpPr>
          <p:nvPr/>
        </p:nvSpPr>
        <p:spPr bwMode="auto">
          <a:xfrm>
            <a:off x="1619672" y="2971563"/>
            <a:ext cx="4904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endParaRPr lang="ja-JP" altLang="ja-JP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49641" y="3864143"/>
                <a:ext cx="533858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－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0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変わるときの平均変化率は</a:t>
                </a:r>
              </a:p>
            </p:txBody>
          </p:sp>
        </mc:Choice>
        <mc:Fallback xmlns="">
          <p:sp>
            <p:nvSpPr>
              <p:cNvPr id="4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641" y="3864143"/>
                <a:ext cx="5338583" cy="954107"/>
              </a:xfrm>
              <a:prstGeom prst="rect">
                <a:avLst/>
              </a:prstGeom>
              <a:blipFill>
                <a:blip r:embed="rId4"/>
                <a:stretch>
                  <a:fillRect l="-2397" t="-8333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619672" y="4896324"/>
                <a:ext cx="6803600" cy="1058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altLang="ja-JP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altLang="ja-JP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ja-JP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896324"/>
                <a:ext cx="6803600" cy="1058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9001" y="1621721"/>
            <a:ext cx="2399557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メモ 22"/>
          <p:cNvSpPr/>
          <p:nvPr/>
        </p:nvSpPr>
        <p:spPr>
          <a:xfrm>
            <a:off x="1719215" y="2817024"/>
            <a:ext cx="4140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4" name="メモ 23"/>
          <p:cNvSpPr/>
          <p:nvPr/>
        </p:nvSpPr>
        <p:spPr>
          <a:xfrm>
            <a:off x="1719215" y="4941168"/>
            <a:ext cx="6450256" cy="93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xmlns="" id="{BAECB252-2D66-4595-9CAF-740A0F717D70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平均変化率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p.179)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xmlns="" id="{F33898B1-14BC-4DC6-9AAB-D31E038B5B3F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xmlns="" id="{90AF1498-7693-4341-9910-3856318A18FF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xmlns="" id="{0DB673ED-DA8C-4AA8-B7CA-4D0FFEE5B04E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1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619672" y="894379"/>
                <a:ext cx="6066509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3⋅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+14⋅1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894379"/>
                <a:ext cx="6066509" cy="1815882"/>
              </a:xfrm>
              <a:prstGeom prst="rect">
                <a:avLst/>
              </a:prstGeom>
              <a:blipFill>
                <a:blip r:embed="rId2"/>
                <a:stretch>
                  <a:fillRect t="-43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619672" y="3413318"/>
                <a:ext cx="6322687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+12⋅1+0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3413318"/>
                <a:ext cx="6322687" cy="1815882"/>
              </a:xfrm>
              <a:prstGeom prst="rect">
                <a:avLst/>
              </a:prstGeom>
              <a:blipFill>
                <a:blip r:embed="rId3"/>
                <a:stretch>
                  <a:fillRect t="-43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>
                <a:extLst>
                  <a:ext uri="{FF2B5EF4-FFF2-40B4-BE49-F238E27FC236}">
                    <a16:creationId xmlns:a16="http://schemas.microsoft.com/office/drawing/2014/main" xmlns="" id="{011A353F-1783-473C-8FBA-DD6DE6694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768" y="388982"/>
                <a:ext cx="54974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">
                <a:extLst>
                  <a:ext uri="{FF2B5EF4-FFF2-40B4-BE49-F238E27FC236}">
                    <a16:creationId xmlns:a16="http://schemas.microsoft.com/office/drawing/2014/main" id="{011A353F-1783-473C-8FBA-DD6DE669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388982"/>
                <a:ext cx="5497456" cy="523220"/>
              </a:xfrm>
              <a:prstGeom prst="rect">
                <a:avLst/>
              </a:prstGeom>
              <a:blipFill>
                <a:blip r:embed="rId4"/>
                <a:stretch>
                  <a:fillRect l="-2328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>
                <a:extLst>
                  <a:ext uri="{FF2B5EF4-FFF2-40B4-BE49-F238E27FC236}">
                    <a16:creationId xmlns:a16="http://schemas.microsoft.com/office/drawing/2014/main" xmlns="" id="{945484E4-7E58-4D8D-9351-47B3C24A3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768" y="2867802"/>
                <a:ext cx="520942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>
                <a:extLst>
                  <a:ext uri="{FF2B5EF4-FFF2-40B4-BE49-F238E27FC236}">
                    <a16:creationId xmlns:a16="http://schemas.microsoft.com/office/drawing/2014/main" id="{945484E4-7E58-4D8D-9351-47B3C24A3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2867802"/>
                <a:ext cx="5209424" cy="532966"/>
              </a:xfrm>
              <a:prstGeom prst="rect">
                <a:avLst/>
              </a:prstGeom>
              <a:blipFill>
                <a:blip r:embed="rId5"/>
                <a:stretch>
                  <a:fillRect l="-2459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B5ACE93-4402-438F-B748-CC92964D8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392" y="60212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4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619672" y="3972709"/>
                <a:ext cx="6073242" cy="18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+3⋅1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3972709"/>
                <a:ext cx="6073242" cy="1825628"/>
              </a:xfrm>
              <a:prstGeom prst="rect">
                <a:avLst/>
              </a:prstGeom>
              <a:blipFill>
                <a:blip r:embed="rId3"/>
                <a:stretch>
                  <a:fillRect t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xmlns="" id="{44F76E11-8B29-43E6-9F4C-1936EACDCC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768" y="476672"/>
                <a:ext cx="427332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id="{44F76E11-8B29-43E6-9F4C-1936EACDC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476672"/>
                <a:ext cx="4273320" cy="532966"/>
              </a:xfrm>
              <a:prstGeom prst="rect">
                <a:avLst/>
              </a:prstGeom>
              <a:blipFill>
                <a:blip r:embed="rId4"/>
                <a:stretch>
                  <a:fillRect l="-2996" t="-13636" b="-26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">
                <a:extLst>
                  <a:ext uri="{FF2B5EF4-FFF2-40B4-BE49-F238E27FC236}">
                    <a16:creationId xmlns:a16="http://schemas.microsoft.com/office/drawing/2014/main" xmlns="" id="{E40E8FE7-77DE-4CAF-AFDA-7826EEBC0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672" y="1027430"/>
                <a:ext cx="6058042" cy="18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">
                <a:extLst>
                  <a:ext uri="{FF2B5EF4-FFF2-40B4-BE49-F238E27FC236}">
                    <a16:creationId xmlns:a16="http://schemas.microsoft.com/office/drawing/2014/main" id="{E40E8FE7-77DE-4CAF-AFDA-7826EEBC0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027430"/>
                <a:ext cx="6058042" cy="1825628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>
                <a:extLst>
                  <a:ext uri="{FF2B5EF4-FFF2-40B4-BE49-F238E27FC236}">
                    <a16:creationId xmlns:a16="http://schemas.microsoft.com/office/drawing/2014/main" xmlns="" id="{0B6A2CE7-7D3D-4BD1-853F-344A8928EC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768" y="3284984"/>
                <a:ext cx="461621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>
                <a:extLst>
                  <a:ext uri="{FF2B5EF4-FFF2-40B4-BE49-F238E27FC236}">
                    <a16:creationId xmlns:a16="http://schemas.microsoft.com/office/drawing/2014/main" id="{0B6A2CE7-7D3D-4BD1-853F-344A8928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768" y="3284984"/>
                <a:ext cx="4616210" cy="532966"/>
              </a:xfrm>
              <a:prstGeom prst="rect">
                <a:avLst/>
              </a:prstGeom>
              <a:blipFill>
                <a:blip r:embed="rId6"/>
                <a:stretch>
                  <a:fillRect l="-2774" t="-1494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48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908720"/>
                <a:ext cx="8635306" cy="1930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の導関数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がわかっているとき，微分係数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は，導関数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を代入</a:t>
                </a:r>
                <a:r>
                  <a:rPr lang="en-US" altLang="ja-JP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して得られる。</a:t>
                </a: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908720"/>
                <a:ext cx="8635306" cy="1930337"/>
              </a:xfrm>
              <a:prstGeom prst="rect">
                <a:avLst/>
              </a:prstGeom>
              <a:blipFill>
                <a:blip r:embed="rId3"/>
                <a:stretch>
                  <a:fillRect l="-1411" b="-78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2"/>
          <p:cNvSpPr/>
          <p:nvPr/>
        </p:nvSpPr>
        <p:spPr>
          <a:xfrm>
            <a:off x="4572000" y="1700808"/>
            <a:ext cx="216866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xmlns="" id="{766360DC-609A-43B1-9805-747EC2C7D940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　　 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3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31144" y="912013"/>
                <a:ext cx="7602452" cy="267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ja-JP" altLang="ja-JP" sz="2800" dirty="0"/>
              </a:p>
              <a:p>
                <a:pPr eaLnBrk="1" fontAlgn="auto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=0,  1,  −2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における微分係数は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=−1, 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ja-JP" altLang="ja-JP" sz="2800" dirty="0"/>
              </a:p>
              <a:p>
                <a:pPr eaLnBrk="1" fontAlgn="auto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144" y="912013"/>
                <a:ext cx="7602452" cy="2677656"/>
              </a:xfrm>
              <a:prstGeom prst="rect">
                <a:avLst/>
              </a:prstGeom>
              <a:blipFill>
                <a:blip r:embed="rId2"/>
                <a:stretch>
                  <a:fillRect l="-1604" t="-2961" r="-642" b="-5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メモ 23"/>
          <p:cNvSpPr/>
          <p:nvPr/>
        </p:nvSpPr>
        <p:spPr>
          <a:xfrm>
            <a:off x="3782370" y="1412824"/>
            <a:ext cx="2691258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1707999" y="2708968"/>
            <a:ext cx="685337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E1F686FE-5D5A-4CBA-9C81-D9B7A461D86F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　　 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xmlns="" id="{CF2F8779-467E-4F4A-80FE-05FFF6592BE1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xmlns="" id="{D9596409-013B-4F7C-B285-B7EEE608697C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xmlns="" id="{C8E3AB9B-3E28-4AD1-A26A-58A4D967A7ED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">
                <a:extLst>
                  <a:ext uri="{FF2B5EF4-FFF2-40B4-BE49-F238E27FC236}">
                    <a16:creationId xmlns:a16="http://schemas.microsoft.com/office/drawing/2014/main" xmlns="" id="{1060E855-AE7E-4B58-B181-B4F2FC20C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7" y="3717032"/>
                <a:ext cx="771919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</a:p>
            </p:txBody>
          </p:sp>
        </mc:Choice>
        <mc:Fallback xmlns="">
          <p:sp>
            <p:nvSpPr>
              <p:cNvPr id="22" name="テキスト ボックス">
                <a:extLst>
                  <a:ext uri="{FF2B5EF4-FFF2-40B4-BE49-F238E27FC236}">
                    <a16:creationId xmlns:a16="http://schemas.microsoft.com/office/drawing/2014/main" id="{1060E855-AE7E-4B58-B181-B4F2FC20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3717032"/>
                <a:ext cx="7719193" cy="954107"/>
              </a:xfrm>
              <a:prstGeom prst="rect">
                <a:avLst/>
              </a:prstGeom>
              <a:blipFill>
                <a:blip r:embed="rId3"/>
                <a:stretch>
                  <a:fillRect l="-1579" t="-8333" r="-142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">
                <a:extLst>
                  <a:ext uri="{FF2B5EF4-FFF2-40B4-BE49-F238E27FC236}">
                    <a16:creationId xmlns:a16="http://schemas.microsoft.com/office/drawing/2014/main" xmlns="" id="{74FD0B03-F3A7-441C-98B6-FDECA3551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138" y="4683061"/>
                <a:ext cx="682423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2⋅2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">
                <a:extLst>
                  <a:ext uri="{FF2B5EF4-FFF2-40B4-BE49-F238E27FC236}">
                    <a16:creationId xmlns:a16="http://schemas.microsoft.com/office/drawing/2014/main" id="{74FD0B03-F3A7-441C-98B6-FDECA3551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8" y="4683061"/>
                <a:ext cx="6824230" cy="1384995"/>
              </a:xfrm>
              <a:prstGeom prst="rect">
                <a:avLst/>
              </a:prstGeom>
              <a:blipFill>
                <a:blip r:embed="rId4"/>
                <a:stretch>
                  <a:fillRect t="-5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xmlns="" id="{150DB9D5-0CC2-48B2-8374-5C3892571C41}"/>
              </a:ext>
            </a:extLst>
          </p:cNvPr>
          <p:cNvGrpSpPr/>
          <p:nvPr/>
        </p:nvGrpSpPr>
        <p:grpSpPr>
          <a:xfrm>
            <a:off x="234670" y="3717032"/>
            <a:ext cx="880948" cy="461665"/>
            <a:chOff x="234669" y="908720"/>
            <a:chExt cx="880948" cy="46166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xmlns="" id="{A8193FAE-F3AD-493D-9058-3A8BBBFBB325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xmlns="" id="{206352A3-D2D2-4202-8403-019F597EA150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8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8" y="908722"/>
                <a:ext cx="784635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となるような定数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</a:p>
            </p:txBody>
          </p:sp>
        </mc:Choice>
        <mc:Fallback xmlns="">
          <p:sp>
            <p:nvSpPr>
              <p:cNvPr id="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8" y="908722"/>
                <a:ext cx="7846357" cy="954107"/>
              </a:xfrm>
              <a:prstGeom prst="rect">
                <a:avLst/>
              </a:prstGeom>
              <a:blipFill>
                <a:blip r:embed="rId3"/>
                <a:stretch>
                  <a:fillRect l="-1554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31640" y="2079401"/>
                <a:ext cx="6322687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2079401"/>
                <a:ext cx="6322687" cy="1815882"/>
              </a:xfrm>
              <a:prstGeom prst="rect">
                <a:avLst/>
              </a:prstGeom>
              <a:blipFill>
                <a:blip r:embed="rId4"/>
                <a:stretch>
                  <a:fillRect l="-1927" b="-7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xmlns="" id="{A27E2132-EE72-4B17-B3E6-4D82DBE1DD78}"/>
              </a:ext>
            </a:extLst>
          </p:cNvPr>
          <p:cNvSpPr txBox="1">
            <a:spLocks/>
          </p:cNvSpPr>
          <p:nvPr/>
        </p:nvSpPr>
        <p:spPr bwMode="auto">
          <a:xfrm>
            <a:off x="257174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導関数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微分係数の計算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　　         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p.188)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xmlns="" id="{E3945BE5-8C38-4CD4-B768-DF393A243720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xmlns="" id="{C7A52D88-94E4-44B8-AC8A-E412839AACCD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17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xmlns="" id="{B10B95FA-3F8B-4805-9194-66E1C8982DAB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86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32307" y="910468"/>
                <a:ext cx="5949340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物体が静止の状態から重力によって落下するとき，落下しはじめてから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秒間に落ちる距離を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とする。空気抵抗を考えなければ，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の関数として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=4.9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と表されることがわかっている。</a:t>
                </a: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307" y="910468"/>
                <a:ext cx="5949340" cy="3108543"/>
              </a:xfrm>
              <a:prstGeom prst="rect">
                <a:avLst/>
              </a:prstGeom>
              <a:blipFill>
                <a:blip r:embed="rId2"/>
                <a:stretch>
                  <a:fillRect l="-2049" t="-1961" r="-820" b="-4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32307" y="4019011"/>
                <a:ext cx="7300133" cy="1772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この関数を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で微分して得られる導関数は，次の式で与えられる。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box>
                            <m:boxPr>
                              <m:diff m:val="on"/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box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box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4.9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=4.9⋅2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=9.8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307" y="4019011"/>
                <a:ext cx="7300133" cy="1772152"/>
              </a:xfrm>
              <a:prstGeom prst="rect">
                <a:avLst/>
              </a:prstGeom>
              <a:blipFill>
                <a:blip r:embed="rId3"/>
                <a:stretch>
                  <a:fillRect l="-1669" t="-41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\\10.133.53.90\Livretech\PNG\2017-03-27_SuII-Adv-PNG\SuII-Adv-PNG\II-Adv-188-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2716" y="980728"/>
            <a:ext cx="1200914" cy="262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メモ 23"/>
          <p:cNvSpPr/>
          <p:nvPr/>
        </p:nvSpPr>
        <p:spPr>
          <a:xfrm>
            <a:off x="3396977" y="3076106"/>
            <a:ext cx="157962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タイトル 1">
                <a:extLst>
                  <a:ext uri="{FF2B5EF4-FFF2-40B4-BE49-F238E27FC236}">
                    <a16:creationId xmlns:a16="http://schemas.microsoft.com/office/drawing/2014/main" xmlns="" id="{CD848781-66D3-4525-80B2-E9119D4F6EE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7174" y="84138"/>
                <a:ext cx="8779321" cy="608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２ 導関数　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- </a:t>
                </a:r>
                <a:r>
                  <a:rPr lang="ja-JP" altLang="en-US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変数が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ja-JP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ja-JP" altLang="en-US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以外の文字の導関数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-</a:t>
                </a:r>
                <a:r>
                  <a:rPr lang="ja-JP" altLang="en-US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     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ja-JP" altLang="en-US" sz="16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教科書 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p.188)</a:t>
                </a:r>
                <a:endParaRPr lang="ja-JP" altLang="en-US" sz="16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タイトル 1">
                <a:extLst>
                  <a:ext uri="{FF2B5EF4-FFF2-40B4-BE49-F238E27FC236}">
                    <a16:creationId xmlns:a16="http://schemas.microsoft.com/office/drawing/2014/main" id="{CD848781-66D3-4525-80B2-E9119D4F6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84138"/>
                <a:ext cx="8779321" cy="608012"/>
              </a:xfrm>
              <a:prstGeom prst="rect">
                <a:avLst/>
              </a:prstGeom>
              <a:blipFill>
                <a:blip r:embed="rId5"/>
                <a:stretch>
                  <a:fillRect l="-1389" b="-2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xmlns="" id="{0278671B-726F-4CC0-AF56-60EB973A9D92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xmlns="" id="{D9C2AA9C-E357-4FAF-909C-339DD6C11C3A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xmlns="" id="{143A78E8-F975-4B9A-83A7-CD429D42B0E7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17" name="メモ 16"/>
          <p:cNvSpPr/>
          <p:nvPr/>
        </p:nvSpPr>
        <p:spPr>
          <a:xfrm>
            <a:off x="2389239" y="4941168"/>
            <a:ext cx="4847057" cy="79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88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910998"/>
                <a:ext cx="7644674" cy="59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次の関数を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〔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ja-JP" sz="2800" i="1">
                        <a:latin typeface="Cambria Math" panose="02040503050406030204" pitchFamily="18" charset="0"/>
                      </a:rPr>
                      <m:t>〕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内の文字を変数として微分せよ。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910998"/>
                <a:ext cx="7644674" cy="594971"/>
              </a:xfrm>
              <a:prstGeom prst="rect">
                <a:avLst/>
              </a:prstGeom>
              <a:blipFill>
                <a:blip r:embed="rId2"/>
                <a:stretch>
                  <a:fillRect l="-1595" t="-1020" r="-6380" b="-24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1591352"/>
                <a:ext cx="5326080" cy="59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800">
                        <a:latin typeface="Cambria Math" panose="02040503050406030204" pitchFamily="18" charset="0"/>
                      </a:rPr>
                      <m:t>　〔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ja-JP" sz="2800" i="1">
                        <a:latin typeface="Cambria Math" panose="02040503050406030204" pitchFamily="18" charset="0"/>
                      </a:rPr>
                      <m:t>〕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1591352"/>
                <a:ext cx="5326080" cy="594971"/>
              </a:xfrm>
              <a:prstGeom prst="rect">
                <a:avLst/>
              </a:prstGeom>
              <a:blipFill>
                <a:blip r:embed="rId3"/>
                <a:stretch>
                  <a:fillRect l="-2288" t="-1020" b="-24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4077072"/>
                <a:ext cx="5038047" cy="59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80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ja-JP" sz="2800" i="1">
                        <a:latin typeface="Cambria Math" panose="02040503050406030204" pitchFamily="18" charset="0"/>
                      </a:rPr>
                      <m:t>〔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ja-JP" altLang="ja-JP" sz="2800">
                        <a:latin typeface="Cambria Math" panose="02040503050406030204" pitchFamily="18" charset="0"/>
                      </a:rPr>
                      <m:t>〕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4077072"/>
                <a:ext cx="5038047" cy="594971"/>
              </a:xfrm>
              <a:prstGeom prst="rect">
                <a:avLst/>
              </a:prstGeom>
              <a:blipFill>
                <a:blip r:embed="rId4"/>
                <a:stretch>
                  <a:fillRect l="-2418" t="-3093" b="-24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705697" y="2204864"/>
                <a:ext cx="6322687" cy="1772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10⋅1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5⋅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5697" y="2204864"/>
                <a:ext cx="6322687" cy="1772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702749" y="4672043"/>
                <a:ext cx="6322687" cy="910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749" y="4672043"/>
                <a:ext cx="6322687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タイトル 1">
                <a:extLst>
                  <a:ext uri="{FF2B5EF4-FFF2-40B4-BE49-F238E27FC236}">
                    <a16:creationId xmlns:a16="http://schemas.microsoft.com/office/drawing/2014/main" xmlns="" id="{B6C4054A-0159-47EC-BB4E-6F3EF5287E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7174" y="84138"/>
                <a:ext cx="8779321" cy="608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２ 導関数　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- </a:t>
                </a:r>
                <a:r>
                  <a:rPr lang="ja-JP" altLang="en-US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変数が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ja-JP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ja-JP" altLang="en-US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以外の文字の導関数 </a:t>
                </a:r>
                <a:r>
                  <a:rPr lang="en-US" altLang="ja-JP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-</a:t>
                </a:r>
                <a:r>
                  <a:rPr lang="ja-JP" altLang="en-US" sz="20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     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ja-JP" altLang="en-US" sz="16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教科書 </a:t>
                </a:r>
                <a:r>
                  <a:rPr lang="en-US" altLang="ja-JP" sz="1600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p.188)</a:t>
                </a:r>
                <a:endParaRPr lang="ja-JP" altLang="en-US" sz="16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タイトル 1">
                <a:extLst>
                  <a:ext uri="{FF2B5EF4-FFF2-40B4-BE49-F238E27FC236}">
                    <a16:creationId xmlns:a16="http://schemas.microsoft.com/office/drawing/2014/main" id="{B6C4054A-0159-47EC-BB4E-6F3EF5287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84138"/>
                <a:ext cx="8779321" cy="608012"/>
              </a:xfrm>
              <a:prstGeom prst="rect">
                <a:avLst/>
              </a:prstGeom>
              <a:blipFill>
                <a:blip r:embed="rId7"/>
                <a:stretch>
                  <a:fillRect l="-1389" b="-2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xmlns="" id="{D2030E17-2261-4E0E-92DE-51038F8B8BFF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xmlns="" id="{6DAA5C72-764D-44A5-AACD-4742E6C4091E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</a:t>
              </a:r>
              <a:endParaRPr lang="ja-JP" altLang="en-US" sz="2400" dirty="0">
                <a:solidFill>
                  <a:srgbClr val="00B0F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xmlns="" id="{27F6DB2F-8E5E-4232-81F7-130E660018CE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0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8" y="849986"/>
            <a:ext cx="8187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次の極限値を求めよ。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683568" y="1614960"/>
                <a:ext cx="4968552" cy="66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614960"/>
                <a:ext cx="4968552" cy="661912"/>
              </a:xfrm>
              <a:prstGeom prst="rect">
                <a:avLst/>
              </a:prstGeom>
              <a:blipFill>
                <a:blip r:embed="rId2"/>
                <a:stretch>
                  <a:fillRect l="-2454" t="-11927" b="-1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3346" y="2636912"/>
                <a:ext cx="3697255" cy="956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346" y="2636912"/>
                <a:ext cx="3697255" cy="956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3563888" y="1655674"/>
                <a:ext cx="46811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5⋅3=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1655674"/>
                <a:ext cx="468119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3166426" y="2652875"/>
                <a:ext cx="4824536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6426" y="2652875"/>
                <a:ext cx="4824536" cy="15178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45A9B492-66B9-4084-8F56-605035C2832D}"/>
              </a:ext>
            </a:extLst>
          </p:cNvPr>
          <p:cNvSpPr txBox="1"/>
          <p:nvPr/>
        </p:nvSpPr>
        <p:spPr>
          <a:xfrm>
            <a:off x="216000" y="828001"/>
            <a:ext cx="506081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31659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70082" y="828001"/>
                <a:ext cx="82013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/>
                  <a:t>関数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について，定義にしたがって，次の微分係数を求めよ。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82" y="828001"/>
                <a:ext cx="8201372" cy="954107"/>
              </a:xfrm>
              <a:prstGeom prst="rect">
                <a:avLst/>
              </a:prstGeom>
              <a:blipFill>
                <a:blip r:embed="rId2"/>
                <a:stretch>
                  <a:fillRect l="-1561" t="-8333" r="-446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666187" y="1890807"/>
                <a:ext cx="4214797" cy="52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7" y="1890807"/>
                <a:ext cx="4214797" cy="524503"/>
              </a:xfrm>
              <a:prstGeom prst="rect">
                <a:avLst/>
              </a:prstGeom>
              <a:blipFill>
                <a:blip r:embed="rId3"/>
                <a:stretch>
                  <a:fillRect l="-2890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666187" y="2636912"/>
                <a:ext cx="3714635" cy="52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7" y="2636912"/>
                <a:ext cx="3714635" cy="524503"/>
              </a:xfrm>
              <a:prstGeom prst="rect">
                <a:avLst/>
              </a:prstGeom>
              <a:blipFill>
                <a:blip r:embed="rId4"/>
                <a:stretch>
                  <a:fillRect l="-3279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666187" y="3383017"/>
                <a:ext cx="3658740" cy="52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7" y="3383017"/>
                <a:ext cx="3658740" cy="524503"/>
              </a:xfrm>
              <a:prstGeom prst="rect">
                <a:avLst/>
              </a:prstGeom>
              <a:blipFill>
                <a:blip r:embed="rId5"/>
                <a:stretch>
                  <a:fillRect l="-3333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359D91A8-67A8-4A45-93EC-3FB51233A449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5577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41540" y="1003552"/>
                <a:ext cx="7406924" cy="4378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ja-JP" sz="28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+5⋅2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−3−2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1540" y="1003552"/>
                <a:ext cx="7406924" cy="4378443"/>
              </a:xfrm>
              <a:prstGeom prst="rect">
                <a:avLst/>
              </a:prstGeom>
              <a:blipFill rotWithShape="1">
                <a:blip r:embed="rId3"/>
                <a:stretch>
                  <a:fillRect l="-1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xmlns="" id="{9BC42929-04CC-41C1-AAF6-28D67896B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187" y="476637"/>
                <a:ext cx="4214797" cy="52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id="{9BC42929-04CC-41C1-AAF6-28D67896B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7" y="476637"/>
                <a:ext cx="4214797" cy="524503"/>
              </a:xfrm>
              <a:prstGeom prst="rect">
                <a:avLst/>
              </a:prstGeom>
              <a:blipFill>
                <a:blip r:embed="rId4"/>
                <a:stretch>
                  <a:fillRect l="-2890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4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"/>
          <p:cNvSpPr txBox="1">
            <a:spLocks noChangeArrowheads="1"/>
          </p:cNvSpPr>
          <p:nvPr/>
        </p:nvSpPr>
        <p:spPr bwMode="auto">
          <a:xfrm>
            <a:off x="1190137" y="915228"/>
            <a:ext cx="78463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次の関数について，</a:t>
            </a:r>
            <a:r>
              <a:rPr lang="en-US" altLang="ja-JP" sz="2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変わるときの平均変化率を求めよ。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8" y="2844715"/>
                <a:ext cx="6028322" cy="928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8" y="2844715"/>
                <a:ext cx="6028322" cy="928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7" y="2074468"/>
                <a:ext cx="52932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7" y="2074468"/>
                <a:ext cx="5293270" cy="523220"/>
              </a:xfrm>
              <a:prstGeom prst="rect">
                <a:avLst/>
              </a:prstGeom>
              <a:blipFill>
                <a:blip r:embed="rId3"/>
                <a:stretch>
                  <a:fillRect l="-2301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3981641"/>
                <a:ext cx="5492473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3981641"/>
                <a:ext cx="5492473" cy="532966"/>
              </a:xfrm>
              <a:prstGeom prst="rect">
                <a:avLst/>
              </a:prstGeom>
              <a:blipFill>
                <a:blip r:embed="rId4"/>
                <a:stretch>
                  <a:fillRect l="-2220" t="-1477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90136" y="4797152"/>
                <a:ext cx="6262183" cy="928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36" y="4797152"/>
                <a:ext cx="6262183" cy="928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2BA3B246-82BB-42D2-8F35-96ED4316F81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平均変化率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p.179)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xmlns="" id="{F2B001DF-D6A7-4AF5-B1F9-7230D73CE96D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ADC75781-EDE4-4D64-8C3F-AA53E8191A27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問２</a:t>
              </a: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xmlns="" id="{7DC305CB-BA64-44EE-BE4D-C5C1574D4E86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0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87624" y="916509"/>
                <a:ext cx="7776864" cy="4508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marL="355600" indent="-355600"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17−2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916509"/>
                <a:ext cx="7776864" cy="4508863"/>
              </a:xfrm>
              <a:prstGeom prst="rect">
                <a:avLst/>
              </a:prstGeom>
              <a:blipFill>
                <a:blip r:embed="rId3"/>
                <a:stretch>
                  <a:fillRect l="-1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xmlns="" id="{18A705AD-B2B2-4B1C-8897-08D5A8AC1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187" y="332656"/>
                <a:ext cx="3714635" cy="52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id="{18A705AD-B2B2-4B1C-8897-08D5A8AC1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7" y="332656"/>
                <a:ext cx="3714635" cy="524503"/>
              </a:xfrm>
              <a:prstGeom prst="rect">
                <a:avLst/>
              </a:prstGeom>
              <a:blipFill>
                <a:blip r:embed="rId4"/>
                <a:stretch>
                  <a:fillRect l="-3279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740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59632" y="916509"/>
                <a:ext cx="7632848" cy="4904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ja-JP" sz="2800" i="1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𝑎h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marL="355600" indent="-355600" eaLnBrk="1" hangingPunct="1">
                  <a:defRPr/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+5−2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+5−2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916509"/>
                <a:ext cx="7632848" cy="4904228"/>
              </a:xfrm>
              <a:prstGeom prst="rect">
                <a:avLst/>
              </a:prstGeom>
              <a:blipFill rotWithShape="1">
                <a:blip r:embed="rId3"/>
                <a:stretch>
                  <a:fillRect l="-16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xmlns="" id="{7861D0D7-2C68-41BA-91A2-57219A13B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187" y="240201"/>
                <a:ext cx="3658740" cy="524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id="{7861D0D7-2C68-41BA-91A2-57219A13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7" y="240201"/>
                <a:ext cx="3658740" cy="524503"/>
              </a:xfrm>
              <a:prstGeom prst="rect">
                <a:avLst/>
              </a:prstGeom>
              <a:blipFill>
                <a:blip r:embed="rId4"/>
                <a:stretch>
                  <a:fillRect l="-3333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75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2082" y="1349382"/>
                <a:ext cx="51460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349382"/>
                <a:ext cx="5146061" cy="523220"/>
              </a:xfrm>
              <a:prstGeom prst="rect">
                <a:avLst/>
              </a:prstGeom>
              <a:blipFill>
                <a:blip r:embed="rId2"/>
                <a:stretch>
                  <a:fillRect l="-236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2082" y="2303392"/>
                <a:ext cx="52900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7−3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303392"/>
                <a:ext cx="5290078" cy="523220"/>
              </a:xfrm>
              <a:prstGeom prst="rect">
                <a:avLst/>
              </a:prstGeom>
              <a:blipFill>
                <a:blip r:embed="rId3"/>
                <a:stretch>
                  <a:fillRect l="-2304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09835" y="1772816"/>
                <a:ext cx="632268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9835" y="1772816"/>
                <a:ext cx="6322687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09835" y="2775157"/>
                <a:ext cx="6051679" cy="96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541338" indent="-541338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541338" indent="-541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9835" y="2775157"/>
                <a:ext cx="6051679" cy="963854"/>
              </a:xfrm>
              <a:prstGeom prst="rect">
                <a:avLst/>
              </a:prstGeom>
              <a:blipFill>
                <a:blip r:embed="rId5"/>
                <a:stretch>
                  <a:fillRect t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22082" y="836712"/>
            <a:ext cx="8149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次の関数を微分せよ。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2082" y="3712859"/>
                <a:ext cx="51460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3712859"/>
                <a:ext cx="5146061" cy="523220"/>
              </a:xfrm>
              <a:prstGeom prst="rect">
                <a:avLst/>
              </a:prstGeom>
              <a:blipFill>
                <a:blip r:embed="rId6"/>
                <a:stretch>
                  <a:fillRect l="-2367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09835" y="4227145"/>
                <a:ext cx="627248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541338" indent="-541338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541338" indent="-541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9835" y="4227145"/>
                <a:ext cx="6272484" cy="954107"/>
              </a:xfrm>
              <a:prstGeom prst="rect">
                <a:avLst/>
              </a:prstGeom>
              <a:blipFill>
                <a:blip r:embed="rId7"/>
                <a:stretch>
                  <a:fillRect t="-7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2082" y="5157192"/>
                <a:ext cx="65142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5157192"/>
                <a:ext cx="6514214" cy="523220"/>
              </a:xfrm>
              <a:prstGeom prst="rect">
                <a:avLst/>
              </a:prstGeom>
              <a:blipFill>
                <a:blip r:embed="rId8"/>
                <a:stretch>
                  <a:fillRect l="-1871" t="-16279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09835" y="5715998"/>
                <a:ext cx="6049224" cy="96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541338" indent="-541338"/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541338" indent="-541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9835" y="5715998"/>
                <a:ext cx="6049224" cy="963854"/>
              </a:xfrm>
              <a:prstGeom prst="rect">
                <a:avLst/>
              </a:prstGeom>
              <a:blipFill>
                <a:blip r:embed="rId9"/>
                <a:stretch>
                  <a:fillRect t="-82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BD41555B-6897-4E57-A74C-252072282EE6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41264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43608" y="1789973"/>
                <a:ext cx="632268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55600" indent="-355600" eaLnBrk="1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55600" indent="-355600" eaLnBrk="1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789973"/>
                <a:ext cx="6322687" cy="1384995"/>
              </a:xfrm>
              <a:prstGeom prst="rect">
                <a:avLst/>
              </a:prstGeom>
              <a:blipFill>
                <a:blip r:embed="rId3"/>
                <a:stretch>
                  <a:fillRect l="-1929" t="-5727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57014" y="835866"/>
                <a:ext cx="817098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/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/>
                  <a:t>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/>
                  <a:t>における微分係数が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ja-JP" altLang="ja-JP" sz="2800" dirty="0"/>
                  <a:t>に等しいとき，定数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/>
                  <a:t>の値を求めよ。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14" y="835866"/>
                <a:ext cx="8170985" cy="954107"/>
              </a:xfrm>
              <a:prstGeom prst="rect">
                <a:avLst/>
              </a:prstGeom>
              <a:blipFill>
                <a:blip r:embed="rId4"/>
                <a:stretch>
                  <a:fillRect l="-1491" t="-7643" r="-895" b="-1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489DABDD-4F1B-4D63-B4FC-3182CF5C1AA1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30072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2082" y="1422040"/>
                <a:ext cx="5578110" cy="89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(1)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ja-JP" sz="280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ja-JP" sz="2800" i="1">
                          <a:latin typeface="Cambria Math" panose="02040503050406030204" pitchFamily="18" charset="0"/>
                        </a:rPr>
                        <m:t>〔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ja-JP" sz="2800" i="1">
                          <a:latin typeface="Cambria Math" panose="02040503050406030204" pitchFamily="18" charset="0"/>
                        </a:rPr>
                        <m:t>〕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1422040"/>
                <a:ext cx="5578110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2082" y="3234799"/>
                <a:ext cx="4930038" cy="900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ja-JP" altLang="ja-JP" sz="2800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ja-JP" sz="2800" i="1">
                          <a:latin typeface="Cambria Math" panose="02040503050406030204" pitchFamily="18" charset="0"/>
                        </a:rPr>
                        <m:t>〔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ja-JP" altLang="ja-JP" sz="2800" i="1">
                          <a:latin typeface="Cambria Math" panose="02040503050406030204" pitchFamily="18" charset="0"/>
                        </a:rPr>
                        <m:t>〕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3234799"/>
                <a:ext cx="4930038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2319356"/>
                <a:ext cx="6322687" cy="910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⋅1−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319356"/>
                <a:ext cx="6322687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907704" y="4138463"/>
                <a:ext cx="6322687" cy="910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541338" indent="-5413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⋅3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138463"/>
                <a:ext cx="6322687" cy="91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12100" y="827069"/>
                <a:ext cx="8149372" cy="594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次の関数を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〔</m:t>
                    </m:r>
                    <m:r>
                      <m:rPr>
                        <m:nor/>
                      </m:rPr>
                      <a:rPr lang="ja-JP" altLang="en-US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　</m:t>
                    </m:r>
                    <m:r>
                      <a:rPr lang="ja-JP" altLang="ja-JP" sz="2800">
                        <a:latin typeface="Cambria Math" panose="02040503050406030204" pitchFamily="18" charset="0"/>
                      </a:rPr>
                      <m:t>〕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内の文字を変数として微分せよ。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00" y="827069"/>
                <a:ext cx="8149372" cy="594971"/>
              </a:xfrm>
              <a:prstGeom prst="rect">
                <a:avLst/>
              </a:prstGeom>
              <a:blipFill>
                <a:blip r:embed="rId6"/>
                <a:stretch>
                  <a:fillRect l="-1571" t="-2062" b="-25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DE359D62-16C7-4784-8840-72492F06A935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6258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85490" y="2564904"/>
                <a:ext cx="7699836" cy="3901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平均変化率は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ja-JP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したがって　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490" y="2564904"/>
                <a:ext cx="7699836" cy="3901389"/>
              </a:xfrm>
              <a:prstGeom prst="rect">
                <a:avLst/>
              </a:prstGeom>
              <a:blipFill>
                <a:blip r:embed="rId3"/>
                <a:stretch>
                  <a:fillRect l="-1663" t="-1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22082" y="836712"/>
                <a:ext cx="814937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における微分係数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が等しいとき，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を用いて表せ。ただし，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2" y="836712"/>
                <a:ext cx="8149372" cy="1815882"/>
              </a:xfrm>
              <a:prstGeom prst="rect">
                <a:avLst/>
              </a:prstGeom>
              <a:blipFill>
                <a:blip r:embed="rId4"/>
                <a:stretch>
                  <a:fillRect l="-1496" t="-4027" r="-1346" b="-7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380100C2-7396-4BB4-9537-4458EBADC030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6802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6" y="2455863"/>
                <a:ext cx="5831209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455863"/>
                <a:ext cx="5831209" cy="1815882"/>
              </a:xfrm>
              <a:prstGeom prst="rect">
                <a:avLst/>
              </a:prstGeom>
              <a:blipFill>
                <a:blip r:embed="rId3"/>
                <a:stretch>
                  <a:fillRect l="-2090" t="-4362" b="-7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55576" y="894304"/>
                <a:ext cx="811587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となるように，定数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の値を定めよ。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94304"/>
                <a:ext cx="8115878" cy="1384995"/>
              </a:xfrm>
              <a:prstGeom prst="rect">
                <a:avLst/>
              </a:prstGeom>
              <a:blipFill>
                <a:blip r:embed="rId4"/>
                <a:stretch>
                  <a:fillRect l="-1578" t="-5727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96BB9B16-B78C-4016-8A63-FEF096AB6EE1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14800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47108" y="1345825"/>
                <a:ext cx="818089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ならば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108" y="1345825"/>
                <a:ext cx="8180891" cy="523220"/>
              </a:xfrm>
              <a:prstGeom prst="rect">
                <a:avLst/>
              </a:prstGeom>
              <a:blipFill>
                <a:blip r:embed="rId2"/>
                <a:stretch>
                  <a:fillRect l="-1565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722082" y="2975051"/>
                <a:ext cx="82059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ならば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2" y="2975051"/>
                <a:ext cx="8205916" cy="523220"/>
              </a:xfrm>
              <a:prstGeom prst="rect">
                <a:avLst/>
              </a:prstGeom>
              <a:blipFill>
                <a:blip r:embed="rId3"/>
                <a:stretch>
                  <a:fillRect l="-1485" t="-15116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75656" y="1888259"/>
                <a:ext cx="632268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𝑎𝑏𝑥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1888259"/>
                <a:ext cx="6322687" cy="830997"/>
              </a:xfrm>
              <a:prstGeom prst="rect">
                <a:avLst/>
              </a:prstGeom>
              <a:blipFill>
                <a:blip r:embed="rId4"/>
                <a:stretch>
                  <a:fillRect l="-289" t="-8088" b="-66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75655" y="3572071"/>
                <a:ext cx="6322687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𝑎𝑏𝑥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5" y="3572071"/>
                <a:ext cx="6322687" cy="1569660"/>
              </a:xfrm>
              <a:prstGeom prst="rect">
                <a:avLst/>
              </a:prstGeom>
              <a:blipFill>
                <a:blip r:embed="rId5"/>
                <a:stretch>
                  <a:fillRect l="-289" t="-42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61427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47108" y="853703"/>
                <a:ext cx="81243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次のことを証明せよ。ただし，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，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は定数とする。</a:t>
                </a: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08" y="853703"/>
                <a:ext cx="8124345" cy="523220"/>
              </a:xfrm>
              <a:prstGeom prst="rect">
                <a:avLst/>
              </a:prstGeom>
              <a:blipFill>
                <a:blip r:embed="rId6"/>
                <a:stretch>
                  <a:fillRect l="-1577" t="-13953" r="-600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5F3DE81A-0FC5-4B9E-9585-0DC590657F3F}"/>
              </a:ext>
            </a:extLst>
          </p:cNvPr>
          <p:cNvSpPr txBox="1"/>
          <p:nvPr/>
        </p:nvSpPr>
        <p:spPr>
          <a:xfrm>
            <a:off x="216000" y="828001"/>
            <a:ext cx="506082" cy="50359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1">
            <a:spAutoFit/>
          </a:bodyPr>
          <a:lstStyle/>
          <a:p>
            <a:pPr algn="ctr"/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35030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5" y="908720"/>
                <a:ext cx="5899001" cy="2376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と異なる値をとりながら限りなく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に近づくとき，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が一定の値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に限りなく近づくならば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ja-JP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908720"/>
                <a:ext cx="5899001" cy="2376548"/>
              </a:xfrm>
              <a:prstGeom prst="rect">
                <a:avLst/>
              </a:prstGeom>
              <a:blipFill>
                <a:blip r:embed="rId3"/>
                <a:stretch>
                  <a:fillRect l="-2066" t="-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発展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関数の極限値と四則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3285376"/>
                <a:ext cx="8562349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または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altLang="ja-JP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と表し，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→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極限値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endParaRPr lang="ja-JP" altLang="ja-JP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3285376"/>
                <a:ext cx="8562349" cy="1384995"/>
              </a:xfrm>
              <a:prstGeom prst="rect">
                <a:avLst/>
              </a:prstGeom>
              <a:blipFill>
                <a:blip r:embed="rId4"/>
                <a:stretch>
                  <a:fillRect l="-1423" t="-5727" r="-5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4293096"/>
                <a:ext cx="8562349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また，この場合，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→</m:t>
                    </m:r>
                    <m:r>
                      <a:rPr lang="en-US" altLang="ja-JP" sz="2800" i="1" dirty="0" err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　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収束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する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”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4293096"/>
                <a:ext cx="8562349" cy="954107"/>
              </a:xfrm>
              <a:prstGeom prst="rect">
                <a:avLst/>
              </a:prstGeom>
              <a:blipFill>
                <a:blip r:embed="rId5"/>
                <a:stretch>
                  <a:fillRect l="-1423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906041"/>
            <a:ext cx="2615094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メモ 12"/>
          <p:cNvSpPr/>
          <p:nvPr/>
        </p:nvSpPr>
        <p:spPr>
          <a:xfrm>
            <a:off x="1955447" y="2694281"/>
            <a:ext cx="2373792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1911248" y="3337090"/>
            <a:ext cx="143076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4772790" y="3343169"/>
            <a:ext cx="169274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6083723" y="3800278"/>
            <a:ext cx="144060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8"/>
          <p:cNvSpPr/>
          <p:nvPr/>
        </p:nvSpPr>
        <p:spPr>
          <a:xfrm>
            <a:off x="7236296" y="4371553"/>
            <a:ext cx="1260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14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59633" y="916480"/>
                <a:ext cx="5112504" cy="1945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/>
                  <a:t>では</a:t>
                </a:r>
                <a:endParaRPr lang="en-US" altLang="ja-JP" sz="2800" dirty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→2 </m:t>
                    </m:r>
                  </m:oMath>
                </a14:m>
                <a:r>
                  <a:rPr lang="ja-JP" altLang="ja-JP" sz="2800" dirty="0"/>
                  <a:t>のとき　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ja-JP" altLang="ja-JP" sz="2800" dirty="0"/>
              </a:p>
              <a:p>
                <a:pPr eaLnBrk="1" hangingPunct="1">
                  <a:defRPr/>
                </a:pPr>
                <a:r>
                  <a:rPr lang="ja-JP" altLang="ja-JP" sz="2800" dirty="0"/>
                  <a:t>すなわち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func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3" y="916480"/>
                <a:ext cx="5112504" cy="1945917"/>
              </a:xfrm>
              <a:prstGeom prst="rect">
                <a:avLst/>
              </a:prstGeom>
              <a:blipFill>
                <a:blip r:embed="rId2"/>
                <a:stretch>
                  <a:fillRect l="-2506" t="-40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メモ 18"/>
          <p:cNvSpPr/>
          <p:nvPr/>
        </p:nvSpPr>
        <p:spPr>
          <a:xfrm>
            <a:off x="3491880" y="1412824"/>
            <a:ext cx="1997228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2793916" y="2312936"/>
            <a:ext cx="1994108" cy="54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2" b="8478"/>
          <a:stretch/>
        </p:blipFill>
        <p:spPr bwMode="auto">
          <a:xfrm>
            <a:off x="6156176" y="1080554"/>
            <a:ext cx="2704795" cy="214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xmlns="" id="{61E64A15-8DBC-48E3-BCBD-811E6B590B00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発展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関数の極限値と四則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xmlns="" id="{1EB19D7A-FC33-4DFC-B2F4-D9637FFC2039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xmlns="" id="{B95885A2-3329-4F82-BDC0-5CEBE7DF3C19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xmlns="" id="{B1AB1CA1-2ADC-4A90-AFDB-98EFA512B4A5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2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59632" y="912230"/>
                <a:ext cx="7673964" cy="4375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変わるときの平均変化率を求めてみよう。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ja-JP" altLang="en-US" sz="2800" i="1" dirty="0"/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+3⋅2</m:t>
                          </m:r>
                        </m:e>
                      </m:d>
                    </m:oMath>
                  </m:oMathPara>
                </a14:m>
                <a:endParaRPr lang="ja-JP" altLang="en-US" sz="2800" i="1" dirty="0"/>
              </a:p>
              <a:p>
                <a:pPr eaLnBrk="1" fontAlgn="auto" hangingPunct="1"/>
                <a:r>
                  <a:rPr lang="en-US" altLang="ja-JP" sz="2800" dirty="0"/>
                  <a:t>	</a:t>
                </a:r>
                <a:r>
                  <a:rPr lang="ja-JP" altLang="en-US" sz="2800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7+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/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であるから，求める平均変化率は</a:t>
                </a: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m:rPr>
                          <m:aln/>
                        </m:rP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7+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7+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912230"/>
                <a:ext cx="7673964" cy="4375621"/>
              </a:xfrm>
              <a:prstGeom prst="rect">
                <a:avLst/>
              </a:prstGeom>
              <a:blipFill>
                <a:blip r:embed="rId2"/>
                <a:stretch>
                  <a:fillRect l="-1669" t="-1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メモ 23"/>
          <p:cNvSpPr/>
          <p:nvPr/>
        </p:nvSpPr>
        <p:spPr>
          <a:xfrm>
            <a:off x="1475656" y="2276872"/>
            <a:ext cx="7457940" cy="792088"/>
          </a:xfrm>
          <a:prstGeom prst="foldedCorner">
            <a:avLst>
              <a:gd name="adj" fmla="val 2124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787CD75E-7460-4772-91B4-A9C3CCA31262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平均変化率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p.179)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xmlns="" id="{242065E0-DB2E-4DFD-B53A-F13DE04F2884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xmlns="" id="{4432A861-9492-4F14-A27B-3AD249FCBAA5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93C4FADE-A7DB-4700-99F6-C34A52241AF0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p:sp>
        <p:nvSpPr>
          <p:cNvPr id="17" name="メモ 22">
            <a:extLst>
              <a:ext uri="{FF2B5EF4-FFF2-40B4-BE49-F238E27FC236}">
                <a16:creationId xmlns:a16="http://schemas.microsoft.com/office/drawing/2014/main" xmlns="" id="{3316C21E-DE59-462D-888A-8F08ED849A71}"/>
              </a:ext>
            </a:extLst>
          </p:cNvPr>
          <p:cNvSpPr/>
          <p:nvPr/>
        </p:nvSpPr>
        <p:spPr>
          <a:xfrm>
            <a:off x="2915816" y="3100478"/>
            <a:ext cx="36004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22">
            <a:extLst>
              <a:ext uri="{FF2B5EF4-FFF2-40B4-BE49-F238E27FC236}">
                <a16:creationId xmlns:a16="http://schemas.microsoft.com/office/drawing/2014/main" xmlns="" id="{79891CE9-157B-418D-8DB5-F93545D32455}"/>
              </a:ext>
            </a:extLst>
          </p:cNvPr>
          <p:cNvSpPr/>
          <p:nvPr/>
        </p:nvSpPr>
        <p:spPr>
          <a:xfrm>
            <a:off x="2915816" y="3962404"/>
            <a:ext cx="432000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22">
            <a:extLst>
              <a:ext uri="{FF2B5EF4-FFF2-40B4-BE49-F238E27FC236}">
                <a16:creationId xmlns:a16="http://schemas.microsoft.com/office/drawing/2014/main" xmlns="" id="{B2429D5D-0CF1-443C-B2E1-4F1341E70A42}"/>
              </a:ext>
            </a:extLst>
          </p:cNvPr>
          <p:cNvSpPr/>
          <p:nvPr/>
        </p:nvSpPr>
        <p:spPr>
          <a:xfrm>
            <a:off x="5148064" y="4806330"/>
            <a:ext cx="208775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68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18" grpId="0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6" y="824954"/>
                <a:ext cx="7905414" cy="3085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は，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ja-JP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では定義されていない。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fontAlgn="auto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しかし，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の範囲では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と変形される。</a:t>
                </a:r>
              </a:p>
              <a:p>
                <a:pPr eaLnBrk="1" hangingPunct="1">
                  <a:defRPr/>
                </a:pP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824954"/>
                <a:ext cx="7905414" cy="3085653"/>
              </a:xfrm>
              <a:prstGeom prst="rect">
                <a:avLst/>
              </a:prstGeom>
              <a:blipFill>
                <a:blip r:embed="rId2"/>
                <a:stretch>
                  <a:fillRect l="-1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メモ 18"/>
          <p:cNvSpPr/>
          <p:nvPr/>
        </p:nvSpPr>
        <p:spPr>
          <a:xfrm>
            <a:off x="2512039" y="2168952"/>
            <a:ext cx="5037830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108969"/>
            <a:ext cx="270947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0814" y="3501008"/>
                <a:ext cx="5333394" cy="2680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が限りなく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に近づくとき，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は限りなく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に近づく。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814" y="3501008"/>
                <a:ext cx="5333394" cy="2680414"/>
              </a:xfrm>
              <a:prstGeom prst="rect">
                <a:avLst/>
              </a:prstGeom>
              <a:blipFill>
                <a:blip r:embed="rId4"/>
                <a:stretch>
                  <a:fillRect l="-2286" t="-2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"/>
          <p:cNvSpPr txBox="1">
            <a:spLocks noChangeArrowheads="1"/>
          </p:cNvSpPr>
          <p:nvPr/>
        </p:nvSpPr>
        <p:spPr bwMode="auto">
          <a:xfrm>
            <a:off x="1124280" y="5510926"/>
            <a:ext cx="2151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"/>
          <p:cNvSpPr txBox="1">
            <a:spLocks noChangeArrowheads="1"/>
          </p:cNvSpPr>
          <p:nvPr/>
        </p:nvSpPr>
        <p:spPr bwMode="auto">
          <a:xfrm>
            <a:off x="3484348" y="5227344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2483768" y="5301208"/>
            <a:ext cx="2485871" cy="82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xmlns="" id="{25E984F2-DD20-4454-930D-66AAD802BB34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発展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関数の極限値と四則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xmlns="" id="{F0C31EA4-71E0-4914-9CFF-21B84F824E3E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xmlns="" id="{CD336C64-4A2D-4609-B3D6-88CD7DF0AE7F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xmlns="" id="{8900E0D7-6909-4BE3-9912-07C96417BF1B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0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"/>
          <p:cNvSpPr txBox="1">
            <a:spLocks noChangeArrowheads="1"/>
          </p:cNvSpPr>
          <p:nvPr/>
        </p:nvSpPr>
        <p:spPr bwMode="auto">
          <a:xfrm>
            <a:off x="1190137" y="920366"/>
            <a:ext cx="7719193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次の極限値を求めよ。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8" y="1737046"/>
                <a:ext cx="4824534" cy="68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ja-JP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→−2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1737046"/>
                <a:ext cx="4824534" cy="683842"/>
              </a:xfrm>
              <a:prstGeom prst="rect">
                <a:avLst/>
              </a:prstGeom>
              <a:blipFill>
                <a:blip r:embed="rId2"/>
                <a:stretch>
                  <a:fillRect l="-2528" t="-11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15618" y="2924944"/>
                <a:ext cx="3697255" cy="956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8" y="2924944"/>
                <a:ext cx="3697255" cy="956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3830109" y="1737046"/>
                <a:ext cx="46326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109" y="1737046"/>
                <a:ext cx="46326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4283968" y="2930082"/>
                <a:ext cx="4320478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2930082"/>
                <a:ext cx="4320478" cy="15178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タイトル 1">
            <a:extLst>
              <a:ext uri="{FF2B5EF4-FFF2-40B4-BE49-F238E27FC236}">
                <a16:creationId xmlns:a16="http://schemas.microsoft.com/office/drawing/2014/main" xmlns="" id="{2EB1976D-327D-46C7-B721-0AE5F6578D0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発展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関数の極限値と四則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p.190)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3D937635-6633-4832-B57B-55D580CC6AFB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xmlns="" id="{709E688B-EFF1-4143-9D7F-731BB7C92AAF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問１</a:t>
              </a: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xmlns="" id="{AEB56F94-65ED-40C1-9251-155FD007BDB9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97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489393"/>
                  </p:ext>
                </p:extLst>
              </p:nvPr>
            </p:nvGraphicFramePr>
            <p:xfrm>
              <a:off x="257175" y="1412776"/>
              <a:ext cx="8635305" cy="45365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530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5240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極限値と四則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012464">
                    <a:tc>
                      <a:txBody>
                        <a:bodyPr/>
                        <a:lstStyle/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→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  <m:r>
                                <a:rPr kumimoji="1" lang="en-US" altLang="ja-JP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lt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→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2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oMath>
                          </a14:m>
                          <a:r>
                            <a:rPr kumimoji="1" lang="ja-JP" altLang="en-US" sz="2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 ならば</a:t>
                          </a:r>
                        </a:p>
                        <a:p>
                          <a:pPr marL="0" indent="0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→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kumimoji="1" lang="en-US" altLang="ja-JP" sz="2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𝑘𝑓</m:t>
                                  </m:r>
                                  <m:d>
                                    <m:d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　</a:t>
                          </a:r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ただし，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は定数</a:t>
                          </a:r>
                        </a:p>
                        <a:p>
                          <a:pPr marL="0" indent="0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→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1" lang="ja-JP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kumimoji="1" lang="ja-JP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oMath>
                          </a14:m>
                          <a:endParaRPr kumimoji="1" lang="ja-JP" altLang="en-US" sz="2800" b="0" i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indent="0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→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1" lang="ja-JP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kumimoji="1" lang="ja-JP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1" lang="en-US" altLang="ja-JP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oMath>
                          </a14:m>
                          <a:endParaRPr kumimoji="1" lang="ja-JP" altLang="en-US" sz="2800" b="0" i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indent="0">
                            <a:spcAft>
                              <a:spcPts val="0"/>
                            </a:spcAft>
                          </a:pPr>
                          <a:r>
                            <a:rPr kumimoji="1" lang="ja-JP" altLang="en-US" sz="28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1" lang="ja-JP" altLang="ja-JP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→</m:t>
                                      </m:r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1" lang="ja-JP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1" lang="ja-JP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kumimoji="1" lang="en-US" altLang="ja-JP" sz="2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kumimoji="1" lang="ja-JP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800" b="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altLang="ja-JP" sz="28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𝛼𝛽</m:t>
                              </m:r>
                            </m:oMath>
                          </a14:m>
                          <a:endParaRPr kumimoji="1" lang="ja-JP" altLang="ja-JP" sz="2800" b="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pPr marL="0" indent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800" b="0" i="1" kern="12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</m:t>
                                </m:r>
                                <m:func>
                                  <m:funcPr>
                                    <m:ctrlPr>
                                      <a:rPr kumimoji="1" lang="ja-JP" altLang="ja-JP" sz="2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1" lang="ja-JP" altLang="ja-JP" sz="2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800" b="0" i="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kumimoji="1" lang="en-US" altLang="ja-JP" sz="2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1" lang="en-US" altLang="ja-JP" sz="2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r>
                                          <a:rPr kumimoji="1" lang="en-US" altLang="ja-JP" sz="2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kumimoji="1" lang="ja-JP" altLang="ja-JP" sz="2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2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kumimoji="1" lang="ja-JP" altLang="ja-JP" sz="2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kumimoji="1" lang="en-US" altLang="ja-JP" sz="2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kumimoji="1" lang="ja-JP" altLang="ja-JP" sz="2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ja-JP" sz="2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  <m:r>
                                  <a:rPr kumimoji="1" lang="en-US" altLang="ja-JP" sz="2800" b="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kumimoji="1" lang="en-US" altLang="ja-JP" sz="2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kumimoji="1" lang="ja-JP" altLang="en-US" sz="2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　　　　　　　　　</m:t>
                                </m:r>
                                <m:r>
                                  <a:rPr kumimoji="1" lang="ja-JP" altLang="ja-JP" sz="2800" b="0" i="1" kern="1200" dirty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ゴシック" panose="020B0609070205080204" pitchFamily="49" charset="-128"/>
                                    <a:cs typeface="+mn-cs"/>
                                  </a:rPr>
                                  <m:t>ただし，</m:t>
                                </m:r>
                                <m:r>
                                  <a:rPr kumimoji="1" lang="en-US" altLang="ja-JP" sz="2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𝛽</m:t>
                                </m:r>
                                <m:r>
                                  <a:rPr kumimoji="1" lang="en-US" altLang="ja-JP" sz="2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kumimoji="1" lang="ja-JP" altLang="en-US" sz="2800" b="0" i="1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489393"/>
                  </p:ext>
                </p:extLst>
              </p:nvPr>
            </p:nvGraphicFramePr>
            <p:xfrm>
              <a:off x="257175" y="1412776"/>
              <a:ext cx="8635305" cy="45365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530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5240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ja-JP" altLang="en-US" sz="2800" b="0" kern="1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a:t>　極限値と四則</a:t>
                          </a:r>
                          <a:endParaRPr lang="ja-JP" sz="2800" b="0" kern="1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01246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A0A56E87-99E6-4041-8A52-FD713490F92D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発展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関数の極限値と四則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p.191)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275CB594-4714-49EE-9AB7-0271966E71D0}"/>
              </a:ext>
            </a:extLst>
          </p:cNvPr>
          <p:cNvSpPr txBox="1">
            <a:spLocks/>
          </p:cNvSpPr>
          <p:nvPr/>
        </p:nvSpPr>
        <p:spPr>
          <a:xfrm>
            <a:off x="488927" y="2780927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35E787C4-C101-4E6D-B8D6-B568B2E73220}"/>
              </a:ext>
            </a:extLst>
          </p:cNvPr>
          <p:cNvSpPr txBox="1">
            <a:spLocks/>
          </p:cNvSpPr>
          <p:nvPr/>
        </p:nvSpPr>
        <p:spPr>
          <a:xfrm>
            <a:off x="488927" y="3356991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932EA778-A553-4AC3-9F05-4675056A8BB4}"/>
              </a:ext>
            </a:extLst>
          </p:cNvPr>
          <p:cNvSpPr txBox="1">
            <a:spLocks/>
          </p:cNvSpPr>
          <p:nvPr/>
        </p:nvSpPr>
        <p:spPr>
          <a:xfrm>
            <a:off x="488927" y="4451188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E43BD354-C5E8-4550-917C-37FD40F9C887}"/>
              </a:ext>
            </a:extLst>
          </p:cNvPr>
          <p:cNvSpPr txBox="1">
            <a:spLocks/>
          </p:cNvSpPr>
          <p:nvPr/>
        </p:nvSpPr>
        <p:spPr>
          <a:xfrm>
            <a:off x="488927" y="5291915"/>
            <a:ext cx="36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">
            <a:extLst>
              <a:ext uri="{FF2B5EF4-FFF2-40B4-BE49-F238E27FC236}">
                <a16:creationId xmlns:a16="http://schemas.microsoft.com/office/drawing/2014/main" xmlns="" id="{03AB7947-74FF-4E20-B66A-99E7300E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836712"/>
            <a:ext cx="8652155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関数の極限値について，次の性質が成り立つ。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4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34409" y="916480"/>
                <a:ext cx="7128792" cy="66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func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409" y="916480"/>
                <a:ext cx="7128792" cy="661912"/>
              </a:xfrm>
              <a:prstGeom prst="rect">
                <a:avLst/>
              </a:prstGeom>
              <a:blipFill>
                <a:blip r:embed="rId2"/>
                <a:stretch>
                  <a:fillRect l="-1709" t="-11009" b="-1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34409" y="1827236"/>
                <a:ext cx="7298030" cy="68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→−1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409" y="1827236"/>
                <a:ext cx="7298030" cy="683842"/>
              </a:xfrm>
              <a:prstGeom prst="rect">
                <a:avLst/>
              </a:prstGeom>
              <a:blipFill>
                <a:blip r:embed="rId3"/>
                <a:stretch>
                  <a:fillRect l="-1669" t="-11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34409" y="2521842"/>
                <a:ext cx="7730078" cy="956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(3)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ja-JP" sz="2800" dirty="0"/>
              </a:p>
            </p:txBody>
          </p:sp>
        </mc:Choice>
        <mc:Fallback xmlns="">
          <p:sp>
            <p:nvSpPr>
              <p:cNvPr id="26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409" y="2521842"/>
                <a:ext cx="7730078" cy="956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234408" y="4600059"/>
                <a:ext cx="7730077" cy="106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408" y="4600059"/>
                <a:ext cx="7730077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xmlns="" id="{10464390-D5C3-44E7-B8AC-96F1278D3CB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発展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関数の極限値と四則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p.191)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xmlns="" id="{E2EE81A7-01F5-4031-96D8-B49C678617EF}"/>
              </a:ext>
            </a:extLst>
          </p:cNvPr>
          <p:cNvGrpSpPr/>
          <p:nvPr/>
        </p:nvGrpSpPr>
        <p:grpSpPr>
          <a:xfrm>
            <a:off x="210404" y="916480"/>
            <a:ext cx="903509" cy="460800"/>
            <a:chOff x="210403" y="916480"/>
            <a:chExt cx="903509" cy="460800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xmlns="" id="{DA760882-3BBF-4CA6-B81A-52F41C934A1E}"/>
                </a:ext>
              </a:extLst>
            </p:cNvPr>
            <p:cNvSpPr/>
            <p:nvPr/>
          </p:nvSpPr>
          <p:spPr>
            <a:xfrm>
              <a:off x="660312" y="916480"/>
              <a:ext cx="453600" cy="4608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xmlns="" id="{A7D20D0A-1713-499A-8B39-1D09F8CEDE49}"/>
                </a:ext>
              </a:extLst>
            </p:cNvPr>
            <p:cNvSpPr/>
            <p:nvPr/>
          </p:nvSpPr>
          <p:spPr>
            <a:xfrm>
              <a:off x="210403" y="916480"/>
              <a:ext cx="460800" cy="460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xmlns="" id="{DDE23751-4F06-4F2B-8B6B-7CF7F7CB3413}"/>
                  </a:ext>
                </a:extLst>
              </p:cNvPr>
              <p:cNvSpPr/>
              <p:nvPr/>
            </p:nvSpPr>
            <p:spPr>
              <a:xfrm>
                <a:off x="5028923" y="928487"/>
                <a:ext cx="3026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DE23751-4F06-4F2B-8B6B-7CF7F7CB3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923" y="928487"/>
                <a:ext cx="30267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xmlns="" id="{2C245CF0-4364-42E2-B678-D7C0147E309A}"/>
                  </a:ext>
                </a:extLst>
              </p:cNvPr>
              <p:cNvSpPr/>
              <p:nvPr/>
            </p:nvSpPr>
            <p:spPr>
              <a:xfrm>
                <a:off x="7909591" y="928487"/>
                <a:ext cx="6752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C245CF0-4364-42E2-B678-D7C0147E3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91" y="928487"/>
                <a:ext cx="6752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xmlns="" id="{99E77C40-3F55-44A8-A9AF-0457E660D776}"/>
                  </a:ext>
                </a:extLst>
              </p:cNvPr>
              <p:cNvSpPr/>
              <p:nvPr/>
            </p:nvSpPr>
            <p:spPr>
              <a:xfrm>
                <a:off x="6396522" y="1848636"/>
                <a:ext cx="17800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2⋅2=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9E77C40-3F55-44A8-A9AF-0457E660D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522" y="1848636"/>
                <a:ext cx="178002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xmlns="" id="{FC98B9FC-EF94-4452-89F0-DD4B5ACC12AD}"/>
                  </a:ext>
                </a:extLst>
              </p:cNvPr>
              <p:cNvSpPr/>
              <p:nvPr/>
            </p:nvSpPr>
            <p:spPr>
              <a:xfrm>
                <a:off x="7506729" y="1862388"/>
                <a:ext cx="6752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C98B9FC-EF94-4452-89F0-DD4B5ACC1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29" y="1862388"/>
                <a:ext cx="67521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xmlns="" id="{3FA7B793-ED6E-4400-8144-04A5E02F5611}"/>
                  </a:ext>
                </a:extLst>
              </p:cNvPr>
              <p:cNvSpPr/>
              <p:nvPr/>
            </p:nvSpPr>
            <p:spPr>
              <a:xfrm>
                <a:off x="4646835" y="3581213"/>
                <a:ext cx="2639697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3FA7B793-ED6E-4400-8144-04A5E02F5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35" y="3581213"/>
                <a:ext cx="2639697" cy="9089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xmlns="" id="{CB54E1AD-5DBB-410B-ABE9-4BC152952490}"/>
                  </a:ext>
                </a:extLst>
              </p:cNvPr>
              <p:cNvSpPr/>
              <p:nvPr/>
            </p:nvSpPr>
            <p:spPr>
              <a:xfrm>
                <a:off x="5034726" y="2519408"/>
                <a:ext cx="3328475" cy="98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B54E1AD-5DBB-410B-ABE9-4BC152952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26" y="2519408"/>
                <a:ext cx="3328475" cy="989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xmlns="" id="{5D0D57B8-189D-44A8-8D63-5BC8ED2ABEF5}"/>
                  </a:ext>
                </a:extLst>
              </p:cNvPr>
              <p:cNvSpPr/>
              <p:nvPr/>
            </p:nvSpPr>
            <p:spPr>
              <a:xfrm>
                <a:off x="7236296" y="3581213"/>
                <a:ext cx="817387" cy="909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D0D57B8-189D-44A8-8D63-5BC8ED2AB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581213"/>
                <a:ext cx="817387" cy="9090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xmlns="" id="{82768E42-3DF5-4314-87E9-E01D568ED93C}"/>
                  </a:ext>
                </a:extLst>
              </p:cNvPr>
              <p:cNvSpPr/>
              <p:nvPr/>
            </p:nvSpPr>
            <p:spPr>
              <a:xfrm>
                <a:off x="4798804" y="5597827"/>
                <a:ext cx="3445603" cy="90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ja-JP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2768E42-3DF5-4314-87E9-E01D568ED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04" y="5597827"/>
                <a:ext cx="3445603" cy="9089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xmlns="" id="{62E5D88C-CC6A-409B-981A-E9964042A5AE}"/>
                  </a:ext>
                </a:extLst>
              </p:cNvPr>
              <p:cNvSpPr/>
              <p:nvPr/>
            </p:nvSpPr>
            <p:spPr>
              <a:xfrm>
                <a:off x="5119000" y="4581128"/>
                <a:ext cx="2580194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altLang="ja-JP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2E5D88C-CC6A-409B-981A-E9964042A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00" y="4581128"/>
                <a:ext cx="2580194" cy="10604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xmlns="" id="{C3538A4D-AF6F-4CF6-8450-03C17BD8D0ED}"/>
                  </a:ext>
                </a:extLst>
              </p:cNvPr>
              <p:cNvSpPr/>
              <p:nvPr/>
            </p:nvSpPr>
            <p:spPr>
              <a:xfrm flipH="1">
                <a:off x="7063816" y="5822058"/>
                <a:ext cx="12707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3538A4D-AF6F-4CF6-8450-03C17BD8D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63816" y="5822058"/>
                <a:ext cx="127075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4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29269" y="1552179"/>
                <a:ext cx="5760641" cy="68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→−2</m:t>
                            </m:r>
                          </m:lim>
                        </m:limLow>
                      </m:fName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1552179"/>
                <a:ext cx="5760641" cy="683842"/>
              </a:xfrm>
              <a:prstGeom prst="rect">
                <a:avLst/>
              </a:prstGeom>
              <a:blipFill>
                <a:blip r:embed="rId2"/>
                <a:stretch>
                  <a:fillRect l="-2222" t="-11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29269" y="2346512"/>
                <a:ext cx="5486947" cy="964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2346512"/>
                <a:ext cx="5486947" cy="964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29269" y="3421113"/>
                <a:ext cx="5198062" cy="964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(3)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3421113"/>
                <a:ext cx="5198062" cy="96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"/>
          <p:cNvSpPr txBox="1">
            <a:spLocks noChangeArrowheads="1"/>
          </p:cNvSpPr>
          <p:nvPr/>
        </p:nvSpPr>
        <p:spPr bwMode="auto">
          <a:xfrm>
            <a:off x="1103788" y="908722"/>
            <a:ext cx="7860700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次の極限値を求めよ。</a:t>
            </a: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032175" y="4495714"/>
                <a:ext cx="5630110" cy="106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175" y="4495714"/>
                <a:ext cx="5630110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5B2CB2A7-91ED-4A42-9D65-FA128B1916F6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発展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関数の極限値と四則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p.191)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xmlns="" id="{E1FBC7B0-4E59-4CE7-A939-517398C18A09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xmlns="" id="{028772D1-A62A-4EEE-9499-87601F275A40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問２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xmlns="" id="{618EB2C8-1667-498D-AEEC-3A3053A73D14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5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10656" y="977518"/>
                <a:ext cx="63226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0656" y="977518"/>
                <a:ext cx="632268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10656" y="2448894"/>
                <a:ext cx="7449337" cy="935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355600" indent="-3556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0656" y="2448894"/>
                <a:ext cx="7449337" cy="935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">
                <a:extLst>
                  <a:ext uri="{FF2B5EF4-FFF2-40B4-BE49-F238E27FC236}">
                    <a16:creationId xmlns:a16="http://schemas.microsoft.com/office/drawing/2014/main" xmlns="" id="{F016A05F-8038-4886-973C-5711E76B8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269" y="260648"/>
                <a:ext cx="5760641" cy="683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→−2</m:t>
                            </m:r>
                          </m:lim>
                        </m:limLow>
                      </m:fName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">
                <a:extLst>
                  <a:ext uri="{FF2B5EF4-FFF2-40B4-BE49-F238E27FC236}">
                    <a16:creationId xmlns:a16="http://schemas.microsoft.com/office/drawing/2014/main" id="{F016A05F-8038-4886-973C-5711E76B8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260648"/>
                <a:ext cx="5760641" cy="683842"/>
              </a:xfrm>
              <a:prstGeom prst="rect">
                <a:avLst/>
              </a:prstGeom>
              <a:blipFill>
                <a:blip r:embed="rId5"/>
                <a:stretch>
                  <a:fillRect l="-2222" t="-11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xmlns="" id="{46C5AFCC-2FC4-49E9-BDFD-14AA62161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269" y="1484784"/>
                <a:ext cx="5486947" cy="964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(2)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id="{46C5AFCC-2FC4-49E9-BDFD-14AA62161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1484784"/>
                <a:ext cx="5486947" cy="964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">
                <a:extLst>
                  <a:ext uri="{FF2B5EF4-FFF2-40B4-BE49-F238E27FC236}">
                    <a16:creationId xmlns:a16="http://schemas.microsoft.com/office/drawing/2014/main" xmlns="" id="{28D08790-C6B0-46E0-900F-ADA518FAF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269" y="3400994"/>
                <a:ext cx="5198062" cy="964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(3)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">
                <a:extLst>
                  <a:ext uri="{FF2B5EF4-FFF2-40B4-BE49-F238E27FC236}">
                    <a16:creationId xmlns:a16="http://schemas.microsoft.com/office/drawing/2014/main" id="{28D08790-C6B0-46E0-900F-ADA518FAF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69" y="3400994"/>
                <a:ext cx="5198062" cy="964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">
                <a:extLst>
                  <a:ext uri="{FF2B5EF4-FFF2-40B4-BE49-F238E27FC236}">
                    <a16:creationId xmlns:a16="http://schemas.microsoft.com/office/drawing/2014/main" xmlns="" id="{1FCC3095-2BFD-4EDB-961A-83E90E8E1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3648" y="4365967"/>
                <a:ext cx="7200800" cy="1943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eaLnBrk="1" fontAlgn="auto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+2⋅2+4</m:t>
                          </m:r>
                        </m:num>
                        <m:den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2+1</m:t>
                              </m:r>
                            </m:e>
                          </m: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">
                <a:extLst>
                  <a:ext uri="{FF2B5EF4-FFF2-40B4-BE49-F238E27FC236}">
                    <a16:creationId xmlns:a16="http://schemas.microsoft.com/office/drawing/2014/main" id="{1FCC3095-2BFD-4EDB-961A-83E90E8E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4365967"/>
                <a:ext cx="7200800" cy="19433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633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410656" y="1675108"/>
                <a:ext cx="6322687" cy="91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0656" y="1675108"/>
                <a:ext cx="6322687" cy="9108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xmlns="" id="{32C82725-CE83-4427-B3F8-C1B877D31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175" y="620688"/>
                <a:ext cx="5630110" cy="106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(4)</m:t>
                      </m:r>
                      <m:r>
                        <m:rPr>
                          <m:nor/>
                        </m:rPr>
                        <a:rPr lang="en-US" altLang="ja-JP" sz="2800" b="0" i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ctrlPr>
                                <a:rPr lang="ja-JP" altLang="ja-JP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ja-JP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id="{32C82725-CE83-4427-B3F8-C1B877D31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175" y="620688"/>
                <a:ext cx="563011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47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00518" y="917585"/>
                <a:ext cx="7926062" cy="96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/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/>
                  <a:t>について，次のときの平均変化率を求めよ。</a:t>
                </a:r>
              </a:p>
            </p:txBody>
          </p:sp>
        </mc:Choice>
        <mc:Fallback xmlns="">
          <p:sp>
            <p:nvSpPr>
              <p:cNvPr id="12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518" y="917585"/>
                <a:ext cx="7926062" cy="963854"/>
              </a:xfrm>
              <a:prstGeom prst="rect">
                <a:avLst/>
              </a:prstGeom>
              <a:blipFill>
                <a:blip r:embed="rId2"/>
                <a:stretch>
                  <a:fillRect l="-1615" t="-8228" r="-615" b="-139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00518" y="2218295"/>
                <a:ext cx="635180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</a:t>
                </a:r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8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518" y="2218295"/>
                <a:ext cx="6351801" cy="523220"/>
              </a:xfrm>
              <a:prstGeom prst="rect">
                <a:avLst/>
              </a:prstGeom>
              <a:blipFill>
                <a:blip r:embed="rId3"/>
                <a:stretch>
                  <a:fillRect l="-2017" t="-15116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100518" y="3037456"/>
                <a:ext cx="556606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/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/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 err="1"/>
                  <a:t>まで</a:t>
                </a:r>
                <a:r>
                  <a:rPr lang="ja-JP" altLang="en-US" sz="2800" dirty="0"/>
                  <a:t>変わるとき</a:t>
                </a:r>
                <a:endParaRPr lang="ja-JP" altLang="ja-JP" sz="2800" dirty="0"/>
              </a:p>
            </p:txBody>
          </p:sp>
        </mc:Choice>
        <mc:Fallback xmlns="">
          <p:sp>
            <p:nvSpPr>
              <p:cNvPr id="9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518" y="3037456"/>
                <a:ext cx="5566060" cy="532966"/>
              </a:xfrm>
              <a:prstGeom prst="rect">
                <a:avLst/>
              </a:prstGeom>
              <a:blipFill>
                <a:blip r:embed="rId4"/>
                <a:stretch>
                  <a:fillRect l="-2300" t="-1477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xmlns="" id="{C0302A4D-F261-4EF1-B099-228FA354CE95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平均変化率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　　　　　　　　　　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p.179)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2B3514F7-0E47-42AD-B096-0B03FEBE07A8}"/>
              </a:ext>
            </a:extLst>
          </p:cNvPr>
          <p:cNvGrpSpPr/>
          <p:nvPr/>
        </p:nvGrpSpPr>
        <p:grpSpPr>
          <a:xfrm>
            <a:off x="234670" y="908722"/>
            <a:ext cx="880948" cy="461665"/>
            <a:chOff x="234669" y="908720"/>
            <a:chExt cx="880948" cy="46166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80D0DA2F-CDDA-40A4-802F-6DC2BA91CDC2}"/>
                </a:ext>
              </a:extLst>
            </p:cNvPr>
            <p:cNvSpPr txBox="1"/>
            <p:nvPr/>
          </p:nvSpPr>
          <p:spPr>
            <a:xfrm>
              <a:off x="234669" y="908720"/>
              <a:ext cx="880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B0F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問３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xmlns="" id="{087DA4AA-B08D-460E-B50A-26509DBB17C5}"/>
                </a:ext>
              </a:extLst>
            </p:cNvPr>
            <p:cNvCxnSpPr/>
            <p:nvPr/>
          </p:nvCxnSpPr>
          <p:spPr>
            <a:xfrm>
              <a:off x="309188" y="914455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7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"/>
              <p:cNvSpPr txBox="1">
                <a:spLocks noChangeArrowheads="1"/>
              </p:cNvSpPr>
              <p:nvPr/>
            </p:nvSpPr>
            <p:spPr bwMode="auto">
              <a:xfrm>
                <a:off x="1353120" y="620688"/>
                <a:ext cx="7611368" cy="265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−4⋅1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3120" y="620688"/>
                <a:ext cx="7611368" cy="26577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">
                <a:extLst>
                  <a:ext uri="{FF2B5EF4-FFF2-40B4-BE49-F238E27FC236}">
                    <a16:creationId xmlns:a16="http://schemas.microsoft.com/office/drawing/2014/main" xmlns="" id="{E430B94A-22BB-4FBD-9214-9C23B93AB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0518" y="116632"/>
                <a:ext cx="635180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1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変わるとき</a:t>
                </a:r>
                <a:endPara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5" name="テキスト ボックス">
                <a:extLst>
                  <a:ext uri="{FF2B5EF4-FFF2-40B4-BE49-F238E27FC236}">
                    <a16:creationId xmlns:a16="http://schemas.microsoft.com/office/drawing/2014/main" id="{E430B94A-22BB-4FBD-9214-9C23B93AB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518" y="116632"/>
                <a:ext cx="6351801" cy="523220"/>
              </a:xfrm>
              <a:prstGeom prst="rect">
                <a:avLst/>
              </a:prstGeom>
              <a:blipFill>
                <a:blip r:embed="rId4"/>
                <a:stretch>
                  <a:fillRect l="-201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xmlns="" id="{C9A8E16C-94A3-4471-ADB2-8990EC6641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0518" y="3284984"/>
                <a:ext cx="556606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444500" indent="-444500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/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/>
                  <a:t>から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＋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ja-JP" altLang="en-US" sz="2800" dirty="0" err="1"/>
                  <a:t>まで</a:t>
                </a:r>
                <a:r>
                  <a:rPr lang="ja-JP" altLang="en-US" sz="2800" dirty="0"/>
                  <a:t>変わるとき</a:t>
                </a:r>
                <a:endParaRPr lang="ja-JP" altLang="ja-JP" sz="2800" dirty="0"/>
              </a:p>
            </p:txBody>
          </p:sp>
        </mc:Choice>
        <mc:Fallback xmlns="">
          <p:sp>
            <p:nvSpPr>
              <p:cNvPr id="8" name="テキスト ボックス">
                <a:extLst>
                  <a:ext uri="{FF2B5EF4-FFF2-40B4-BE49-F238E27FC236}">
                    <a16:creationId xmlns:a16="http://schemas.microsoft.com/office/drawing/2014/main" id="{C9A8E16C-94A3-4471-ADB2-8990EC664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518" y="3284984"/>
                <a:ext cx="5566060" cy="532966"/>
              </a:xfrm>
              <a:prstGeom prst="rect">
                <a:avLst/>
              </a:prstGeom>
              <a:blipFill>
                <a:blip r:embed="rId5"/>
                <a:stretch>
                  <a:fillRect l="-2300" t="-16092" b="-264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xmlns="" id="{51A1D8EA-1018-41ED-83F2-CCFC7C5CD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3120" y="3717032"/>
                <a:ext cx="7179320" cy="3088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">
                <a:extLst>
                  <a:ext uri="{FF2B5EF4-FFF2-40B4-BE49-F238E27FC236}">
                    <a16:creationId xmlns:a16="http://schemas.microsoft.com/office/drawing/2014/main" id="{51A1D8EA-1018-41ED-83F2-CCFC7C5CD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3120" y="3717032"/>
                <a:ext cx="7179320" cy="3088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382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257174" y="853060"/>
                <a:ext cx="8635305" cy="3841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と異なる値をとりながら限りなく</a:t>
                </a:r>
                <a:r>
                  <a:rPr lang="en-US" altLang="ja-JP" sz="2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に近づくとき，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)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が一定の値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に限りなく近づくならば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　　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のとき</m:t>
                      </m:r>
                      <m:r>
                        <m:rPr>
                          <m:nor/>
                        </m:rPr>
                        <a:rPr kumimoji="0"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　　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0" lang="en-US" altLang="ja-JP" sz="2800" b="1" i="1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ja-JP" sz="2800" dirty="0"/>
                  <a:t>または</a:t>
                </a:r>
                <a:r>
                  <a:rPr lang="en-US" altLang="ja-JP" sz="2800" dirty="0"/>
                  <a:t>	</a:t>
                </a:r>
                <a:r>
                  <a:rPr kumimoji="0"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ja-JP" altLang="ja-JP" sz="2800" dirty="0"/>
              </a:p>
              <a:p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と書き，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に限りなく近づくときの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ja-JP" sz="2800" i="1" dirty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</a:t>
                </a:r>
                <a:endParaRPr kumimoji="0"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r>
                  <a:rPr kumimoji="0"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極限値　</a:t>
                </a:r>
                <a:r>
                  <a:rPr kumimoji="0"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という。</a:t>
                </a:r>
                <a:endParaRPr kumimoji="0"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4" y="853060"/>
                <a:ext cx="8635305" cy="3841757"/>
              </a:xfrm>
              <a:prstGeom prst="rect">
                <a:avLst/>
              </a:prstGeom>
              <a:blipFill>
                <a:blip r:embed="rId3"/>
                <a:stretch>
                  <a:fillRect l="-1411" t="-2063" b="-34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メモ 16"/>
          <p:cNvSpPr/>
          <p:nvPr/>
        </p:nvSpPr>
        <p:spPr>
          <a:xfrm>
            <a:off x="395535" y="4149080"/>
            <a:ext cx="163556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1907703" y="2393922"/>
            <a:ext cx="148285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5292190" y="2393922"/>
            <a:ext cx="176590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メモ 21" hidden="1"/>
          <p:cNvSpPr/>
          <p:nvPr/>
        </p:nvSpPr>
        <p:spPr>
          <a:xfrm>
            <a:off x="899592" y="5612493"/>
            <a:ext cx="5256584" cy="6529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2771799" y="3122377"/>
            <a:ext cx="2520391" cy="61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xmlns="" id="{BAEF3691-41E6-4D58-BF5A-6B58451C88A7}"/>
              </a:ext>
            </a:extLst>
          </p:cNvPr>
          <p:cNvSpPr txBox="1">
            <a:spLocks/>
          </p:cNvSpPr>
          <p:nvPr/>
        </p:nvSpPr>
        <p:spPr bwMode="auto">
          <a:xfrm>
            <a:off x="257175" y="84138"/>
            <a:ext cx="8707314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微分係数　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 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極限値と微分係数 </a:t>
            </a:r>
            <a:r>
              <a:rPr lang="en-US" altLang="ja-JP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p.180)</a:t>
            </a:r>
            <a:endParaRPr lang="ja-JP" altLang="en-US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7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4326</Words>
  <Application>Microsoft Office PowerPoint</Application>
  <PresentationFormat>画面に合わせる (4:3)</PresentationFormat>
  <Paragraphs>481</Paragraphs>
  <Slides>66</Slides>
  <Notes>24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67" baseType="lpstr"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2013-04-26T06:05:15Z</dcterms:created>
  <dcterms:modified xsi:type="dcterms:W3CDTF">2018-02-06T07:44:07Z</dcterms:modified>
  <cp:category/>
</cp:coreProperties>
</file>